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5" r:id="rId2"/>
    <p:sldId id="322" r:id="rId3"/>
    <p:sldId id="302" r:id="rId4"/>
    <p:sldId id="307" r:id="rId5"/>
    <p:sldId id="332" r:id="rId6"/>
    <p:sldId id="334" r:id="rId7"/>
    <p:sldId id="338" r:id="rId8"/>
    <p:sldId id="333" r:id="rId9"/>
    <p:sldId id="323" r:id="rId10"/>
    <p:sldId id="336" r:id="rId11"/>
    <p:sldId id="337" r:id="rId12"/>
    <p:sldId id="324" r:id="rId13"/>
    <p:sldId id="344" r:id="rId14"/>
    <p:sldId id="341" r:id="rId15"/>
    <p:sldId id="342" r:id="rId16"/>
    <p:sldId id="343" r:id="rId17"/>
    <p:sldId id="325" r:id="rId18"/>
    <p:sldId id="330" r:id="rId19"/>
    <p:sldId id="345" r:id="rId20"/>
    <p:sldId id="326" r:id="rId21"/>
    <p:sldId id="346" r:id="rId22"/>
    <p:sldId id="347" r:id="rId23"/>
    <p:sldId id="34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176B0-85CF-4999-8E8D-D4C504442A47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8C4FE-B4B3-427B-9672-E7502A965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08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8C4FE-B4B3-427B-9672-E7502A9658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89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38965-9068-41DE-A97D-A41548DF7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3F0A6C-5E92-4764-92BF-1C63E2FE1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C9C687-061A-4BAD-98B8-6082B4CB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0A63C1-9465-49B6-A7CF-10F8A2AF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64EF23-668C-401C-82A5-4BE8D043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58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A248A-4C49-4434-AF2D-11BF1539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705BEE-7820-4A21-82C6-0FBC1C1B6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41512B-250F-41DE-81E3-95CE4851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5F5197-6CA8-455B-9D8C-6B9C6ADC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6AFE9F-F3FC-4782-A13B-B476D97A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75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D5D1775-9B1E-4D84-B626-9F6CF6493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1C27D8-1194-4A8E-BC3E-BB19688AF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E49FFE-91BA-4266-B8B3-A068DC95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B9DB1-6E9D-41E9-8F5A-10615709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7540E3-6E4C-4B91-9958-50FF1422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036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688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D4759-E434-4677-8152-C61463D6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1041DB-06AA-48CB-86D3-6B7F5F6D4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E89E28-655C-452E-BA29-4240A4A9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77A8AC-30D2-4D2A-8858-0E2D9D30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D3C6A4-F1CF-43B1-88AE-BAC2675D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5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D727B-2B39-4137-BD0E-15C28C09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498A0B-2A18-448C-80D9-9762B18E4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3221A0-4068-4A57-81F2-0474137E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7A12EC-E191-44CC-83EB-6CA89BBF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9CD2A0-A66E-41C0-B5A8-3EAA986D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37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C854B-D858-4EA6-A853-E93AE2EF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98C18D-0E0D-4667-899E-70BBFD15E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F84666-6B9D-40B1-8B50-0140CB03B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AFA5E1-7EA6-4795-BF9A-64056BA0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BAC38E-506D-404D-ABDD-63A2750A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8A219B-C2F6-4AEB-870F-88C907BA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18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ABF32-77C3-48F6-B695-17387E3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CB249-82D9-4186-AFE1-6DBA642E5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637A67-1728-48D7-9FD0-6913C9FE8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FF1529-C1DC-4D90-A318-BC28169DA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450767-2EC7-4808-879D-8BFED67C9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F8753D9-89B7-4FB1-9B23-3FD06C35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A94C5EB-DF95-40A9-A3B2-D2C2438B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A64DEB-4D3A-4E78-A728-0F0B6821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71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5BE32-0E09-4B3F-AE50-EB0017CE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082656-DCCB-46FE-885A-409DCA3E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A47B7B-1E3C-44B9-A4A2-1EBD42AD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A28335-37EB-4C07-B740-B517312C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21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C48DD7-2714-4FF9-B460-3A3795F7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CBB453-E62D-42BE-B750-D3BEB2C4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FC47B8-FB7D-42D3-BF76-168462AE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59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FBFF7-1782-4E3F-8EE5-25EB11C6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86BD27-EB1C-46DD-9231-0FE7DF938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EAD8A6-EA51-40F5-8C58-AAF20BC7B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834875-846A-48D3-8501-713C6775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896928-E34A-4057-9ECE-B9B58BF2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98E031-DD21-40D3-88F0-827FC5C3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39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845FA-60F6-45DA-8303-132A9B76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9CFD3A-305A-41A4-849B-6A8A6E184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01F7AC-1F68-409C-A5DE-7414C44FD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93737-066C-4137-991B-1EBC3920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138607-B8D1-44FF-99DD-8E155BB7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9ECBD7-3530-41A3-8D54-00C6A84C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49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04E85-F900-425C-917D-946D7EDD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CF54AA-F79D-4AB3-B590-A665A25B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BF458E-7B18-4DCE-A90A-C789DE23F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9EA7A-221E-4768-B02E-715597D9BF50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515C1D-9E19-4083-8010-B6D309264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1EC403-41E9-4D41-A751-9A4AA79DB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98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678" y="0"/>
            <a:ext cx="9986644" cy="1057341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Санкт-Петербургский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государственный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электротехнический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университет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«ЛЭТИ»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им.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В.И.</a:t>
            </a:r>
            <a:r>
              <a:rPr sz="2800" spc="-30" dirty="0">
                <a:latin typeface="Arial" panose="020B0604020202020204" pitchFamily="34" charset="0"/>
                <a:cs typeface="Arial" panose="020B0604020202020204" pitchFamily="34" charset="0"/>
              </a:rPr>
              <a:t> Ульянова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(Ленина)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208" y="1576448"/>
            <a:ext cx="11521584" cy="50435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505"/>
              </a:spcBef>
            </a:pP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Лабораторная</a:t>
            </a:r>
            <a:r>
              <a:rPr sz="2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работа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№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spc="-5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ts val="520"/>
              </a:spcBef>
            </a:pPr>
            <a:r>
              <a:rPr lang="ru-RU" sz="2800" spc="-5" dirty="0">
                <a:latin typeface="Arial" panose="020B0604020202020204" pitchFamily="34" charset="0"/>
                <a:cs typeface="Arial" panose="020B0604020202020204" pitchFamily="34" charset="0"/>
              </a:rPr>
              <a:t>Изучение и исследование алгоритмов и протоколов</a:t>
            </a:r>
          </a:p>
          <a:p>
            <a:pPr algn="ctr">
              <a:lnSpc>
                <a:spcPct val="150000"/>
              </a:lnSpc>
              <a:spcBef>
                <a:spcPts val="520"/>
              </a:spcBef>
            </a:pPr>
            <a:r>
              <a:rPr lang="ru-RU" sz="2800" spc="-5" dirty="0">
                <a:latin typeface="Arial" panose="020B0604020202020204" pitchFamily="34" charset="0"/>
                <a:cs typeface="Arial" panose="020B0604020202020204" pitchFamily="34" charset="0"/>
              </a:rPr>
              <a:t>асимметричного шифрования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520"/>
              </a:spcBef>
            </a:pPr>
            <a:endParaRPr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19600"/>
              </a:lnSpc>
              <a:spcBef>
                <a:spcPts val="300"/>
              </a:spcBef>
            </a:pPr>
            <a:r>
              <a:rPr sz="2800" spc="-2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Студент</a:t>
            </a:r>
            <a:r>
              <a:rPr lang="ru-RU" sz="28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ка:</a:t>
            </a:r>
            <a:r>
              <a:rPr lang="ru-RU" sz="2800" spc="25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spc="25" dirty="0" smtClean="0">
                <a:latin typeface="Arial" panose="020B0604020202020204" pitchFamily="34" charset="0"/>
                <a:cs typeface="Arial" panose="020B0604020202020204" pitchFamily="34" charset="0"/>
              </a:rPr>
              <a:t>					    </a:t>
            </a:r>
            <a:r>
              <a:rPr lang="ru-RU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Усачева Дарья</a:t>
            </a:r>
            <a:r>
              <a:rPr lang="ru-RU"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8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группа</a:t>
            </a:r>
            <a:r>
              <a:rPr lang="ru-RU" sz="2800" spc="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1384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800" spc="-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19600"/>
              </a:lnSpc>
              <a:spcBef>
                <a:spcPts val="355"/>
              </a:spcBef>
            </a:pPr>
            <a:r>
              <a:rPr sz="2800" spc="-6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ru-RU" sz="28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	      	</a:t>
            </a:r>
            <a:r>
              <a:rPr lang="en-US" sz="2800" spc="-5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sz="28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Племянников</a:t>
            </a:r>
            <a:r>
              <a:rPr sz="28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А.К.,</a:t>
            </a:r>
            <a:r>
              <a:rPr sz="2800" spc="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доцент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каф</a:t>
            </a:r>
            <a:r>
              <a:rPr sz="28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800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ИБ</a:t>
            </a:r>
            <a:endParaRPr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0" algn="ctr">
              <a:lnSpc>
                <a:spcPct val="100000"/>
              </a:lnSpc>
            </a:pPr>
            <a:r>
              <a:rPr sz="28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Санкт-Петербург</a:t>
            </a:r>
            <a:r>
              <a:rPr lang="ru-RU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92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596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Шаблонная схема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smtClean="0">
                <a:latin typeface="Arial" panose="020B0604020202020204" pitchFamily="34" charset="0"/>
                <a:cs typeface="Arial" panose="020B0604020202020204" pitchFamily="34" charset="0"/>
              </a:rPr>
              <a:t>алгоритма 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RSA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из 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CrypTool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80" y="1528321"/>
            <a:ext cx="10006439" cy="49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5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133552"/>
            <a:ext cx="12192000" cy="1596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Схема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  алгоритма атаки  шифровки методом "малого сообщения"  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83" y="1729967"/>
            <a:ext cx="9938633" cy="441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4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1582596"/>
            <a:ext cx="12192000" cy="2503021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Изучение протокола асимметричного </a:t>
            </a:r>
            <a:r>
              <a:rPr lang="ru-RU" sz="5400" b="1" dirty="0">
                <a:latin typeface="Arial" panose="020B0604020202020204" pitchFamily="34" charset="0"/>
                <a:cs typeface="Arial" panose="020B0604020202020204" pitchFamily="34" charset="0"/>
              </a:rPr>
              <a:t>шифрования 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  <a:endParaRPr lang="ru-RU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25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133552"/>
            <a:ext cx="12192000" cy="1596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Протокол шифрования на основе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766" y="2646467"/>
            <a:ext cx="7325747" cy="304842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01040" y="1450816"/>
            <a:ext cx="1061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Секретный и открытый ключи RSA равноправны - каждый из ключей (d или e) может использоваться как для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зашифрования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так и для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расшифрования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Совпадающие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блоки зашифровываются одинаково (как в режиме электронной кодовой книги)</a:t>
            </a:r>
          </a:p>
        </p:txBody>
      </p:sp>
    </p:spTree>
    <p:extLst>
      <p:ext uri="{BB962C8B-B14F-4D97-AF65-F5344CB8AC3E}">
        <p14:creationId xmlns:p14="http://schemas.microsoft.com/office/powerpoint/2010/main" val="19256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133552"/>
            <a:ext cx="12192000" cy="1596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Шаблонная схема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RSA Cipher 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из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CrypTool2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88" y="1887859"/>
            <a:ext cx="9748024" cy="423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133552"/>
            <a:ext cx="12192000" cy="1596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Схема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зашифрования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  и  </a:t>
            </a:r>
            <a:r>
              <a:rPr lang="ru-R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расшифрования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  симметричного ключа  размером 128 бит, полученного из парольной фразы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52" y="1833751"/>
            <a:ext cx="10697695" cy="41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91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133552"/>
            <a:ext cx="12192000" cy="1596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Схема, иллюстрирующая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атаку протокола  " посредником"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54" y="1729967"/>
            <a:ext cx="10417491" cy="482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61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1845242"/>
            <a:ext cx="12192000" cy="2503021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Выполнение атаки </a:t>
            </a:r>
            <a:r>
              <a:rPr lang="ru-RU" sz="5400" b="1" dirty="0">
                <a:latin typeface="Arial" panose="020B0604020202020204" pitchFamily="34" charset="0"/>
                <a:cs typeface="Arial" panose="020B0604020202020204" pitchFamily="34" charset="0"/>
              </a:rPr>
              <a:t>на шифр RSA факторизацией модуля</a:t>
            </a:r>
          </a:p>
        </p:txBody>
      </p:sp>
    </p:spTree>
    <p:extLst>
      <p:ext uri="{BB962C8B-B14F-4D97-AF65-F5344CB8AC3E}">
        <p14:creationId xmlns:p14="http://schemas.microsoft.com/office/powerpoint/2010/main" val="3825764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1040" y="1463101"/>
            <a:ext cx="10789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Если найдены </a:t>
            </a:r>
            <a:r>
              <a:rPr lang="en-US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ru-RU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такие, что </a:t>
            </a:r>
            <a:r>
              <a:rPr lang="en-US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x²-y²</a:t>
            </a:r>
            <a:r>
              <a:rPr lang="en-US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ru-RU" dirty="0" smtClean="0">
              <a:solidFill>
                <a:srgbClr val="18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 </a:t>
            </a:r>
            <a:r>
              <a:rPr lang="ru-RU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найдено и разложение </a:t>
            </a:r>
            <a:r>
              <a:rPr lang="en-US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a*b</a:t>
            </a:r>
            <a:r>
              <a:rPr lang="en-US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en-US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(x + y), b = (x - y).</a:t>
            </a:r>
          </a:p>
          <a:p>
            <a:r>
              <a:rPr lang="ru-RU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Пусть у числа </a:t>
            </a:r>
            <a:r>
              <a:rPr lang="en-US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два натуральных делителя: </a:t>
            </a:r>
            <a:r>
              <a:rPr lang="en-US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 b : a ≤ b, </a:t>
            </a:r>
            <a:r>
              <a:rPr lang="ru-RU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тогда </a:t>
            </a:r>
            <a:r>
              <a:rPr lang="ru-RU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меньший из них </a:t>
            </a:r>
            <a:r>
              <a:rPr lang="en-US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≤ √N</a:t>
            </a:r>
          </a:p>
          <a:p>
            <a:r>
              <a:rPr lang="ru-RU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Тогда ищем </a:t>
            </a:r>
            <a:r>
              <a:rPr lang="en-US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y² = x² - N, </a:t>
            </a:r>
            <a:r>
              <a:rPr lang="ru-RU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изменяя значение </a:t>
            </a:r>
            <a:r>
              <a:rPr lang="en-US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</a:p>
          <a:p>
            <a:r>
              <a:rPr lang="ru-RU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Вход : нечетное положительное целое </a:t>
            </a:r>
            <a:r>
              <a:rPr lang="en-US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endParaRPr lang="ru-RU" dirty="0" smtClean="0">
              <a:solidFill>
                <a:srgbClr val="18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Выход </a:t>
            </a:r>
            <a:r>
              <a:rPr lang="ru-RU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положительные целые </a:t>
            </a:r>
            <a:r>
              <a:rPr lang="en-US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ru-RU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b, </a:t>
            </a:r>
            <a:r>
              <a:rPr lang="ru-RU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такие что </a:t>
            </a:r>
            <a:r>
              <a:rPr lang="en-US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x b = </a:t>
            </a:r>
            <a:r>
              <a:rPr lang="en-US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ru-RU" dirty="0" smtClean="0">
              <a:solidFill>
                <a:srgbClr val="18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18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← √N </a:t>
            </a:r>
            <a:r>
              <a:rPr lang="ru-RU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наименьшее целое, большее, чем √</a:t>
            </a:r>
            <a:r>
              <a:rPr lang="en-US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endParaRPr lang="ru-RU" dirty="0" smtClean="0">
              <a:solidFill>
                <a:srgbClr val="18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 &lt; N) </a:t>
            </a:r>
            <a:r>
              <a:rPr lang="en-US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endParaRPr lang="ru-RU" dirty="0" smtClean="0">
              <a:solidFill>
                <a:srgbClr val="18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en-US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x² - N </a:t>
            </a:r>
            <a:endParaRPr lang="ru-RU" dirty="0" smtClean="0">
              <a:solidFill>
                <a:srgbClr val="18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 </a:t>
            </a:r>
            <a:r>
              <a:rPr lang="ru-RU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полный квадрат числа) </a:t>
            </a:r>
            <a:r>
              <a:rPr lang="ru-RU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ru-RU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√w </a:t>
            </a:r>
            <a:endParaRPr lang="ru-RU" dirty="0" smtClean="0">
              <a:solidFill>
                <a:srgbClr val="18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x + y </a:t>
            </a:r>
            <a:endParaRPr lang="ru-RU" dirty="0" smtClean="0">
              <a:solidFill>
                <a:srgbClr val="18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x - y </a:t>
            </a:r>
            <a:endParaRPr lang="ru-RU" dirty="0" smtClean="0">
              <a:solidFill>
                <a:srgbClr val="18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 b } </a:t>
            </a:r>
            <a:endParaRPr lang="ru-RU" dirty="0" smtClean="0">
              <a:solidFill>
                <a:srgbClr val="18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x + 1 </a:t>
            </a:r>
            <a:r>
              <a:rPr lang="en-US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ru-RU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сложность метода </a:t>
            </a:r>
            <a:r>
              <a:rPr lang="en-US" dirty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o(√N</a:t>
            </a:r>
            <a:r>
              <a:rPr lang="en-US" dirty="0" smtClean="0">
                <a:solidFill>
                  <a:srgbClr val="18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0" i="0" dirty="0">
              <a:solidFill>
                <a:srgbClr val="18181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58894"/>
            <a:ext cx="121920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300" b="1" dirty="0">
                <a:latin typeface="Arial" panose="020B0604020202020204" pitchFamily="34" charset="0"/>
                <a:cs typeface="Arial" panose="020B0604020202020204" pitchFamily="34" charset="0"/>
              </a:rPr>
              <a:t>Метод факторизации Ферма</a:t>
            </a:r>
          </a:p>
        </p:txBody>
      </p:sp>
    </p:spTree>
    <p:extLst>
      <p:ext uri="{BB962C8B-B14F-4D97-AF65-F5344CB8AC3E}">
        <p14:creationId xmlns:p14="http://schemas.microsoft.com/office/powerpoint/2010/main" val="107922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133552"/>
            <a:ext cx="12192000" cy="1596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Атака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на  шифр  RSA  факторизацией модуля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2" y="2044927"/>
            <a:ext cx="3616131" cy="412219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053" y="2044927"/>
            <a:ext cx="3926033" cy="41107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026" y="2044927"/>
            <a:ext cx="3575453" cy="411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2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B9060-BEBD-442F-9496-07BD76D5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Цель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работы и задачи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EBA99-60E9-467F-ABC1-C6DC657B4BBE}"/>
              </a:ext>
            </a:extLst>
          </p:cNvPr>
          <p:cNvSpPr txBox="1"/>
          <p:nvPr/>
        </p:nvSpPr>
        <p:spPr>
          <a:xfrm>
            <a:off x="516466" y="1295955"/>
            <a:ext cx="11159067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Повысить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свою компетенцию в области  алгоритмов и протоколов ассиметричного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шифрования 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криптографии в целом.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16465" y="2546419"/>
            <a:ext cx="11341551" cy="311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>
              <a:spcBef>
                <a:spcPts val="1600"/>
              </a:spcBef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Изучить протокол согласования ключей </a:t>
            </a:r>
            <a:r>
              <a:rPr lang="ru-RU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Диффи-Хеллмана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1600"/>
              </a:spcBef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Изучить алгоритм асимметричного шифрования RSA.</a:t>
            </a:r>
          </a:p>
          <a:p>
            <a:pPr>
              <a:spcBef>
                <a:spcPts val="1600"/>
              </a:spcBef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Изучить протокол асимметричного шифрования RSA.</a:t>
            </a:r>
          </a:p>
          <a:p>
            <a:pPr>
              <a:spcBef>
                <a:spcPts val="1600"/>
              </a:spcBef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В</a:t>
            </a: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ыполнить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атаку на шифр RSA факторизацией модуля.</a:t>
            </a:r>
          </a:p>
          <a:p>
            <a:pPr>
              <a:spcBef>
                <a:spcPts val="1600"/>
              </a:spcBef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Изучить и выполнить имитацию атаки на гибридный протокол шифрования.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487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1845242"/>
            <a:ext cx="12192000" cy="2503021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Изучение </a:t>
            </a:r>
            <a:r>
              <a:rPr lang="ru-RU" sz="5400" b="1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5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выполние</a:t>
            </a:r>
            <a:r>
              <a:rPr lang="ru-RU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имитации </a:t>
            </a:r>
            <a:r>
              <a:rPr lang="ru-RU" sz="5400" b="1" dirty="0">
                <a:latin typeface="Arial" panose="020B0604020202020204" pitchFamily="34" charset="0"/>
                <a:cs typeface="Arial" panose="020B0604020202020204" pitchFamily="34" charset="0"/>
              </a:rPr>
              <a:t>атаки на гибридный протокол шифрования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152788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133552"/>
            <a:ext cx="12192000" cy="1596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Пример гибридного шифрования на основе</a:t>
            </a:r>
          </a:p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асимметричного шифра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5242" y="1729967"/>
            <a:ext cx="3860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 данных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шифруется симметричным секретным ключом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Секретный ключ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шифруется открытым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ключом получателя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Зашифрованное сообщение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 зашифрованный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ключ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составляют цифровой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конверт (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envelope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), который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отправляется получателю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Получатель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сначала расшифровывает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секретный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ключ, 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затем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расшифровывает секретным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(сеансовым)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ключом шифровку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файла данных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284" y="1847893"/>
            <a:ext cx="6611273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451817"/>
            <a:ext cx="12192000" cy="732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Лог файлы участников протокола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55" y="1596722"/>
            <a:ext cx="4134845" cy="169949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48" y="3388836"/>
            <a:ext cx="4130752" cy="33188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106" y="1596722"/>
            <a:ext cx="5100787" cy="50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05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499F5-731B-437C-817E-2AB24CAF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50210"/>
            <a:ext cx="12192000" cy="718608"/>
          </a:xfrm>
        </p:spPr>
        <p:txBody>
          <a:bodyPr/>
          <a:lstStyle/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1241" y="1434969"/>
            <a:ext cx="11669517" cy="5057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Изучен протокол согласования ключей </a:t>
            </a:r>
            <a:r>
              <a:rPr lang="ru-RU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Диффи-Хеллмана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который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позволяет пользователям получить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секретный ключ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без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его непосредственной передачи. Модификация схемы привела к преобразованию ключевого материала в симметричный ключ длиной 256 бит. Также была изучена атака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протокола «посредником».</a:t>
            </a:r>
            <a:endParaRPr lang="ru-R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600"/>
              </a:spcBef>
            </a:pP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Изучен алгоритм асимметричного шифрования RSA. </a:t>
            </a:r>
            <a:r>
              <a:rPr lang="ru-RU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Шаблонная схема </a:t>
            </a:r>
            <a:r>
              <a:rPr lang="fr-F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RSA Encryption</a:t>
            </a:r>
            <a:r>
              <a:rPr lang="ru-RU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CrypTool 2</a:t>
            </a:r>
            <a:r>
              <a:rPr lang="ru-RU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была изменена для проведения 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атаки коротким сообщением. В </a:t>
            </a:r>
            <a:r>
              <a:rPr lang="ru-RU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ходе атаки нарушитель 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может зашифровать открытым ключом </a:t>
            </a:r>
            <a:r>
              <a:rPr lang="ru-RU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 возможные 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исходные сообщения, пока результат не будет совпадать </a:t>
            </a:r>
            <a:r>
              <a:rPr lang="ru-RU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перехваченным 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зашифрованным </a:t>
            </a:r>
            <a:r>
              <a:rPr lang="ru-RU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текстом. Для предотвращения этой 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атаки рекомендуется </a:t>
            </a:r>
            <a:r>
              <a:rPr lang="ru-RU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дополнять 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исходный текст случайными битами </a:t>
            </a:r>
            <a:r>
              <a:rPr lang="ru-RU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 начала шифрования.</a:t>
            </a:r>
            <a:endParaRPr lang="ru-R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600"/>
              </a:spcBef>
            </a:pP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Изучен протокол асимметричного шифрования RSA</a:t>
            </a:r>
            <a:r>
              <a:rPr lang="ru-RU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Модификация схемы </a:t>
            </a:r>
            <a:r>
              <a:rPr lang="ru-RU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шаблонная схемы </a:t>
            </a:r>
            <a:r>
              <a:rPr lang="fr-F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CrypTool 2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позволяет зашифровать 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 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расшифровать симметричный ключ, полученный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из парольной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фразы. Также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была изучена атака протокола «посредником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  <a:endParaRPr lang="ru-R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600"/>
              </a:spcBef>
            </a:pP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Выполнена атака на шифр RSA факторизацией модуля</a:t>
            </a:r>
            <a:r>
              <a:rPr lang="ru-RU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Для модуля 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равного 1441 было найдено верное разложение менее чем за 1 секунду.</a:t>
            </a:r>
            <a:endParaRPr lang="ru-R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600"/>
              </a:spcBef>
            </a:pPr>
            <a:r>
              <a:rPr lang="ru-RU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Изучена и выполнена имитация атаки на гибридный протокол шифрования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Установлено, 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злоумышленник может перехватить цифровой конверт, содержащий зашифрованные данные и </a:t>
            </a:r>
            <a:r>
              <a:rPr lang="ru-RU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модифицировать сообщения и направлять </a:t>
            </a:r>
            <a:r>
              <a:rPr lang="ru-RU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их серверу. Анализируя ответы сервера, злоумышленник может бит за битом восстановить секретный ключ.</a:t>
            </a:r>
          </a:p>
          <a:p>
            <a:pPr>
              <a:spcBef>
                <a:spcPts val="1600"/>
              </a:spcBef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66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1845242"/>
            <a:ext cx="12192000" cy="2503021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Изучение протокола </a:t>
            </a:r>
            <a:r>
              <a:rPr lang="ru-RU" sz="5400" b="1" dirty="0">
                <a:latin typeface="Arial" panose="020B0604020202020204" pitchFamily="34" charset="0"/>
                <a:cs typeface="Arial" panose="020B0604020202020204" pitchFamily="34" charset="0"/>
              </a:rPr>
              <a:t>согласования ключей </a:t>
            </a:r>
            <a:r>
              <a:rPr lang="ru-RU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Диффи-Хеллмана</a:t>
            </a:r>
            <a:endParaRPr lang="ru-RU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00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164291"/>
            <a:ext cx="12192000" cy="1596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Изучение протокола согласования ключей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Диффи-Хеллмана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008433" y="1760706"/>
                <a:ext cx="10019489" cy="4407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600"/>
                  </a:spcBef>
                </a:pPr>
                <a:r>
                  <a:rPr lang="ru-RU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Цель протокола – обеспечить двум пользователям возможность получения симметричного секретного ключа путем обмена данными по незащищенному каналу связи. Протокол </a:t>
                </a:r>
                <a:r>
                  <a:rPr lang="ru-RU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Диффи-Хеллмана</a:t>
                </a:r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состоит из следующих операций: </a:t>
                </a:r>
                <a:b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1. Устанавливаются открытые параметры p, g: </a:t>
                </a:r>
                <a:b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а) p – большое простое число порядка 300 десятичных цифр (1024 бит); </a:t>
                </a:r>
                <a:b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б) g – первообразный корень (генератор) по модулю p. </a:t>
                </a:r>
                <a:b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2. Каждая из сторон генерирует закрытый ключ – большое число x и y соответственно. </a:t>
                </a:r>
                <a:b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3. На каждой стороне вычисляется открытый ключ</a:t>
                </a:r>
                <a:r>
                  <a:rPr lang="ru-RU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:</a:t>
                </a:r>
                <a:endParaRPr lang="en-US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ts val="1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ts val="1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ts val="1600"/>
                  </a:spcBef>
                </a:pPr>
                <a:r>
                  <a:rPr lang="ru-RU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Стороны </a:t>
                </a:r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обмениваются открытыми ключами и вычисляют общие данные K для создания симметричного ключа: </a:t>
                </a:r>
                <a:endParaRPr lang="en-US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>
                  <a:spcBef>
                    <a:spcPts val="1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K=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mod p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mod p</a:t>
                </a:r>
                <a:r>
                  <a:rPr lang="en-US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ru-RU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mod</a:t>
                </a:r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p</a:t>
                </a:r>
                <a:b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endParaRPr lang="ru-RU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33" y="1760706"/>
                <a:ext cx="10019489" cy="4407617"/>
              </a:xfrm>
              <a:prstGeom prst="rect">
                <a:avLst/>
              </a:prstGeom>
              <a:blipFill>
                <a:blip r:embed="rId3"/>
                <a:stretch>
                  <a:fillRect l="-487" t="-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65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596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Схема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протокола согласования ключа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Диффи-Хеллмана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1DD54C-2056-43B4-B153-1027FB2E2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69" y="1760489"/>
            <a:ext cx="6716062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5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596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smtClean="0">
                <a:latin typeface="Arial" panose="020B0604020202020204" pitchFamily="34" charset="0"/>
                <a:cs typeface="Arial" panose="020B0604020202020204" pitchFamily="34" charset="0"/>
              </a:rPr>
              <a:t>Шаблонная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схема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Diffie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-Hellman Key Exchange 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из 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CrypTool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ru-RU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6A8276-114C-4A3B-A688-83B57B0AD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506" y="1596415"/>
            <a:ext cx="5922988" cy="483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4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596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Шаблонная схема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Diffie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-Hellman Key Exchange 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из 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CrypTool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60" y="1596415"/>
            <a:ext cx="7276079" cy="494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9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596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Схема, иллюстрирующая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атаку протокола  " посредником" 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857" b="470"/>
          <a:stretch/>
        </p:blipFill>
        <p:spPr>
          <a:xfrm>
            <a:off x="6773063" y="1410511"/>
            <a:ext cx="4823904" cy="51653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704600" y="1596415"/>
                <a:ext cx="5473430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Предполагается, что противник может осуществить активную атаку, т.е. имеет возможность не только перехватывать сообщения, но и заменять их другими.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Противник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может перехватить открытые ключи участников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и создать свою пару открытого и закрытого числа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, z), чтобы послать их каждому из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абонентов.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После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этого каждый абонент вычислит ключ, который будет общим с противником, а не с другим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участником.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Если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нет контроля подлинности сторон, то законные абоненты не смогут обнаружить подобную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подмену.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00" y="1596415"/>
                <a:ext cx="5473430" cy="3970318"/>
              </a:xfrm>
              <a:prstGeom prst="rect">
                <a:avLst/>
              </a:prstGeom>
              <a:blipFill>
                <a:blip r:embed="rId3"/>
                <a:stretch>
                  <a:fillRect l="-780" t="-922" b="-1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17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1543685"/>
            <a:ext cx="12192000" cy="2503021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latin typeface="Arial" panose="020B0604020202020204" pitchFamily="34" charset="0"/>
                <a:cs typeface="Arial" panose="020B0604020202020204" pitchFamily="34" charset="0"/>
              </a:rPr>
              <a:t>Изучение </a:t>
            </a:r>
            <a:r>
              <a:rPr lang="ru-RU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алгоритма </a:t>
            </a:r>
            <a:r>
              <a:rPr lang="ru-RU" sz="5400" b="1" dirty="0">
                <a:latin typeface="Arial" panose="020B0604020202020204" pitchFamily="34" charset="0"/>
                <a:cs typeface="Arial" panose="020B0604020202020204" pitchFamily="34" charset="0"/>
              </a:rPr>
              <a:t>асимметричного шифрования 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  <a:endParaRPr lang="ru-RU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635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6721</TotalTime>
  <Words>627</Words>
  <Application>Microsoft Office PowerPoint</Application>
  <PresentationFormat>Широкоэкранный</PresentationFormat>
  <Paragraphs>78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Цель работы и задачи</vt:lpstr>
      <vt:lpstr>Изучение протокола согласования ключей Диффи-Хеллмана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Изучение алгоритма асимметричного шифрования RSA</vt:lpstr>
      <vt:lpstr>Презентация PowerPoint</vt:lpstr>
      <vt:lpstr>Презентация PowerPoint</vt:lpstr>
      <vt:lpstr>Изучение протокола асимметричного шифрования RSA</vt:lpstr>
      <vt:lpstr>Презентация PowerPoint</vt:lpstr>
      <vt:lpstr>Презентация PowerPoint</vt:lpstr>
      <vt:lpstr>Презентация PowerPoint</vt:lpstr>
      <vt:lpstr>Презентация PowerPoint</vt:lpstr>
      <vt:lpstr>Выполнение атаки на шифр RSA факторизацией модуля</vt:lpstr>
      <vt:lpstr>Презентация PowerPoint</vt:lpstr>
      <vt:lpstr>Презентация PowerPoint</vt:lpstr>
      <vt:lpstr>Изучение и выполние имитации атаки на гибридный протокол шифрования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</dc:creator>
  <cp:lastModifiedBy>79064692770</cp:lastModifiedBy>
  <cp:revision>144</cp:revision>
  <cp:lastPrinted>2024-12-17T21:56:07Z</cp:lastPrinted>
  <dcterms:created xsi:type="dcterms:W3CDTF">2024-11-18T20:30:08Z</dcterms:created>
  <dcterms:modified xsi:type="dcterms:W3CDTF">2024-12-24T14:03:54Z</dcterms:modified>
</cp:coreProperties>
</file>