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5" r:id="rId2"/>
    <p:sldId id="322" r:id="rId3"/>
    <p:sldId id="302" r:id="rId4"/>
    <p:sldId id="349" r:id="rId5"/>
    <p:sldId id="352" r:id="rId6"/>
    <p:sldId id="344" r:id="rId7"/>
    <p:sldId id="350" r:id="rId8"/>
    <p:sldId id="323" r:id="rId9"/>
    <p:sldId id="351" r:id="rId10"/>
    <p:sldId id="354" r:id="rId11"/>
    <p:sldId id="355" r:id="rId12"/>
    <p:sldId id="324" r:id="rId13"/>
    <p:sldId id="360" r:id="rId14"/>
    <p:sldId id="353" r:id="rId15"/>
    <p:sldId id="356" r:id="rId16"/>
    <p:sldId id="357" r:id="rId17"/>
    <p:sldId id="358" r:id="rId18"/>
    <p:sldId id="359" r:id="rId19"/>
    <p:sldId id="364" r:id="rId20"/>
    <p:sldId id="361" r:id="rId21"/>
    <p:sldId id="363" r:id="rId22"/>
    <p:sldId id="325" r:id="rId23"/>
    <p:sldId id="343" r:id="rId24"/>
    <p:sldId id="365" r:id="rId25"/>
    <p:sldId id="366" r:id="rId26"/>
    <p:sldId id="326" r:id="rId27"/>
    <p:sldId id="348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>
        <p:scale>
          <a:sx n="80" d="100"/>
          <a:sy n="80" d="100"/>
        </p:scale>
        <p:origin x="571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176B0-85CF-4999-8E8D-D4C504442A47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8C4FE-B4B3-427B-9672-E7502A9658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08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38965-9068-41DE-A97D-A41548DF7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3F0A6C-5E92-4764-92BF-1C63E2FE1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C9C687-061A-4BAD-98B8-6082B4CB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A7A-221E-4768-B02E-715597D9BF50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0A63C1-9465-49B6-A7CF-10F8A2AF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64EF23-668C-401C-82A5-4BE8D043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DCE9-D2A4-49DA-8D5E-E8151AC71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58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0A248A-4C49-4434-AF2D-11BF1539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705BEE-7820-4A21-82C6-0FBC1C1B6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41512B-250F-41DE-81E3-95CE4851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A7A-221E-4768-B02E-715597D9BF50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5F5197-6CA8-455B-9D8C-6B9C6ADC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6AFE9F-F3FC-4782-A13B-B476D97A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DCE9-D2A4-49DA-8D5E-E8151AC71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75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D5D1775-9B1E-4D84-B626-9F6CF6493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1C27D8-1194-4A8E-BC3E-BB19688AF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E49FFE-91BA-4266-B8B3-A068DC95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A7A-221E-4768-B02E-715597D9BF50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B9DB1-6E9D-41E9-8F5A-10615709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7540E3-6E4C-4B91-9958-50FF1422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DCE9-D2A4-49DA-8D5E-E8151AC71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036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688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0D4759-E434-4677-8152-C61463D6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1041DB-06AA-48CB-86D3-6B7F5F6D4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E89E28-655C-452E-BA29-4240A4A9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A7A-221E-4768-B02E-715597D9BF50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77A8AC-30D2-4D2A-8858-0E2D9D30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D3C6A4-F1CF-43B1-88AE-BAC2675D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DCE9-D2A4-49DA-8D5E-E8151AC71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5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ED727B-2B39-4137-BD0E-15C28C09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498A0B-2A18-448C-80D9-9762B18E4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3221A0-4068-4A57-81F2-0474137E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A7A-221E-4768-B02E-715597D9BF50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7A12EC-E191-44CC-83EB-6CA89BBF5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9CD2A0-A66E-41C0-B5A8-3EAA986D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DCE9-D2A4-49DA-8D5E-E8151AC71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37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DC854B-D858-4EA6-A853-E93AE2EF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98C18D-0E0D-4667-899E-70BBFD15E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F84666-6B9D-40B1-8B50-0140CB03B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AFA5E1-7EA6-4795-BF9A-64056BA0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A7A-221E-4768-B02E-715597D9BF50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BAC38E-506D-404D-ABDD-63A2750A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8A219B-C2F6-4AEB-870F-88C907BA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DCE9-D2A4-49DA-8D5E-E8151AC71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18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3ABF32-77C3-48F6-B695-17387E3F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3CB249-82D9-4186-AFE1-6DBA642E5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637A67-1728-48D7-9FD0-6913C9FE8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5FF1529-C1DC-4D90-A318-BC28169DA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9450767-2EC7-4808-879D-8BFED67C9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F8753D9-89B7-4FB1-9B23-3FD06C35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A7A-221E-4768-B02E-715597D9BF50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A94C5EB-DF95-40A9-A3B2-D2C2438B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A64DEB-4D3A-4E78-A728-0F0B6821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DCE9-D2A4-49DA-8D5E-E8151AC71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71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5BE32-0E09-4B3F-AE50-EB0017CE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082656-DCCB-46FE-885A-409DCA3E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A7A-221E-4768-B02E-715597D9BF50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A47B7B-1E3C-44B9-A4A2-1EBD42AD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A28335-37EB-4C07-B740-B517312C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DCE9-D2A4-49DA-8D5E-E8151AC71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21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C48DD7-2714-4FF9-B460-3A3795F7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A7A-221E-4768-B02E-715597D9BF50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DCBB453-E62D-42BE-B750-D3BEB2C4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FC47B8-FB7D-42D3-BF76-168462AE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DCE9-D2A4-49DA-8D5E-E8151AC71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59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FBFF7-1782-4E3F-8EE5-25EB11C6A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86BD27-EB1C-46DD-9231-0FE7DF938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EAD8A6-EA51-40F5-8C58-AAF20BC7B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834875-846A-48D3-8501-713C6775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A7A-221E-4768-B02E-715597D9BF50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896928-E34A-4057-9ECE-B9B58BF2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98E031-DD21-40D3-88F0-827FC5C3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DCE9-D2A4-49DA-8D5E-E8151AC71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39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845FA-60F6-45DA-8303-132A9B76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9CFD3A-305A-41A4-849B-6A8A6E184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01F7AC-1F68-409C-A5DE-7414C44FD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093737-066C-4137-991B-1EBC3920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A7A-221E-4768-B02E-715597D9BF50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138607-B8D1-44FF-99DD-8E155BB7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9ECBD7-3530-41A3-8D54-00C6A84C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7DCE9-D2A4-49DA-8D5E-E8151AC71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49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04E85-F900-425C-917D-946D7EDD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CF54AA-F79D-4AB3-B590-A665A25B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BF458E-7B18-4DCE-A90A-C789DE23F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9EA7A-221E-4768-B02E-715597D9BF50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515C1D-9E19-4083-8010-B6D309264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1EC403-41E9-4D41-A751-9A4AA79DB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7DCE9-D2A4-49DA-8D5E-E8151AC716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98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678" y="0"/>
            <a:ext cx="9986644" cy="1057341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Санкт-Петербургский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государственный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электротехнический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университет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«ЛЭТИ»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им.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В.И.</a:t>
            </a:r>
            <a:r>
              <a:rPr sz="2800" spc="-30" dirty="0">
                <a:latin typeface="Arial" panose="020B0604020202020204" pitchFamily="34" charset="0"/>
                <a:cs typeface="Arial" panose="020B0604020202020204" pitchFamily="34" charset="0"/>
              </a:rPr>
              <a:t> Ульянова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(Ленина)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5208" y="1576448"/>
            <a:ext cx="11521584" cy="4484433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505"/>
              </a:spcBef>
            </a:pP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Лабораторная</a:t>
            </a:r>
            <a:r>
              <a:rPr sz="28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работа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№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spc="-5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ts val="520"/>
              </a:spcBef>
            </a:pPr>
            <a:r>
              <a:rPr lang="ru-RU" sz="2800" spc="-5" dirty="0">
                <a:latin typeface="Arial" panose="020B0604020202020204" pitchFamily="34" charset="0"/>
                <a:cs typeface="Arial" panose="020B0604020202020204" pitchFamily="34" charset="0"/>
              </a:rPr>
              <a:t>Изучение и исследование алгоритмов создания и проверки электронной подписи</a:t>
            </a:r>
            <a:endParaRPr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19600"/>
              </a:lnSpc>
              <a:spcBef>
                <a:spcPts val="300"/>
              </a:spcBef>
            </a:pPr>
            <a:r>
              <a:rPr sz="2800" spc="-2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Студент</a:t>
            </a:r>
            <a:r>
              <a:rPr lang="ru-RU" sz="2800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ка:</a:t>
            </a:r>
            <a:r>
              <a:rPr lang="ru-RU" sz="2800" spc="25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spc="25" dirty="0" smtClean="0">
                <a:latin typeface="Arial" panose="020B0604020202020204" pitchFamily="34" charset="0"/>
                <a:cs typeface="Arial" panose="020B0604020202020204" pitchFamily="34" charset="0"/>
              </a:rPr>
              <a:t>					    </a:t>
            </a:r>
            <a:r>
              <a:rPr lang="ru-RU"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Усачева Дарья</a:t>
            </a:r>
            <a:r>
              <a:rPr lang="ru-RU" sz="28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8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группа</a:t>
            </a:r>
            <a:r>
              <a:rPr lang="ru-RU" sz="2800" spc="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1384</a:t>
            </a:r>
            <a:r>
              <a:rPr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800" spc="-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19600"/>
              </a:lnSpc>
              <a:spcBef>
                <a:spcPts val="355"/>
              </a:spcBef>
            </a:pPr>
            <a:r>
              <a:rPr sz="2800" spc="-62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  <a:r>
              <a:rPr lang="ru-RU" sz="2800" spc="-2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	      	</a:t>
            </a:r>
            <a:r>
              <a:rPr lang="en-US" sz="2800" spc="-5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	  </a:t>
            </a:r>
            <a:r>
              <a:rPr sz="2800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Племянников</a:t>
            </a:r>
            <a:r>
              <a:rPr sz="2800" spc="-2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А.К.,</a:t>
            </a:r>
            <a:r>
              <a:rPr sz="2800" spc="2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доцент</a:t>
            </a:r>
            <a:r>
              <a:rPr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каф</a:t>
            </a:r>
            <a:r>
              <a:rPr sz="2800" spc="-15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800" spc="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ИБ</a:t>
            </a:r>
            <a:endParaRPr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40" algn="ctr">
              <a:lnSpc>
                <a:spcPct val="100000"/>
              </a:lnSpc>
            </a:pPr>
            <a:r>
              <a:rPr sz="28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Санкт-Петербург</a:t>
            </a:r>
            <a:r>
              <a:rPr lang="ru-RU"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800" spc="-4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92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B6ECA-CBD2-4DAD-B363-06957A4A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1013"/>
            <a:ext cx="12192000" cy="123541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Фактическое время генерации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электронной подписи 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328046"/>
              </p:ext>
            </p:extLst>
          </p:nvPr>
        </p:nvGraphicFramePr>
        <p:xfrm>
          <a:off x="2603771" y="1964987"/>
          <a:ext cx="6984458" cy="3610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229">
                  <a:extLst>
                    <a:ext uri="{9D8B030D-6E8A-4147-A177-3AD203B41FA5}">
                      <a16:colId xmlns:a16="http://schemas.microsoft.com/office/drawing/2014/main" val="2368966908"/>
                    </a:ext>
                  </a:extLst>
                </a:gridCol>
                <a:gridCol w="3492229">
                  <a:extLst>
                    <a:ext uri="{9D8B030D-6E8A-4147-A177-3AD203B41FA5}">
                      <a16:colId xmlns:a16="http://schemas.microsoft.com/office/drawing/2014/main" val="275155761"/>
                    </a:ext>
                  </a:extLst>
                </a:gridCol>
              </a:tblGrid>
              <a:tr h="104086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Алгоритм</a:t>
                      </a:r>
                      <a:endParaRPr lang="ru-RU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Время генерации</a:t>
                      </a:r>
                      <a:endParaRPr lang="ru-RU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819823"/>
                  </a:ext>
                </a:extLst>
              </a:tr>
              <a:tr h="856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RSA-2048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сек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473333"/>
                  </a:ext>
                </a:extLst>
              </a:tr>
              <a:tr h="8563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DSA-2048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0,002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сек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190786"/>
                  </a:ext>
                </a:extLst>
              </a:tr>
              <a:tr h="8563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EC-239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0,000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сек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177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943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71B6ECA-CBD2-4DAD-B363-06957A4A9327}"/>
              </a:ext>
            </a:extLst>
          </p:cNvPr>
          <p:cNvSpPr txBox="1">
            <a:spLocks/>
          </p:cNvSpPr>
          <p:nvPr/>
        </p:nvSpPr>
        <p:spPr>
          <a:xfrm>
            <a:off x="0" y="133552"/>
            <a:ext cx="12192000" cy="1596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электронной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подписи и результат ее проверки 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19" y="1832893"/>
            <a:ext cx="4610858" cy="470786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004" y="2101025"/>
            <a:ext cx="4058216" cy="171473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004" y="4186823"/>
            <a:ext cx="4105848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75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1981430"/>
            <a:ext cx="12192000" cy="2503021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 </a:t>
            </a:r>
            <a:r>
              <a:rPr lang="ru-RU" sz="5400" b="1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проверка электронной подписи </a:t>
            </a:r>
            <a:r>
              <a:rPr lang="ru-RU" sz="5400" b="1" dirty="0">
                <a:latin typeface="Arial" panose="020B0604020202020204" pitchFamily="34" charset="0"/>
                <a:cs typeface="Arial" panose="020B0604020202020204" pitchFamily="34" charset="0"/>
              </a:rPr>
              <a:t>на основе эллиптических кривых</a:t>
            </a:r>
          </a:p>
        </p:txBody>
      </p:sp>
    </p:spTree>
    <p:extLst>
      <p:ext uri="{BB962C8B-B14F-4D97-AF65-F5344CB8AC3E}">
        <p14:creationId xmlns:p14="http://schemas.microsoft.com/office/powerpoint/2010/main" val="2667254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71B6ECA-CBD2-4DAD-B363-06957A4A9327}"/>
              </a:ext>
            </a:extLst>
          </p:cNvPr>
          <p:cNvSpPr txBox="1">
            <a:spLocks/>
          </p:cNvSpPr>
          <p:nvPr/>
        </p:nvSpPr>
        <p:spPr>
          <a:xfrm>
            <a:off x="0" y="133552"/>
            <a:ext cx="12192000" cy="1596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Алгоритмы создания и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проверки электронной подписи ECDSA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985520" y="4172988"/>
                <a:ext cx="9875520" cy="2054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Алгоритм проверки электронной подписи ECDSA</a:t>
                </a:r>
              </a:p>
              <a:p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1. Вычисляются промежуточные результаты A и B:</a:t>
                </a:r>
              </a:p>
              <a:p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  A = h(M) × S₂⁻¹ </a:t>
                </a:r>
                <a:r>
                  <a:rPr lang="ru-RU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mod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q,</a:t>
                </a:r>
              </a:p>
              <a:p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  B = S₂⁻¹ × S₁ </a:t>
                </a:r>
                <a:r>
                  <a:rPr lang="ru-RU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mod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q.</a:t>
                </a:r>
              </a:p>
              <a:p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2. Восстанавливается третья точка:</a:t>
                </a:r>
              </a:p>
              <a:p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  T(x, y) = A 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+ B 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  Верификатор V = x </a:t>
                </a:r>
                <a:r>
                  <a:rPr lang="ru-RU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mod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q сравнивается с первой частью подписи S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₁.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20" y="4172988"/>
                <a:ext cx="9875520" cy="2054986"/>
              </a:xfrm>
              <a:prstGeom prst="rect">
                <a:avLst/>
              </a:prstGeom>
              <a:blipFill>
                <a:blip r:embed="rId2"/>
                <a:stretch>
                  <a:fillRect l="-556" t="-1780" b="-26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985520" y="1935815"/>
                <a:ext cx="9875520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Алгоритм создания электронной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подписи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ECDSA</a:t>
                </a:r>
                <a:endParaRPr lang="ru-RU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 Выбирается секретное случайное число r: r ∈ (1, q-1).</a:t>
                </a:r>
              </a:p>
              <a:p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2. Выбирается третья точка на кривой: P(u, v) = r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3. Вычисляется первая часть подписи по формуле S₁ = u </a:t>
                </a:r>
                <a:r>
                  <a:rPr lang="ru-RU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mod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q, где u — абсцисса.</a:t>
                </a:r>
              </a:p>
              <a:p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4. Вычисляется вторая часть подписи по формуле:</a:t>
                </a:r>
              </a:p>
              <a:p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  S₂ = (h(M) + d × S₁) × r⁻¹ </a:t>
                </a:r>
                <a:r>
                  <a:rPr lang="ru-RU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mod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q,</a:t>
                </a:r>
              </a:p>
              <a:p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  где h(M) — </a:t>
                </a:r>
                <a:r>
                  <a:rPr lang="ru-RU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хеш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-код сообщения; d — закрытый ключ.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20" y="1935815"/>
                <a:ext cx="9875520" cy="2031325"/>
              </a:xfrm>
              <a:prstGeom prst="rect">
                <a:avLst/>
              </a:prstGeom>
              <a:blipFill>
                <a:blip r:embed="rId3"/>
                <a:stretch>
                  <a:fillRect l="-556" t="-1802" b="-39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060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71B6ECA-CBD2-4DAD-B363-06957A4A9327}"/>
              </a:ext>
            </a:extLst>
          </p:cNvPr>
          <p:cNvSpPr txBox="1">
            <a:spLocks/>
          </p:cNvSpPr>
          <p:nvPr/>
        </p:nvSpPr>
        <p:spPr>
          <a:xfrm>
            <a:off x="0" y="133552"/>
            <a:ext cx="12192000" cy="1596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Подписание документа </a:t>
            </a:r>
          </a:p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и верификация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подписи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041" y="1811076"/>
            <a:ext cx="6661918" cy="446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46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71B6ECA-CBD2-4DAD-B363-06957A4A9327}"/>
              </a:ext>
            </a:extLst>
          </p:cNvPr>
          <p:cNvSpPr txBox="1">
            <a:spLocks/>
          </p:cNvSpPr>
          <p:nvPr/>
        </p:nvSpPr>
        <p:spPr>
          <a:xfrm>
            <a:off x="0" y="-118755"/>
            <a:ext cx="12192000" cy="1596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Последовательность шагов </a:t>
            </a:r>
          </a:p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создания подписи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90" y="1696388"/>
            <a:ext cx="4961127" cy="431372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906" y="3975318"/>
            <a:ext cx="5075813" cy="25908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906" y="1376060"/>
            <a:ext cx="5044338" cy="247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27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71B6ECA-CBD2-4DAD-B363-06957A4A9327}"/>
              </a:ext>
            </a:extLst>
          </p:cNvPr>
          <p:cNvSpPr txBox="1">
            <a:spLocks/>
          </p:cNvSpPr>
          <p:nvPr/>
        </p:nvSpPr>
        <p:spPr>
          <a:xfrm>
            <a:off x="0" y="-72284"/>
            <a:ext cx="12192000" cy="1596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Последовательность шагов </a:t>
            </a:r>
          </a:p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создания подписи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39" y="1524131"/>
            <a:ext cx="5087796" cy="255799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58" y="4177352"/>
            <a:ext cx="5153157" cy="25377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673" y="1524131"/>
            <a:ext cx="5082331" cy="255799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4673" y="4163372"/>
            <a:ext cx="5082331" cy="255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04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98" y="3106974"/>
            <a:ext cx="3812375" cy="362072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983" y="3002068"/>
            <a:ext cx="3853176" cy="3634187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71B6ECA-CBD2-4DAD-B363-06957A4A9327}"/>
              </a:ext>
            </a:extLst>
          </p:cNvPr>
          <p:cNvSpPr txBox="1">
            <a:spLocks/>
          </p:cNvSpPr>
          <p:nvPr/>
        </p:nvSpPr>
        <p:spPr>
          <a:xfrm>
            <a:off x="0" y="133552"/>
            <a:ext cx="12192000" cy="1596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проверки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электронной подписи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097" y="2156837"/>
            <a:ext cx="2288375" cy="94672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6221" y="2066332"/>
            <a:ext cx="2462701" cy="103723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195267" y="1488593"/>
            <a:ext cx="9801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Результат проверки для случаев сохранения и нарушения целостности исходного текста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652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71B6ECA-CBD2-4DAD-B363-06957A4A9327}"/>
              </a:ext>
            </a:extLst>
          </p:cNvPr>
          <p:cNvSpPr txBox="1">
            <a:spLocks/>
          </p:cNvSpPr>
          <p:nvPr/>
        </p:nvSpPr>
        <p:spPr>
          <a:xfrm>
            <a:off x="0" y="133552"/>
            <a:ext cx="12192000" cy="1596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Проверка лекционного </a:t>
            </a:r>
          </a:p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материала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по ECDSA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360160" y="1793694"/>
            <a:ext cx="5262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325120" y="1900026"/>
                <a:ext cx="5516880" cy="30777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Шифр Эль-</a:t>
                </a:r>
                <a:r>
                  <a:rPr lang="ru-RU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Гамаля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на эллиптических кривых 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Выбираем эллиптическую кривую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67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),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где p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простое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числом. </a:t>
                </a:r>
              </a:p>
              <a:p>
                <a:pPr>
                  <a:spcBef>
                    <a:spcPts val="1200"/>
                  </a:spcBef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Выбираем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точку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на кривой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(2,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22).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Выбираем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закрытый ключ d = 4.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Вычисление точки на кривой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= d 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= 4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×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(2, 22) = (13, 45).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</a:p>
              <a:p>
                <a:pPr>
                  <a:spcBef>
                    <a:spcPts val="1200"/>
                  </a:spcBef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6.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Открытый ключ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(2,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67,(2,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22),(13,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45)).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20" y="1900026"/>
                <a:ext cx="5516880" cy="3077766"/>
              </a:xfrm>
              <a:prstGeom prst="rect">
                <a:avLst/>
              </a:prstGeom>
              <a:blipFill>
                <a:blip r:embed="rId2"/>
                <a:stretch>
                  <a:fillRect l="-884" t="-1188" r="-1547" b="-21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6482080" y="2056676"/>
                <a:ext cx="5577840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7.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Выбираем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точку для сопоставления открытому тексту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= (2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26)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на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кривой.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8.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Выбираем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секретное случайное число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 = 2: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∈ (1, q-1). </a:t>
                </a:r>
                <a:endParaRPr lang="ru-RU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9. Создаем шифровку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= 𝑟 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= 2 × (2, 22) = (35,1)</a:t>
                </a:r>
                <a:endParaRPr lang="ru-RU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= 𝑃 + 𝑟 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 (24, 26) + 2 × (13,45) = </a:t>
                </a:r>
              </a:p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(24, 26) + (23, 25) = (21, 44)</a:t>
                </a:r>
              </a:p>
              <a:p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10. Получатель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выполняет расшифровку: </a:t>
                </a:r>
                <a:endParaRPr lang="ru-RU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− (𝑑 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)= 𝑃 + 𝑟 × 𝑑 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− 𝑑 × 𝑟 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P</a:t>
                </a:r>
              </a:p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(21, 44) – (4 ×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(35,1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)) =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(21, 44)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(23, 42) =  (24, 26)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(4 × (35,1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)) =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– (23, 25)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(23, 42) 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080" y="2056676"/>
                <a:ext cx="5577840" cy="3416320"/>
              </a:xfrm>
              <a:prstGeom prst="rect">
                <a:avLst/>
              </a:prstGeom>
              <a:blipFill>
                <a:blip r:embed="rId3"/>
                <a:stretch>
                  <a:fillRect l="-874" t="-891" r="-874" b="-1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99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71B6ECA-CBD2-4DAD-B363-06957A4A9327}"/>
              </a:ext>
            </a:extLst>
          </p:cNvPr>
          <p:cNvSpPr txBox="1">
            <a:spLocks/>
          </p:cNvSpPr>
          <p:nvPr/>
        </p:nvSpPr>
        <p:spPr>
          <a:xfrm>
            <a:off x="0" y="133552"/>
            <a:ext cx="12192000" cy="1596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Проверка лекционного </a:t>
            </a:r>
          </a:p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материала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по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ECDSA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Генерация ключа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360160" y="1793694"/>
            <a:ext cx="5262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386" y="1793694"/>
            <a:ext cx="6795228" cy="465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1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B9060-BEBD-442F-9496-07BD76D5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Цель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работы и задачи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EEBA99-60E9-467F-ABC1-C6DC657B4BBE}"/>
              </a:ext>
            </a:extLst>
          </p:cNvPr>
          <p:cNvSpPr txBox="1"/>
          <p:nvPr/>
        </p:nvSpPr>
        <p:spPr>
          <a:xfrm>
            <a:off x="516466" y="1295955"/>
            <a:ext cx="11159067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Цель: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Повысить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свою компетенцию 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области алгоритмов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создания и проверки электронной подписи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криптографии в целом.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16465" y="2546419"/>
            <a:ext cx="11341551" cy="3118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</a:p>
          <a:p>
            <a:pPr>
              <a:spcBef>
                <a:spcPts val="1600"/>
              </a:spcBef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Изучить генерацию ключевых пар для алгоритмов RSA, DSA, и ECDSA.</a:t>
            </a:r>
          </a:p>
          <a:p>
            <a:pPr>
              <a:spcBef>
                <a:spcPts val="1600"/>
              </a:spcBef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Изучить процессы создания и проверки </a:t>
            </a:r>
            <a:r>
              <a:rPr lang="ru-RU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электронных подписей.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600"/>
              </a:spcBef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ru-RU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Создать и проверить электронную подпись на основе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эллиптических </a:t>
            </a:r>
            <a:r>
              <a:rPr lang="ru-RU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кривых.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600"/>
              </a:spcBef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Продемонстрировать процесс подписи в среде </a:t>
            </a:r>
            <a:r>
              <a:rPr lang="ru-RU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PKI.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600"/>
              </a:spcBef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Подписать свой </a:t>
            </a:r>
            <a:r>
              <a:rPr lang="ru-RU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отчет.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487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71B6ECA-CBD2-4DAD-B363-06957A4A9327}"/>
              </a:ext>
            </a:extLst>
          </p:cNvPr>
          <p:cNvSpPr txBox="1">
            <a:spLocks/>
          </p:cNvSpPr>
          <p:nvPr/>
        </p:nvSpPr>
        <p:spPr>
          <a:xfrm>
            <a:off x="0" y="133552"/>
            <a:ext cx="12192000" cy="1596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Проверка лекционного </a:t>
            </a:r>
          </a:p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материала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по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ECDSA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Зашифрование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360160" y="1793694"/>
            <a:ext cx="5262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-570" t="4684" r="570"/>
          <a:stretch/>
        </p:blipFill>
        <p:spPr>
          <a:xfrm>
            <a:off x="6268720" y="2150437"/>
            <a:ext cx="5537200" cy="384878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89" y="2083136"/>
            <a:ext cx="5743151" cy="391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74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71B6ECA-CBD2-4DAD-B363-06957A4A9327}"/>
              </a:ext>
            </a:extLst>
          </p:cNvPr>
          <p:cNvSpPr txBox="1">
            <a:spLocks/>
          </p:cNvSpPr>
          <p:nvPr/>
        </p:nvSpPr>
        <p:spPr>
          <a:xfrm>
            <a:off x="0" y="133552"/>
            <a:ext cx="12192000" cy="1596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Проверка лекционного </a:t>
            </a:r>
          </a:p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материала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по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ECDSA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Расшифрование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360160" y="1793694"/>
            <a:ext cx="5262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159" y="2163026"/>
            <a:ext cx="5507001" cy="379901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67" y="2163026"/>
            <a:ext cx="5557371" cy="381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48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1845242"/>
            <a:ext cx="12192000" cy="2503021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Демонстрация процесса </a:t>
            </a:r>
            <a:r>
              <a:rPr lang="ru-RU" sz="5400" b="1" dirty="0">
                <a:latin typeface="Arial" panose="020B0604020202020204" pitchFamily="34" charset="0"/>
                <a:cs typeface="Arial" panose="020B0604020202020204" pitchFamily="34" charset="0"/>
              </a:rPr>
              <a:t>подписи в среде PKI</a:t>
            </a:r>
          </a:p>
        </p:txBody>
      </p:sp>
    </p:spTree>
    <p:extLst>
      <p:ext uri="{BB962C8B-B14F-4D97-AF65-F5344CB8AC3E}">
        <p14:creationId xmlns:p14="http://schemas.microsoft.com/office/powerpoint/2010/main" val="3825764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71B6ECA-CBD2-4DAD-B363-06957A4A9327}"/>
              </a:ext>
            </a:extLst>
          </p:cNvPr>
          <p:cNvSpPr txBox="1">
            <a:spLocks/>
          </p:cNvSpPr>
          <p:nvPr/>
        </p:nvSpPr>
        <p:spPr>
          <a:xfrm>
            <a:off x="0" y="133552"/>
            <a:ext cx="12192000" cy="1596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smtClean="0">
                <a:latin typeface="Arial" panose="020B0604020202020204" pitchFamily="34" charset="0"/>
                <a:cs typeface="Arial" panose="020B0604020202020204" pitchFamily="34" charset="0"/>
              </a:rPr>
              <a:t>Демонстрация этапов создания электронной подписи в среде PKI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627" y="2699098"/>
            <a:ext cx="3434745" cy="289839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r="6966"/>
          <a:stretch/>
        </p:blipFill>
        <p:spPr>
          <a:xfrm>
            <a:off x="210491" y="2699098"/>
            <a:ext cx="3690949" cy="289839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891" y="2551819"/>
            <a:ext cx="3204512" cy="3045669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295321" y="1868101"/>
            <a:ext cx="3521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Вычисление дайджеста файла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114798" y="1729600"/>
            <a:ext cx="3962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Импортирование сгенерированной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ранее ключевой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пары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RSA-2048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496708" y="1729601"/>
            <a:ext cx="3140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Шифрование ключа </a:t>
            </a:r>
          </a:p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функцией диверсификации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661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71B6ECA-CBD2-4DAD-B363-06957A4A9327}"/>
              </a:ext>
            </a:extLst>
          </p:cNvPr>
          <p:cNvSpPr txBox="1">
            <a:spLocks/>
          </p:cNvSpPr>
          <p:nvPr/>
        </p:nvSpPr>
        <p:spPr>
          <a:xfrm>
            <a:off x="0" y="133552"/>
            <a:ext cx="12192000" cy="1596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smtClean="0">
                <a:latin typeface="Arial" panose="020B0604020202020204" pitchFamily="34" charset="0"/>
                <a:cs typeface="Arial" panose="020B0604020202020204" pitchFamily="34" charset="0"/>
              </a:rPr>
              <a:t>Демонстрация этапов создания электронной подписи в среде PKI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966" y="2459043"/>
            <a:ext cx="4213349" cy="3875916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2453851" y="1969095"/>
            <a:ext cx="1489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Сертификат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7008825" y="1969095"/>
            <a:ext cx="3495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Создание подписи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документа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09" y="2459043"/>
            <a:ext cx="4243539" cy="387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91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71B6ECA-CBD2-4DAD-B363-06957A4A9327}"/>
              </a:ext>
            </a:extLst>
          </p:cNvPr>
          <p:cNvSpPr txBox="1">
            <a:spLocks/>
          </p:cNvSpPr>
          <p:nvPr/>
        </p:nvSpPr>
        <p:spPr>
          <a:xfrm>
            <a:off x="0" y="133552"/>
            <a:ext cx="12192000" cy="1596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Структура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сертификата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876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1845242"/>
            <a:ext cx="12192000" cy="2503021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Подписание своего отчета</a:t>
            </a:r>
            <a:endParaRPr lang="ru-RU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788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E499F5-731B-437C-817E-2AB24CAF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50210"/>
            <a:ext cx="12192000" cy="718608"/>
          </a:xfrm>
        </p:spPr>
        <p:txBody>
          <a:bodyPr/>
          <a:lstStyle/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66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1845242"/>
            <a:ext cx="12192000" cy="2503021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Изучение генерации </a:t>
            </a:r>
            <a:r>
              <a:rPr lang="ru-RU" sz="5400" b="1" dirty="0">
                <a:latin typeface="Arial" panose="020B0604020202020204" pitchFamily="34" charset="0"/>
                <a:cs typeface="Arial" panose="020B0604020202020204" pitchFamily="34" charset="0"/>
              </a:rPr>
              <a:t>ключевых пар для алгоритмов RSA, DSA, и </a:t>
            </a:r>
            <a:r>
              <a:rPr lang="ru-RU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ECDSA</a:t>
            </a:r>
            <a:endParaRPr lang="ru-RU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00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71B6ECA-CBD2-4DAD-B363-06957A4A9327}"/>
              </a:ext>
            </a:extLst>
          </p:cNvPr>
          <p:cNvSpPr txBox="1">
            <a:spLocks/>
          </p:cNvSpPr>
          <p:nvPr/>
        </p:nvSpPr>
        <p:spPr>
          <a:xfrm>
            <a:off x="0" y="133552"/>
            <a:ext cx="12192000" cy="1596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Описание алгоритмов генерации </a:t>
            </a:r>
            <a:endParaRPr lang="ru-RU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ключевых пар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18808" y="1710255"/>
            <a:ext cx="4494181" cy="479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Генерация ключевых пар для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</a:rPr>
              <a:t>лгоритма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RSA (с использованием двух больших простых чисел p и q, которые хранятся в секрете) включает следующие шаги:  </a:t>
            </a:r>
            <a:endParaRPr lang="ru-RU" dirty="0"/>
          </a:p>
          <a:p>
            <a:pPr>
              <a:spcBef>
                <a:spcPts val="1600"/>
              </a:spcBef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1. Вычисление n = p × q.  </a:t>
            </a:r>
            <a:endParaRPr lang="ru-RU" dirty="0"/>
          </a:p>
          <a:p>
            <a:pPr>
              <a:spcBef>
                <a:spcPts val="1600"/>
              </a:spcBef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2. Выбор произвольного числа e (e &lt; n), которое является взаимно простым с φ(n).  </a:t>
            </a:r>
            <a:endParaRPr lang="ru-RU" dirty="0"/>
          </a:p>
          <a:p>
            <a:pPr>
              <a:spcBef>
                <a:spcPts val="1600"/>
              </a:spcBef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3. Определение d, удовлетворяющего уравнению e × d = 1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</a:rPr>
              <a:t>mod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 φ(n).  </a:t>
            </a:r>
            <a:endParaRPr lang="ru-RU" dirty="0"/>
          </a:p>
          <a:p>
            <a:pPr>
              <a:spcBef>
                <a:spcPts val="1600"/>
              </a:spcBef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4. Пара (e, n) формирует открытый ключ, а d – закрытый ключ; значения p и q подлежат уничтожению.  </a:t>
            </a:r>
            <a:endParaRPr lang="ru-RU" dirty="0"/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5411822" y="1729967"/>
                <a:ext cx="6381346" cy="49045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000"/>
                  </a:spcBef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Генерация ключевых пар для </a:t>
                </a:r>
                <a:r>
                  <a:rPr lang="ru-RU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алгоритма </a:t>
                </a:r>
                <a:r>
                  <a:rPr lang="ru-RU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DSA включает следующие этапы:  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000"/>
                  </a:spcBef>
                </a:pPr>
                <a:r>
                  <a:rPr lang="ru-RU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 Выбор числа p с длиной </a:t>
                </a:r>
                <a:r>
                  <a:rPr lang="ru-RU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512 - 1024 </a:t>
                </a:r>
                <a:r>
                  <a:rPr lang="ru-RU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бит, при этом длина p должна быть кратна 64.  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000"/>
                  </a:spcBef>
                </a:pPr>
                <a:r>
                  <a:rPr lang="ru-RU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:r>
                  <a:rPr lang="ru-RU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Выбор </a:t>
                </a:r>
                <a:r>
                  <a:rPr lang="ru-RU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числа q, которое имеет такой же размер в битах, как и размер дайджеста используемой хеш-функции (160 бит для SHA-1), и удовлетворяет условию </a:t>
                </a:r>
                <a:endParaRPr lang="ru-RU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000"/>
                  </a:spcBef>
                </a:pPr>
                <a:r>
                  <a:rPr lang="ru-RU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 </a:t>
                </a:r>
                <a:r>
                  <a:rPr lang="ru-RU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- 1 = 0 </a:t>
                </a:r>
                <a:r>
                  <a:rPr lang="ru-RU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</a:t>
                </a:r>
                <a:r>
                  <a:rPr lang="ru-RU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q.  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000"/>
                  </a:spcBef>
                </a:pPr>
                <a:r>
                  <a:rPr lang="ru-RU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 Выбор e1, для которого выполняется </a:t>
                </a:r>
                <a:endParaRPr lang="ru-RU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0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.</a:t>
                </a:r>
                <a:r>
                  <a:rPr lang="ru-RU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  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000"/>
                  </a:spcBef>
                </a:pPr>
                <a:r>
                  <a:rPr lang="ru-RU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</a:t>
                </a:r>
                <a:r>
                  <a:rPr lang="ru-RU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Выбор </a:t>
                </a:r>
                <a:r>
                  <a:rPr lang="ru-RU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целого числа d &lt; q и вычисление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для которого выполняется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1000"/>
                  </a:spcBef>
                </a:pPr>
                <a:r>
                  <a:rPr lang="ru-RU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</a:t>
                </a:r>
                <a:r>
                  <a:rPr lang="ru-RU" dirty="0" smtClean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Числа </a:t>
                </a:r>
                <a:r>
                  <a:rPr lang="ru-RU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(e1, e2, p, q) образует открытый ключ, а d – закрытый ключ.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822" y="1729967"/>
                <a:ext cx="6381346" cy="4904548"/>
              </a:xfrm>
              <a:prstGeom prst="rect">
                <a:avLst/>
              </a:prstGeom>
              <a:blipFill>
                <a:blip r:embed="rId2"/>
                <a:stretch>
                  <a:fillRect l="-860" t="-746" r="-1433" b="-11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1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71B6ECA-CBD2-4DAD-B363-06957A4A9327}"/>
              </a:ext>
            </a:extLst>
          </p:cNvPr>
          <p:cNvSpPr txBox="1">
            <a:spLocks/>
          </p:cNvSpPr>
          <p:nvPr/>
        </p:nvSpPr>
        <p:spPr>
          <a:xfrm>
            <a:off x="0" y="133552"/>
            <a:ext cx="12192000" cy="1596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Описание алгоритмов генерации </a:t>
            </a:r>
            <a:endParaRPr lang="ru-RU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ключевых пар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547991" y="1807531"/>
                <a:ext cx="11436486" cy="4371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Генерация ключевых пар для алгоритма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ECDSA включает следующие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этапы: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1. Выбор эллиптической кривой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(a, b), где p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простое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числом. </a:t>
                </a: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2.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Выбор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точки на кривой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). </a:t>
                </a: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3. Выбор простого числа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q - порядка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одной из циклических подгрупп группы точек эллиптической кривой, удовлетворяющего условию q ×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= 0. </a:t>
                </a: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4.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Выбор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закрытого ключа d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5. Вычисление точки на кривой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 = d 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. </a:t>
                </a: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6. Открытый ключ </a:t>
                </a:r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a, b, q, 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91" y="1807531"/>
                <a:ext cx="11436486" cy="4371774"/>
              </a:xfrm>
              <a:prstGeom prst="rect">
                <a:avLst/>
              </a:prstGeom>
              <a:blipFill>
                <a:blip r:embed="rId2"/>
                <a:stretch>
                  <a:fillRect l="-480" r="-586" b="-1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59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71B6ECA-CBD2-4DAD-B363-06957A4A9327}"/>
              </a:ext>
            </a:extLst>
          </p:cNvPr>
          <p:cNvSpPr txBox="1">
            <a:spLocks/>
          </p:cNvSpPr>
          <p:nvPr/>
        </p:nvSpPr>
        <p:spPr>
          <a:xfrm>
            <a:off x="0" y="133552"/>
            <a:ext cx="12192000" cy="1140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Значения открытых ключей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01040" y="1450816"/>
            <a:ext cx="1061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651" y="1820148"/>
            <a:ext cx="5692589" cy="44250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69" y="1518910"/>
            <a:ext cx="4285073" cy="250388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68" y="4112976"/>
            <a:ext cx="4285073" cy="257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3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B6ECA-CBD2-4DAD-B363-06957A4A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9133"/>
            <a:ext cx="121920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Фактическое время генерации ключевых пар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12383"/>
              </p:ext>
            </p:extLst>
          </p:nvPr>
        </p:nvGraphicFramePr>
        <p:xfrm>
          <a:off x="2603771" y="1964987"/>
          <a:ext cx="6984458" cy="3610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229">
                  <a:extLst>
                    <a:ext uri="{9D8B030D-6E8A-4147-A177-3AD203B41FA5}">
                      <a16:colId xmlns:a16="http://schemas.microsoft.com/office/drawing/2014/main" val="2368966908"/>
                    </a:ext>
                  </a:extLst>
                </a:gridCol>
                <a:gridCol w="3492229">
                  <a:extLst>
                    <a:ext uri="{9D8B030D-6E8A-4147-A177-3AD203B41FA5}">
                      <a16:colId xmlns:a16="http://schemas.microsoft.com/office/drawing/2014/main" val="275155761"/>
                    </a:ext>
                  </a:extLst>
                </a:gridCol>
              </a:tblGrid>
              <a:tr h="104086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Алгоритм</a:t>
                      </a:r>
                      <a:endParaRPr lang="ru-RU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Время генерации</a:t>
                      </a:r>
                      <a:endParaRPr lang="ru-RU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819823"/>
                  </a:ext>
                </a:extLst>
              </a:tr>
              <a:tr h="856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RSA-2048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2,861 сек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473333"/>
                  </a:ext>
                </a:extLst>
              </a:tr>
              <a:tr h="8563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DSA-2048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3,061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сек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190786"/>
                  </a:ext>
                </a:extLst>
              </a:tr>
              <a:tr h="8563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EC-239</a:t>
                      </a:r>
                      <a:endParaRPr lang="ru-R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0,014 </a:t>
                      </a:r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сек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177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80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1543685"/>
            <a:ext cx="12192000" cy="2503021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latin typeface="Arial" panose="020B0604020202020204" pitchFamily="34" charset="0"/>
                <a:cs typeface="Arial" panose="020B0604020202020204" pitchFamily="34" charset="0"/>
              </a:rPr>
              <a:t>Изучение </a:t>
            </a:r>
            <a:r>
              <a:rPr lang="ru-RU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процессов </a:t>
            </a:r>
            <a:r>
              <a:rPr lang="ru-RU" sz="5400" b="1" dirty="0">
                <a:latin typeface="Arial" panose="020B0604020202020204" pitchFamily="34" charset="0"/>
                <a:cs typeface="Arial" panose="020B0604020202020204" pitchFamily="34" charset="0"/>
              </a:rPr>
              <a:t>создания и проверки электронных подписей</a:t>
            </a:r>
          </a:p>
        </p:txBody>
      </p:sp>
    </p:spTree>
    <p:extLst>
      <p:ext uri="{BB962C8B-B14F-4D97-AF65-F5344CB8AC3E}">
        <p14:creationId xmlns:p14="http://schemas.microsoft.com/office/powerpoint/2010/main" val="921635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71B6ECA-CBD2-4DAD-B363-06957A4A9327}"/>
              </a:ext>
            </a:extLst>
          </p:cNvPr>
          <p:cNvSpPr txBox="1">
            <a:spLocks/>
          </p:cNvSpPr>
          <p:nvPr/>
        </p:nvSpPr>
        <p:spPr>
          <a:xfrm>
            <a:off x="0" y="133552"/>
            <a:ext cx="12192000" cy="1596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Схема,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поясняющая работу протокола подписания документа и проверки </a:t>
            </a:r>
          </a:p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электронной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подписи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211" y="1975901"/>
            <a:ext cx="6271577" cy="385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272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7116</TotalTime>
  <Words>497</Words>
  <Application>Microsoft Office PowerPoint</Application>
  <PresentationFormat>Широкоэкранный</PresentationFormat>
  <Paragraphs>126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Цель работы и задачи</vt:lpstr>
      <vt:lpstr>Изучение генерации ключевых пар для алгоритмов RSA, DSA, и ECDSA</vt:lpstr>
      <vt:lpstr>Презентация PowerPoint</vt:lpstr>
      <vt:lpstr>Презентация PowerPoint</vt:lpstr>
      <vt:lpstr>Презентация PowerPoint</vt:lpstr>
      <vt:lpstr>Фактическое время генерации ключевых пар</vt:lpstr>
      <vt:lpstr>Изучение процессов создания и проверки электронных подписей</vt:lpstr>
      <vt:lpstr>Презентация PowerPoint</vt:lpstr>
      <vt:lpstr>Фактическое время генерации электронной подписи </vt:lpstr>
      <vt:lpstr>Презентация PowerPoint</vt:lpstr>
      <vt:lpstr>Создание и проверка электронной подписи на основе эллиптических кривых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Демонстрация процесса подписи в среде PKI</vt:lpstr>
      <vt:lpstr>Презентация PowerPoint</vt:lpstr>
      <vt:lpstr>Презентация PowerPoint</vt:lpstr>
      <vt:lpstr>Презентация PowerPoint</vt:lpstr>
      <vt:lpstr>Подписание своего отчета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</dc:creator>
  <cp:lastModifiedBy>79064692770</cp:lastModifiedBy>
  <cp:revision>170</cp:revision>
  <cp:lastPrinted>2024-12-17T21:56:07Z</cp:lastPrinted>
  <dcterms:created xsi:type="dcterms:W3CDTF">2024-11-18T20:30:08Z</dcterms:created>
  <dcterms:modified xsi:type="dcterms:W3CDTF">2024-12-23T21:43:37Z</dcterms:modified>
</cp:coreProperties>
</file>