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Eastman Grotesque Alt" charset="1" panose="00000500000000000000"/>
      <p:regular r:id="rId27"/>
    </p:embeddedFont>
    <p:embeddedFont>
      <p:font typeface="Lotus Eater sans" charset="1" panose="00000000000000000000"/>
      <p:regular r:id="rId28"/>
    </p:embeddedFont>
    <p:embeddedFont>
      <p:font typeface="Eastman Grotesque Bold" charset="1" panose="00000800000000000000"/>
      <p:regular r:id="rId31"/>
    </p:embeddedFont>
    <p:embeddedFont>
      <p:font typeface="Eastman Grotesque" charset="1" panose="00000500000000000000"/>
      <p:regular r:id="rId32"/>
    </p:embeddedFont>
    <p:embeddedFont>
      <p:font typeface="Lexend Deca" charset="1" panose="00000000000000000000"/>
      <p:regular r:id="rId34"/>
    </p:embeddedFont>
    <p:embeddedFont>
      <p:font typeface="Eastman Grotesque Alt Bold" charset="1" panose="000008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notesMasters/notesMaster1.xml" Type="http://schemas.openxmlformats.org/officeDocument/2006/relationships/notesMaster"/><Relationship Id="rId25" Target="theme/theme2.xml" Type="http://schemas.openxmlformats.org/officeDocument/2006/relationships/theme"/><Relationship Id="rId26" Target="notesSlides/notesSlide1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3.xml" Type="http://schemas.openxmlformats.org/officeDocument/2006/relationships/notes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notesSlides/notesSlide4.xml" Type="http://schemas.openxmlformats.org/officeDocument/2006/relationships/notesSlide"/><Relationship Id="rId34" Target="fonts/font34.fntdata" Type="http://schemas.openxmlformats.org/officeDocument/2006/relationships/font"/><Relationship Id="rId35" Target="notesSlides/notesSlide5.xml" Type="http://schemas.openxmlformats.org/officeDocument/2006/relationships/notesSlide"/><Relationship Id="rId36" Target="notesSlides/notesSlide6.xml" Type="http://schemas.openxmlformats.org/officeDocument/2006/relationships/notesSlide"/><Relationship Id="rId37" Target="fonts/font37.fntdata" Type="http://schemas.openxmlformats.org/officeDocument/2006/relationships/font"/><Relationship Id="rId38" Target="notesSlides/notesSlide7.xml" Type="http://schemas.openxmlformats.org/officeDocument/2006/relationships/notesSlide"/><Relationship Id="rId39" Target="notesSlides/notesSlide8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9.xml" Type="http://schemas.openxmlformats.org/officeDocument/2006/relationships/notesSlide"/><Relationship Id="rId41" Target="notesSlides/notesSlide10.xml" Type="http://schemas.openxmlformats.org/officeDocument/2006/relationships/notesSlide"/><Relationship Id="rId42" Target="notesSlides/notesSlide11.xml" Type="http://schemas.openxmlformats.org/officeDocument/2006/relationships/notesSlide"/><Relationship Id="rId43" Target="notesSlides/notesSlide12.xml" Type="http://schemas.openxmlformats.org/officeDocument/2006/relationships/notesSlide"/><Relationship Id="rId44" Target="notesSlides/notesSlide13.xml" Type="http://schemas.openxmlformats.org/officeDocument/2006/relationships/notesSlide"/><Relationship Id="rId45" Target="notesSlides/notesSlide14.xml" Type="http://schemas.openxmlformats.org/officeDocument/2006/relationships/notesSlide"/><Relationship Id="rId46" Target="notesSlides/notesSlide15.xml" Type="http://schemas.openxmlformats.org/officeDocument/2006/relationships/notesSlide"/><Relationship Id="rId47" Target="notesSlides/notesSlide16.xml" Type="http://schemas.openxmlformats.org/officeDocument/2006/relationships/notesSlide"/><Relationship Id="rId48" Target="notesSlides/notesSlide17.xml" Type="http://schemas.openxmlformats.org/officeDocument/2006/relationships/notesSlide"/><Relationship Id="rId49" Target="notesSlides/notesSlide18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" y="-31318"/>
            <a:ext cx="18288094" cy="10349606"/>
            <a:chOff x="0" y="0"/>
            <a:chExt cx="24384125" cy="1379947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3840"/>
              <a:ext cx="2194051" cy="5378301"/>
              <a:chOff x="0" y="0"/>
              <a:chExt cx="2194051" cy="537830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381" y="381"/>
                <a:ext cx="2193671" cy="5377942"/>
              </a:xfrm>
              <a:custGeom>
                <a:avLst/>
                <a:gdLst/>
                <a:ahLst/>
                <a:cxnLst/>
                <a:rect r="r" b="b" t="t" l="l"/>
                <a:pathLst>
                  <a:path h="5377942" w="2193671">
                    <a:moveTo>
                      <a:pt x="0" y="0"/>
                    </a:moveTo>
                    <a:lnTo>
                      <a:pt x="0" y="5377942"/>
                    </a:lnTo>
                    <a:cubicBezTo>
                      <a:pt x="0" y="5377942"/>
                      <a:pt x="475234" y="5373624"/>
                      <a:pt x="706247" y="4423029"/>
                    </a:cubicBezTo>
                    <a:cubicBezTo>
                      <a:pt x="941197" y="3468243"/>
                      <a:pt x="0" y="2153539"/>
                      <a:pt x="1096899" y="1492250"/>
                    </a:cubicBezTo>
                    <a:cubicBezTo>
                      <a:pt x="2193671" y="834644"/>
                      <a:pt x="1896364" y="8636"/>
                      <a:pt x="1896364" y="863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</p:grpSp>
        <p:grpSp>
          <p:nvGrpSpPr>
            <p:cNvPr name="Group 5" id="5"/>
            <p:cNvGrpSpPr/>
            <p:nvPr/>
          </p:nvGrpSpPr>
          <p:grpSpPr>
            <a:xfrm rot="-5400000">
              <a:off x="7369933" y="-3043389"/>
              <a:ext cx="1175197" cy="7345509"/>
              <a:chOff x="0" y="0"/>
              <a:chExt cx="1175197" cy="734550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508" y="508"/>
                <a:ext cx="1174115" cy="7344918"/>
              </a:xfrm>
              <a:custGeom>
                <a:avLst/>
                <a:gdLst/>
                <a:ahLst/>
                <a:cxnLst/>
                <a:rect r="r" b="b" t="t" l="l"/>
                <a:pathLst>
                  <a:path h="7344918" w="1174115">
                    <a:moveTo>
                      <a:pt x="1174115" y="0"/>
                    </a:moveTo>
                    <a:cubicBezTo>
                      <a:pt x="1174115" y="0"/>
                      <a:pt x="0" y="282829"/>
                      <a:pt x="245110" y="1669034"/>
                    </a:cubicBezTo>
                    <a:cubicBezTo>
                      <a:pt x="494919" y="3055239"/>
                      <a:pt x="1109218" y="3125978"/>
                      <a:pt x="788670" y="4528947"/>
                    </a:cubicBezTo>
                    <a:cubicBezTo>
                      <a:pt x="473456" y="5931408"/>
                      <a:pt x="245110" y="7094601"/>
                      <a:pt x="1174115" y="7344918"/>
                    </a:cubicBezTo>
                    <a:lnTo>
                      <a:pt x="1174115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1D95B">
                      <a:alpha val="100000"/>
                    </a:srgbClr>
                  </a:gs>
                  <a:gs pos="100000">
                    <a:srgbClr val="4E8983">
                      <a:alpha val="100000"/>
                    </a:srgbClr>
                  </a:gs>
                </a:gsLst>
                <a:lin ang="0"/>
              </a:gradFill>
            </p:spPr>
          </p:sp>
        </p:grpSp>
        <p:grpSp>
          <p:nvGrpSpPr>
            <p:cNvPr name="Group 7" id="7"/>
            <p:cNvGrpSpPr/>
            <p:nvPr/>
          </p:nvGrpSpPr>
          <p:grpSpPr>
            <a:xfrm rot="-10800000">
              <a:off x="0" y="9020595"/>
              <a:ext cx="3721261" cy="4778880"/>
              <a:chOff x="0" y="0"/>
              <a:chExt cx="3721261" cy="477888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635" y="0"/>
                <a:ext cx="3720084" cy="4778375"/>
              </a:xfrm>
              <a:custGeom>
                <a:avLst/>
                <a:gdLst/>
                <a:ahLst/>
                <a:cxnLst/>
                <a:rect r="r" b="b" t="t" l="l"/>
                <a:pathLst>
                  <a:path h="4778375" w="3720084">
                    <a:moveTo>
                      <a:pt x="458343" y="0"/>
                    </a:moveTo>
                    <a:cubicBezTo>
                      <a:pt x="458343" y="0"/>
                      <a:pt x="0" y="1278509"/>
                      <a:pt x="1277874" y="1645285"/>
                    </a:cubicBezTo>
                    <a:cubicBezTo>
                      <a:pt x="2556383" y="2018030"/>
                      <a:pt x="2607818" y="2511298"/>
                      <a:pt x="2854579" y="3761105"/>
                    </a:cubicBezTo>
                    <a:cubicBezTo>
                      <a:pt x="3031363" y="4651883"/>
                      <a:pt x="3399155" y="4778375"/>
                      <a:pt x="3593592" y="4778375"/>
                    </a:cubicBezTo>
                    <a:cubicBezTo>
                      <a:pt x="3670300" y="4778375"/>
                      <a:pt x="3720084" y="4758436"/>
                      <a:pt x="3720084" y="4758436"/>
                    </a:cubicBezTo>
                    <a:lnTo>
                      <a:pt x="3720084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9408067" y="9539112"/>
              <a:ext cx="1175197" cy="7345509"/>
              <a:chOff x="0" y="0"/>
              <a:chExt cx="1175197" cy="734550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508" y="508"/>
                <a:ext cx="1174115" cy="7344918"/>
              </a:xfrm>
              <a:custGeom>
                <a:avLst/>
                <a:gdLst/>
                <a:ahLst/>
                <a:cxnLst/>
                <a:rect r="r" b="b" t="t" l="l"/>
                <a:pathLst>
                  <a:path h="7344918" w="1174115">
                    <a:moveTo>
                      <a:pt x="1174115" y="0"/>
                    </a:moveTo>
                    <a:cubicBezTo>
                      <a:pt x="1174115" y="0"/>
                      <a:pt x="0" y="282829"/>
                      <a:pt x="245110" y="1669034"/>
                    </a:cubicBezTo>
                    <a:cubicBezTo>
                      <a:pt x="494919" y="3055239"/>
                      <a:pt x="1109218" y="3125978"/>
                      <a:pt x="788670" y="4528947"/>
                    </a:cubicBezTo>
                    <a:cubicBezTo>
                      <a:pt x="473456" y="5931408"/>
                      <a:pt x="245110" y="7094601"/>
                      <a:pt x="1174115" y="7344918"/>
                    </a:cubicBezTo>
                    <a:lnTo>
                      <a:pt x="1174115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1D95B">
                      <a:alpha val="100000"/>
                    </a:srgbClr>
                  </a:gs>
                  <a:gs pos="100000">
                    <a:srgbClr val="4E8983">
                      <a:alpha val="100000"/>
                    </a:srgbClr>
                  </a:gs>
                </a:gsLst>
                <a:lin ang="0"/>
              </a:gra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4003010" y="10619263"/>
              <a:ext cx="10343287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719"/>
                </a:lnSpc>
              </a:pPr>
              <a:r>
                <a:rPr lang="en-US" sz="3099">
                  <a:solidFill>
                    <a:srgbClr val="000000"/>
                  </a:solidFill>
                  <a:latin typeface="Eastman Grotesque Alt"/>
                  <a:ea typeface="Eastman Grotesque Alt"/>
                  <a:cs typeface="Eastman Grotesque Alt"/>
                  <a:sym typeface="Eastman Grotesque Alt"/>
                </a:rPr>
                <a:t>  Усачева Дарья Владимировна, гр. 1384</a:t>
              </a:r>
            </a:p>
            <a:p>
              <a:pPr algn="r">
                <a:lnSpc>
                  <a:spcPts val="3719"/>
                </a:lnSpc>
              </a:pPr>
              <a:r>
                <a:rPr lang="en-US" sz="3099">
                  <a:solidFill>
                    <a:srgbClr val="000000"/>
                  </a:solidFill>
                  <a:latin typeface="Eastman Grotesque Alt"/>
                  <a:ea typeface="Eastman Grotesque Alt"/>
                  <a:cs typeface="Eastman Grotesque Alt"/>
                  <a:sym typeface="Eastman Grotesque Alt"/>
                </a:rPr>
                <a:t>Бобков Владислав Дмитриевич, гр. 1384</a:t>
              </a:r>
            </a:p>
            <a:p>
              <a:pPr algn="r">
                <a:lnSpc>
                  <a:spcPts val="3719"/>
                </a:lnSpc>
              </a:pPr>
              <a:r>
                <a:rPr lang="en-US" sz="3099">
                  <a:solidFill>
                    <a:srgbClr val="000000"/>
                  </a:solidFill>
                  <a:latin typeface="Eastman Grotesque Alt"/>
                  <a:ea typeface="Eastman Grotesque Alt"/>
                  <a:cs typeface="Eastman Grotesque Alt"/>
                  <a:sym typeface="Eastman Grotesque Alt"/>
                </a:rPr>
                <a:t>Степаненко Денис Васильевич, гр. 1384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14628045" y="0"/>
              <a:ext cx="9756080" cy="13799475"/>
            </a:xfrm>
            <a:custGeom>
              <a:avLst/>
              <a:gdLst/>
              <a:ahLst/>
              <a:cxnLst/>
              <a:rect r="r" b="b" t="t" l="l"/>
              <a:pathLst>
                <a:path h="13799475" w="9756080">
                  <a:moveTo>
                    <a:pt x="0" y="0"/>
                  </a:moveTo>
                  <a:lnTo>
                    <a:pt x="9756080" y="0"/>
                  </a:lnTo>
                  <a:lnTo>
                    <a:pt x="9756080" y="13799475"/>
                  </a:lnTo>
                  <a:lnTo>
                    <a:pt x="0" y="13799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9" y="4166082"/>
              <a:ext cx="14628045" cy="2977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87"/>
                </a:lnSpc>
              </a:pPr>
              <a:r>
                <a:rPr lang="en-US" sz="6399">
                  <a:solidFill>
                    <a:srgbClr val="000000"/>
                  </a:solidFill>
                  <a:latin typeface="Lotus Eater sans"/>
                  <a:ea typeface="Lotus Eater sans"/>
                  <a:cs typeface="Lotus Eater sans"/>
                  <a:sym typeface="Lotus Eater sans"/>
                </a:rPr>
                <a:t>Мобильное приложение</a:t>
              </a:r>
              <a:r>
                <a:rPr lang="en-US" sz="6399">
                  <a:solidFill>
                    <a:srgbClr val="4E8983"/>
                  </a:solidFill>
                  <a:latin typeface="Lotus Eater sans"/>
                  <a:ea typeface="Lotus Eater sans"/>
                  <a:cs typeface="Lotus Eater sans"/>
                  <a:sym typeface="Lotus Eater sans"/>
                </a:rPr>
                <a:t> “Интеллектуальный стилист”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591231" y="9770148"/>
              <a:ext cx="2977952" cy="641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sz="3099" strike="noStrike" u="none">
                  <a:solidFill>
                    <a:srgbClr val="000000"/>
                  </a:solidFill>
                  <a:latin typeface="Eastman Grotesque Alt"/>
                  <a:ea typeface="Eastman Grotesque Alt"/>
                  <a:cs typeface="Eastman Grotesque Alt"/>
                  <a:sym typeface="Eastman Grotesque Alt"/>
                </a:rPr>
                <a:t>Выполнили: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46224" y="-28450"/>
            <a:ext cx="3423326" cy="8391622"/>
            <a:chOff x="0" y="0"/>
            <a:chExt cx="4564435" cy="111888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889"/>
              <a:ext cx="4563491" cy="11187938"/>
            </a:xfrm>
            <a:custGeom>
              <a:avLst/>
              <a:gdLst/>
              <a:ahLst/>
              <a:cxnLst/>
              <a:rect r="r" b="b" t="t" l="l"/>
              <a:pathLst>
                <a:path h="11187938" w="4563491">
                  <a:moveTo>
                    <a:pt x="4563491" y="0"/>
                  </a:moveTo>
                  <a:lnTo>
                    <a:pt x="4563491" y="11187938"/>
                  </a:lnTo>
                  <a:cubicBezTo>
                    <a:pt x="4563491" y="11187938"/>
                    <a:pt x="3574796" y="11179048"/>
                    <a:pt x="3094228" y="9201531"/>
                  </a:cubicBezTo>
                  <a:cubicBezTo>
                    <a:pt x="2605659" y="7215124"/>
                    <a:pt x="4563491" y="4480179"/>
                    <a:pt x="2281682" y="3104261"/>
                  </a:cubicBezTo>
                  <a:cubicBezTo>
                    <a:pt x="0" y="1736344"/>
                    <a:pt x="618490" y="17780"/>
                    <a:pt x="618490" y="17780"/>
                  </a:cubicBezTo>
                  <a:lnTo>
                    <a:pt x="4563491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2183184" y="5147328"/>
            <a:ext cx="1418196" cy="8864432"/>
            <a:chOff x="0" y="0"/>
            <a:chExt cx="1890928" cy="118192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" y="889"/>
              <a:ext cx="1889252" cy="11818366"/>
            </a:xfrm>
            <a:custGeom>
              <a:avLst/>
              <a:gdLst/>
              <a:ahLst/>
              <a:cxnLst/>
              <a:rect r="r" b="b" t="t" l="l"/>
              <a:pathLst>
                <a:path h="11818366" w="1889252">
                  <a:moveTo>
                    <a:pt x="0" y="0"/>
                  </a:moveTo>
                  <a:cubicBezTo>
                    <a:pt x="0" y="0"/>
                    <a:pt x="1889252" y="455041"/>
                    <a:pt x="1494917" y="2685542"/>
                  </a:cubicBezTo>
                  <a:cubicBezTo>
                    <a:pt x="1092835" y="4916043"/>
                    <a:pt x="104394" y="5029835"/>
                    <a:pt x="620141" y="7287387"/>
                  </a:cubicBezTo>
                  <a:cubicBezTo>
                    <a:pt x="1127379" y="9544050"/>
                    <a:pt x="1494790" y="11415522"/>
                    <a:pt x="0" y="11818366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1004794" y="-2965256"/>
            <a:ext cx="1118702" cy="6992312"/>
            <a:chOff x="0" y="0"/>
            <a:chExt cx="1491603" cy="93230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" y="635"/>
              <a:ext cx="1490218" cy="9322435"/>
            </a:xfrm>
            <a:custGeom>
              <a:avLst/>
              <a:gdLst/>
              <a:ahLst/>
              <a:cxnLst/>
              <a:rect r="r" b="b" t="t" l="l"/>
              <a:pathLst>
                <a:path h="9322435" w="1490218">
                  <a:moveTo>
                    <a:pt x="0" y="0"/>
                  </a:moveTo>
                  <a:cubicBezTo>
                    <a:pt x="0" y="0"/>
                    <a:pt x="1490218" y="358902"/>
                    <a:pt x="1179195" y="2118360"/>
                  </a:cubicBezTo>
                  <a:cubicBezTo>
                    <a:pt x="862203" y="3877945"/>
                    <a:pt x="82423" y="3967607"/>
                    <a:pt x="489204" y="5748401"/>
                  </a:cubicBezTo>
                  <a:cubicBezTo>
                    <a:pt x="889381" y="7528433"/>
                    <a:pt x="1179195" y="9004681"/>
                    <a:pt x="0" y="932243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911825" y="3742098"/>
            <a:ext cx="5591550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Модель портрета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762600" y="6199548"/>
            <a:ext cx="1890000" cy="192600"/>
            <a:chOff x="0" y="0"/>
            <a:chExt cx="2520000" cy="256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158296" y="-28451"/>
            <a:ext cx="7648120" cy="10378920"/>
          </a:xfrm>
          <a:custGeom>
            <a:avLst/>
            <a:gdLst/>
            <a:ahLst/>
            <a:cxnLst/>
            <a:rect r="r" b="b" t="t" l="l"/>
            <a:pathLst>
              <a:path h="10378920" w="7648120">
                <a:moveTo>
                  <a:pt x="0" y="0"/>
                </a:moveTo>
                <a:lnTo>
                  <a:pt x="7648120" y="0"/>
                </a:lnTo>
                <a:lnTo>
                  <a:pt x="7648120" y="10378920"/>
                </a:lnTo>
                <a:lnTo>
                  <a:pt x="0" y="10378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8452"/>
            <a:ext cx="3043112" cy="7459660"/>
            <a:chOff x="0" y="0"/>
            <a:chExt cx="4057483" cy="99462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62" y="762"/>
              <a:ext cx="4056761" cy="9945370"/>
            </a:xfrm>
            <a:custGeom>
              <a:avLst/>
              <a:gdLst/>
              <a:ahLst/>
              <a:cxnLst/>
              <a:rect r="r" b="b" t="t" l="l"/>
              <a:pathLst>
                <a:path h="9945370" w="4056761">
                  <a:moveTo>
                    <a:pt x="0" y="0"/>
                  </a:moveTo>
                  <a:lnTo>
                    <a:pt x="0" y="9945370"/>
                  </a:lnTo>
                  <a:cubicBezTo>
                    <a:pt x="0" y="9945370"/>
                    <a:pt x="878840" y="9937496"/>
                    <a:pt x="1306068" y="8179562"/>
                  </a:cubicBezTo>
                  <a:cubicBezTo>
                    <a:pt x="1740408" y="6413754"/>
                    <a:pt x="0" y="3982593"/>
                    <a:pt x="2028317" y="2759583"/>
                  </a:cubicBezTo>
                  <a:cubicBezTo>
                    <a:pt x="4056761" y="1543558"/>
                    <a:pt x="3506978" y="15875"/>
                    <a:pt x="3506978" y="1587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1760242" y="-4600656"/>
            <a:ext cx="1741646" cy="10886070"/>
            <a:chOff x="0" y="0"/>
            <a:chExt cx="2322195" cy="14514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16" y="1016"/>
              <a:ext cx="2320163" cy="14513814"/>
            </a:xfrm>
            <a:custGeom>
              <a:avLst/>
              <a:gdLst/>
              <a:ahLst/>
              <a:cxnLst/>
              <a:rect r="r" b="b" t="t" l="l"/>
              <a:pathLst>
                <a:path h="14513814" w="2320163">
                  <a:moveTo>
                    <a:pt x="0" y="0"/>
                  </a:moveTo>
                  <a:cubicBezTo>
                    <a:pt x="0" y="0"/>
                    <a:pt x="2320163" y="558800"/>
                    <a:pt x="1835785" y="3298063"/>
                  </a:cubicBezTo>
                  <a:cubicBezTo>
                    <a:pt x="1342263" y="6037326"/>
                    <a:pt x="128397" y="6177026"/>
                    <a:pt x="761619" y="8949436"/>
                  </a:cubicBezTo>
                  <a:cubicBezTo>
                    <a:pt x="1384554" y="11720703"/>
                    <a:pt x="1835785" y="14019150"/>
                    <a:pt x="0" y="14513814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5967256" y="4659732"/>
            <a:ext cx="2320744" cy="5688768"/>
            <a:chOff x="0" y="0"/>
            <a:chExt cx="3094325" cy="75850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" y="635"/>
              <a:ext cx="3093720" cy="7584440"/>
            </a:xfrm>
            <a:custGeom>
              <a:avLst/>
              <a:gdLst/>
              <a:ahLst/>
              <a:cxnLst/>
              <a:rect r="r" b="b" t="t" l="l"/>
              <a:pathLst>
                <a:path h="7584440" w="3093720">
                  <a:moveTo>
                    <a:pt x="0" y="0"/>
                  </a:moveTo>
                  <a:lnTo>
                    <a:pt x="0" y="7584440"/>
                  </a:lnTo>
                  <a:cubicBezTo>
                    <a:pt x="0" y="7584440"/>
                    <a:pt x="670306" y="7578344"/>
                    <a:pt x="996061" y="6237859"/>
                  </a:cubicBezTo>
                  <a:cubicBezTo>
                    <a:pt x="1327277" y="4891151"/>
                    <a:pt x="0" y="3037078"/>
                    <a:pt x="1546860" y="2104390"/>
                  </a:cubicBezTo>
                  <a:cubicBezTo>
                    <a:pt x="3093720" y="1177036"/>
                    <a:pt x="2674366" y="12065"/>
                    <a:pt x="2674366" y="1206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4327316" y="4920188"/>
            <a:ext cx="1480400" cy="9253232"/>
            <a:chOff x="0" y="0"/>
            <a:chExt cx="1973867" cy="123376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89" y="889"/>
              <a:ext cx="1972056" cy="12336780"/>
            </a:xfrm>
            <a:custGeom>
              <a:avLst/>
              <a:gdLst/>
              <a:ahLst/>
              <a:cxnLst/>
              <a:rect r="r" b="b" t="t" l="l"/>
              <a:pathLst>
                <a:path h="12336780" w="1972056">
                  <a:moveTo>
                    <a:pt x="0" y="0"/>
                  </a:moveTo>
                  <a:cubicBezTo>
                    <a:pt x="0" y="0"/>
                    <a:pt x="1972056" y="474980"/>
                    <a:pt x="1560449" y="2803398"/>
                  </a:cubicBezTo>
                  <a:cubicBezTo>
                    <a:pt x="1140841" y="5131689"/>
                    <a:pt x="109093" y="5250434"/>
                    <a:pt x="647446" y="7607046"/>
                  </a:cubicBezTo>
                  <a:cubicBezTo>
                    <a:pt x="1176909" y="9962642"/>
                    <a:pt x="1560449" y="11916283"/>
                    <a:pt x="0" y="1233678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553723" y="1531091"/>
            <a:ext cx="5685815" cy="1543759"/>
            <a:chOff x="0" y="0"/>
            <a:chExt cx="1497499" cy="4065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97499" cy="406587"/>
            </a:xfrm>
            <a:custGeom>
              <a:avLst/>
              <a:gdLst/>
              <a:ahLst/>
              <a:cxnLst/>
              <a:rect r="r" b="b" t="t" l="l"/>
              <a:pathLst>
                <a:path h="406587" w="1497499">
                  <a:moveTo>
                    <a:pt x="50380" y="0"/>
                  </a:moveTo>
                  <a:lnTo>
                    <a:pt x="1447119" y="0"/>
                  </a:lnTo>
                  <a:cubicBezTo>
                    <a:pt x="1460480" y="0"/>
                    <a:pt x="1473295" y="5308"/>
                    <a:pt x="1482743" y="14756"/>
                  </a:cubicBezTo>
                  <a:cubicBezTo>
                    <a:pt x="1492191" y="24204"/>
                    <a:pt x="1497499" y="37018"/>
                    <a:pt x="1497499" y="50380"/>
                  </a:cubicBezTo>
                  <a:lnTo>
                    <a:pt x="1497499" y="356207"/>
                  </a:lnTo>
                  <a:cubicBezTo>
                    <a:pt x="1497499" y="369568"/>
                    <a:pt x="1492191" y="382383"/>
                    <a:pt x="1482743" y="391831"/>
                  </a:cubicBezTo>
                  <a:cubicBezTo>
                    <a:pt x="1473295" y="401279"/>
                    <a:pt x="1460480" y="406587"/>
                    <a:pt x="1447119" y="406587"/>
                  </a:cubicBezTo>
                  <a:lnTo>
                    <a:pt x="50380" y="406587"/>
                  </a:lnTo>
                  <a:cubicBezTo>
                    <a:pt x="37018" y="406587"/>
                    <a:pt x="24204" y="401279"/>
                    <a:pt x="14756" y="391831"/>
                  </a:cubicBezTo>
                  <a:cubicBezTo>
                    <a:pt x="5308" y="382383"/>
                    <a:pt x="0" y="369568"/>
                    <a:pt x="0" y="356207"/>
                  </a:cubicBezTo>
                  <a:lnTo>
                    <a:pt x="0" y="50380"/>
                  </a:lnTo>
                  <a:cubicBezTo>
                    <a:pt x="0" y="37018"/>
                    <a:pt x="5308" y="24204"/>
                    <a:pt x="14756" y="14756"/>
                  </a:cubicBezTo>
                  <a:cubicBezTo>
                    <a:pt x="24204" y="5308"/>
                    <a:pt x="37018" y="0"/>
                    <a:pt x="503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497499" cy="42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b="true" sz="3099" spc="359" strike="noStrike" u="none">
                  <a:solidFill>
                    <a:srgbClr val="FAEFE0"/>
                  </a:solidFill>
                  <a:latin typeface="Eastman Grotesque Alt Bold"/>
                  <a:ea typeface="Eastman Grotesque Alt Bold"/>
                  <a:cs typeface="Eastman Grotesque Alt Bold"/>
                  <a:sym typeface="Eastman Grotesque Alt Bold"/>
                </a:rPr>
                <a:t>Демографические характеристики: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91785" y="1531091"/>
            <a:ext cx="5685815" cy="1543759"/>
            <a:chOff x="0" y="0"/>
            <a:chExt cx="1497499" cy="4065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97499" cy="406587"/>
            </a:xfrm>
            <a:custGeom>
              <a:avLst/>
              <a:gdLst/>
              <a:ahLst/>
              <a:cxnLst/>
              <a:rect r="r" b="b" t="t" l="l"/>
              <a:pathLst>
                <a:path h="406587" w="1497499">
                  <a:moveTo>
                    <a:pt x="69443" y="0"/>
                  </a:moveTo>
                  <a:lnTo>
                    <a:pt x="1428056" y="0"/>
                  </a:lnTo>
                  <a:cubicBezTo>
                    <a:pt x="1466408" y="0"/>
                    <a:pt x="1497499" y="31091"/>
                    <a:pt x="1497499" y="69443"/>
                  </a:cubicBezTo>
                  <a:lnTo>
                    <a:pt x="1497499" y="337144"/>
                  </a:lnTo>
                  <a:cubicBezTo>
                    <a:pt x="1497499" y="355561"/>
                    <a:pt x="1490182" y="373224"/>
                    <a:pt x="1477159" y="386247"/>
                  </a:cubicBezTo>
                  <a:cubicBezTo>
                    <a:pt x="1464136" y="399270"/>
                    <a:pt x="1446473" y="406587"/>
                    <a:pt x="1428056" y="406587"/>
                  </a:cubicBezTo>
                  <a:lnTo>
                    <a:pt x="69443" y="406587"/>
                  </a:lnTo>
                  <a:cubicBezTo>
                    <a:pt x="31091" y="406587"/>
                    <a:pt x="0" y="375496"/>
                    <a:pt x="0" y="337144"/>
                  </a:cubicBezTo>
                  <a:lnTo>
                    <a:pt x="0" y="69443"/>
                  </a:lnTo>
                  <a:cubicBezTo>
                    <a:pt x="0" y="31091"/>
                    <a:pt x="31091" y="0"/>
                    <a:pt x="6944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497499" cy="42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b="true" sz="3099" spc="359">
                  <a:solidFill>
                    <a:srgbClr val="FAEFE0"/>
                  </a:solidFill>
                  <a:latin typeface="Eastman Grotesque Alt Bold"/>
                  <a:ea typeface="Eastman Grotesque Alt Bold"/>
                  <a:cs typeface="Eastman Grotesque Alt Bold"/>
                  <a:sym typeface="Eastman Grotesque Alt Bold"/>
                </a:rPr>
                <a:t>Психографические характеристики: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895494" y="3407077"/>
            <a:ext cx="6344045" cy="544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585" indent="-327293" lvl="1">
              <a:lnSpc>
                <a:spcPts val="3941"/>
              </a:lnSpc>
              <a:buFont typeface="Arial"/>
              <a:buChar char="•"/>
            </a:pPr>
            <a:r>
              <a:rPr lang="en-US" sz="3031" spc="351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Возраст: от 18 до 45 лет</a:t>
            </a:r>
          </a:p>
          <a:p>
            <a:pPr algn="l" marL="654585" indent="-327293" lvl="1">
              <a:lnSpc>
                <a:spcPts val="3941"/>
              </a:lnSpc>
              <a:buFont typeface="Arial"/>
              <a:buChar char="•"/>
            </a:pPr>
            <a:r>
              <a:rPr lang="en-US" sz="3031" spc="351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Пол: равномерно распределен между мужчинами и женщинами</a:t>
            </a:r>
          </a:p>
          <a:p>
            <a:pPr algn="l" marL="654585" indent="-327293" lvl="1">
              <a:lnSpc>
                <a:spcPts val="3941"/>
              </a:lnSpc>
              <a:buFont typeface="Arial"/>
              <a:buChar char="•"/>
            </a:pPr>
            <a:r>
              <a:rPr lang="en-US" sz="3031" spc="351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Образование: среднее специальное или высшее</a:t>
            </a:r>
          </a:p>
          <a:p>
            <a:pPr algn="l" marL="654585" indent="-327293" lvl="1">
              <a:lnSpc>
                <a:spcPts val="3941"/>
              </a:lnSpc>
              <a:buFont typeface="Arial"/>
              <a:buChar char="•"/>
            </a:pPr>
            <a:r>
              <a:rPr lang="en-US" sz="3031" spc="351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Место проживания: большие города и мегаполисы</a:t>
            </a:r>
          </a:p>
          <a:p>
            <a:pPr algn="l" marL="654585" indent="-327293" lvl="1">
              <a:lnSpc>
                <a:spcPts val="3941"/>
              </a:lnSpc>
              <a:buFont typeface="Arial"/>
              <a:buChar char="•"/>
            </a:pPr>
            <a:r>
              <a:rPr lang="en-US" sz="3031" spc="351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Доход: средний и выше среднего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73430" y="3315105"/>
            <a:ext cx="8585870" cy="594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585" indent="-327293" lvl="1">
              <a:lnSpc>
                <a:spcPts val="3941"/>
              </a:lnSpc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Личность: экстраверты, любящие экспериментировать и пробовать новое</a:t>
            </a:r>
          </a:p>
          <a:p>
            <a:pPr algn="l" marL="654585" indent="-327293" lvl="1">
              <a:lnSpc>
                <a:spcPts val="3941"/>
              </a:lnSpc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Интересы: мода, красота, стиль, дизайн, искусство и технологии</a:t>
            </a:r>
          </a:p>
          <a:p>
            <a:pPr algn="l" marL="654585" indent="-327293" lvl="1">
              <a:lnSpc>
                <a:spcPts val="3941"/>
              </a:lnSpc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Ценности: самовыражение, креативность, удобство и качество</a:t>
            </a:r>
          </a:p>
          <a:p>
            <a:pPr algn="l" marL="654585" indent="-327293" lvl="1">
              <a:lnSpc>
                <a:spcPts val="3941"/>
              </a:lnSpc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Мотивация: желание выглядеть стильно и модно, самосовершенствование, экономия времени и сил на поиск вдохновения и идей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323956" y="-4323956"/>
            <a:ext cx="1741646" cy="10389559"/>
            <a:chOff x="0" y="0"/>
            <a:chExt cx="2322195" cy="13852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" y="970"/>
              <a:ext cx="2320163" cy="13851845"/>
            </a:xfrm>
            <a:custGeom>
              <a:avLst/>
              <a:gdLst/>
              <a:ahLst/>
              <a:cxnLst/>
              <a:rect r="r" b="b" t="t" l="l"/>
              <a:pathLst>
                <a:path h="13851845" w="2320163">
                  <a:moveTo>
                    <a:pt x="0" y="0"/>
                  </a:moveTo>
                  <a:cubicBezTo>
                    <a:pt x="0" y="0"/>
                    <a:pt x="2320163" y="533313"/>
                    <a:pt x="1835785" y="3147639"/>
                  </a:cubicBezTo>
                  <a:cubicBezTo>
                    <a:pt x="1342263" y="5761965"/>
                    <a:pt x="128397" y="5895293"/>
                    <a:pt x="761619" y="8541254"/>
                  </a:cubicBezTo>
                  <a:cubicBezTo>
                    <a:pt x="1384554" y="11186125"/>
                    <a:pt x="1835785" y="13379739"/>
                    <a:pt x="0" y="1385184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376154" y="0"/>
            <a:ext cx="3206650" cy="6991433"/>
            <a:chOff x="0" y="0"/>
            <a:chExt cx="4275533" cy="93219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791"/>
              <a:ext cx="4274693" cy="9321106"/>
            </a:xfrm>
            <a:custGeom>
              <a:avLst/>
              <a:gdLst/>
              <a:ahLst/>
              <a:cxnLst/>
              <a:rect r="r" b="b" t="t" l="l"/>
              <a:pathLst>
                <a:path h="9321106" w="4274693">
                  <a:moveTo>
                    <a:pt x="4274693" y="0"/>
                  </a:moveTo>
                  <a:lnTo>
                    <a:pt x="4274693" y="9321106"/>
                  </a:lnTo>
                  <a:cubicBezTo>
                    <a:pt x="4274693" y="9321106"/>
                    <a:pt x="3348609" y="9313651"/>
                    <a:pt x="2898394" y="7666111"/>
                  </a:cubicBezTo>
                  <a:cubicBezTo>
                    <a:pt x="2440686" y="6011117"/>
                    <a:pt x="4274693" y="3732576"/>
                    <a:pt x="2137283" y="2586246"/>
                  </a:cubicBezTo>
                  <a:cubicBezTo>
                    <a:pt x="0" y="1446581"/>
                    <a:pt x="579374" y="14798"/>
                    <a:pt x="579374" y="14798"/>
                  </a:cubicBezTo>
                  <a:lnTo>
                    <a:pt x="4274693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-977385" y="4675288"/>
            <a:ext cx="1480400" cy="9253232"/>
            <a:chOff x="0" y="0"/>
            <a:chExt cx="1973867" cy="12337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" y="889"/>
              <a:ext cx="1972056" cy="12336780"/>
            </a:xfrm>
            <a:custGeom>
              <a:avLst/>
              <a:gdLst/>
              <a:ahLst/>
              <a:cxnLst/>
              <a:rect r="r" b="b" t="t" l="l"/>
              <a:pathLst>
                <a:path h="12336780" w="1972056">
                  <a:moveTo>
                    <a:pt x="0" y="0"/>
                  </a:moveTo>
                  <a:cubicBezTo>
                    <a:pt x="0" y="0"/>
                    <a:pt x="1972056" y="474980"/>
                    <a:pt x="1560449" y="2803398"/>
                  </a:cubicBezTo>
                  <a:cubicBezTo>
                    <a:pt x="1140841" y="5131689"/>
                    <a:pt x="109093" y="5250434"/>
                    <a:pt x="647446" y="7607046"/>
                  </a:cubicBezTo>
                  <a:cubicBezTo>
                    <a:pt x="1176909" y="9962642"/>
                    <a:pt x="1560449" y="11916283"/>
                    <a:pt x="0" y="1233678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803783" y="1378676"/>
            <a:ext cx="5685815" cy="1543759"/>
            <a:chOff x="0" y="0"/>
            <a:chExt cx="1497499" cy="406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7499" cy="406587"/>
            </a:xfrm>
            <a:custGeom>
              <a:avLst/>
              <a:gdLst/>
              <a:ahLst/>
              <a:cxnLst/>
              <a:rect r="r" b="b" t="t" l="l"/>
              <a:pathLst>
                <a:path h="406587" w="1497499">
                  <a:moveTo>
                    <a:pt x="50380" y="0"/>
                  </a:moveTo>
                  <a:lnTo>
                    <a:pt x="1447119" y="0"/>
                  </a:lnTo>
                  <a:cubicBezTo>
                    <a:pt x="1460480" y="0"/>
                    <a:pt x="1473295" y="5308"/>
                    <a:pt x="1482743" y="14756"/>
                  </a:cubicBezTo>
                  <a:cubicBezTo>
                    <a:pt x="1492191" y="24204"/>
                    <a:pt x="1497499" y="37018"/>
                    <a:pt x="1497499" y="50380"/>
                  </a:cubicBezTo>
                  <a:lnTo>
                    <a:pt x="1497499" y="356207"/>
                  </a:lnTo>
                  <a:cubicBezTo>
                    <a:pt x="1497499" y="369568"/>
                    <a:pt x="1492191" y="382383"/>
                    <a:pt x="1482743" y="391831"/>
                  </a:cubicBezTo>
                  <a:cubicBezTo>
                    <a:pt x="1473295" y="401279"/>
                    <a:pt x="1460480" y="406587"/>
                    <a:pt x="1447119" y="406587"/>
                  </a:cubicBezTo>
                  <a:lnTo>
                    <a:pt x="50380" y="406587"/>
                  </a:lnTo>
                  <a:cubicBezTo>
                    <a:pt x="37018" y="406587"/>
                    <a:pt x="24204" y="401279"/>
                    <a:pt x="14756" y="391831"/>
                  </a:cubicBezTo>
                  <a:cubicBezTo>
                    <a:pt x="5308" y="382383"/>
                    <a:pt x="0" y="369568"/>
                    <a:pt x="0" y="356207"/>
                  </a:cubicBezTo>
                  <a:lnTo>
                    <a:pt x="0" y="50380"/>
                  </a:lnTo>
                  <a:cubicBezTo>
                    <a:pt x="0" y="37018"/>
                    <a:pt x="5308" y="24204"/>
                    <a:pt x="14756" y="14756"/>
                  </a:cubicBezTo>
                  <a:cubicBezTo>
                    <a:pt x="24204" y="5308"/>
                    <a:pt x="37018" y="0"/>
                    <a:pt x="503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497499" cy="42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b="true" sz="3099" spc="359">
                  <a:solidFill>
                    <a:srgbClr val="FAEFE0"/>
                  </a:solidFill>
                  <a:latin typeface="Eastman Grotesque Alt Bold"/>
                  <a:ea typeface="Eastman Grotesque Alt Bold"/>
                  <a:cs typeface="Eastman Grotesque Alt Bold"/>
                  <a:sym typeface="Eastman Grotesque Alt Bold"/>
                </a:rPr>
                <a:t>Технологические </a:t>
              </a:r>
              <a:r>
                <a:rPr lang="en-US" b="true" sz="3099" spc="359" strike="noStrike" u="none">
                  <a:solidFill>
                    <a:srgbClr val="FAEFE0"/>
                  </a:solidFill>
                  <a:latin typeface="Eastman Grotesque Alt Bold"/>
                  <a:ea typeface="Eastman Grotesque Alt Bold"/>
                  <a:cs typeface="Eastman Grotesque Alt Bold"/>
                  <a:sym typeface="Eastman Grotesque Alt Bold"/>
                </a:rPr>
                <a:t> характеристики: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084881" y="1378676"/>
            <a:ext cx="5685815" cy="1543759"/>
            <a:chOff x="0" y="0"/>
            <a:chExt cx="1497499" cy="4065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97499" cy="406587"/>
            </a:xfrm>
            <a:custGeom>
              <a:avLst/>
              <a:gdLst/>
              <a:ahLst/>
              <a:cxnLst/>
              <a:rect r="r" b="b" t="t" l="l"/>
              <a:pathLst>
                <a:path h="406587" w="1497499">
                  <a:moveTo>
                    <a:pt x="69443" y="0"/>
                  </a:moveTo>
                  <a:lnTo>
                    <a:pt x="1428056" y="0"/>
                  </a:lnTo>
                  <a:cubicBezTo>
                    <a:pt x="1466408" y="0"/>
                    <a:pt x="1497499" y="31091"/>
                    <a:pt x="1497499" y="69443"/>
                  </a:cubicBezTo>
                  <a:lnTo>
                    <a:pt x="1497499" y="337144"/>
                  </a:lnTo>
                  <a:cubicBezTo>
                    <a:pt x="1497499" y="355561"/>
                    <a:pt x="1490182" y="373224"/>
                    <a:pt x="1477159" y="386247"/>
                  </a:cubicBezTo>
                  <a:cubicBezTo>
                    <a:pt x="1464136" y="399270"/>
                    <a:pt x="1446473" y="406587"/>
                    <a:pt x="1428056" y="406587"/>
                  </a:cubicBezTo>
                  <a:lnTo>
                    <a:pt x="69443" y="406587"/>
                  </a:lnTo>
                  <a:cubicBezTo>
                    <a:pt x="31091" y="406587"/>
                    <a:pt x="0" y="375496"/>
                    <a:pt x="0" y="337144"/>
                  </a:cubicBezTo>
                  <a:lnTo>
                    <a:pt x="0" y="69443"/>
                  </a:lnTo>
                  <a:cubicBezTo>
                    <a:pt x="0" y="31091"/>
                    <a:pt x="31091" y="0"/>
                    <a:pt x="6944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497499" cy="42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b="true" sz="3099" spc="359">
                  <a:solidFill>
                    <a:srgbClr val="FAEFE0"/>
                  </a:solidFill>
                  <a:latin typeface="Eastman Grotesque Alt Bold"/>
                  <a:ea typeface="Eastman Grotesque Alt Bold"/>
                  <a:cs typeface="Eastman Grotesque Alt Bold"/>
                  <a:sym typeface="Eastman Grotesque Alt Bold"/>
                </a:rPr>
                <a:t>Поведенческие характеристики: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37722" y="3089257"/>
            <a:ext cx="6817937" cy="594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585" indent="-327293" lvl="1">
              <a:lnSpc>
                <a:spcPts val="3941"/>
              </a:lnSpc>
              <a:spcBef>
                <a:spcPct val="0"/>
              </a:spcBef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Пользователи активно используют смартфоны и другие гаджеты в повседневной жизни</a:t>
            </a:r>
          </a:p>
          <a:p>
            <a:pPr algn="l" marL="654585" indent="-327293" lvl="1">
              <a:lnSpc>
                <a:spcPts val="3941"/>
              </a:lnSpc>
              <a:spcBef>
                <a:spcPct val="0"/>
              </a:spcBef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Имеют опыт пользования мобильными приложениями и готовы к использованию новых сервисов</a:t>
            </a:r>
          </a:p>
          <a:p>
            <a:pPr algn="l" marL="654585" indent="-327293" lvl="1">
              <a:lnSpc>
                <a:spcPts val="3941"/>
              </a:lnSpc>
              <a:spcBef>
                <a:spcPct val="0"/>
              </a:spcBef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Предпочитают приложения с удобным интерфейсом, быстрой загрузкой и широким функционалом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71862" y="3089257"/>
            <a:ext cx="7111853" cy="643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585" indent="-327293" lvl="1">
              <a:lnSpc>
                <a:spcPts val="3941"/>
              </a:lnSpc>
              <a:spcBef>
                <a:spcPct val="0"/>
              </a:spcBef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Регулярно следят за трендами в моде и красоте</a:t>
            </a:r>
          </a:p>
          <a:p>
            <a:pPr algn="l" marL="654585" indent="-327293" lvl="1">
              <a:lnSpc>
                <a:spcPts val="3941"/>
              </a:lnSpc>
              <a:spcBef>
                <a:spcPct val="0"/>
              </a:spcBef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Часто делают покупки в сегменте fashion и beauty</a:t>
            </a:r>
          </a:p>
          <a:p>
            <a:pPr algn="l" marL="654585" indent="-327293" lvl="1">
              <a:lnSpc>
                <a:spcPts val="3941"/>
              </a:lnSpc>
              <a:spcBef>
                <a:spcPct val="0"/>
              </a:spcBef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Активны в социальных сетях и онлайн-сообществах, посвященных моде и стилю</a:t>
            </a:r>
          </a:p>
          <a:p>
            <a:pPr algn="l" marL="654585" indent="-327293" lvl="1">
              <a:lnSpc>
                <a:spcPts val="3941"/>
              </a:lnSpc>
              <a:spcBef>
                <a:spcPct val="0"/>
              </a:spcBef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Ищут вдохновение и идеи для создания своего уникального образа</a:t>
            </a:r>
          </a:p>
          <a:p>
            <a:pPr algn="l" marL="654585" indent="-327293" lvl="1">
              <a:lnSpc>
                <a:spcPts val="3941"/>
              </a:lnSpc>
              <a:spcBef>
                <a:spcPct val="0"/>
              </a:spcBef>
              <a:buFont typeface="Arial"/>
              <a:buChar char="•"/>
            </a:pPr>
            <a:r>
              <a:rPr lang="en-US" sz="3031" spc="351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Готовы платить за удобство, качество и эксклюзивность сервиса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" y="1670"/>
            <a:ext cx="1645538" cy="4033726"/>
            <a:chOff x="0" y="0"/>
            <a:chExt cx="2194051" cy="53783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1" y="381"/>
              <a:ext cx="2193671" cy="5377942"/>
            </a:xfrm>
            <a:custGeom>
              <a:avLst/>
              <a:gdLst/>
              <a:ahLst/>
              <a:cxnLst/>
              <a:rect r="r" b="b" t="t" l="l"/>
              <a:pathLst>
                <a:path h="5377942" w="2193671">
                  <a:moveTo>
                    <a:pt x="0" y="0"/>
                  </a:moveTo>
                  <a:lnTo>
                    <a:pt x="0" y="5377942"/>
                  </a:lnTo>
                  <a:cubicBezTo>
                    <a:pt x="0" y="5377942"/>
                    <a:pt x="475234" y="5373624"/>
                    <a:pt x="706247" y="4423029"/>
                  </a:cubicBezTo>
                  <a:cubicBezTo>
                    <a:pt x="941197" y="3468243"/>
                    <a:pt x="0" y="2153539"/>
                    <a:pt x="1096899" y="1492250"/>
                  </a:cubicBezTo>
                  <a:cubicBezTo>
                    <a:pt x="2193671" y="834644"/>
                    <a:pt x="1896364" y="8636"/>
                    <a:pt x="1896364" y="8636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3753884" y="7093384"/>
            <a:ext cx="881398" cy="5509132"/>
            <a:chOff x="0" y="0"/>
            <a:chExt cx="1175197" cy="73455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" y="508"/>
              <a:ext cx="1174115" cy="7344918"/>
            </a:xfrm>
            <a:custGeom>
              <a:avLst/>
              <a:gdLst/>
              <a:ahLst/>
              <a:cxnLst/>
              <a:rect r="r" b="b" t="t" l="l"/>
              <a:pathLst>
                <a:path h="7344918" w="1174115">
                  <a:moveTo>
                    <a:pt x="1174115" y="0"/>
                  </a:moveTo>
                  <a:cubicBezTo>
                    <a:pt x="1174115" y="0"/>
                    <a:pt x="0" y="282829"/>
                    <a:pt x="245110" y="1669034"/>
                  </a:cubicBezTo>
                  <a:cubicBezTo>
                    <a:pt x="494919" y="3055239"/>
                    <a:pt x="1109218" y="3125978"/>
                    <a:pt x="788670" y="4528947"/>
                  </a:cubicBezTo>
                  <a:cubicBezTo>
                    <a:pt x="473456" y="5931408"/>
                    <a:pt x="245110" y="7094601"/>
                    <a:pt x="1174115" y="7344918"/>
                  </a:cubicBezTo>
                  <a:lnTo>
                    <a:pt x="117411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6011118" y="7364592"/>
            <a:ext cx="2276904" cy="2924066"/>
            <a:chOff x="0" y="0"/>
            <a:chExt cx="3035872" cy="38987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8" y="0"/>
              <a:ext cx="3034919" cy="3898265"/>
            </a:xfrm>
            <a:custGeom>
              <a:avLst/>
              <a:gdLst/>
              <a:ahLst/>
              <a:cxnLst/>
              <a:rect r="r" b="b" t="t" l="l"/>
              <a:pathLst>
                <a:path h="3898265" w="3034919">
                  <a:moveTo>
                    <a:pt x="2660904" y="0"/>
                  </a:moveTo>
                  <a:cubicBezTo>
                    <a:pt x="2660904" y="0"/>
                    <a:pt x="3034919" y="1043051"/>
                    <a:pt x="1992249" y="1342263"/>
                  </a:cubicBezTo>
                  <a:cubicBezTo>
                    <a:pt x="949325" y="1646428"/>
                    <a:pt x="907415" y="2048764"/>
                    <a:pt x="705993" y="3068320"/>
                  </a:cubicBezTo>
                  <a:cubicBezTo>
                    <a:pt x="561848" y="3795141"/>
                    <a:pt x="261747" y="3898265"/>
                    <a:pt x="103124" y="3898265"/>
                  </a:cubicBezTo>
                  <a:cubicBezTo>
                    <a:pt x="40513" y="3898265"/>
                    <a:pt x="0" y="3882009"/>
                    <a:pt x="0" y="3882009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4302534" y="-2313866"/>
            <a:ext cx="881398" cy="5509132"/>
            <a:chOff x="0" y="0"/>
            <a:chExt cx="1175197" cy="73455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" y="508"/>
              <a:ext cx="1174115" cy="7345045"/>
            </a:xfrm>
            <a:custGeom>
              <a:avLst/>
              <a:gdLst/>
              <a:ahLst/>
              <a:cxnLst/>
              <a:rect r="r" b="b" t="t" l="l"/>
              <a:pathLst>
                <a:path h="7345045" w="1174115">
                  <a:moveTo>
                    <a:pt x="0" y="0"/>
                  </a:moveTo>
                  <a:cubicBezTo>
                    <a:pt x="0" y="0"/>
                    <a:pt x="1174115" y="282829"/>
                    <a:pt x="929005" y="1669034"/>
                  </a:cubicBezTo>
                  <a:cubicBezTo>
                    <a:pt x="679323" y="3055366"/>
                    <a:pt x="64897" y="3125978"/>
                    <a:pt x="385445" y="4529074"/>
                  </a:cubicBezTo>
                  <a:cubicBezTo>
                    <a:pt x="700786" y="5931535"/>
                    <a:pt x="929132" y="7094728"/>
                    <a:pt x="0" y="734504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31425" y="971950"/>
            <a:ext cx="9918687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Карта позиционирования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49050" y="2132150"/>
            <a:ext cx="1890000" cy="192600"/>
            <a:chOff x="0" y="0"/>
            <a:chExt cx="2520000" cy="256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984360" y="2787650"/>
            <a:ext cx="6038975" cy="6038975"/>
            <a:chOff x="0" y="0"/>
            <a:chExt cx="8051967" cy="8051967"/>
          </a:xfrm>
        </p:grpSpPr>
        <p:sp>
          <p:nvSpPr>
            <p:cNvPr name="AutoShape 14" id="14"/>
            <p:cNvSpPr/>
            <p:nvPr/>
          </p:nvSpPr>
          <p:spPr>
            <a:xfrm>
              <a:off x="0" y="3880870"/>
              <a:ext cx="8051967" cy="0"/>
            </a:xfrm>
            <a:prstGeom prst="line">
              <a:avLst/>
            </a:prstGeom>
            <a:ln cap="flat" w="47253">
              <a:solidFill>
                <a:srgbClr val="000000"/>
              </a:solidFill>
              <a:prstDash val="solid"/>
              <a:headEnd type="arrow" len="sm" w="med"/>
              <a:tailEnd type="arrow" len="sm" w="med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4025983" y="0"/>
              <a:ext cx="0" cy="8051967"/>
            </a:xfrm>
            <a:prstGeom prst="line">
              <a:avLst/>
            </a:prstGeom>
            <a:ln cap="flat" w="47253">
              <a:solidFill>
                <a:srgbClr val="000000"/>
              </a:solidFill>
              <a:prstDash val="solid"/>
              <a:headEnd type="arrow" len="sm" w="med"/>
              <a:tailEnd type="arrow" len="sm" w="med"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1199376" y="2625725"/>
            <a:ext cx="8104875" cy="663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69"/>
              </a:lnSpc>
              <a:spcBef>
                <a:spcPct val="0"/>
              </a:spcBef>
            </a:pPr>
            <a:r>
              <a:rPr lang="en-US" sz="3099" spc="25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Можно сделать вывод, что качество обслуживания при использовании приложения будет сравнимым с качеством обслуживания реального стилиста, но если учесть, что услуга стилиста обойдется гораздо дороже, то приложение “Интеллектуальный стилист” является более практичным вариантом. </a:t>
            </a:r>
          </a:p>
          <a:p>
            <a:pPr algn="l" marL="0" indent="0" lvl="0">
              <a:lnSpc>
                <a:spcPts val="526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992541" y="2209800"/>
            <a:ext cx="2022613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 spc="166">
                <a:solidFill>
                  <a:srgbClr val="4E8983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Высокая цена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984360" y="4664075"/>
            <a:ext cx="2317417" cy="84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 spc="166">
                <a:solidFill>
                  <a:srgbClr val="4E8983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Низкое качество обслуживания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28501" y="8874250"/>
            <a:ext cx="1750692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 spc="166">
                <a:solidFill>
                  <a:srgbClr val="4E8983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Низкая цена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505985" y="4664075"/>
            <a:ext cx="2643585" cy="84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 spc="166">
                <a:solidFill>
                  <a:srgbClr val="4E8983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Высокое качество обслуживания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604458" y="2778125"/>
            <a:ext cx="837754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500" spc="124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*</a:t>
            </a:r>
          </a:p>
          <a:p>
            <a:pPr algn="l" marL="0" indent="0" lvl="0">
              <a:lnSpc>
                <a:spcPts val="2550"/>
              </a:lnSpc>
              <a:spcBef>
                <a:spcPct val="0"/>
              </a:spcBef>
            </a:pPr>
            <a:r>
              <a:rPr lang="en-US" b="true" sz="1500" spc="124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Стилист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10440" y="6178937"/>
            <a:ext cx="2388035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500" spc="124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*</a:t>
            </a:r>
          </a:p>
          <a:p>
            <a:pPr algn="ctr" marL="0" indent="0" lvl="0">
              <a:lnSpc>
                <a:spcPts val="2550"/>
              </a:lnSpc>
              <a:spcBef>
                <a:spcPct val="0"/>
              </a:spcBef>
            </a:pPr>
            <a:r>
              <a:rPr lang="en-US" b="true" sz="1500" spc="124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Интеллектуальный с</a:t>
            </a:r>
            <a:r>
              <a:rPr lang="en-US" b="true" sz="1500" spc="124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тилист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60725" y="8383713"/>
            <a:ext cx="283881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500" spc="124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*</a:t>
            </a:r>
          </a:p>
          <a:p>
            <a:pPr algn="ctr">
              <a:lnSpc>
                <a:spcPts val="1800"/>
              </a:lnSpc>
            </a:pPr>
            <a:r>
              <a:rPr lang="en-US" b="true" sz="1500" spc="124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Блоги/форумы в интернете </a:t>
            </a:r>
          </a:p>
          <a:p>
            <a:pPr algn="ctr" marL="0" indent="0" lvl="0">
              <a:lnSpc>
                <a:spcPts val="1800"/>
              </a:lnSpc>
              <a:spcBef>
                <a:spcPct val="0"/>
              </a:spcBef>
            </a:pPr>
            <a:r>
              <a:rPr lang="en-US" b="true" sz="1500" spc="124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бесплатные приложения-аналоги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83652" y="-28452"/>
            <a:ext cx="2404346" cy="5893816"/>
            <a:chOff x="0" y="0"/>
            <a:chExt cx="3205795" cy="78584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35"/>
              <a:ext cx="3205226" cy="7857744"/>
            </a:xfrm>
            <a:custGeom>
              <a:avLst/>
              <a:gdLst/>
              <a:ahLst/>
              <a:cxnLst/>
              <a:rect r="r" b="b" t="t" l="l"/>
              <a:pathLst>
                <a:path h="7857744" w="3205226">
                  <a:moveTo>
                    <a:pt x="3205226" y="0"/>
                  </a:moveTo>
                  <a:lnTo>
                    <a:pt x="3205226" y="7857744"/>
                  </a:lnTo>
                  <a:cubicBezTo>
                    <a:pt x="3205226" y="7857744"/>
                    <a:pt x="2510790" y="7851521"/>
                    <a:pt x="2173351" y="6462522"/>
                  </a:cubicBezTo>
                  <a:cubicBezTo>
                    <a:pt x="1830197" y="5067300"/>
                    <a:pt x="3205226" y="3146552"/>
                    <a:pt x="1602740" y="2180082"/>
                  </a:cubicBezTo>
                  <a:cubicBezTo>
                    <a:pt x="0" y="1219454"/>
                    <a:pt x="434340" y="12446"/>
                    <a:pt x="434340" y="12446"/>
                  </a:cubicBezTo>
                  <a:lnTo>
                    <a:pt x="3205226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741306" y="7017356"/>
            <a:ext cx="2546694" cy="3270444"/>
            <a:chOff x="0" y="0"/>
            <a:chExt cx="3395592" cy="43605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81" y="0"/>
              <a:ext cx="3394710" cy="4360164"/>
            </a:xfrm>
            <a:custGeom>
              <a:avLst/>
              <a:gdLst/>
              <a:ahLst/>
              <a:cxnLst/>
              <a:rect r="r" b="b" t="t" l="l"/>
              <a:pathLst>
                <a:path h="4360164" w="3394710">
                  <a:moveTo>
                    <a:pt x="2976372" y="0"/>
                  </a:moveTo>
                  <a:cubicBezTo>
                    <a:pt x="2976372" y="0"/>
                    <a:pt x="3394710" y="1166622"/>
                    <a:pt x="2228469" y="1501267"/>
                  </a:cubicBezTo>
                  <a:cubicBezTo>
                    <a:pt x="1061847" y="1841373"/>
                    <a:pt x="1014984" y="2291461"/>
                    <a:pt x="789686" y="3431921"/>
                  </a:cubicBezTo>
                  <a:cubicBezTo>
                    <a:pt x="628396" y="4244721"/>
                    <a:pt x="292735" y="4360164"/>
                    <a:pt x="115443" y="4360164"/>
                  </a:cubicBezTo>
                  <a:cubicBezTo>
                    <a:pt x="45339" y="4360164"/>
                    <a:pt x="0" y="4342003"/>
                    <a:pt x="0" y="4342003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04395" y="519119"/>
            <a:ext cx="12881880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Потенциал рынка в физических и денежных единицах (описание)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5650" y="3035819"/>
            <a:ext cx="6857141" cy="663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69"/>
              </a:lnSpc>
              <a:spcBef>
                <a:spcPct val="0"/>
              </a:spcBef>
            </a:pPr>
            <a:r>
              <a:rPr lang="en-US" sz="3099" spc="25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Считаем, что целевой рынок — это молодые люди в возрасте 16-35 лет, пользующиеся смартфонами в России (около 25 миллионов человек). Если 2% из них готовы подписаться (500 тысяч пользователей), это может составить 150 млн рублей в год (500,000 * 300 рублей).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45336" y="3117738"/>
            <a:ext cx="782621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Общие издержки (англ. General and Administrative Expenses, G&amp;A)</a:t>
            </a: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= (Затраты на разработку + Затраты на маркетинг и продажи + Затраты на техническую поддержку) / Общее количество пользователей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45336" y="5308488"/>
            <a:ext cx="782621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Переменные издержки (англ. Variable Costs)</a:t>
            </a: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= (Затраты на серверное оборудование + Затраты на хостинг и техническое обслуживание серверов) / Общее количество пользователей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45336" y="7499238"/>
            <a:ext cx="782621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Фиксированные издержки (англ. Fixed Costs) </a:t>
            </a: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= (Затраты на офис + Затраты на штат сотрудников + Прочие фиксированные затраты) / Общее количество пользователей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004395" y="2471744"/>
            <a:ext cx="1890000" cy="192600"/>
            <a:chOff x="0" y="0"/>
            <a:chExt cx="2520000" cy="256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44888" y="-28452"/>
            <a:ext cx="3043112" cy="7459660"/>
            <a:chOff x="0" y="0"/>
            <a:chExt cx="4057483" cy="99462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762"/>
              <a:ext cx="4056634" cy="9945370"/>
            </a:xfrm>
            <a:custGeom>
              <a:avLst/>
              <a:gdLst/>
              <a:ahLst/>
              <a:cxnLst/>
              <a:rect r="r" b="b" t="t" l="l"/>
              <a:pathLst>
                <a:path h="9945370" w="4056634">
                  <a:moveTo>
                    <a:pt x="4056634" y="0"/>
                  </a:moveTo>
                  <a:lnTo>
                    <a:pt x="4056634" y="9945370"/>
                  </a:lnTo>
                  <a:cubicBezTo>
                    <a:pt x="4056634" y="9945370"/>
                    <a:pt x="3177794" y="9937496"/>
                    <a:pt x="2750566" y="8179562"/>
                  </a:cubicBezTo>
                  <a:cubicBezTo>
                    <a:pt x="2316226" y="6413754"/>
                    <a:pt x="4056634" y="3982593"/>
                    <a:pt x="2028317" y="2759456"/>
                  </a:cubicBezTo>
                  <a:cubicBezTo>
                    <a:pt x="0" y="1543558"/>
                    <a:pt x="549783" y="15875"/>
                    <a:pt x="549783" y="15875"/>
                  </a:cubicBezTo>
                  <a:lnTo>
                    <a:pt x="405663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2320744" cy="5688768"/>
            <a:chOff x="0" y="0"/>
            <a:chExt cx="3094325" cy="75850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" y="635"/>
              <a:ext cx="3093720" cy="7584440"/>
            </a:xfrm>
            <a:custGeom>
              <a:avLst/>
              <a:gdLst/>
              <a:ahLst/>
              <a:cxnLst/>
              <a:rect r="r" b="b" t="t" l="l"/>
              <a:pathLst>
                <a:path h="7584440" w="3093720">
                  <a:moveTo>
                    <a:pt x="0" y="0"/>
                  </a:moveTo>
                  <a:lnTo>
                    <a:pt x="0" y="7584440"/>
                  </a:lnTo>
                  <a:cubicBezTo>
                    <a:pt x="0" y="7584440"/>
                    <a:pt x="670306" y="7578344"/>
                    <a:pt x="996061" y="6237859"/>
                  </a:cubicBezTo>
                  <a:cubicBezTo>
                    <a:pt x="1327277" y="4891151"/>
                    <a:pt x="0" y="3037078"/>
                    <a:pt x="1546860" y="2104390"/>
                  </a:cubicBezTo>
                  <a:cubicBezTo>
                    <a:pt x="3093720" y="1177036"/>
                    <a:pt x="2674366" y="12065"/>
                    <a:pt x="2674366" y="1206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6518164" y="4920184"/>
            <a:ext cx="1480400" cy="9253232"/>
            <a:chOff x="0" y="0"/>
            <a:chExt cx="1973867" cy="12337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" y="889"/>
              <a:ext cx="1972056" cy="12336780"/>
            </a:xfrm>
            <a:custGeom>
              <a:avLst/>
              <a:gdLst/>
              <a:ahLst/>
              <a:cxnLst/>
              <a:rect r="r" b="b" t="t" l="l"/>
              <a:pathLst>
                <a:path h="12336780" w="1972056">
                  <a:moveTo>
                    <a:pt x="1972056" y="0"/>
                  </a:moveTo>
                  <a:cubicBezTo>
                    <a:pt x="1972056" y="0"/>
                    <a:pt x="0" y="474980"/>
                    <a:pt x="411607" y="2803398"/>
                  </a:cubicBezTo>
                  <a:cubicBezTo>
                    <a:pt x="831215" y="5131816"/>
                    <a:pt x="1862963" y="5250561"/>
                    <a:pt x="1324610" y="7607046"/>
                  </a:cubicBezTo>
                  <a:cubicBezTo>
                    <a:pt x="795020" y="9962642"/>
                    <a:pt x="411607" y="11916283"/>
                    <a:pt x="1972056" y="12336780"/>
                  </a:cubicBezTo>
                  <a:lnTo>
                    <a:pt x="1972056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167176" y="2403939"/>
            <a:ext cx="1890000" cy="192600"/>
            <a:chOff x="0" y="0"/>
            <a:chExt cx="2520000" cy="256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504398" y="3091839"/>
            <a:ext cx="11279204" cy="481800"/>
            <a:chOff x="0" y="0"/>
            <a:chExt cx="15038939" cy="64240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7172387" y="0"/>
              <a:ext cx="642400" cy="642400"/>
              <a:chOff x="0" y="0"/>
              <a:chExt cx="642400" cy="642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42366" cy="642366"/>
              </a:xfrm>
              <a:custGeom>
                <a:avLst/>
                <a:gdLst/>
                <a:ahLst/>
                <a:cxnLst/>
                <a:rect r="r" b="b" t="t" l="l"/>
                <a:pathLst>
                  <a:path h="642366" w="642366">
                    <a:moveTo>
                      <a:pt x="0" y="321183"/>
                    </a:moveTo>
                    <a:cubicBezTo>
                      <a:pt x="0" y="143764"/>
                      <a:pt x="143764" y="0"/>
                      <a:pt x="321183" y="0"/>
                    </a:cubicBezTo>
                    <a:cubicBezTo>
                      <a:pt x="498602" y="0"/>
                      <a:pt x="642366" y="143764"/>
                      <a:pt x="642366" y="321183"/>
                    </a:cubicBezTo>
                    <a:cubicBezTo>
                      <a:pt x="642366" y="498602"/>
                      <a:pt x="498602" y="642366"/>
                      <a:pt x="321183" y="642366"/>
                    </a:cubicBezTo>
                    <a:cubicBezTo>
                      <a:pt x="143764" y="642366"/>
                      <a:pt x="0" y="498602"/>
                      <a:pt x="0" y="321183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4396539" y="0"/>
              <a:ext cx="642400" cy="642400"/>
              <a:chOff x="0" y="0"/>
              <a:chExt cx="642400" cy="6424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42366" cy="642366"/>
              </a:xfrm>
              <a:custGeom>
                <a:avLst/>
                <a:gdLst/>
                <a:ahLst/>
                <a:cxnLst/>
                <a:rect r="r" b="b" t="t" l="l"/>
                <a:pathLst>
                  <a:path h="642366" w="642366">
                    <a:moveTo>
                      <a:pt x="0" y="321183"/>
                    </a:moveTo>
                    <a:cubicBezTo>
                      <a:pt x="0" y="143764"/>
                      <a:pt x="143764" y="0"/>
                      <a:pt x="321183" y="0"/>
                    </a:cubicBezTo>
                    <a:cubicBezTo>
                      <a:pt x="498602" y="0"/>
                      <a:pt x="642366" y="143764"/>
                      <a:pt x="642366" y="321183"/>
                    </a:cubicBezTo>
                    <a:cubicBezTo>
                      <a:pt x="642366" y="498602"/>
                      <a:pt x="498602" y="642366"/>
                      <a:pt x="321183" y="642366"/>
                    </a:cubicBezTo>
                    <a:cubicBezTo>
                      <a:pt x="143764" y="642366"/>
                      <a:pt x="0" y="498602"/>
                      <a:pt x="0" y="321183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1D95B">
                      <a:alpha val="100000"/>
                    </a:srgbClr>
                  </a:gs>
                  <a:gs pos="100000">
                    <a:srgbClr val="4E8983">
                      <a:alpha val="100000"/>
                    </a:srgbClr>
                  </a:gs>
                </a:gsLst>
                <a:lin ang="0"/>
              </a:gra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42400" cy="642400"/>
              <a:chOff x="0" y="0"/>
              <a:chExt cx="642400" cy="6424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42366" cy="642366"/>
              </a:xfrm>
              <a:custGeom>
                <a:avLst/>
                <a:gdLst/>
                <a:ahLst/>
                <a:cxnLst/>
                <a:rect r="r" b="b" t="t" l="l"/>
                <a:pathLst>
                  <a:path h="642366" w="642366">
                    <a:moveTo>
                      <a:pt x="0" y="321183"/>
                    </a:moveTo>
                    <a:cubicBezTo>
                      <a:pt x="0" y="143764"/>
                      <a:pt x="143764" y="0"/>
                      <a:pt x="321183" y="0"/>
                    </a:cubicBezTo>
                    <a:cubicBezTo>
                      <a:pt x="498602" y="0"/>
                      <a:pt x="642366" y="143764"/>
                      <a:pt x="642366" y="321183"/>
                    </a:cubicBezTo>
                    <a:cubicBezTo>
                      <a:pt x="642366" y="498602"/>
                      <a:pt x="498602" y="642366"/>
                      <a:pt x="321183" y="642366"/>
                    </a:cubicBezTo>
                    <a:cubicBezTo>
                      <a:pt x="143764" y="642366"/>
                      <a:pt x="0" y="498602"/>
                      <a:pt x="0" y="321183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3504398" y="5143500"/>
            <a:ext cx="11279204" cy="486563"/>
            <a:chOff x="0" y="0"/>
            <a:chExt cx="15038939" cy="64875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14396539" y="6350"/>
              <a:ext cx="642400" cy="642400"/>
              <a:chOff x="0" y="0"/>
              <a:chExt cx="642400" cy="6424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42366" cy="642366"/>
              </a:xfrm>
              <a:custGeom>
                <a:avLst/>
                <a:gdLst/>
                <a:ahLst/>
                <a:cxnLst/>
                <a:rect r="r" b="b" t="t" l="l"/>
                <a:pathLst>
                  <a:path h="642366" w="642366">
                    <a:moveTo>
                      <a:pt x="642366" y="321183"/>
                    </a:moveTo>
                    <a:cubicBezTo>
                      <a:pt x="642366" y="143764"/>
                      <a:pt x="498602" y="0"/>
                      <a:pt x="321183" y="0"/>
                    </a:cubicBezTo>
                    <a:cubicBezTo>
                      <a:pt x="143764" y="0"/>
                      <a:pt x="0" y="143764"/>
                      <a:pt x="0" y="321183"/>
                    </a:cubicBezTo>
                    <a:cubicBezTo>
                      <a:pt x="0" y="498602"/>
                      <a:pt x="143764" y="642366"/>
                      <a:pt x="321183" y="642366"/>
                    </a:cubicBezTo>
                    <a:cubicBezTo>
                      <a:pt x="498602" y="642366"/>
                      <a:pt x="642366" y="498602"/>
                      <a:pt x="642366" y="321183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0"/>
              <a:ext cx="642400" cy="642400"/>
              <a:chOff x="0" y="0"/>
              <a:chExt cx="642400" cy="6424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42366" cy="642366"/>
              </a:xfrm>
              <a:custGeom>
                <a:avLst/>
                <a:gdLst/>
                <a:ahLst/>
                <a:cxnLst/>
                <a:rect r="r" b="b" t="t" l="l"/>
                <a:pathLst>
                  <a:path h="642366" w="642366">
                    <a:moveTo>
                      <a:pt x="642366" y="321183"/>
                    </a:moveTo>
                    <a:cubicBezTo>
                      <a:pt x="642366" y="143764"/>
                      <a:pt x="498602" y="0"/>
                      <a:pt x="321183" y="0"/>
                    </a:cubicBezTo>
                    <a:cubicBezTo>
                      <a:pt x="143764" y="0"/>
                      <a:pt x="0" y="143764"/>
                      <a:pt x="0" y="321183"/>
                    </a:cubicBezTo>
                    <a:cubicBezTo>
                      <a:pt x="0" y="498602"/>
                      <a:pt x="143764" y="642366"/>
                      <a:pt x="321183" y="642366"/>
                    </a:cubicBezTo>
                    <a:cubicBezTo>
                      <a:pt x="498602" y="642366"/>
                      <a:pt x="642366" y="498602"/>
                      <a:pt x="642366" y="321183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1D95B">
                      <a:alpha val="100000"/>
                    </a:srgbClr>
                  </a:gs>
                  <a:gs pos="100000">
                    <a:srgbClr val="4E8983">
                      <a:alpha val="100000"/>
                    </a:srgbClr>
                  </a:gs>
                </a:gsLst>
                <a:lin ang="0"/>
              </a:gra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7172392" y="0"/>
              <a:ext cx="642400" cy="642400"/>
              <a:chOff x="0" y="0"/>
              <a:chExt cx="642400" cy="6424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42366" cy="642366"/>
              </a:xfrm>
              <a:custGeom>
                <a:avLst/>
                <a:gdLst/>
                <a:ahLst/>
                <a:cxnLst/>
                <a:rect r="r" b="b" t="t" l="l"/>
                <a:pathLst>
                  <a:path h="642366" w="642366">
                    <a:moveTo>
                      <a:pt x="642366" y="321183"/>
                    </a:moveTo>
                    <a:cubicBezTo>
                      <a:pt x="642366" y="143764"/>
                      <a:pt x="498602" y="0"/>
                      <a:pt x="321183" y="0"/>
                    </a:cubicBezTo>
                    <a:cubicBezTo>
                      <a:pt x="143764" y="0"/>
                      <a:pt x="0" y="143764"/>
                      <a:pt x="0" y="321183"/>
                    </a:cubicBezTo>
                    <a:cubicBezTo>
                      <a:pt x="0" y="498602"/>
                      <a:pt x="143764" y="642366"/>
                      <a:pt x="321183" y="642366"/>
                    </a:cubicBezTo>
                    <a:cubicBezTo>
                      <a:pt x="498602" y="642366"/>
                      <a:pt x="642366" y="498602"/>
                      <a:pt x="642366" y="321183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</p:grpSp>
      </p:grpSp>
      <p:grpSp>
        <p:nvGrpSpPr>
          <p:cNvPr name="Group 24" id="24"/>
          <p:cNvGrpSpPr/>
          <p:nvPr/>
        </p:nvGrpSpPr>
        <p:grpSpPr>
          <a:xfrm rot="0">
            <a:off x="3504398" y="7258246"/>
            <a:ext cx="481800" cy="481800"/>
            <a:chOff x="0" y="0"/>
            <a:chExt cx="642400" cy="642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42366" cy="642366"/>
            </a:xfrm>
            <a:custGeom>
              <a:avLst/>
              <a:gdLst/>
              <a:ahLst/>
              <a:cxnLst/>
              <a:rect r="r" b="b" t="t" l="l"/>
              <a:pathLst>
                <a:path h="642366" w="642366">
                  <a:moveTo>
                    <a:pt x="642366" y="321183"/>
                  </a:moveTo>
                  <a:cubicBezTo>
                    <a:pt x="642366" y="143764"/>
                    <a:pt x="498602" y="0"/>
                    <a:pt x="321183" y="0"/>
                  </a:cubicBezTo>
                  <a:cubicBezTo>
                    <a:pt x="143764" y="0"/>
                    <a:pt x="0" y="143764"/>
                    <a:pt x="0" y="321183"/>
                  </a:cubicBezTo>
                  <a:cubicBezTo>
                    <a:pt x="0" y="498602"/>
                    <a:pt x="143764" y="642366"/>
                    <a:pt x="321183" y="642366"/>
                  </a:cubicBezTo>
                  <a:cubicBezTo>
                    <a:pt x="498602" y="642366"/>
                    <a:pt x="642366" y="498602"/>
                    <a:pt x="642366" y="32118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275510" y="7258246"/>
            <a:ext cx="481800" cy="481800"/>
            <a:chOff x="0" y="0"/>
            <a:chExt cx="642400" cy="642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42366" cy="642366"/>
            </a:xfrm>
            <a:custGeom>
              <a:avLst/>
              <a:gdLst/>
              <a:ahLst/>
              <a:cxnLst/>
              <a:rect r="r" b="b" t="t" l="l"/>
              <a:pathLst>
                <a:path h="642366" w="642366">
                  <a:moveTo>
                    <a:pt x="642366" y="321183"/>
                  </a:moveTo>
                  <a:cubicBezTo>
                    <a:pt x="642366" y="143764"/>
                    <a:pt x="498602" y="0"/>
                    <a:pt x="321183" y="0"/>
                  </a:cubicBezTo>
                  <a:cubicBezTo>
                    <a:pt x="143764" y="0"/>
                    <a:pt x="0" y="143764"/>
                    <a:pt x="0" y="321183"/>
                  </a:cubicBezTo>
                  <a:cubicBezTo>
                    <a:pt x="0" y="498602"/>
                    <a:pt x="143764" y="642366"/>
                    <a:pt x="321183" y="642366"/>
                  </a:cubicBezTo>
                  <a:cubicBezTo>
                    <a:pt x="498602" y="642366"/>
                    <a:pt x="642366" y="498602"/>
                    <a:pt x="642366" y="32118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2167176" y="358218"/>
            <a:ext cx="13316685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Потенциал рынка в физических и денежных единицах (расчет)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54963" y="3554589"/>
            <a:ext cx="398131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Затраты на разработку:</a:t>
            </a:r>
          </a:p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</a:t>
            </a: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37500000 руб.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06286" y="3554589"/>
            <a:ext cx="3675428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Затраты на маркетинг и продажи:</a:t>
            </a:r>
          </a:p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</a:t>
            </a: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22 500 000 руб.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639011" y="3621264"/>
            <a:ext cx="3754798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Затраты на техническую поддержку: </a:t>
            </a:r>
          </a:p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15000000 руб.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54654" y="5729288"/>
            <a:ext cx="3381938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Затраты на серверное оборудование: </a:t>
            </a:r>
          </a:p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7 500 000 руб.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58364" y="5659558"/>
            <a:ext cx="3771273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Затраты на хостинг и техническое обслуживание серверов:</a:t>
            </a:r>
          </a:p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</a:t>
            </a: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11250000 руб. в год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034283" y="5677688"/>
            <a:ext cx="2964256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Затраты на офис:</a:t>
            </a:r>
          </a:p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11250000 руб. в год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836647" y="7816246"/>
            <a:ext cx="335952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Затраты на штат сотрудников:</a:t>
            </a:r>
          </a:p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45000000 руб.в год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976779" y="7816246"/>
            <a:ext cx="3537688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Прочие фиксированные затраты:</a:t>
            </a:r>
          </a:p>
          <a:p>
            <a:pPr algn="ctr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</a:t>
            </a: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7 500 000 руб. в год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" y="2"/>
            <a:ext cx="2276904" cy="2924066"/>
            <a:chOff x="0" y="0"/>
            <a:chExt cx="3035872" cy="38987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8" y="0"/>
              <a:ext cx="3034919" cy="3898265"/>
            </a:xfrm>
            <a:custGeom>
              <a:avLst/>
              <a:gdLst/>
              <a:ahLst/>
              <a:cxnLst/>
              <a:rect r="r" b="b" t="t" l="l"/>
              <a:pathLst>
                <a:path h="3898265" w="3034919">
                  <a:moveTo>
                    <a:pt x="2660904" y="0"/>
                  </a:moveTo>
                  <a:cubicBezTo>
                    <a:pt x="2660904" y="0"/>
                    <a:pt x="3034919" y="1043051"/>
                    <a:pt x="1992249" y="1342263"/>
                  </a:cubicBezTo>
                  <a:cubicBezTo>
                    <a:pt x="949325" y="1646428"/>
                    <a:pt x="907415" y="2048764"/>
                    <a:pt x="705993" y="3068320"/>
                  </a:cubicBezTo>
                  <a:cubicBezTo>
                    <a:pt x="561848" y="3795141"/>
                    <a:pt x="261747" y="3898265"/>
                    <a:pt x="103124" y="3898265"/>
                  </a:cubicBezTo>
                  <a:cubicBezTo>
                    <a:pt x="40513" y="3898265"/>
                    <a:pt x="0" y="3882009"/>
                    <a:pt x="0" y="3882009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3104086" y="7093390"/>
            <a:ext cx="881398" cy="5509132"/>
            <a:chOff x="0" y="0"/>
            <a:chExt cx="1175197" cy="73455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" y="508"/>
              <a:ext cx="1174115" cy="7345045"/>
            </a:xfrm>
            <a:custGeom>
              <a:avLst/>
              <a:gdLst/>
              <a:ahLst/>
              <a:cxnLst/>
              <a:rect r="r" b="b" t="t" l="l"/>
              <a:pathLst>
                <a:path h="7345045" w="1174115">
                  <a:moveTo>
                    <a:pt x="0" y="0"/>
                  </a:moveTo>
                  <a:cubicBezTo>
                    <a:pt x="0" y="0"/>
                    <a:pt x="1174115" y="282829"/>
                    <a:pt x="929005" y="1669034"/>
                  </a:cubicBezTo>
                  <a:cubicBezTo>
                    <a:pt x="679323" y="3055366"/>
                    <a:pt x="64897" y="3125978"/>
                    <a:pt x="385445" y="4529074"/>
                  </a:cubicBezTo>
                  <a:cubicBezTo>
                    <a:pt x="700786" y="5931535"/>
                    <a:pt x="929132" y="7094728"/>
                    <a:pt x="0" y="734504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423033" y="2"/>
            <a:ext cx="7733504" cy="10741516"/>
          </a:xfrm>
          <a:custGeom>
            <a:avLst/>
            <a:gdLst/>
            <a:ahLst/>
            <a:cxnLst/>
            <a:rect r="r" b="b" t="t" l="l"/>
            <a:pathLst>
              <a:path h="10741516" w="7733504">
                <a:moveTo>
                  <a:pt x="0" y="0"/>
                </a:moveTo>
                <a:lnTo>
                  <a:pt x="7733504" y="0"/>
                </a:lnTo>
                <a:lnTo>
                  <a:pt x="7733504" y="10741516"/>
                </a:lnTo>
                <a:lnTo>
                  <a:pt x="0" y="107415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63718" y="311378"/>
            <a:ext cx="1623508" cy="4076446"/>
          </a:xfrm>
          <a:custGeom>
            <a:avLst/>
            <a:gdLst/>
            <a:ahLst/>
            <a:cxnLst/>
            <a:rect r="r" b="b" t="t" l="l"/>
            <a:pathLst>
              <a:path h="4076446" w="1623508">
                <a:moveTo>
                  <a:pt x="0" y="0"/>
                </a:moveTo>
                <a:lnTo>
                  <a:pt x="1623508" y="0"/>
                </a:lnTo>
                <a:lnTo>
                  <a:pt x="1623508" y="4076446"/>
                </a:lnTo>
                <a:lnTo>
                  <a:pt x="0" y="40764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289112"/>
            <a:ext cx="10112291" cy="562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  <a:r>
              <a:rPr lang="en-US" sz="2399" spc="199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Расчет средних издержек и затрат на одного пользователя в месяц в рублях:</a:t>
            </a:r>
          </a:p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  <a:r>
              <a:rPr lang="en-US" b="true" sz="2399" spc="199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Общие издержки (G&amp;A): </a:t>
            </a:r>
          </a:p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  <a:r>
              <a:rPr lang="en-US" sz="2399" spc="199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(37 500 000 + 22 500 000 + 15 000 000) / 10 000 000 = 7,5 руб </a:t>
            </a:r>
          </a:p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  <a:r>
              <a:rPr lang="en-US" b="true" sz="2399" spc="199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Переменные издержки:</a:t>
            </a:r>
          </a:p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  <a:r>
              <a:rPr lang="en-US" sz="2399" spc="199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(7500000+(11250000/12))/10000000=8.5 руб </a:t>
            </a:r>
          </a:p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  <a:r>
              <a:rPr lang="en-US" b="true" sz="2399" spc="199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Фиксированные издержки:</a:t>
            </a:r>
          </a:p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  <a:r>
              <a:rPr lang="en-US" sz="2399" spc="199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(11 250 000 + 45 000 000 + 7 500 000) / 10 000 000 = 6,3 руб </a:t>
            </a:r>
          </a:p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  <a:r>
              <a:rPr lang="en-US" sz="2399" spc="199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Итого, средние издержки и затраты на одного пользователя составят около 23 рублей в месяц, что сильно окупает подписка за 300 рублей.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6928" y="778843"/>
            <a:ext cx="8004846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С</a:t>
            </a:r>
            <a:r>
              <a:rPr lang="en-US" sz="63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редние издержки и затраты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296928" y="2731468"/>
            <a:ext cx="1890000" cy="192600"/>
            <a:chOff x="0" y="0"/>
            <a:chExt cx="2520000" cy="256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507496" y="3044564"/>
            <a:ext cx="3043112" cy="7459660"/>
            <a:chOff x="0" y="0"/>
            <a:chExt cx="4057483" cy="99462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62" y="762"/>
              <a:ext cx="4056761" cy="9945370"/>
            </a:xfrm>
            <a:custGeom>
              <a:avLst/>
              <a:gdLst/>
              <a:ahLst/>
              <a:cxnLst/>
              <a:rect r="r" b="b" t="t" l="l"/>
              <a:pathLst>
                <a:path h="9945370" w="4056761">
                  <a:moveTo>
                    <a:pt x="0" y="0"/>
                  </a:moveTo>
                  <a:lnTo>
                    <a:pt x="0" y="9945370"/>
                  </a:lnTo>
                  <a:cubicBezTo>
                    <a:pt x="0" y="9945370"/>
                    <a:pt x="878840" y="9937496"/>
                    <a:pt x="1306068" y="8179562"/>
                  </a:cubicBezTo>
                  <a:cubicBezTo>
                    <a:pt x="1740408" y="6413754"/>
                    <a:pt x="0" y="3982593"/>
                    <a:pt x="2028317" y="2759583"/>
                  </a:cubicBezTo>
                  <a:cubicBezTo>
                    <a:pt x="4056761" y="1543558"/>
                    <a:pt x="3506978" y="15875"/>
                    <a:pt x="3506978" y="1587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4465360" y="3973138"/>
            <a:ext cx="1741646" cy="10886070"/>
            <a:chOff x="0" y="0"/>
            <a:chExt cx="2322195" cy="14514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16" y="1016"/>
              <a:ext cx="2320163" cy="14513814"/>
            </a:xfrm>
            <a:custGeom>
              <a:avLst/>
              <a:gdLst/>
              <a:ahLst/>
              <a:cxnLst/>
              <a:rect r="r" b="b" t="t" l="l"/>
              <a:pathLst>
                <a:path h="14513814" w="2320163">
                  <a:moveTo>
                    <a:pt x="0" y="0"/>
                  </a:moveTo>
                  <a:cubicBezTo>
                    <a:pt x="0" y="0"/>
                    <a:pt x="2320163" y="558800"/>
                    <a:pt x="1835785" y="3298063"/>
                  </a:cubicBezTo>
                  <a:cubicBezTo>
                    <a:pt x="1342263" y="6037326"/>
                    <a:pt x="128397" y="6177026"/>
                    <a:pt x="761619" y="8949436"/>
                  </a:cubicBezTo>
                  <a:cubicBezTo>
                    <a:pt x="1384554" y="11720703"/>
                    <a:pt x="1835785" y="14019150"/>
                    <a:pt x="0" y="14513814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2369778" cy="5809018"/>
            <a:chOff x="0" y="0"/>
            <a:chExt cx="3159704" cy="77453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" y="635"/>
              <a:ext cx="3159125" cy="7744714"/>
            </a:xfrm>
            <a:custGeom>
              <a:avLst/>
              <a:gdLst/>
              <a:ahLst/>
              <a:cxnLst/>
              <a:rect r="r" b="b" t="t" l="l"/>
              <a:pathLst>
                <a:path h="7744714" w="3159125">
                  <a:moveTo>
                    <a:pt x="0" y="0"/>
                  </a:moveTo>
                  <a:lnTo>
                    <a:pt x="0" y="7744714"/>
                  </a:lnTo>
                  <a:cubicBezTo>
                    <a:pt x="0" y="7744714"/>
                    <a:pt x="684403" y="7738491"/>
                    <a:pt x="1017143" y="6369685"/>
                  </a:cubicBezTo>
                  <a:cubicBezTo>
                    <a:pt x="1355344" y="4994529"/>
                    <a:pt x="0" y="3101340"/>
                    <a:pt x="1579499" y="2148840"/>
                  </a:cubicBezTo>
                  <a:cubicBezTo>
                    <a:pt x="3159125" y="1201928"/>
                    <a:pt x="2730881" y="12319"/>
                    <a:pt x="2730881" y="12319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2480284" y="-3914868"/>
            <a:ext cx="1480400" cy="9253232"/>
            <a:chOff x="0" y="0"/>
            <a:chExt cx="1973867" cy="123376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89" y="889"/>
              <a:ext cx="1972056" cy="12336780"/>
            </a:xfrm>
            <a:custGeom>
              <a:avLst/>
              <a:gdLst/>
              <a:ahLst/>
              <a:cxnLst/>
              <a:rect r="r" b="b" t="t" l="l"/>
              <a:pathLst>
                <a:path h="12336780" w="1972056">
                  <a:moveTo>
                    <a:pt x="0" y="0"/>
                  </a:moveTo>
                  <a:cubicBezTo>
                    <a:pt x="0" y="0"/>
                    <a:pt x="1972056" y="474980"/>
                    <a:pt x="1560449" y="2803398"/>
                  </a:cubicBezTo>
                  <a:cubicBezTo>
                    <a:pt x="1140841" y="5131689"/>
                    <a:pt x="109093" y="5250434"/>
                    <a:pt x="647446" y="7607046"/>
                  </a:cubicBezTo>
                  <a:cubicBezTo>
                    <a:pt x="1176909" y="9962642"/>
                    <a:pt x="1560449" y="11916283"/>
                    <a:pt x="0" y="1233678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53214" y="2439982"/>
            <a:ext cx="4572234" cy="624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Миссия и видение:</a:t>
            </a:r>
          </a:p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• </a:t>
            </a:r>
            <a:r>
              <a:rPr lang="en-US" sz="2100" spc="174" strike="noStrike" u="sng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Миссия</a:t>
            </a: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: Предоставить пользователям персонализированные рекомендации по прическам и одежде, используя передовые технологии AI для улучшения их внешнего вида и уверенности.</a:t>
            </a:r>
          </a:p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• </a:t>
            </a:r>
            <a:r>
              <a:rPr lang="en-US" sz="2100" spc="174" strike="noStrike" u="sng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Видение</a:t>
            </a: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: Стать лидером на рынке приложений по стилю, известным за интуитивно понятный интерфейс и высокое качество рекомендаций.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45887" y="1019175"/>
            <a:ext cx="1257191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Решение по базовой стратегии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845887" y="2000250"/>
            <a:ext cx="1890000" cy="192600"/>
            <a:chOff x="0" y="0"/>
            <a:chExt cx="2520000" cy="256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457830" y="2439982"/>
            <a:ext cx="5580772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Уникальное торговое предложение:</a:t>
            </a:r>
          </a:p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 • Использование AI для точного анализа фотографий и создания персонализированных рекомендаций.</a:t>
            </a:r>
          </a:p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 • Удобный интерфейс, который позволяет легко получать идеи и реализовывать их.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57830" y="5697835"/>
            <a:ext cx="5348032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План действий:</a:t>
            </a:r>
          </a:p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• Разработка приложения с фокусом на пользовательском опыте.</a:t>
            </a:r>
          </a:p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 • Запуск маркетинговой кампании до и после запуска приложения.</a:t>
            </a:r>
          </a:p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 • Сбор обратной связи для постоянного улучшения приложения.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81058" y="2439982"/>
            <a:ext cx="4277430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Гибкость и адаптация:</a:t>
            </a:r>
          </a:p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 • Быстрая реакция на отзывы пользователей и изменения на рынке, адаптация функций приложения и маркетинговых стратегий.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81058" y="5697835"/>
            <a:ext cx="4653729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100" spc="174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Обратная связь:</a:t>
            </a:r>
          </a:p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sz="2100" spc="174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 • Создание механизма для сбора отзывов и предложений от пользователей, чтобы постоянно улучшать функционал и пользовательский опыт.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" y="1670"/>
            <a:ext cx="1645538" cy="4033726"/>
            <a:chOff x="0" y="0"/>
            <a:chExt cx="2194051" cy="53783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1" y="381"/>
              <a:ext cx="2193671" cy="5377942"/>
            </a:xfrm>
            <a:custGeom>
              <a:avLst/>
              <a:gdLst/>
              <a:ahLst/>
              <a:cxnLst/>
              <a:rect r="r" b="b" t="t" l="l"/>
              <a:pathLst>
                <a:path h="5377942" w="2193671">
                  <a:moveTo>
                    <a:pt x="0" y="0"/>
                  </a:moveTo>
                  <a:lnTo>
                    <a:pt x="0" y="5377942"/>
                  </a:lnTo>
                  <a:cubicBezTo>
                    <a:pt x="0" y="5377942"/>
                    <a:pt x="475234" y="5373624"/>
                    <a:pt x="706247" y="4423029"/>
                  </a:cubicBezTo>
                  <a:cubicBezTo>
                    <a:pt x="941197" y="3468243"/>
                    <a:pt x="0" y="2153539"/>
                    <a:pt x="1096899" y="1492250"/>
                  </a:cubicBezTo>
                  <a:cubicBezTo>
                    <a:pt x="2193671" y="834644"/>
                    <a:pt x="1896364" y="8636"/>
                    <a:pt x="1896364" y="8636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3753884" y="7093384"/>
            <a:ext cx="881398" cy="5509132"/>
            <a:chOff x="0" y="0"/>
            <a:chExt cx="1175197" cy="73455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" y="508"/>
              <a:ext cx="1174115" cy="7344918"/>
            </a:xfrm>
            <a:custGeom>
              <a:avLst/>
              <a:gdLst/>
              <a:ahLst/>
              <a:cxnLst/>
              <a:rect r="r" b="b" t="t" l="l"/>
              <a:pathLst>
                <a:path h="7344918" w="1174115">
                  <a:moveTo>
                    <a:pt x="1174115" y="0"/>
                  </a:moveTo>
                  <a:cubicBezTo>
                    <a:pt x="1174115" y="0"/>
                    <a:pt x="0" y="282829"/>
                    <a:pt x="245110" y="1669034"/>
                  </a:cubicBezTo>
                  <a:cubicBezTo>
                    <a:pt x="494919" y="3055239"/>
                    <a:pt x="1109218" y="3125978"/>
                    <a:pt x="788670" y="4528947"/>
                  </a:cubicBezTo>
                  <a:cubicBezTo>
                    <a:pt x="473456" y="5931408"/>
                    <a:pt x="245110" y="7094601"/>
                    <a:pt x="1174115" y="7344918"/>
                  </a:cubicBezTo>
                  <a:lnTo>
                    <a:pt x="117411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6011118" y="7364592"/>
            <a:ext cx="2276904" cy="2924066"/>
            <a:chOff x="0" y="0"/>
            <a:chExt cx="3035872" cy="38987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8" y="0"/>
              <a:ext cx="3034919" cy="3898265"/>
            </a:xfrm>
            <a:custGeom>
              <a:avLst/>
              <a:gdLst/>
              <a:ahLst/>
              <a:cxnLst/>
              <a:rect r="r" b="b" t="t" l="l"/>
              <a:pathLst>
                <a:path h="3898265" w="3034919">
                  <a:moveTo>
                    <a:pt x="2660904" y="0"/>
                  </a:moveTo>
                  <a:cubicBezTo>
                    <a:pt x="2660904" y="0"/>
                    <a:pt x="3034919" y="1043051"/>
                    <a:pt x="1992249" y="1342263"/>
                  </a:cubicBezTo>
                  <a:cubicBezTo>
                    <a:pt x="949325" y="1646428"/>
                    <a:pt x="907415" y="2048764"/>
                    <a:pt x="705993" y="3068320"/>
                  </a:cubicBezTo>
                  <a:cubicBezTo>
                    <a:pt x="561848" y="3795141"/>
                    <a:pt x="261747" y="3898265"/>
                    <a:pt x="103124" y="3898265"/>
                  </a:cubicBezTo>
                  <a:cubicBezTo>
                    <a:pt x="40513" y="3898265"/>
                    <a:pt x="0" y="3882009"/>
                    <a:pt x="0" y="3882009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5092735" y="-2359165"/>
            <a:ext cx="881398" cy="5509132"/>
            <a:chOff x="0" y="0"/>
            <a:chExt cx="1175197" cy="73455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" y="508"/>
              <a:ext cx="1174115" cy="7345045"/>
            </a:xfrm>
            <a:custGeom>
              <a:avLst/>
              <a:gdLst/>
              <a:ahLst/>
              <a:cxnLst/>
              <a:rect r="r" b="b" t="t" l="l"/>
              <a:pathLst>
                <a:path h="7345045" w="1174115">
                  <a:moveTo>
                    <a:pt x="0" y="0"/>
                  </a:moveTo>
                  <a:cubicBezTo>
                    <a:pt x="0" y="0"/>
                    <a:pt x="1174115" y="282829"/>
                    <a:pt x="929005" y="1669034"/>
                  </a:cubicBezTo>
                  <a:cubicBezTo>
                    <a:pt x="679323" y="3055366"/>
                    <a:pt x="64897" y="3125978"/>
                    <a:pt x="385445" y="4529074"/>
                  </a:cubicBezTo>
                  <a:cubicBezTo>
                    <a:pt x="700786" y="5931535"/>
                    <a:pt x="929132" y="7094728"/>
                    <a:pt x="0" y="734504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670381" y="826575"/>
            <a:ext cx="1094723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Решение по матрице БКГ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670381" y="1825933"/>
            <a:ext cx="1839897" cy="192600"/>
            <a:chOff x="0" y="0"/>
            <a:chExt cx="2453196" cy="256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53257" cy="256794"/>
            </a:xfrm>
            <a:custGeom>
              <a:avLst/>
              <a:gdLst/>
              <a:ahLst/>
              <a:cxnLst/>
              <a:rect r="r" b="b" t="t" l="l"/>
              <a:pathLst>
                <a:path h="256794" w="2453257">
                  <a:moveTo>
                    <a:pt x="0" y="0"/>
                  </a:moveTo>
                  <a:lnTo>
                    <a:pt x="2453257" y="0"/>
                  </a:lnTo>
                  <a:lnTo>
                    <a:pt x="2453257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248218" y="2789602"/>
          <a:ext cx="15791563" cy="3038475"/>
        </p:xfrm>
        <a:graphic>
          <a:graphicData uri="http://schemas.openxmlformats.org/drawingml/2006/table">
            <a:tbl>
              <a:tblPr/>
              <a:tblGrid>
                <a:gridCol w="4285567"/>
                <a:gridCol w="3835332"/>
                <a:gridCol w="3680079"/>
                <a:gridCol w="3990585"/>
              </a:tblGrid>
              <a:tr h="151923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526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3099" spc="257" strike="noStrike" u="none">
                          <a:solidFill>
                            <a:srgbClr val="FCF4EB"/>
                          </a:solidFill>
                          <a:latin typeface="Eastman Grotesque Alt Bold"/>
                          <a:ea typeface="Eastman Grotesque Alt Bold"/>
                          <a:cs typeface="Eastman Grotesque Alt Bold"/>
                          <a:sym typeface="Eastman Grotesque Alt Bold"/>
                        </a:rPr>
                        <a:t>Продукт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98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526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3099" spc="257" strike="noStrike" u="none">
                          <a:solidFill>
                            <a:srgbClr val="FCF4EB"/>
                          </a:solidFill>
                          <a:latin typeface="Eastman Grotesque Alt Bold"/>
                          <a:ea typeface="Eastman Grotesque Alt Bold"/>
                          <a:cs typeface="Eastman Grotesque Alt Bold"/>
                          <a:sym typeface="Eastman Grotesque Alt Bold"/>
                        </a:rPr>
                        <a:t>Доля рынка (%)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98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526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3099" spc="257" strike="noStrike" u="none">
                          <a:solidFill>
                            <a:srgbClr val="FCF4EB"/>
                          </a:solidFill>
                          <a:latin typeface="Eastman Grotesque Alt Bold"/>
                          <a:ea typeface="Eastman Grotesque Alt Bold"/>
                          <a:cs typeface="Eastman Grotesque Alt Bold"/>
                          <a:sym typeface="Eastman Grotesque Alt Bold"/>
                        </a:rPr>
                        <a:t>Темпы роста отрасли (%)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98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526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3099" spc="257" strike="noStrike" u="none">
                          <a:solidFill>
                            <a:srgbClr val="FCF4EB"/>
                          </a:solidFill>
                          <a:latin typeface="Eastman Grotesque Alt Bold"/>
                          <a:ea typeface="Eastman Grotesque Alt Bold"/>
                          <a:cs typeface="Eastman Grotesque Alt Bold"/>
                          <a:sym typeface="Eastman Grotesque Alt Bold"/>
                        </a:rPr>
                        <a:t>Квадрант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983"/>
                    </a:solidFill>
                  </a:tcPr>
                </a:tc>
              </a:tr>
              <a:tr h="151923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526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pc="257" strike="noStrike" u="none">
                          <a:solidFill>
                            <a:srgbClr val="000000"/>
                          </a:solidFill>
                          <a:latin typeface="Eastman Grotesque Alt"/>
                          <a:ea typeface="Eastman Grotesque Alt"/>
                          <a:cs typeface="Eastman Grotesque Alt"/>
                          <a:sym typeface="Eastman Grotesque Alt"/>
                        </a:rPr>
                        <a:t>Интеллектуальный стилист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526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pc="257" strike="noStrike" u="none">
                          <a:solidFill>
                            <a:srgbClr val="000000"/>
                          </a:solidFill>
                          <a:latin typeface="Eastman Grotesque Alt"/>
                          <a:ea typeface="Eastman Grotesque Alt"/>
                          <a:cs typeface="Eastman Grotesque Alt"/>
                          <a:sym typeface="Eastman Grotesque Alt"/>
                        </a:rPr>
                        <a:t>5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526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pc="257" strike="noStrike" u="none">
                          <a:solidFill>
                            <a:srgbClr val="000000"/>
                          </a:solidFill>
                          <a:latin typeface="Eastman Grotesque Alt"/>
                          <a:ea typeface="Eastman Grotesque Alt"/>
                          <a:cs typeface="Eastman Grotesque Alt"/>
                          <a:sym typeface="Eastman Grotesque Alt"/>
                        </a:rPr>
                        <a:t>10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526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pc="257" strike="noStrike" u="none">
                          <a:solidFill>
                            <a:srgbClr val="000000"/>
                          </a:solidFill>
                          <a:latin typeface="Eastman Grotesque Alt"/>
                          <a:ea typeface="Eastman Grotesque Alt"/>
                          <a:cs typeface="Eastman Grotesque Alt"/>
                          <a:sym typeface="Eastman Grotesque Alt"/>
                        </a:rPr>
                        <a:t>Вопросительный знак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1248218" y="6070028"/>
            <a:ext cx="15791563" cy="318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27"/>
              </a:lnSpc>
            </a:pPr>
            <a:r>
              <a:rPr lang="en-US" sz="2818" spc="233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В данном примере, мобильное приложение "Интеллектуальный стилист" имеет небольшую долю рынка (5%), но высокие темпы роста отрасли (10%), что помещает его в квадрант "Вопросительных знаков". Для этого продукта может понадобиться стратегия, направленная на увеличение доли рынка, например, путем инвестирования в маркетинговые кампании, разработку новых функций и улучшение пользовательского опыта.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642486" y="6253262"/>
            <a:ext cx="1645538" cy="4033726"/>
            <a:chOff x="0" y="0"/>
            <a:chExt cx="2194051" cy="53783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1" y="381"/>
              <a:ext cx="2193671" cy="5377942"/>
            </a:xfrm>
            <a:custGeom>
              <a:avLst/>
              <a:gdLst/>
              <a:ahLst/>
              <a:cxnLst/>
              <a:rect r="r" b="b" t="t" l="l"/>
              <a:pathLst>
                <a:path h="5377942" w="2193671">
                  <a:moveTo>
                    <a:pt x="0" y="0"/>
                  </a:moveTo>
                  <a:lnTo>
                    <a:pt x="0" y="5377942"/>
                  </a:lnTo>
                  <a:cubicBezTo>
                    <a:pt x="0" y="5377942"/>
                    <a:pt x="475234" y="5373624"/>
                    <a:pt x="706247" y="4423029"/>
                  </a:cubicBezTo>
                  <a:cubicBezTo>
                    <a:pt x="941197" y="3468243"/>
                    <a:pt x="0" y="2153539"/>
                    <a:pt x="1096899" y="1492250"/>
                  </a:cubicBezTo>
                  <a:cubicBezTo>
                    <a:pt x="2193671" y="834644"/>
                    <a:pt x="1896364" y="8636"/>
                    <a:pt x="1896364" y="8636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3652736" y="-2313860"/>
            <a:ext cx="881398" cy="5509132"/>
            <a:chOff x="0" y="0"/>
            <a:chExt cx="1175197" cy="73455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" y="508"/>
              <a:ext cx="1174115" cy="7344918"/>
            </a:xfrm>
            <a:custGeom>
              <a:avLst/>
              <a:gdLst/>
              <a:ahLst/>
              <a:cxnLst/>
              <a:rect r="r" b="b" t="t" l="l"/>
              <a:pathLst>
                <a:path h="7344918" w="1174115">
                  <a:moveTo>
                    <a:pt x="1174115" y="0"/>
                  </a:moveTo>
                  <a:cubicBezTo>
                    <a:pt x="1174115" y="0"/>
                    <a:pt x="0" y="282829"/>
                    <a:pt x="245110" y="1669034"/>
                  </a:cubicBezTo>
                  <a:cubicBezTo>
                    <a:pt x="494919" y="3055239"/>
                    <a:pt x="1109218" y="3125978"/>
                    <a:pt x="788670" y="4528947"/>
                  </a:cubicBezTo>
                  <a:cubicBezTo>
                    <a:pt x="473456" y="5931408"/>
                    <a:pt x="245110" y="7094601"/>
                    <a:pt x="1174115" y="7344918"/>
                  </a:cubicBezTo>
                  <a:lnTo>
                    <a:pt x="117411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6" y="2"/>
            <a:ext cx="2276904" cy="2924066"/>
            <a:chOff x="0" y="0"/>
            <a:chExt cx="3035872" cy="38987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8" y="0"/>
              <a:ext cx="3034919" cy="3898265"/>
            </a:xfrm>
            <a:custGeom>
              <a:avLst/>
              <a:gdLst/>
              <a:ahLst/>
              <a:cxnLst/>
              <a:rect r="r" b="b" t="t" l="l"/>
              <a:pathLst>
                <a:path h="3898265" w="3034919">
                  <a:moveTo>
                    <a:pt x="2660904" y="0"/>
                  </a:moveTo>
                  <a:cubicBezTo>
                    <a:pt x="2660904" y="0"/>
                    <a:pt x="3034919" y="1043051"/>
                    <a:pt x="1992249" y="1342263"/>
                  </a:cubicBezTo>
                  <a:cubicBezTo>
                    <a:pt x="949325" y="1646428"/>
                    <a:pt x="907415" y="2048764"/>
                    <a:pt x="705993" y="3068320"/>
                  </a:cubicBezTo>
                  <a:cubicBezTo>
                    <a:pt x="561848" y="3795141"/>
                    <a:pt x="261747" y="3898265"/>
                    <a:pt x="103124" y="3898265"/>
                  </a:cubicBezTo>
                  <a:cubicBezTo>
                    <a:pt x="40513" y="3898265"/>
                    <a:pt x="0" y="3882009"/>
                    <a:pt x="0" y="3882009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3104086" y="7093390"/>
            <a:ext cx="881398" cy="5509132"/>
            <a:chOff x="0" y="0"/>
            <a:chExt cx="1175197" cy="73455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" y="508"/>
              <a:ext cx="1174115" cy="7345045"/>
            </a:xfrm>
            <a:custGeom>
              <a:avLst/>
              <a:gdLst/>
              <a:ahLst/>
              <a:cxnLst/>
              <a:rect r="r" b="b" t="t" l="l"/>
              <a:pathLst>
                <a:path h="7345045" w="1174115">
                  <a:moveTo>
                    <a:pt x="0" y="0"/>
                  </a:moveTo>
                  <a:cubicBezTo>
                    <a:pt x="0" y="0"/>
                    <a:pt x="1174115" y="282829"/>
                    <a:pt x="929005" y="1669034"/>
                  </a:cubicBezTo>
                  <a:cubicBezTo>
                    <a:pt x="679323" y="3055366"/>
                    <a:pt x="64897" y="3125978"/>
                    <a:pt x="385445" y="4529074"/>
                  </a:cubicBezTo>
                  <a:cubicBezTo>
                    <a:pt x="700786" y="5931535"/>
                    <a:pt x="929132" y="7094728"/>
                    <a:pt x="0" y="734504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54785" y="1044952"/>
            <a:ext cx="1168810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Описание инновации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762143"/>
            <a:ext cx="16230600" cy="663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69"/>
              </a:lnSpc>
            </a:pPr>
            <a:r>
              <a:rPr lang="en-US" sz="3099" spc="25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   Наше мобильное приложение — это виртуальный стилист, который использует искусственный интеллект для анализа черт лица, цвета кожи, формы тела и других особенностей пользователя, чтобы предложить индивидуальные рекомендации по стилю. Оно позволяет пользователям “примерить” разные прически, одежду и аксессуары с помощью виртуальной примерки. Приложение ориентировано на удобство, скорость и высокую степень персонализации. </a:t>
            </a:r>
          </a:p>
          <a:p>
            <a:pPr algn="just" marL="0" indent="0" lvl="0">
              <a:lnSpc>
                <a:spcPts val="5269"/>
              </a:lnSpc>
            </a:pPr>
            <a:r>
              <a:rPr lang="en-US" sz="3099" spc="25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  Доступ к полному функционалу приложения доступен по месячной/годовой подписке.</a:t>
            </a:r>
          </a:p>
          <a:p>
            <a:pPr algn="just" marL="0" indent="0" lvl="0">
              <a:lnSpc>
                <a:spcPts val="526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54785" y="2199099"/>
            <a:ext cx="1890000" cy="192600"/>
            <a:chOff x="0" y="0"/>
            <a:chExt cx="2520000" cy="256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642486" y="6253262"/>
            <a:ext cx="1645538" cy="4033726"/>
            <a:chOff x="0" y="0"/>
            <a:chExt cx="2194051" cy="53783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1" y="381"/>
              <a:ext cx="2193671" cy="5377942"/>
            </a:xfrm>
            <a:custGeom>
              <a:avLst/>
              <a:gdLst/>
              <a:ahLst/>
              <a:cxnLst/>
              <a:rect r="r" b="b" t="t" l="l"/>
              <a:pathLst>
                <a:path h="5377942" w="2193671">
                  <a:moveTo>
                    <a:pt x="0" y="0"/>
                  </a:moveTo>
                  <a:lnTo>
                    <a:pt x="0" y="5377942"/>
                  </a:lnTo>
                  <a:cubicBezTo>
                    <a:pt x="0" y="5377942"/>
                    <a:pt x="475234" y="5373624"/>
                    <a:pt x="706247" y="4423029"/>
                  </a:cubicBezTo>
                  <a:cubicBezTo>
                    <a:pt x="941197" y="3468243"/>
                    <a:pt x="0" y="2153539"/>
                    <a:pt x="1096899" y="1492250"/>
                  </a:cubicBezTo>
                  <a:cubicBezTo>
                    <a:pt x="2193671" y="834644"/>
                    <a:pt x="1896364" y="8636"/>
                    <a:pt x="1896364" y="8636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3652736" y="-2313860"/>
            <a:ext cx="881398" cy="5509132"/>
            <a:chOff x="0" y="0"/>
            <a:chExt cx="1175197" cy="73455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" y="508"/>
              <a:ext cx="1174115" cy="7344918"/>
            </a:xfrm>
            <a:custGeom>
              <a:avLst/>
              <a:gdLst/>
              <a:ahLst/>
              <a:cxnLst/>
              <a:rect r="r" b="b" t="t" l="l"/>
              <a:pathLst>
                <a:path h="7344918" w="1174115">
                  <a:moveTo>
                    <a:pt x="1174115" y="0"/>
                  </a:moveTo>
                  <a:cubicBezTo>
                    <a:pt x="1174115" y="0"/>
                    <a:pt x="0" y="282829"/>
                    <a:pt x="245110" y="1669034"/>
                  </a:cubicBezTo>
                  <a:cubicBezTo>
                    <a:pt x="494919" y="3055239"/>
                    <a:pt x="1109218" y="3125978"/>
                    <a:pt x="788670" y="4528947"/>
                  </a:cubicBezTo>
                  <a:cubicBezTo>
                    <a:pt x="473456" y="5931408"/>
                    <a:pt x="245110" y="7094601"/>
                    <a:pt x="1174115" y="7344918"/>
                  </a:cubicBezTo>
                  <a:lnTo>
                    <a:pt x="117411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6" y="2"/>
            <a:ext cx="2276904" cy="2924066"/>
            <a:chOff x="0" y="0"/>
            <a:chExt cx="3035872" cy="38987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8" y="0"/>
              <a:ext cx="3034919" cy="3898265"/>
            </a:xfrm>
            <a:custGeom>
              <a:avLst/>
              <a:gdLst/>
              <a:ahLst/>
              <a:cxnLst/>
              <a:rect r="r" b="b" t="t" l="l"/>
              <a:pathLst>
                <a:path h="3898265" w="3034919">
                  <a:moveTo>
                    <a:pt x="2660904" y="0"/>
                  </a:moveTo>
                  <a:cubicBezTo>
                    <a:pt x="2660904" y="0"/>
                    <a:pt x="3034919" y="1043051"/>
                    <a:pt x="1992249" y="1342263"/>
                  </a:cubicBezTo>
                  <a:cubicBezTo>
                    <a:pt x="949325" y="1646428"/>
                    <a:pt x="907415" y="2048764"/>
                    <a:pt x="705993" y="3068320"/>
                  </a:cubicBezTo>
                  <a:cubicBezTo>
                    <a:pt x="561848" y="3795141"/>
                    <a:pt x="261747" y="3898265"/>
                    <a:pt x="103124" y="3898265"/>
                  </a:cubicBezTo>
                  <a:cubicBezTo>
                    <a:pt x="40513" y="3898265"/>
                    <a:pt x="0" y="3882009"/>
                    <a:pt x="0" y="3882009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3104086" y="7093390"/>
            <a:ext cx="881398" cy="5509132"/>
            <a:chOff x="0" y="0"/>
            <a:chExt cx="1175197" cy="73455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" y="508"/>
              <a:ext cx="1174115" cy="7345045"/>
            </a:xfrm>
            <a:custGeom>
              <a:avLst/>
              <a:gdLst/>
              <a:ahLst/>
              <a:cxnLst/>
              <a:rect r="r" b="b" t="t" l="l"/>
              <a:pathLst>
                <a:path h="7345045" w="1174115">
                  <a:moveTo>
                    <a:pt x="0" y="0"/>
                  </a:moveTo>
                  <a:cubicBezTo>
                    <a:pt x="0" y="0"/>
                    <a:pt x="1174115" y="282829"/>
                    <a:pt x="929005" y="1669034"/>
                  </a:cubicBezTo>
                  <a:cubicBezTo>
                    <a:pt x="679323" y="3055366"/>
                    <a:pt x="64897" y="3125978"/>
                    <a:pt x="385445" y="4529074"/>
                  </a:cubicBezTo>
                  <a:cubicBezTo>
                    <a:pt x="700786" y="5931535"/>
                    <a:pt x="929132" y="7094728"/>
                    <a:pt x="0" y="734504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22851" y="1000827"/>
            <a:ext cx="15225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Таблица оценки идеи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49050" y="2110850"/>
            <a:ext cx="1890000" cy="207014"/>
            <a:chOff x="0" y="0"/>
            <a:chExt cx="2520000" cy="2760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20061" cy="276012"/>
            </a:xfrm>
            <a:custGeom>
              <a:avLst/>
              <a:gdLst/>
              <a:ahLst/>
              <a:cxnLst/>
              <a:rect r="r" b="b" t="t" l="l"/>
              <a:pathLst>
                <a:path h="276012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76012"/>
                  </a:lnTo>
                  <a:lnTo>
                    <a:pt x="0" y="276012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028700" y="2574645"/>
          <a:ext cx="16230600" cy="6920139"/>
        </p:xfrm>
        <a:graphic>
          <a:graphicData uri="http://schemas.openxmlformats.org/drawingml/2006/table">
            <a:tbl>
              <a:tblPr/>
              <a:tblGrid>
                <a:gridCol w="3407908"/>
                <a:gridCol w="3539737"/>
                <a:gridCol w="3092353"/>
                <a:gridCol w="3146041"/>
                <a:gridCol w="3044560"/>
              </a:tblGrid>
              <a:tr h="361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FAEFE0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Оценка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FAEFE0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Очень высокая 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FAEFE0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Высокая 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FAEFE0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Низкая 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FAEFE0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Очень низкая 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</a:tr>
              <a:tr h="4289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Тенденция рынка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возникающий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1D95B">
                            <a:alpha val="100000"/>
                          </a:srgbClr>
                        </a:gs>
                        <a:gs pos="100000">
                          <a:srgbClr val="4E898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растущий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стабильный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в стадии упадка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Срок жизни товара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10 лет и более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1D95B">
                            <a:alpha val="100000"/>
                          </a:srgbClr>
                        </a:gs>
                        <a:gs pos="100000">
                          <a:srgbClr val="4E898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5-10 лет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3-5 лет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1-3 года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Скорость распространения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очень высокая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1D95B">
                            <a:alpha val="100000"/>
                          </a:srgbClr>
                        </a:gs>
                        <a:gs pos="100000">
                          <a:srgbClr val="4E898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довольно высокая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низкая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очень низкая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Потенциал рынка (физический в шт.)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&gt;10000 тыс.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1D95B">
                            <a:alpha val="100000"/>
                          </a:srgbClr>
                        </a:gs>
                        <a:gs pos="100000">
                          <a:srgbClr val="4E898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10000-5000 тыс.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5000-1000 тыс.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&lt;1000 тыс.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Потенциал рынка (денежный)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1 миллиард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1 миллиард-500 миллионов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FDE59">
                            <a:alpha val="100000"/>
                          </a:srgbClr>
                        </a:gs>
                        <a:gs pos="100000">
                          <a:srgbClr val="FF914D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500-100 миллионов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&lt;100 миллионов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Потребность покупателей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не удовлетворяется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удовлетворяется плохо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удовлетворяется хорошо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удовлетворяется очень хорошо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Потребность в рекламной поддержке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низкая 0-2%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малозначимая 2-5%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Высокая 5%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очень высокая &gt;5%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F3131">
                            <a:alpha val="100000"/>
                          </a:srgbClr>
                        </a:gs>
                        <a:gs pos="100000">
                          <a:srgbClr val="FF914D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</a:tr>
              <a:tr h="5939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Отличительные качества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эксклюзивность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1D95B">
                            <a:alpha val="100000"/>
                          </a:srgbClr>
                        </a:gs>
                        <a:gs pos="100000">
                          <a:srgbClr val="4E898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значительные особенности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слабые особенности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копирование (« как все »)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Сила конкуренции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очень слабая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слабая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FDE59">
                            <a:alpha val="100000"/>
                          </a:srgbClr>
                        </a:gs>
                        <a:gs pos="100000">
                          <a:srgbClr val="FF914D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сильная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очень сильная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Продолжительность эксклюзивности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&gt;3 лет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1-3 года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FDE59">
                            <a:alpha val="100000"/>
                          </a:srgbClr>
                        </a:gs>
                        <a:gs pos="100000">
                          <a:srgbClr val="FF914D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&lt;1 года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&lt;6 мес.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Цена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намного ниже чем в среднем по рынку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немного ниже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равна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FDE59">
                            <a:alpha val="100000"/>
                          </a:srgbClr>
                        </a:gs>
                        <a:gs pos="100000">
                          <a:srgbClr val="FF914D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выше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FCF4EB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Уровень качества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значительно превосходит среднее на рынке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F1D95B">
                            <a:alpha val="100000"/>
                          </a:srgbClr>
                        </a:gs>
                        <a:gs pos="100000">
                          <a:srgbClr val="4E898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слегка превосходит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такой же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5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уступает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AE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039754" y="6115564"/>
            <a:ext cx="3248256" cy="4171438"/>
            <a:chOff x="0" y="0"/>
            <a:chExt cx="4331008" cy="5561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" y="0"/>
              <a:ext cx="4329811" cy="5561203"/>
            </a:xfrm>
            <a:custGeom>
              <a:avLst/>
              <a:gdLst/>
              <a:ahLst/>
              <a:cxnLst/>
              <a:rect r="r" b="b" t="t" l="l"/>
              <a:pathLst>
                <a:path h="5561203" w="4329811">
                  <a:moveTo>
                    <a:pt x="3796284" y="0"/>
                  </a:moveTo>
                  <a:cubicBezTo>
                    <a:pt x="3796284" y="0"/>
                    <a:pt x="4329811" y="1488059"/>
                    <a:pt x="2842387" y="1914779"/>
                  </a:cubicBezTo>
                  <a:cubicBezTo>
                    <a:pt x="1354328" y="2348611"/>
                    <a:pt x="1294638" y="2922651"/>
                    <a:pt x="1007237" y="4377182"/>
                  </a:cubicBezTo>
                  <a:cubicBezTo>
                    <a:pt x="801497" y="5414010"/>
                    <a:pt x="373507" y="5561203"/>
                    <a:pt x="147193" y="5561203"/>
                  </a:cubicBezTo>
                  <a:cubicBezTo>
                    <a:pt x="57785" y="5561203"/>
                    <a:pt x="0" y="5538089"/>
                    <a:pt x="0" y="5538089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49237"/>
            <a:ext cx="2466742" cy="6046944"/>
            <a:chOff x="0" y="0"/>
            <a:chExt cx="3288989" cy="80625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" y="635"/>
              <a:ext cx="3288411" cy="8061960"/>
            </a:xfrm>
            <a:custGeom>
              <a:avLst/>
              <a:gdLst/>
              <a:ahLst/>
              <a:cxnLst/>
              <a:rect r="r" b="b" t="t" l="l"/>
              <a:pathLst>
                <a:path h="8061960" w="3288411">
                  <a:moveTo>
                    <a:pt x="0" y="0"/>
                  </a:moveTo>
                  <a:lnTo>
                    <a:pt x="0" y="8061960"/>
                  </a:lnTo>
                  <a:cubicBezTo>
                    <a:pt x="0" y="8061960"/>
                    <a:pt x="712470" y="8055610"/>
                    <a:pt x="1058672" y="6630543"/>
                  </a:cubicBezTo>
                  <a:cubicBezTo>
                    <a:pt x="1410716" y="5199126"/>
                    <a:pt x="0" y="3228340"/>
                    <a:pt x="1644142" y="2236851"/>
                  </a:cubicBezTo>
                  <a:cubicBezTo>
                    <a:pt x="3288411" y="1251204"/>
                    <a:pt x="2842641" y="12827"/>
                    <a:pt x="2842641" y="12827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2198314" y="-4090586"/>
            <a:ext cx="1558200" cy="9739374"/>
            <a:chOff x="0" y="0"/>
            <a:chExt cx="2077600" cy="129858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" y="889"/>
              <a:ext cx="2075688" cy="12984988"/>
            </a:xfrm>
            <a:custGeom>
              <a:avLst/>
              <a:gdLst/>
              <a:ahLst/>
              <a:cxnLst/>
              <a:rect r="r" b="b" t="t" l="l"/>
              <a:pathLst>
                <a:path h="12984988" w="2075688">
                  <a:moveTo>
                    <a:pt x="0" y="0"/>
                  </a:moveTo>
                  <a:cubicBezTo>
                    <a:pt x="0" y="0"/>
                    <a:pt x="2075688" y="499999"/>
                    <a:pt x="1642491" y="2950591"/>
                  </a:cubicBezTo>
                  <a:cubicBezTo>
                    <a:pt x="1200912" y="5401437"/>
                    <a:pt x="114808" y="5526405"/>
                    <a:pt x="681482" y="8006715"/>
                  </a:cubicBezTo>
                  <a:cubicBezTo>
                    <a:pt x="1238758" y="10486136"/>
                    <a:pt x="1642491" y="12542393"/>
                    <a:pt x="0" y="12984988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795184" y="3329429"/>
            <a:ext cx="881400" cy="881400"/>
            <a:chOff x="0" y="0"/>
            <a:chExt cx="1175200" cy="1175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5258" cy="1175258"/>
            </a:xfrm>
            <a:custGeom>
              <a:avLst/>
              <a:gdLst/>
              <a:ahLst/>
              <a:cxnLst/>
              <a:rect r="r" b="b" t="t" l="l"/>
              <a:pathLst>
                <a:path h="1175258" w="1175258">
                  <a:moveTo>
                    <a:pt x="0" y="587629"/>
                  </a:moveTo>
                  <a:cubicBezTo>
                    <a:pt x="0" y="263017"/>
                    <a:pt x="263017" y="0"/>
                    <a:pt x="587629" y="0"/>
                  </a:cubicBezTo>
                  <a:cubicBezTo>
                    <a:pt x="912241" y="0"/>
                    <a:pt x="1175258" y="263017"/>
                    <a:pt x="1175258" y="587629"/>
                  </a:cubicBezTo>
                  <a:cubicBezTo>
                    <a:pt x="1175258" y="912241"/>
                    <a:pt x="912114" y="1175258"/>
                    <a:pt x="587629" y="1175258"/>
                  </a:cubicBezTo>
                  <a:cubicBezTo>
                    <a:pt x="263144" y="1175258"/>
                    <a:pt x="0" y="912114"/>
                    <a:pt x="0" y="58762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847898" y="3364854"/>
            <a:ext cx="881400" cy="881400"/>
            <a:chOff x="0" y="0"/>
            <a:chExt cx="1175200" cy="1175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75258" cy="1175258"/>
            </a:xfrm>
            <a:custGeom>
              <a:avLst/>
              <a:gdLst/>
              <a:ahLst/>
              <a:cxnLst/>
              <a:rect r="r" b="b" t="t" l="l"/>
              <a:pathLst>
                <a:path h="1175258" w="1175258">
                  <a:moveTo>
                    <a:pt x="0" y="587629"/>
                  </a:moveTo>
                  <a:cubicBezTo>
                    <a:pt x="0" y="263017"/>
                    <a:pt x="263017" y="0"/>
                    <a:pt x="587629" y="0"/>
                  </a:cubicBezTo>
                  <a:cubicBezTo>
                    <a:pt x="912241" y="0"/>
                    <a:pt x="1175258" y="263017"/>
                    <a:pt x="1175258" y="587629"/>
                  </a:cubicBezTo>
                  <a:cubicBezTo>
                    <a:pt x="1175258" y="912241"/>
                    <a:pt x="912114" y="1175258"/>
                    <a:pt x="587629" y="1175258"/>
                  </a:cubicBezTo>
                  <a:cubicBezTo>
                    <a:pt x="263144" y="1175258"/>
                    <a:pt x="0" y="912114"/>
                    <a:pt x="0" y="58762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199584" y="1217725"/>
            <a:ext cx="1059380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Результаты оценки идеи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99729" y="4360604"/>
            <a:ext cx="912730" cy="135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647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47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99584" y="4201304"/>
            <a:ext cx="50257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Суммарно баллов: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07909" y="3355329"/>
            <a:ext cx="10045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AEFE0"/>
                </a:solidFill>
                <a:latin typeface="Lexend Deca"/>
                <a:ea typeface="Lexend Deca"/>
                <a:cs typeface="Lexend Deca"/>
                <a:sym typeface="Lexend Deca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43059" y="4396029"/>
            <a:ext cx="1279318" cy="135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647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3.9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12178" y="4236729"/>
            <a:ext cx="3752839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Среднее число: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94073" y="3390754"/>
            <a:ext cx="1004550" cy="97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02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199584" y="2408350"/>
            <a:ext cx="1890000" cy="192600"/>
            <a:chOff x="0" y="0"/>
            <a:chExt cx="2520000" cy="256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028845" y="6496231"/>
            <a:ext cx="14230311" cy="19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69"/>
              </a:lnSpc>
              <a:spcBef>
                <a:spcPct val="0"/>
              </a:spcBef>
            </a:pPr>
            <a:r>
              <a:rPr lang="en-US" sz="3099" spc="25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Высокий балл обусловлен интересом аудитории к технологиям ИИ и персонализированным рекомендациям по стилю, что делает проект перспективным.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" y="-28456"/>
            <a:ext cx="3248256" cy="4171438"/>
            <a:chOff x="0" y="0"/>
            <a:chExt cx="4331008" cy="5561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" y="0"/>
              <a:ext cx="4329811" cy="5561203"/>
            </a:xfrm>
            <a:custGeom>
              <a:avLst/>
              <a:gdLst/>
              <a:ahLst/>
              <a:cxnLst/>
              <a:rect r="r" b="b" t="t" l="l"/>
              <a:pathLst>
                <a:path h="5561203" w="4329811">
                  <a:moveTo>
                    <a:pt x="3796284" y="0"/>
                  </a:moveTo>
                  <a:cubicBezTo>
                    <a:pt x="3796284" y="0"/>
                    <a:pt x="4329811" y="1488059"/>
                    <a:pt x="2842387" y="1914779"/>
                  </a:cubicBezTo>
                  <a:cubicBezTo>
                    <a:pt x="1354328" y="2348611"/>
                    <a:pt x="1294638" y="2922651"/>
                    <a:pt x="1007237" y="4377182"/>
                  </a:cubicBezTo>
                  <a:cubicBezTo>
                    <a:pt x="801497" y="5414010"/>
                    <a:pt x="373507" y="5561203"/>
                    <a:pt x="147193" y="5561203"/>
                  </a:cubicBezTo>
                  <a:cubicBezTo>
                    <a:pt x="57785" y="5561203"/>
                    <a:pt x="0" y="5538089"/>
                    <a:pt x="0" y="5538089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4031157" y="-1790101"/>
            <a:ext cx="2466742" cy="6046944"/>
            <a:chOff x="0" y="0"/>
            <a:chExt cx="3288989" cy="80625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" y="635"/>
              <a:ext cx="3288411" cy="8061960"/>
            </a:xfrm>
            <a:custGeom>
              <a:avLst/>
              <a:gdLst/>
              <a:ahLst/>
              <a:cxnLst/>
              <a:rect r="r" b="b" t="t" l="l"/>
              <a:pathLst>
                <a:path h="8061960" w="3288411">
                  <a:moveTo>
                    <a:pt x="0" y="0"/>
                  </a:moveTo>
                  <a:lnTo>
                    <a:pt x="0" y="8061960"/>
                  </a:lnTo>
                  <a:cubicBezTo>
                    <a:pt x="0" y="8061960"/>
                    <a:pt x="712470" y="8055610"/>
                    <a:pt x="1058672" y="6630543"/>
                  </a:cubicBezTo>
                  <a:cubicBezTo>
                    <a:pt x="1410716" y="5199126"/>
                    <a:pt x="0" y="3228340"/>
                    <a:pt x="1644142" y="2236851"/>
                  </a:cubicBezTo>
                  <a:cubicBezTo>
                    <a:pt x="3288411" y="1251204"/>
                    <a:pt x="2842641" y="12827"/>
                    <a:pt x="2842641" y="12827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4531502" y="4609758"/>
            <a:ext cx="1558200" cy="9739374"/>
            <a:chOff x="0" y="0"/>
            <a:chExt cx="2077600" cy="129858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" y="889"/>
              <a:ext cx="2075688" cy="12984988"/>
            </a:xfrm>
            <a:custGeom>
              <a:avLst/>
              <a:gdLst/>
              <a:ahLst/>
              <a:cxnLst/>
              <a:rect r="r" b="b" t="t" l="l"/>
              <a:pathLst>
                <a:path h="12984988" w="2075688">
                  <a:moveTo>
                    <a:pt x="0" y="0"/>
                  </a:moveTo>
                  <a:cubicBezTo>
                    <a:pt x="0" y="0"/>
                    <a:pt x="2075688" y="499999"/>
                    <a:pt x="1642491" y="2950591"/>
                  </a:cubicBezTo>
                  <a:cubicBezTo>
                    <a:pt x="1200912" y="5401437"/>
                    <a:pt x="114808" y="5526405"/>
                    <a:pt x="681482" y="8006715"/>
                  </a:cubicBezTo>
                  <a:cubicBezTo>
                    <a:pt x="1238758" y="10486136"/>
                    <a:pt x="1642491" y="12542393"/>
                    <a:pt x="0" y="12984988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28437" y="1886177"/>
            <a:ext cx="881400" cy="881400"/>
            <a:chOff x="0" y="0"/>
            <a:chExt cx="1175200" cy="1175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5258" cy="1175258"/>
            </a:xfrm>
            <a:custGeom>
              <a:avLst/>
              <a:gdLst/>
              <a:ahLst/>
              <a:cxnLst/>
              <a:rect r="r" b="b" t="t" l="l"/>
              <a:pathLst>
                <a:path h="1175258" w="1175258">
                  <a:moveTo>
                    <a:pt x="0" y="587629"/>
                  </a:moveTo>
                  <a:cubicBezTo>
                    <a:pt x="0" y="263017"/>
                    <a:pt x="263017" y="0"/>
                    <a:pt x="587629" y="0"/>
                  </a:cubicBezTo>
                  <a:cubicBezTo>
                    <a:pt x="912241" y="0"/>
                    <a:pt x="1175258" y="263017"/>
                    <a:pt x="1175258" y="587629"/>
                  </a:cubicBezTo>
                  <a:cubicBezTo>
                    <a:pt x="1175258" y="912241"/>
                    <a:pt x="912114" y="1175258"/>
                    <a:pt x="587629" y="1175258"/>
                  </a:cubicBezTo>
                  <a:cubicBezTo>
                    <a:pt x="263144" y="1175258"/>
                    <a:pt x="0" y="912114"/>
                    <a:pt x="0" y="58762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127086" y="1857721"/>
            <a:ext cx="881400" cy="881400"/>
            <a:chOff x="0" y="0"/>
            <a:chExt cx="1175200" cy="1175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75258" cy="1175258"/>
            </a:xfrm>
            <a:custGeom>
              <a:avLst/>
              <a:gdLst/>
              <a:ahLst/>
              <a:cxnLst/>
              <a:rect r="r" b="b" t="t" l="l"/>
              <a:pathLst>
                <a:path h="1175258" w="1175258">
                  <a:moveTo>
                    <a:pt x="0" y="587629"/>
                  </a:moveTo>
                  <a:cubicBezTo>
                    <a:pt x="0" y="263017"/>
                    <a:pt x="263017" y="0"/>
                    <a:pt x="587629" y="0"/>
                  </a:cubicBezTo>
                  <a:cubicBezTo>
                    <a:pt x="912241" y="0"/>
                    <a:pt x="1175258" y="263017"/>
                    <a:pt x="1175258" y="587629"/>
                  </a:cubicBezTo>
                  <a:cubicBezTo>
                    <a:pt x="1175258" y="912241"/>
                    <a:pt x="912114" y="1175258"/>
                    <a:pt x="587629" y="1175258"/>
                  </a:cubicBezTo>
                  <a:cubicBezTo>
                    <a:pt x="263144" y="1175258"/>
                    <a:pt x="0" y="912114"/>
                    <a:pt x="0" y="58762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007226" y="6190734"/>
            <a:ext cx="881400" cy="881400"/>
            <a:chOff x="0" y="0"/>
            <a:chExt cx="1175200" cy="1175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75258" cy="1175258"/>
            </a:xfrm>
            <a:custGeom>
              <a:avLst/>
              <a:gdLst/>
              <a:ahLst/>
              <a:cxnLst/>
              <a:rect r="r" b="b" t="t" l="l"/>
              <a:pathLst>
                <a:path h="1175258" w="1175258">
                  <a:moveTo>
                    <a:pt x="0" y="587629"/>
                  </a:moveTo>
                  <a:cubicBezTo>
                    <a:pt x="0" y="263017"/>
                    <a:pt x="263017" y="0"/>
                    <a:pt x="587629" y="0"/>
                  </a:cubicBezTo>
                  <a:cubicBezTo>
                    <a:pt x="912241" y="0"/>
                    <a:pt x="1175258" y="263017"/>
                    <a:pt x="1175258" y="587629"/>
                  </a:cubicBezTo>
                  <a:cubicBezTo>
                    <a:pt x="1175258" y="912241"/>
                    <a:pt x="912114" y="1175258"/>
                    <a:pt x="587629" y="1175258"/>
                  </a:cubicBezTo>
                  <a:cubicBezTo>
                    <a:pt x="263144" y="1175258"/>
                    <a:pt x="0" y="912114"/>
                    <a:pt x="0" y="58762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181671" y="6190734"/>
            <a:ext cx="881400" cy="881400"/>
            <a:chOff x="0" y="0"/>
            <a:chExt cx="1175200" cy="1175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75258" cy="1175258"/>
            </a:xfrm>
            <a:custGeom>
              <a:avLst/>
              <a:gdLst/>
              <a:ahLst/>
              <a:cxnLst/>
              <a:rect r="r" b="b" t="t" l="l"/>
              <a:pathLst>
                <a:path h="1175258" w="1175258">
                  <a:moveTo>
                    <a:pt x="0" y="587629"/>
                  </a:moveTo>
                  <a:cubicBezTo>
                    <a:pt x="0" y="263017"/>
                    <a:pt x="263017" y="0"/>
                    <a:pt x="587629" y="0"/>
                  </a:cubicBezTo>
                  <a:cubicBezTo>
                    <a:pt x="912241" y="0"/>
                    <a:pt x="1175258" y="263017"/>
                    <a:pt x="1175258" y="587629"/>
                  </a:cubicBezTo>
                  <a:cubicBezTo>
                    <a:pt x="1175258" y="912241"/>
                    <a:pt x="912114" y="1175258"/>
                    <a:pt x="587629" y="1175258"/>
                  </a:cubicBezTo>
                  <a:cubicBezTo>
                    <a:pt x="263144" y="1175258"/>
                    <a:pt x="0" y="912114"/>
                    <a:pt x="0" y="587629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563493" y="2926445"/>
            <a:ext cx="5369537" cy="392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40"/>
              </a:lnSpc>
            </a:pPr>
            <a:r>
              <a:rPr lang="en-US" sz="6000" spc="66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Вид инновации по 4 критериям классификации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07226" y="8009067"/>
            <a:ext cx="4109550" cy="911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95"/>
              </a:lnSpc>
              <a:spcBef>
                <a:spcPct val="0"/>
              </a:spcBef>
            </a:pPr>
            <a:r>
              <a:rPr lang="en-US" sz="3099" spc="33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Втягиваемые спросом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53301" y="7170867"/>
            <a:ext cx="41095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Источник идеи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53301" y="6277619"/>
            <a:ext cx="1004550" cy="61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27086" y="8510277"/>
            <a:ext cx="4109550" cy="46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95"/>
              </a:lnSpc>
              <a:spcBef>
                <a:spcPct val="0"/>
              </a:spcBef>
            </a:pPr>
            <a:r>
              <a:rPr lang="en-US" sz="3099" spc="33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Улучшенная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27086" y="7170867"/>
            <a:ext cx="4246934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Интенсивность нововведения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27086" y="6277619"/>
            <a:ext cx="1004550" cy="61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AEFE0"/>
                </a:solidFill>
                <a:latin typeface="Lexend Deca"/>
                <a:ea typeface="Lexend Deca"/>
                <a:cs typeface="Lexend Deca"/>
                <a:sym typeface="Lexend Deca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941162" y="4142982"/>
            <a:ext cx="3786271" cy="180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95"/>
              </a:lnSpc>
              <a:spcBef>
                <a:spcPct val="0"/>
              </a:spcBef>
            </a:pPr>
            <a:r>
              <a:rPr lang="en-US" sz="3099" spc="33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Рынок известен, но технология нова; риск технический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41162" y="2866318"/>
            <a:ext cx="4109550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Степень новизны для компании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941162" y="1973060"/>
            <a:ext cx="1004550" cy="61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AEFE0"/>
                </a:solidFill>
                <a:latin typeface="Lexend Deca"/>
                <a:ea typeface="Lexend Deca"/>
                <a:cs typeface="Lexend Deca"/>
                <a:sym typeface="Lexend Deca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127086" y="4752387"/>
            <a:ext cx="4109550" cy="46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95"/>
              </a:lnSpc>
              <a:spcBef>
                <a:spcPct val="0"/>
              </a:spcBef>
            </a:pPr>
            <a:r>
              <a:rPr lang="en-US" sz="3099" spc="33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Технологическая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127086" y="2837862"/>
            <a:ext cx="6473528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Характер концепции, на которой основано нововведение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72501" y="1944604"/>
            <a:ext cx="1004550" cy="61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02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2303262" y="7008726"/>
            <a:ext cx="1890000" cy="192600"/>
            <a:chOff x="0" y="0"/>
            <a:chExt cx="2520000" cy="256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11096" y="2"/>
            <a:ext cx="2276904" cy="2924066"/>
            <a:chOff x="0" y="0"/>
            <a:chExt cx="3035872" cy="38987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1" y="0"/>
              <a:ext cx="3035046" cy="3898392"/>
            </a:xfrm>
            <a:custGeom>
              <a:avLst/>
              <a:gdLst/>
              <a:ahLst/>
              <a:cxnLst/>
              <a:rect r="r" b="b" t="t" l="l"/>
              <a:pathLst>
                <a:path h="3898392" w="3035046">
                  <a:moveTo>
                    <a:pt x="374015" y="0"/>
                  </a:moveTo>
                  <a:cubicBezTo>
                    <a:pt x="374015" y="0"/>
                    <a:pt x="0" y="1043051"/>
                    <a:pt x="1042670" y="1342263"/>
                  </a:cubicBezTo>
                  <a:cubicBezTo>
                    <a:pt x="2085721" y="1646428"/>
                    <a:pt x="2127631" y="2048764"/>
                    <a:pt x="2329053" y="3068447"/>
                  </a:cubicBezTo>
                  <a:cubicBezTo>
                    <a:pt x="2473198" y="3795268"/>
                    <a:pt x="2773299" y="3898392"/>
                    <a:pt x="2931922" y="3898392"/>
                  </a:cubicBezTo>
                  <a:cubicBezTo>
                    <a:pt x="2994533" y="3898392"/>
                    <a:pt x="3035046" y="3882136"/>
                    <a:pt x="3035046" y="3882136"/>
                  </a:cubicBezTo>
                  <a:lnTo>
                    <a:pt x="3035046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5092735" y="7091735"/>
            <a:ext cx="881398" cy="5509132"/>
            <a:chOff x="0" y="0"/>
            <a:chExt cx="1175197" cy="73455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" y="508"/>
              <a:ext cx="1174115" cy="7344918"/>
            </a:xfrm>
            <a:custGeom>
              <a:avLst/>
              <a:gdLst/>
              <a:ahLst/>
              <a:cxnLst/>
              <a:rect r="r" b="b" t="t" l="l"/>
              <a:pathLst>
                <a:path h="7344918" w="1174115">
                  <a:moveTo>
                    <a:pt x="1174115" y="0"/>
                  </a:moveTo>
                  <a:cubicBezTo>
                    <a:pt x="1174115" y="0"/>
                    <a:pt x="0" y="282829"/>
                    <a:pt x="245110" y="1669034"/>
                  </a:cubicBezTo>
                  <a:cubicBezTo>
                    <a:pt x="494919" y="3055239"/>
                    <a:pt x="1109218" y="3125978"/>
                    <a:pt x="788670" y="4528947"/>
                  </a:cubicBezTo>
                  <a:cubicBezTo>
                    <a:pt x="473456" y="5931408"/>
                    <a:pt x="245110" y="7094601"/>
                    <a:pt x="1174115" y="7344918"/>
                  </a:cubicBezTo>
                  <a:lnTo>
                    <a:pt x="117411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48301" y="549819"/>
            <a:ext cx="4758027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Портрет потребителя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76893" y="556208"/>
            <a:ext cx="11267326" cy="9431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81"/>
              </a:lnSpc>
            </a:pP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  </a:t>
            </a:r>
            <a:r>
              <a:rPr lang="en-US" b="true" sz="3100" spc="257" strike="noStrik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 Для В2С</a:t>
            </a:r>
          </a:p>
          <a:p>
            <a:pPr algn="l" marL="0" indent="0" lvl="0">
              <a:lnSpc>
                <a:spcPts val="4681"/>
              </a:lnSpc>
            </a:pPr>
            <a:r>
              <a:rPr lang="en-US" sz="3100" spc="257" strike="noStrike" u="sng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Культура/субкультура: </a:t>
            </a: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популярные</a:t>
            </a:r>
          </a:p>
          <a:p>
            <a:pPr algn="l" marL="0" indent="0" lvl="0">
              <a:lnSpc>
                <a:spcPts val="4681"/>
              </a:lnSpc>
            </a:pP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Общественный класс: B-D (средний - рабочий)</a:t>
            </a:r>
          </a:p>
          <a:p>
            <a:pPr algn="l" marL="0" indent="0" lvl="0">
              <a:lnSpc>
                <a:spcPts val="4681"/>
              </a:lnSpc>
            </a:pPr>
            <a:r>
              <a:rPr lang="en-US" sz="3100" spc="257" strike="noStrike" u="sng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Референтные группы: </a:t>
            </a: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пользователь, в семье от этапа холостой жизни до третьей стадии “полного гнезда”</a:t>
            </a:r>
          </a:p>
          <a:p>
            <a:pPr algn="l" marL="0" indent="0" lvl="0">
              <a:lnSpc>
                <a:spcPts val="4681"/>
              </a:lnSpc>
            </a:pPr>
            <a:r>
              <a:rPr lang="en-US" sz="3100" spc="257" strike="noStrike" u="sng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Роли и статусы:</a:t>
            </a: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пользователь</a:t>
            </a:r>
          </a:p>
          <a:p>
            <a:pPr algn="l" marL="0" indent="0" lvl="0">
              <a:lnSpc>
                <a:spcPts val="4681"/>
              </a:lnSpc>
            </a:pPr>
            <a:r>
              <a:rPr lang="en-US" sz="3100" spc="257" strike="noStrike" u="sng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Возраст: </a:t>
            </a: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15-30</a:t>
            </a:r>
          </a:p>
          <a:p>
            <a:pPr algn="l" marL="0" indent="0" lvl="0">
              <a:lnSpc>
                <a:spcPts val="4681"/>
              </a:lnSpc>
            </a:pPr>
            <a:r>
              <a:rPr lang="en-US" sz="3100" spc="257" strike="noStrike" u="sng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Род занятий: </a:t>
            </a: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бизнес, рабочий, учащийся, домохозяйка</a:t>
            </a:r>
          </a:p>
          <a:p>
            <a:pPr algn="l" marL="0" indent="0" lvl="0">
              <a:lnSpc>
                <a:spcPts val="4681"/>
              </a:lnSpc>
            </a:pP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Экономическое положение: среднее</a:t>
            </a:r>
          </a:p>
          <a:p>
            <a:pPr algn="l" marL="0" indent="0" lvl="0">
              <a:lnSpc>
                <a:spcPts val="4681"/>
              </a:lnSpc>
            </a:pPr>
            <a:r>
              <a:rPr lang="en-US" sz="3100" spc="257" strike="noStrike" u="sng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Стиль жизни:</a:t>
            </a: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 постмодернизм (Европейская классификация: Денди, новобранцы, бдительные, Бизнесмены "акулы", забытые)</a:t>
            </a:r>
          </a:p>
          <a:p>
            <a:pPr algn="l" marL="0" indent="0" lvl="0">
              <a:lnSpc>
                <a:spcPts val="4681"/>
              </a:lnSpc>
            </a:pPr>
            <a:r>
              <a:rPr lang="en-US" sz="3100" spc="257" strike="noStrike" u="sng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Потребности: </a:t>
            </a:r>
            <a:r>
              <a:rPr lang="en-US" sz="3100" spc="257" strike="noStrik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выглядеть современно и стильно, подходяще.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48301" y="2505267"/>
            <a:ext cx="1890000" cy="192600"/>
            <a:chOff x="0" y="0"/>
            <a:chExt cx="2520000" cy="256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48301" y="2992927"/>
            <a:ext cx="4758027" cy="6734728"/>
          </a:xfrm>
          <a:custGeom>
            <a:avLst/>
            <a:gdLst/>
            <a:ahLst/>
            <a:cxnLst/>
            <a:rect r="r" b="b" t="t" l="l"/>
            <a:pathLst>
              <a:path h="6734728" w="4758027">
                <a:moveTo>
                  <a:pt x="0" y="0"/>
                </a:moveTo>
                <a:lnTo>
                  <a:pt x="4758027" y="0"/>
                </a:lnTo>
                <a:lnTo>
                  <a:pt x="4758027" y="6734729"/>
                </a:lnTo>
                <a:lnTo>
                  <a:pt x="0" y="67347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" y="-28446"/>
            <a:ext cx="4168646" cy="10218710"/>
            <a:chOff x="0" y="0"/>
            <a:chExt cx="5558195" cy="136249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43" y="1143"/>
              <a:ext cx="5557012" cy="13623797"/>
            </a:xfrm>
            <a:custGeom>
              <a:avLst/>
              <a:gdLst/>
              <a:ahLst/>
              <a:cxnLst/>
              <a:rect r="r" b="b" t="t" l="l"/>
              <a:pathLst>
                <a:path h="13623797" w="5557012">
                  <a:moveTo>
                    <a:pt x="0" y="0"/>
                  </a:moveTo>
                  <a:lnTo>
                    <a:pt x="0" y="13623797"/>
                  </a:lnTo>
                  <a:cubicBezTo>
                    <a:pt x="0" y="13623797"/>
                    <a:pt x="1203960" y="13613003"/>
                    <a:pt x="1789176" y="11204829"/>
                  </a:cubicBezTo>
                  <a:cubicBezTo>
                    <a:pt x="2384044" y="8785987"/>
                    <a:pt x="0" y="5455539"/>
                    <a:pt x="2778506" y="3780028"/>
                  </a:cubicBezTo>
                  <a:cubicBezTo>
                    <a:pt x="5557012" y="2114296"/>
                    <a:pt x="4803902" y="21590"/>
                    <a:pt x="4803902" y="2159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0314252" y="-5454944"/>
            <a:ext cx="2077900" cy="12987796"/>
            <a:chOff x="0" y="0"/>
            <a:chExt cx="2770533" cy="173170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0" y="1270"/>
              <a:ext cx="2768092" cy="17315816"/>
            </a:xfrm>
            <a:custGeom>
              <a:avLst/>
              <a:gdLst/>
              <a:ahLst/>
              <a:cxnLst/>
              <a:rect r="r" b="b" t="t" l="l"/>
              <a:pathLst>
                <a:path h="17315816" w="2768092">
                  <a:moveTo>
                    <a:pt x="0" y="0"/>
                  </a:moveTo>
                  <a:cubicBezTo>
                    <a:pt x="0" y="0"/>
                    <a:pt x="2768092" y="666750"/>
                    <a:pt x="2190242" y="3934841"/>
                  </a:cubicBezTo>
                  <a:cubicBezTo>
                    <a:pt x="1601343" y="7202805"/>
                    <a:pt x="153035" y="7369556"/>
                    <a:pt x="908685" y="10677144"/>
                  </a:cubicBezTo>
                  <a:cubicBezTo>
                    <a:pt x="1651889" y="13983462"/>
                    <a:pt x="2190242" y="16725645"/>
                    <a:pt x="0" y="17315816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5400013">
            <a:off x="6952746" y="-1053888"/>
            <a:ext cx="6613692" cy="16212286"/>
            <a:chOff x="0" y="0"/>
            <a:chExt cx="8818256" cy="216163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778"/>
              <a:ext cx="8816594" cy="21614637"/>
            </a:xfrm>
            <a:custGeom>
              <a:avLst/>
              <a:gdLst/>
              <a:ahLst/>
              <a:cxnLst/>
              <a:rect r="r" b="b" t="t" l="l"/>
              <a:pathLst>
                <a:path h="21614637" w="8816594">
                  <a:moveTo>
                    <a:pt x="8816594" y="0"/>
                  </a:moveTo>
                  <a:lnTo>
                    <a:pt x="8816594" y="21614637"/>
                  </a:lnTo>
                  <a:cubicBezTo>
                    <a:pt x="8816594" y="21614637"/>
                    <a:pt x="6906514" y="21597493"/>
                    <a:pt x="5978017" y="17776952"/>
                  </a:cubicBezTo>
                  <a:cubicBezTo>
                    <a:pt x="5034153" y="13939266"/>
                    <a:pt x="8816594" y="8655558"/>
                    <a:pt x="4408297" y="5997320"/>
                  </a:cubicBezTo>
                  <a:cubicBezTo>
                    <a:pt x="0" y="3354451"/>
                    <a:pt x="1194943" y="34290"/>
                    <a:pt x="1194943" y="34290"/>
                  </a:cubicBezTo>
                  <a:lnTo>
                    <a:pt x="881659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199000" y="6859655"/>
            <a:ext cx="1890000" cy="192600"/>
            <a:chOff x="0" y="0"/>
            <a:chExt cx="2520000" cy="256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20061" cy="256794"/>
            </a:xfrm>
            <a:custGeom>
              <a:avLst/>
              <a:gdLst/>
              <a:ahLst/>
              <a:cxnLst/>
              <a:rect r="r" b="b" t="t" l="l"/>
              <a:pathLst>
                <a:path h="256794" w="2520061">
                  <a:moveTo>
                    <a:pt x="0" y="0"/>
                  </a:moveTo>
                  <a:lnTo>
                    <a:pt x="2520061" y="0"/>
                  </a:lnTo>
                  <a:lnTo>
                    <a:pt x="2520061" y="256794"/>
                  </a:lnTo>
                  <a:lnTo>
                    <a:pt x="0" y="256794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660197" y="2766552"/>
            <a:ext cx="10967605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Lotus Eater sans"/>
                <a:ea typeface="Lotus Eater sans"/>
                <a:cs typeface="Lotus Eater sans"/>
                <a:sym typeface="Lotus Eater sans"/>
              </a:rPr>
              <a:t>Действия для движения вверх по лестнице Ханта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244888" y="2827344"/>
            <a:ext cx="3043112" cy="7459660"/>
            <a:chOff x="0" y="0"/>
            <a:chExt cx="4057483" cy="99462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62" y="762"/>
              <a:ext cx="4056761" cy="9945370"/>
            </a:xfrm>
            <a:custGeom>
              <a:avLst/>
              <a:gdLst/>
              <a:ahLst/>
              <a:cxnLst/>
              <a:rect r="r" b="b" t="t" l="l"/>
              <a:pathLst>
                <a:path h="9945370" w="4056761">
                  <a:moveTo>
                    <a:pt x="0" y="0"/>
                  </a:moveTo>
                  <a:lnTo>
                    <a:pt x="0" y="9945370"/>
                  </a:lnTo>
                  <a:cubicBezTo>
                    <a:pt x="0" y="9945370"/>
                    <a:pt x="878840" y="9937496"/>
                    <a:pt x="1306068" y="8179562"/>
                  </a:cubicBezTo>
                  <a:cubicBezTo>
                    <a:pt x="1740408" y="6413754"/>
                    <a:pt x="0" y="3982593"/>
                    <a:pt x="2028317" y="2759583"/>
                  </a:cubicBezTo>
                  <a:cubicBezTo>
                    <a:pt x="4056761" y="1543558"/>
                    <a:pt x="3506978" y="15875"/>
                    <a:pt x="3506978" y="1587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4465360" y="3973138"/>
            <a:ext cx="1741646" cy="10886070"/>
            <a:chOff x="0" y="0"/>
            <a:chExt cx="2322195" cy="14514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16" y="1016"/>
              <a:ext cx="2320163" cy="14513814"/>
            </a:xfrm>
            <a:custGeom>
              <a:avLst/>
              <a:gdLst/>
              <a:ahLst/>
              <a:cxnLst/>
              <a:rect r="r" b="b" t="t" l="l"/>
              <a:pathLst>
                <a:path h="14513814" w="2320163">
                  <a:moveTo>
                    <a:pt x="0" y="0"/>
                  </a:moveTo>
                  <a:cubicBezTo>
                    <a:pt x="0" y="0"/>
                    <a:pt x="2320163" y="558800"/>
                    <a:pt x="1835785" y="3298063"/>
                  </a:cubicBezTo>
                  <a:cubicBezTo>
                    <a:pt x="1342263" y="6037326"/>
                    <a:pt x="128397" y="6177026"/>
                    <a:pt x="761619" y="8949436"/>
                  </a:cubicBezTo>
                  <a:cubicBezTo>
                    <a:pt x="1384554" y="11720703"/>
                    <a:pt x="1835785" y="14019150"/>
                    <a:pt x="0" y="14513814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2480284" y="-3914868"/>
            <a:ext cx="1480400" cy="9253232"/>
            <a:chOff x="0" y="0"/>
            <a:chExt cx="1973867" cy="12337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" y="889"/>
              <a:ext cx="1972056" cy="12336780"/>
            </a:xfrm>
            <a:custGeom>
              <a:avLst/>
              <a:gdLst/>
              <a:ahLst/>
              <a:cxnLst/>
              <a:rect r="r" b="b" t="t" l="l"/>
              <a:pathLst>
                <a:path h="12336780" w="1972056">
                  <a:moveTo>
                    <a:pt x="0" y="0"/>
                  </a:moveTo>
                  <a:cubicBezTo>
                    <a:pt x="0" y="0"/>
                    <a:pt x="1972056" y="474980"/>
                    <a:pt x="1560449" y="2803398"/>
                  </a:cubicBezTo>
                  <a:cubicBezTo>
                    <a:pt x="1140841" y="5131689"/>
                    <a:pt x="109093" y="5250434"/>
                    <a:pt x="647446" y="7607046"/>
                  </a:cubicBezTo>
                  <a:cubicBezTo>
                    <a:pt x="1176909" y="9962642"/>
                    <a:pt x="1560449" y="11916283"/>
                    <a:pt x="0" y="1233678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137850" y="980727"/>
            <a:ext cx="12391846" cy="19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69"/>
              </a:lnSpc>
              <a:spcBef>
                <a:spcPct val="0"/>
              </a:spcBef>
            </a:pPr>
            <a:r>
              <a:rPr lang="en-US" b="true" sz="3099" spc="257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Исходная: нет проблемы. </a:t>
            </a:r>
          </a:p>
          <a:p>
            <a:pPr algn="l" marL="0" indent="0" lvl="0">
              <a:lnSpc>
                <a:spcPts val="5269"/>
              </a:lnSpc>
              <a:spcBef>
                <a:spcPct val="0"/>
              </a:spcBef>
            </a:pPr>
            <a:r>
              <a:rPr lang="en-US" sz="3099" spc="25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Образ/стиль человек подбирает себе сам или с помощью услуг стилиста.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37850" y="3526383"/>
            <a:ext cx="11671469" cy="19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69"/>
              </a:lnSpc>
              <a:spcBef>
                <a:spcPct val="0"/>
              </a:spcBef>
            </a:pPr>
            <a:r>
              <a:rPr lang="en-US" b="true" sz="3099" spc="257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Есть проблема, нет решения. </a:t>
            </a:r>
          </a:p>
          <a:p>
            <a:pPr algn="l" marL="0" indent="0" lvl="0">
              <a:lnSpc>
                <a:spcPts val="5269"/>
              </a:lnSpc>
              <a:spcBef>
                <a:spcPct val="0"/>
              </a:spcBef>
            </a:pPr>
            <a:r>
              <a:rPr lang="en-US" sz="3099" spc="25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Сложно подобрать образ человеку; услуги стилиста стоят больших для кого-то денег.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37850" y="6157308"/>
            <a:ext cx="13628594" cy="263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69"/>
              </a:lnSpc>
              <a:spcBef>
                <a:spcPct val="0"/>
              </a:spcBef>
            </a:pPr>
            <a:r>
              <a:rPr lang="en-US" b="true" sz="3099" spc="257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Решения есть, сравниваем варианты.</a:t>
            </a:r>
          </a:p>
          <a:p>
            <a:pPr algn="l" marL="0" indent="0" lvl="0">
              <a:lnSpc>
                <a:spcPts val="5269"/>
              </a:lnSpc>
              <a:spcBef>
                <a:spcPct val="0"/>
              </a:spcBef>
            </a:pPr>
            <a:r>
              <a:rPr lang="en-US" sz="3099" spc="257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Человек изучает модные журналы/блоги/форумы, сам пытается подобрать себе стиль/образ; использование менее технологичных приложений в AppStore, PlayMarket и т.д.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36125" y="1142652"/>
            <a:ext cx="2115600" cy="2115600"/>
            <a:chOff x="0" y="0"/>
            <a:chExt cx="2820800" cy="2820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20797" cy="2820797"/>
            </a:xfrm>
            <a:custGeom>
              <a:avLst/>
              <a:gdLst/>
              <a:ahLst/>
              <a:cxnLst/>
              <a:rect r="r" b="b" t="t" l="l"/>
              <a:pathLst>
                <a:path h="2820797" w="2820797">
                  <a:moveTo>
                    <a:pt x="0" y="1410462"/>
                  </a:moveTo>
                  <a:cubicBezTo>
                    <a:pt x="0" y="631444"/>
                    <a:pt x="631444" y="0"/>
                    <a:pt x="1410462" y="0"/>
                  </a:cubicBezTo>
                  <a:cubicBezTo>
                    <a:pt x="2189480" y="0"/>
                    <a:pt x="2820797" y="631444"/>
                    <a:pt x="2820797" y="1410462"/>
                  </a:cubicBezTo>
                  <a:cubicBezTo>
                    <a:pt x="2820797" y="2189480"/>
                    <a:pt x="2189353" y="2820797"/>
                    <a:pt x="1410462" y="2820797"/>
                  </a:cubicBezTo>
                  <a:cubicBezTo>
                    <a:pt x="631571" y="2820797"/>
                    <a:pt x="0" y="2189353"/>
                    <a:pt x="0" y="141046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36125" y="3688308"/>
            <a:ext cx="2115600" cy="2115600"/>
            <a:chOff x="0" y="0"/>
            <a:chExt cx="2820800" cy="2820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20797" cy="2820797"/>
            </a:xfrm>
            <a:custGeom>
              <a:avLst/>
              <a:gdLst/>
              <a:ahLst/>
              <a:cxnLst/>
              <a:rect r="r" b="b" t="t" l="l"/>
              <a:pathLst>
                <a:path h="2820797" w="2820797">
                  <a:moveTo>
                    <a:pt x="0" y="1410462"/>
                  </a:moveTo>
                  <a:cubicBezTo>
                    <a:pt x="0" y="631444"/>
                    <a:pt x="631444" y="0"/>
                    <a:pt x="1410462" y="0"/>
                  </a:cubicBezTo>
                  <a:cubicBezTo>
                    <a:pt x="2189480" y="0"/>
                    <a:pt x="2820797" y="631444"/>
                    <a:pt x="2820797" y="1410462"/>
                  </a:cubicBezTo>
                  <a:cubicBezTo>
                    <a:pt x="2820797" y="2189480"/>
                    <a:pt x="2189353" y="2820797"/>
                    <a:pt x="1410462" y="2820797"/>
                  </a:cubicBezTo>
                  <a:cubicBezTo>
                    <a:pt x="631571" y="2820797"/>
                    <a:pt x="0" y="2189353"/>
                    <a:pt x="0" y="141046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36125" y="6319233"/>
            <a:ext cx="2115600" cy="2115600"/>
            <a:chOff x="0" y="0"/>
            <a:chExt cx="2820800" cy="2820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20797" cy="2820797"/>
            </a:xfrm>
            <a:custGeom>
              <a:avLst/>
              <a:gdLst/>
              <a:ahLst/>
              <a:cxnLst/>
              <a:rect r="r" b="b" t="t" l="l"/>
              <a:pathLst>
                <a:path h="2820797" w="2820797">
                  <a:moveTo>
                    <a:pt x="0" y="1410462"/>
                  </a:moveTo>
                  <a:cubicBezTo>
                    <a:pt x="0" y="631444"/>
                    <a:pt x="631444" y="0"/>
                    <a:pt x="1410462" y="0"/>
                  </a:cubicBezTo>
                  <a:cubicBezTo>
                    <a:pt x="2189480" y="0"/>
                    <a:pt x="2820797" y="631444"/>
                    <a:pt x="2820797" y="1410462"/>
                  </a:cubicBezTo>
                  <a:cubicBezTo>
                    <a:pt x="2820797" y="2189480"/>
                    <a:pt x="2189353" y="2820797"/>
                    <a:pt x="1410462" y="2820797"/>
                  </a:cubicBezTo>
                  <a:cubicBezTo>
                    <a:pt x="631571" y="2820797"/>
                    <a:pt x="0" y="2189353"/>
                    <a:pt x="0" y="141046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48818" y="1333232"/>
            <a:ext cx="290215" cy="135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647"/>
              </a:lnSpc>
              <a:spcBef>
                <a:spcPct val="0"/>
              </a:spcBef>
            </a:pPr>
            <a:r>
              <a:rPr lang="en-US" b="true" sz="6399" strike="noStrike" u="none">
                <a:solidFill>
                  <a:srgbClr val="FAEFE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6041" y="3921523"/>
            <a:ext cx="435769" cy="135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647"/>
              </a:lnSpc>
              <a:spcBef>
                <a:spcPct val="0"/>
              </a:spcBef>
            </a:pPr>
            <a:r>
              <a:rPr lang="en-US" b="true" sz="6399">
                <a:solidFill>
                  <a:srgbClr val="FAEFE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3093" y="6509814"/>
            <a:ext cx="461665" cy="135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647"/>
              </a:lnSpc>
              <a:spcBef>
                <a:spcPct val="0"/>
              </a:spcBef>
            </a:pPr>
            <a:r>
              <a:rPr lang="en-US" b="true" sz="6399">
                <a:solidFill>
                  <a:srgbClr val="FAEFE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A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128" y="0"/>
            <a:ext cx="3134735" cy="7459660"/>
            <a:chOff x="0" y="0"/>
            <a:chExt cx="4179647" cy="99462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85" y="762"/>
              <a:ext cx="4178902" cy="9945370"/>
            </a:xfrm>
            <a:custGeom>
              <a:avLst/>
              <a:gdLst/>
              <a:ahLst/>
              <a:cxnLst/>
              <a:rect r="r" b="b" t="t" l="l"/>
              <a:pathLst>
                <a:path h="9945370" w="4178902">
                  <a:moveTo>
                    <a:pt x="0" y="0"/>
                  </a:moveTo>
                  <a:lnTo>
                    <a:pt x="0" y="9945370"/>
                  </a:lnTo>
                  <a:cubicBezTo>
                    <a:pt x="0" y="9945370"/>
                    <a:pt x="905300" y="9937496"/>
                    <a:pt x="1345391" y="8179562"/>
                  </a:cubicBezTo>
                  <a:cubicBezTo>
                    <a:pt x="1792809" y="6413754"/>
                    <a:pt x="0" y="3982593"/>
                    <a:pt x="2089386" y="2759583"/>
                  </a:cubicBezTo>
                  <a:cubicBezTo>
                    <a:pt x="4178902" y="1543558"/>
                    <a:pt x="3612567" y="15875"/>
                    <a:pt x="3612567" y="15875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1D95B">
                    <a:alpha val="100000"/>
                  </a:srgbClr>
                </a:gs>
                <a:gs pos="100000">
                  <a:srgbClr val="4E8983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9252493" y="-4572212"/>
            <a:ext cx="1741646" cy="10886070"/>
            <a:chOff x="0" y="0"/>
            <a:chExt cx="2322195" cy="14514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16" y="1016"/>
              <a:ext cx="2320163" cy="14513814"/>
            </a:xfrm>
            <a:custGeom>
              <a:avLst/>
              <a:gdLst/>
              <a:ahLst/>
              <a:cxnLst/>
              <a:rect r="r" b="b" t="t" l="l"/>
              <a:pathLst>
                <a:path h="14513814" w="2320163">
                  <a:moveTo>
                    <a:pt x="0" y="0"/>
                  </a:moveTo>
                  <a:cubicBezTo>
                    <a:pt x="0" y="0"/>
                    <a:pt x="2320163" y="558800"/>
                    <a:pt x="1835785" y="3298063"/>
                  </a:cubicBezTo>
                  <a:cubicBezTo>
                    <a:pt x="1342263" y="6037326"/>
                    <a:pt x="128397" y="6177026"/>
                    <a:pt x="761619" y="8949436"/>
                  </a:cubicBezTo>
                  <a:cubicBezTo>
                    <a:pt x="1384554" y="11720703"/>
                    <a:pt x="1835785" y="14019150"/>
                    <a:pt x="0" y="14513814"/>
                  </a:cubicBez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73870" y="4066735"/>
            <a:ext cx="13269830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19"/>
              </a:lnSpc>
              <a:spcBef>
                <a:spcPct val="0"/>
              </a:spcBef>
            </a:pPr>
            <a:r>
              <a:rPr lang="en-US" b="true" sz="3099" spc="359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Совершение покупки.</a:t>
            </a:r>
          </a:p>
          <a:p>
            <a:pPr algn="l" marL="0" indent="0" lvl="0">
              <a:lnSpc>
                <a:spcPts val="3719"/>
              </a:lnSpc>
              <a:spcBef>
                <a:spcPct val="0"/>
              </a:spcBef>
            </a:pPr>
            <a:r>
              <a:rPr lang="en-US" sz="3099" spc="359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Доступ к неполному функционалу; реклама в приложении; предложение клиенту годовой подписки по скидке 30%, если он купит прямо сейчас; бесплатная пробная подписка на неделю.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73870" y="6756315"/>
            <a:ext cx="13269830" cy="281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19"/>
              </a:lnSpc>
              <a:spcBef>
                <a:spcPct val="0"/>
              </a:spcBef>
            </a:pPr>
            <a:r>
              <a:rPr lang="en-US" b="true" sz="3099" spc="359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Удовлетворенность/неудовлетворенность/приверженность</a:t>
            </a:r>
            <a:r>
              <a:rPr lang="en-US" sz="3099" spc="359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.</a:t>
            </a:r>
          </a:p>
          <a:p>
            <a:pPr algn="l" marL="0" indent="0" lvl="0">
              <a:lnSpc>
                <a:spcPts val="3719"/>
              </a:lnSpc>
              <a:spcBef>
                <a:spcPct val="0"/>
              </a:spcBef>
            </a:pPr>
            <a:r>
              <a:rPr lang="en-US" sz="3099" spc="359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Постоянное обновление базы одежды, аксессуаров, трендов; снижение стоимости подписки при повторной оплате; постоянные рекомендации специалистов мира моды.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3870" y="1843880"/>
            <a:ext cx="1326983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19"/>
              </a:lnSpc>
            </a:pPr>
            <a:r>
              <a:rPr lang="en-US" b="true" sz="3099" spc="359" strike="noStrike" u="none">
                <a:solidFill>
                  <a:srgbClr val="000000"/>
                </a:solidFill>
                <a:latin typeface="Eastman Grotesque Alt Bold"/>
                <a:ea typeface="Eastman Grotesque Alt Bold"/>
                <a:cs typeface="Eastman Grotesque Alt Bold"/>
                <a:sym typeface="Eastman Grotesque Alt Bold"/>
              </a:rPr>
              <a:t>Осведомленность о продукте. </a:t>
            </a:r>
          </a:p>
          <a:p>
            <a:pPr algn="l" marL="0" indent="0" lvl="0">
              <a:lnSpc>
                <a:spcPts val="3719"/>
              </a:lnSpc>
            </a:pPr>
            <a:r>
              <a:rPr lang="en-US" sz="3099" spc="359" strike="noStrike" u="none">
                <a:solidFill>
                  <a:srgbClr val="000000"/>
                </a:solidFill>
                <a:latin typeface="Eastman Grotesque Alt"/>
                <a:ea typeface="Eastman Grotesque Alt"/>
                <a:cs typeface="Eastman Grotesque Alt"/>
                <a:sym typeface="Eastman Grotesque Alt"/>
              </a:rPr>
              <a:t>Реклама в социальных сетях; группы/аккаунты в социальных сетях с рекламным контентом; реклама в мобильных приложениях.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566351" y="1760427"/>
            <a:ext cx="2115600" cy="2115600"/>
            <a:chOff x="0" y="0"/>
            <a:chExt cx="2820800" cy="28208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0800" cy="2820800"/>
              <a:chOff x="0" y="0"/>
              <a:chExt cx="2820800" cy="2820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20797" cy="2820797"/>
              </a:xfrm>
              <a:custGeom>
                <a:avLst/>
                <a:gdLst/>
                <a:ahLst/>
                <a:cxnLst/>
                <a:rect r="r" b="b" t="t" l="l"/>
                <a:pathLst>
                  <a:path h="2820797" w="2820797">
                    <a:moveTo>
                      <a:pt x="0" y="1410462"/>
                    </a:moveTo>
                    <a:cubicBezTo>
                      <a:pt x="0" y="631444"/>
                      <a:pt x="631444" y="0"/>
                      <a:pt x="1410462" y="0"/>
                    </a:cubicBezTo>
                    <a:cubicBezTo>
                      <a:pt x="2189480" y="0"/>
                      <a:pt x="2820797" y="631444"/>
                      <a:pt x="2820797" y="1410462"/>
                    </a:cubicBezTo>
                    <a:cubicBezTo>
                      <a:pt x="2820797" y="2189480"/>
                      <a:pt x="2189353" y="2820797"/>
                      <a:pt x="1410462" y="2820797"/>
                    </a:cubicBezTo>
                    <a:cubicBezTo>
                      <a:pt x="631571" y="2820797"/>
                      <a:pt x="0" y="2189353"/>
                      <a:pt x="0" y="141046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089030" y="381107"/>
              <a:ext cx="642739" cy="1677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1647"/>
                </a:lnSpc>
                <a:spcBef>
                  <a:spcPct val="0"/>
                </a:spcBef>
              </a:pPr>
              <a:r>
                <a:rPr lang="en-US" b="true" sz="6399">
                  <a:solidFill>
                    <a:srgbClr val="FAEFE0"/>
                  </a:solidFill>
                  <a:latin typeface="Eastman Grotesque Bold"/>
                  <a:ea typeface="Eastman Grotesque Bold"/>
                  <a:cs typeface="Eastman Grotesque Bold"/>
                  <a:sym typeface="Eastman Grotesque Bold"/>
                </a:rPr>
                <a:t>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566351" y="4326788"/>
            <a:ext cx="2115600" cy="2115600"/>
            <a:chOff x="0" y="0"/>
            <a:chExt cx="2820800" cy="282080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820800" cy="2820800"/>
              <a:chOff x="0" y="0"/>
              <a:chExt cx="2820800" cy="2820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820797" cy="2820797"/>
              </a:xfrm>
              <a:custGeom>
                <a:avLst/>
                <a:gdLst/>
                <a:ahLst/>
                <a:cxnLst/>
                <a:rect r="r" b="b" t="t" l="l"/>
                <a:pathLst>
                  <a:path h="2820797" w="2820797">
                    <a:moveTo>
                      <a:pt x="0" y="1410462"/>
                    </a:moveTo>
                    <a:cubicBezTo>
                      <a:pt x="0" y="631444"/>
                      <a:pt x="631444" y="0"/>
                      <a:pt x="1410462" y="0"/>
                    </a:cubicBezTo>
                    <a:cubicBezTo>
                      <a:pt x="2189480" y="0"/>
                      <a:pt x="2820797" y="631444"/>
                      <a:pt x="2820797" y="1410462"/>
                    </a:cubicBezTo>
                    <a:cubicBezTo>
                      <a:pt x="2820797" y="2189480"/>
                      <a:pt x="2189353" y="2820797"/>
                      <a:pt x="1410462" y="2820797"/>
                    </a:cubicBezTo>
                    <a:cubicBezTo>
                      <a:pt x="631571" y="2820797"/>
                      <a:pt x="0" y="2189353"/>
                      <a:pt x="0" y="141046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100441" y="381107"/>
              <a:ext cx="619919" cy="1677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1647"/>
                </a:lnSpc>
                <a:spcBef>
                  <a:spcPct val="0"/>
                </a:spcBef>
              </a:pPr>
              <a:r>
                <a:rPr lang="en-US" b="true" sz="6399">
                  <a:solidFill>
                    <a:srgbClr val="FAEFE0"/>
                  </a:solidFill>
                  <a:latin typeface="Eastman Grotesque Bold"/>
                  <a:ea typeface="Eastman Grotesque Bold"/>
                  <a:cs typeface="Eastman Grotesque Bold"/>
                  <a:sym typeface="Eastman Grotesque Bold"/>
                </a:rPr>
                <a:t>5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566351" y="7117740"/>
            <a:ext cx="2115600" cy="2115600"/>
            <a:chOff x="0" y="0"/>
            <a:chExt cx="2820800" cy="282080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2820800" cy="2820800"/>
              <a:chOff x="0" y="0"/>
              <a:chExt cx="2820800" cy="2820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820797" cy="2820797"/>
              </a:xfrm>
              <a:custGeom>
                <a:avLst/>
                <a:gdLst/>
                <a:ahLst/>
                <a:cxnLst/>
                <a:rect r="r" b="b" t="t" l="l"/>
                <a:pathLst>
                  <a:path h="2820797" w="2820797">
                    <a:moveTo>
                      <a:pt x="0" y="1410462"/>
                    </a:moveTo>
                    <a:cubicBezTo>
                      <a:pt x="0" y="631444"/>
                      <a:pt x="631444" y="0"/>
                      <a:pt x="1410462" y="0"/>
                    </a:cubicBezTo>
                    <a:cubicBezTo>
                      <a:pt x="2189480" y="0"/>
                      <a:pt x="2820797" y="631444"/>
                      <a:pt x="2820797" y="1410462"/>
                    </a:cubicBezTo>
                    <a:cubicBezTo>
                      <a:pt x="2820797" y="2189480"/>
                      <a:pt x="2189353" y="2820797"/>
                      <a:pt x="1410462" y="2820797"/>
                    </a:cubicBezTo>
                    <a:cubicBezTo>
                      <a:pt x="631571" y="2820797"/>
                      <a:pt x="0" y="2189353"/>
                      <a:pt x="0" y="141046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1D95B">
                      <a:alpha val="100000"/>
                    </a:srgbClr>
                  </a:gs>
                  <a:gs pos="100000">
                    <a:srgbClr val="4E8983">
                      <a:alpha val="100000"/>
                    </a:srgbClr>
                  </a:gs>
                </a:gsLst>
                <a:lin ang="0"/>
              </a:gra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089030" y="381107"/>
              <a:ext cx="651470" cy="1677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1647"/>
                </a:lnSpc>
                <a:spcBef>
                  <a:spcPct val="0"/>
                </a:spcBef>
              </a:pPr>
              <a:r>
                <a:rPr lang="en-US" b="true" sz="6399">
                  <a:solidFill>
                    <a:srgbClr val="FAEFE0"/>
                  </a:solidFill>
                  <a:latin typeface="Eastman Grotesque Bold"/>
                  <a:ea typeface="Eastman Grotesque Bold"/>
                  <a:cs typeface="Eastman Grotesque Bold"/>
                  <a:sym typeface="Eastman Grotesque Bold"/>
                </a:rPr>
                <a:t>6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DAGU-p8lPOY</dc:identifier>
  <dcterms:modified xsi:type="dcterms:W3CDTF">2011-08-01T06:04:30Z</dcterms:modified>
  <cp:revision>1</cp:revision>
  <dc:title>Copy of Fashion Portraits Newsletter XL by Slidesgo.pptx</dc:title>
</cp:coreProperties>
</file>