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FFDF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"/>
            <a:ext cx="9136125" cy="68626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85875" y="1171574"/>
            <a:ext cx="6581775" cy="4533900"/>
          </a:xfrm>
          <a:custGeom>
            <a:avLst/>
            <a:gdLst/>
            <a:ahLst/>
            <a:cxnLst/>
            <a:rect l="l" t="t" r="r" b="b"/>
            <a:pathLst>
              <a:path w="6581775" h="4533900">
                <a:moveTo>
                  <a:pt x="6581775" y="800100"/>
                </a:moveTo>
                <a:lnTo>
                  <a:pt x="0" y="800100"/>
                </a:lnTo>
                <a:lnTo>
                  <a:pt x="0" y="4181475"/>
                </a:lnTo>
                <a:lnTo>
                  <a:pt x="3076575" y="4181475"/>
                </a:lnTo>
                <a:lnTo>
                  <a:pt x="3281426" y="4533900"/>
                </a:lnTo>
                <a:lnTo>
                  <a:pt x="3486150" y="4181475"/>
                </a:lnTo>
                <a:lnTo>
                  <a:pt x="6581775" y="4181475"/>
                </a:lnTo>
                <a:lnTo>
                  <a:pt x="6581775" y="800100"/>
                </a:lnTo>
                <a:close/>
              </a:path>
              <a:path w="6581775" h="4533900">
                <a:moveTo>
                  <a:pt x="6581775" y="0"/>
                </a:moveTo>
                <a:lnTo>
                  <a:pt x="0" y="0"/>
                </a:lnTo>
                <a:lnTo>
                  <a:pt x="0" y="723900"/>
                </a:lnTo>
                <a:lnTo>
                  <a:pt x="6581775" y="723900"/>
                </a:lnTo>
                <a:lnTo>
                  <a:pt x="6581775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FDF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FDF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FFFDF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01076" y="14350"/>
            <a:ext cx="1038225" cy="333375"/>
          </a:xfrm>
          <a:custGeom>
            <a:avLst/>
            <a:gdLst/>
            <a:ahLst/>
            <a:cxnLst/>
            <a:rect l="l" t="t" r="r" b="b"/>
            <a:pathLst>
              <a:path w="1038225" h="333375">
                <a:moveTo>
                  <a:pt x="1038225" y="333375"/>
                </a:moveTo>
                <a:lnTo>
                  <a:pt x="989332" y="314230"/>
                </a:lnTo>
                <a:lnTo>
                  <a:pt x="940210" y="295473"/>
                </a:lnTo>
                <a:lnTo>
                  <a:pt x="890886" y="277092"/>
                </a:lnTo>
                <a:lnTo>
                  <a:pt x="841388" y="259079"/>
                </a:lnTo>
                <a:lnTo>
                  <a:pt x="791742" y="241424"/>
                </a:lnTo>
                <a:lnTo>
                  <a:pt x="741978" y="224117"/>
                </a:lnTo>
                <a:lnTo>
                  <a:pt x="692121" y="207151"/>
                </a:lnTo>
                <a:lnTo>
                  <a:pt x="642201" y="190514"/>
                </a:lnTo>
                <a:lnTo>
                  <a:pt x="592245" y="174198"/>
                </a:lnTo>
                <a:lnTo>
                  <a:pt x="542279" y="158193"/>
                </a:lnTo>
                <a:lnTo>
                  <a:pt x="492333" y="142490"/>
                </a:lnTo>
                <a:lnTo>
                  <a:pt x="442434" y="127079"/>
                </a:lnTo>
                <a:lnTo>
                  <a:pt x="392609" y="111952"/>
                </a:lnTo>
                <a:lnTo>
                  <a:pt x="342885" y="97098"/>
                </a:lnTo>
                <a:lnTo>
                  <a:pt x="293292" y="82509"/>
                </a:lnTo>
                <a:lnTo>
                  <a:pt x="243855" y="68174"/>
                </a:lnTo>
                <a:lnTo>
                  <a:pt x="194604" y="54086"/>
                </a:lnTo>
                <a:lnTo>
                  <a:pt x="145565" y="40233"/>
                </a:lnTo>
                <a:lnTo>
                  <a:pt x="96766" y="26608"/>
                </a:lnTo>
                <a:lnTo>
                  <a:pt x="48235" y="1320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710551" y="5586476"/>
            <a:ext cx="1428750" cy="1266825"/>
          </a:xfrm>
          <a:custGeom>
            <a:avLst/>
            <a:gdLst/>
            <a:ahLst/>
            <a:cxnLst/>
            <a:rect l="l" t="t" r="r" b="b"/>
            <a:pathLst>
              <a:path w="1428750" h="1266825">
                <a:moveTo>
                  <a:pt x="0" y="1266761"/>
                </a:moveTo>
                <a:lnTo>
                  <a:pt x="39564" y="1236332"/>
                </a:lnTo>
                <a:lnTo>
                  <a:pt x="79046" y="1205727"/>
                </a:lnTo>
                <a:lnTo>
                  <a:pt x="118446" y="1174948"/>
                </a:lnTo>
                <a:lnTo>
                  <a:pt x="157760" y="1143995"/>
                </a:lnTo>
                <a:lnTo>
                  <a:pt x="196986" y="1112872"/>
                </a:lnTo>
                <a:lnTo>
                  <a:pt x="236123" y="1081579"/>
                </a:lnTo>
                <a:lnTo>
                  <a:pt x="275169" y="1050118"/>
                </a:lnTo>
                <a:lnTo>
                  <a:pt x="314120" y="1018491"/>
                </a:lnTo>
                <a:lnTo>
                  <a:pt x="352976" y="986698"/>
                </a:lnTo>
                <a:lnTo>
                  <a:pt x="391734" y="954742"/>
                </a:lnTo>
                <a:lnTo>
                  <a:pt x="430392" y="922625"/>
                </a:lnTo>
                <a:lnTo>
                  <a:pt x="468948" y="890347"/>
                </a:lnTo>
                <a:lnTo>
                  <a:pt x="507399" y="857910"/>
                </a:lnTo>
                <a:lnTo>
                  <a:pt x="545745" y="825316"/>
                </a:lnTo>
                <a:lnTo>
                  <a:pt x="583982" y="792567"/>
                </a:lnTo>
                <a:lnTo>
                  <a:pt x="622109" y="759664"/>
                </a:lnTo>
                <a:lnTo>
                  <a:pt x="660123" y="726608"/>
                </a:lnTo>
                <a:lnTo>
                  <a:pt x="698023" y="693401"/>
                </a:lnTo>
                <a:lnTo>
                  <a:pt x="735806" y="660045"/>
                </a:lnTo>
                <a:lnTo>
                  <a:pt x="773470" y="626542"/>
                </a:lnTo>
                <a:lnTo>
                  <a:pt x="811014" y="592892"/>
                </a:lnTo>
                <a:lnTo>
                  <a:pt x="848434" y="559098"/>
                </a:lnTo>
                <a:lnTo>
                  <a:pt x="885730" y="525160"/>
                </a:lnTo>
                <a:lnTo>
                  <a:pt x="922898" y="491082"/>
                </a:lnTo>
                <a:lnTo>
                  <a:pt x="959938" y="456863"/>
                </a:lnTo>
                <a:lnTo>
                  <a:pt x="996846" y="422506"/>
                </a:lnTo>
                <a:lnTo>
                  <a:pt x="1033621" y="388012"/>
                </a:lnTo>
                <a:lnTo>
                  <a:pt x="1070260" y="353383"/>
                </a:lnTo>
                <a:lnTo>
                  <a:pt x="1106762" y="318620"/>
                </a:lnTo>
                <a:lnTo>
                  <a:pt x="1143124" y="283725"/>
                </a:lnTo>
                <a:lnTo>
                  <a:pt x="1179345" y="248700"/>
                </a:lnTo>
                <a:lnTo>
                  <a:pt x="1215422" y="213545"/>
                </a:lnTo>
                <a:lnTo>
                  <a:pt x="1251353" y="178264"/>
                </a:lnTo>
                <a:lnTo>
                  <a:pt x="1287137" y="142856"/>
                </a:lnTo>
                <a:lnTo>
                  <a:pt x="1322770" y="107325"/>
                </a:lnTo>
                <a:lnTo>
                  <a:pt x="1358251" y="71670"/>
                </a:lnTo>
                <a:lnTo>
                  <a:pt x="1393579" y="35895"/>
                </a:lnTo>
                <a:lnTo>
                  <a:pt x="14287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672576" y="14350"/>
            <a:ext cx="466725" cy="161925"/>
          </a:xfrm>
          <a:custGeom>
            <a:avLst/>
            <a:gdLst/>
            <a:ahLst/>
            <a:cxnLst/>
            <a:rect l="l" t="t" r="r" b="b"/>
            <a:pathLst>
              <a:path w="466725" h="161925">
                <a:moveTo>
                  <a:pt x="466725" y="161925"/>
                </a:moveTo>
                <a:lnTo>
                  <a:pt x="419692" y="144395"/>
                </a:lnTo>
                <a:lnTo>
                  <a:pt x="372892" y="127162"/>
                </a:lnTo>
                <a:lnTo>
                  <a:pt x="326267" y="110227"/>
                </a:lnTo>
                <a:lnTo>
                  <a:pt x="279760" y="93588"/>
                </a:lnTo>
                <a:lnTo>
                  <a:pt x="233314" y="77247"/>
                </a:lnTo>
                <a:lnTo>
                  <a:pt x="186872" y="61203"/>
                </a:lnTo>
                <a:lnTo>
                  <a:pt x="140377" y="45457"/>
                </a:lnTo>
                <a:lnTo>
                  <a:pt x="93771" y="30007"/>
                </a:lnTo>
                <a:lnTo>
                  <a:pt x="46998" y="1485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973699" y="5815012"/>
            <a:ext cx="1165860" cy="1043305"/>
          </a:xfrm>
          <a:custGeom>
            <a:avLst/>
            <a:gdLst/>
            <a:ahLst/>
            <a:cxnLst/>
            <a:rect l="l" t="t" r="r" b="b"/>
            <a:pathLst>
              <a:path w="1165859" h="1043304">
                <a:moveTo>
                  <a:pt x="0" y="1042987"/>
                </a:moveTo>
                <a:lnTo>
                  <a:pt x="33446" y="1016320"/>
                </a:lnTo>
                <a:lnTo>
                  <a:pt x="72776" y="984715"/>
                </a:lnTo>
                <a:lnTo>
                  <a:pt x="112014" y="952934"/>
                </a:lnTo>
                <a:lnTo>
                  <a:pt x="151158" y="920981"/>
                </a:lnTo>
                <a:lnTo>
                  <a:pt x="190207" y="888858"/>
                </a:lnTo>
                <a:lnTo>
                  <a:pt x="229158" y="856565"/>
                </a:lnTo>
                <a:lnTo>
                  <a:pt x="268010" y="824106"/>
                </a:lnTo>
                <a:lnTo>
                  <a:pt x="306760" y="791482"/>
                </a:lnTo>
                <a:lnTo>
                  <a:pt x="345407" y="758694"/>
                </a:lnTo>
                <a:lnTo>
                  <a:pt x="383948" y="725746"/>
                </a:lnTo>
                <a:lnTo>
                  <a:pt x="422382" y="692638"/>
                </a:lnTo>
                <a:lnTo>
                  <a:pt x="460707" y="659373"/>
                </a:lnTo>
                <a:lnTo>
                  <a:pt x="498921" y="625952"/>
                </a:lnTo>
                <a:lnTo>
                  <a:pt x="537023" y="592378"/>
                </a:lnTo>
                <a:lnTo>
                  <a:pt x="575009" y="558653"/>
                </a:lnTo>
                <a:lnTo>
                  <a:pt x="612878" y="524778"/>
                </a:lnTo>
                <a:lnTo>
                  <a:pt x="650629" y="490755"/>
                </a:lnTo>
                <a:lnTo>
                  <a:pt x="688259" y="456586"/>
                </a:lnTo>
                <a:lnTo>
                  <a:pt x="725767" y="422274"/>
                </a:lnTo>
                <a:lnTo>
                  <a:pt x="763150" y="387819"/>
                </a:lnTo>
                <a:lnTo>
                  <a:pt x="800407" y="353225"/>
                </a:lnTo>
                <a:lnTo>
                  <a:pt x="837535" y="318492"/>
                </a:lnTo>
                <a:lnTo>
                  <a:pt x="874533" y="283623"/>
                </a:lnTo>
                <a:lnTo>
                  <a:pt x="911399" y="248620"/>
                </a:lnTo>
                <a:lnTo>
                  <a:pt x="948132" y="213485"/>
                </a:lnTo>
                <a:lnTo>
                  <a:pt x="984728" y="178219"/>
                </a:lnTo>
                <a:lnTo>
                  <a:pt x="1021186" y="142824"/>
                </a:lnTo>
                <a:lnTo>
                  <a:pt x="1057504" y="107303"/>
                </a:lnTo>
                <a:lnTo>
                  <a:pt x="1093681" y="71657"/>
                </a:lnTo>
                <a:lnTo>
                  <a:pt x="1129714" y="35889"/>
                </a:lnTo>
                <a:lnTo>
                  <a:pt x="1165601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77376" y="1435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161925" y="57150"/>
                </a:moveTo>
                <a:lnTo>
                  <a:pt x="120961" y="42862"/>
                </a:lnTo>
                <a:lnTo>
                  <a:pt x="80914" y="28575"/>
                </a:lnTo>
                <a:lnTo>
                  <a:pt x="40892" y="1428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8110601" y="5948362"/>
            <a:ext cx="1028700" cy="904875"/>
          </a:xfrm>
          <a:custGeom>
            <a:avLst/>
            <a:gdLst/>
            <a:ahLst/>
            <a:cxnLst/>
            <a:rect l="l" t="t" r="r" b="b"/>
            <a:pathLst>
              <a:path w="1028700" h="904875">
                <a:moveTo>
                  <a:pt x="0" y="904875"/>
                </a:moveTo>
                <a:lnTo>
                  <a:pt x="39621" y="873213"/>
                </a:lnTo>
                <a:lnTo>
                  <a:pt x="79126" y="841397"/>
                </a:lnTo>
                <a:lnTo>
                  <a:pt x="118514" y="809428"/>
                </a:lnTo>
                <a:lnTo>
                  <a:pt x="157785" y="777308"/>
                </a:lnTo>
                <a:lnTo>
                  <a:pt x="196938" y="745037"/>
                </a:lnTo>
                <a:lnTo>
                  <a:pt x="235975" y="712617"/>
                </a:lnTo>
                <a:lnTo>
                  <a:pt x="274894" y="680050"/>
                </a:lnTo>
                <a:lnTo>
                  <a:pt x="313697" y="647337"/>
                </a:lnTo>
                <a:lnTo>
                  <a:pt x="352382" y="614479"/>
                </a:lnTo>
                <a:lnTo>
                  <a:pt x="390950" y="581479"/>
                </a:lnTo>
                <a:lnTo>
                  <a:pt x="429402" y="548337"/>
                </a:lnTo>
                <a:lnTo>
                  <a:pt x="467736" y="515055"/>
                </a:lnTo>
                <a:lnTo>
                  <a:pt x="505953" y="481634"/>
                </a:lnTo>
                <a:lnTo>
                  <a:pt x="544053" y="448076"/>
                </a:lnTo>
                <a:lnTo>
                  <a:pt x="582036" y="414382"/>
                </a:lnTo>
                <a:lnTo>
                  <a:pt x="619902" y="380554"/>
                </a:lnTo>
                <a:lnTo>
                  <a:pt x="657650" y="346593"/>
                </a:lnTo>
                <a:lnTo>
                  <a:pt x="695282" y="312501"/>
                </a:lnTo>
                <a:lnTo>
                  <a:pt x="732797" y="278279"/>
                </a:lnTo>
                <a:lnTo>
                  <a:pt x="770194" y="243929"/>
                </a:lnTo>
                <a:lnTo>
                  <a:pt x="807475" y="209451"/>
                </a:lnTo>
                <a:lnTo>
                  <a:pt x="844638" y="174848"/>
                </a:lnTo>
                <a:lnTo>
                  <a:pt x="881685" y="140121"/>
                </a:lnTo>
                <a:lnTo>
                  <a:pt x="918614" y="105271"/>
                </a:lnTo>
                <a:lnTo>
                  <a:pt x="955426" y="70300"/>
                </a:lnTo>
                <a:lnTo>
                  <a:pt x="992121" y="35209"/>
                </a:lnTo>
                <a:lnTo>
                  <a:pt x="1028700" y="0"/>
                </a:lnTo>
              </a:path>
              <a:path w="1028700" h="904875">
                <a:moveTo>
                  <a:pt x="161925" y="904875"/>
                </a:moveTo>
                <a:lnTo>
                  <a:pt x="200972" y="872068"/>
                </a:lnTo>
                <a:lnTo>
                  <a:pt x="239862" y="839103"/>
                </a:lnTo>
                <a:lnTo>
                  <a:pt x="278601" y="805982"/>
                </a:lnTo>
                <a:lnTo>
                  <a:pt x="317192" y="772706"/>
                </a:lnTo>
                <a:lnTo>
                  <a:pt x="355641" y="739279"/>
                </a:lnTo>
                <a:lnTo>
                  <a:pt x="393952" y="705702"/>
                </a:lnTo>
                <a:lnTo>
                  <a:pt x="432130" y="671978"/>
                </a:lnTo>
                <a:lnTo>
                  <a:pt x="470179" y="638110"/>
                </a:lnTo>
                <a:lnTo>
                  <a:pt x="508105" y="604099"/>
                </a:lnTo>
                <a:lnTo>
                  <a:pt x="545911" y="569948"/>
                </a:lnTo>
                <a:lnTo>
                  <a:pt x="583603" y="535660"/>
                </a:lnTo>
                <a:lnTo>
                  <a:pt x="621186" y="501235"/>
                </a:lnTo>
                <a:lnTo>
                  <a:pt x="658664" y="466678"/>
                </a:lnTo>
                <a:lnTo>
                  <a:pt x="696041" y="431990"/>
                </a:lnTo>
                <a:lnTo>
                  <a:pt x="733323" y="397174"/>
                </a:lnTo>
                <a:lnTo>
                  <a:pt x="770513" y="362232"/>
                </a:lnTo>
                <a:lnTo>
                  <a:pt x="807618" y="327165"/>
                </a:lnTo>
                <a:lnTo>
                  <a:pt x="844641" y="291978"/>
                </a:lnTo>
                <a:lnTo>
                  <a:pt x="881588" y="256671"/>
                </a:lnTo>
                <a:lnTo>
                  <a:pt x="918462" y="221247"/>
                </a:lnTo>
                <a:lnTo>
                  <a:pt x="955269" y="185709"/>
                </a:lnTo>
                <a:lnTo>
                  <a:pt x="992013" y="150059"/>
                </a:lnTo>
                <a:lnTo>
                  <a:pt x="1028700" y="114300"/>
                </a:lnTo>
              </a:path>
              <a:path w="1028700" h="904875">
                <a:moveTo>
                  <a:pt x="342900" y="904875"/>
                </a:moveTo>
                <a:lnTo>
                  <a:pt x="382224" y="870955"/>
                </a:lnTo>
                <a:lnTo>
                  <a:pt x="421378" y="836943"/>
                </a:lnTo>
                <a:lnTo>
                  <a:pt x="460366" y="802834"/>
                </a:lnTo>
                <a:lnTo>
                  <a:pt x="499192" y="768622"/>
                </a:lnTo>
                <a:lnTo>
                  <a:pt x="537862" y="734304"/>
                </a:lnTo>
                <a:lnTo>
                  <a:pt x="576382" y="699874"/>
                </a:lnTo>
                <a:lnTo>
                  <a:pt x="614756" y="665327"/>
                </a:lnTo>
                <a:lnTo>
                  <a:pt x="652989" y="630659"/>
                </a:lnTo>
                <a:lnTo>
                  <a:pt x="691086" y="595864"/>
                </a:lnTo>
                <a:lnTo>
                  <a:pt x="729053" y="560939"/>
                </a:lnTo>
                <a:lnTo>
                  <a:pt x="766894" y="525877"/>
                </a:lnTo>
                <a:lnTo>
                  <a:pt x="804615" y="490674"/>
                </a:lnTo>
                <a:lnTo>
                  <a:pt x="842221" y="455325"/>
                </a:lnTo>
                <a:lnTo>
                  <a:pt x="879716" y="419826"/>
                </a:lnTo>
                <a:lnTo>
                  <a:pt x="917107" y="384171"/>
                </a:lnTo>
                <a:lnTo>
                  <a:pt x="954398" y="348356"/>
                </a:lnTo>
                <a:lnTo>
                  <a:pt x="991593" y="312375"/>
                </a:lnTo>
                <a:lnTo>
                  <a:pt x="1028700" y="276225"/>
                </a:lnTo>
              </a:path>
              <a:path w="1028700" h="904875">
                <a:moveTo>
                  <a:pt x="647700" y="904875"/>
                </a:moveTo>
                <a:lnTo>
                  <a:pt x="686125" y="873757"/>
                </a:lnTo>
                <a:lnTo>
                  <a:pt x="724326" y="842358"/>
                </a:lnTo>
                <a:lnTo>
                  <a:pt x="762360" y="810678"/>
                </a:lnTo>
                <a:lnTo>
                  <a:pt x="800282" y="778716"/>
                </a:lnTo>
                <a:lnTo>
                  <a:pt x="838152" y="746472"/>
                </a:lnTo>
                <a:lnTo>
                  <a:pt x="876025" y="713946"/>
                </a:lnTo>
                <a:lnTo>
                  <a:pt x="913959" y="681139"/>
                </a:lnTo>
                <a:lnTo>
                  <a:pt x="952012" y="648050"/>
                </a:lnTo>
                <a:lnTo>
                  <a:pt x="990239" y="614678"/>
                </a:lnTo>
                <a:lnTo>
                  <a:pt x="1028700" y="5810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523"/>
            <a:ext cx="4648262" cy="6861111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38175" y="1695449"/>
            <a:ext cx="3286125" cy="3476625"/>
          </a:xfrm>
          <a:custGeom>
            <a:avLst/>
            <a:gdLst/>
            <a:ahLst/>
            <a:cxnLst/>
            <a:rect l="l" t="t" r="r" b="b"/>
            <a:pathLst>
              <a:path w="3286125" h="3476625">
                <a:moveTo>
                  <a:pt x="3286125" y="581025"/>
                </a:moveTo>
                <a:lnTo>
                  <a:pt x="0" y="581025"/>
                </a:lnTo>
                <a:lnTo>
                  <a:pt x="0" y="3200400"/>
                </a:lnTo>
                <a:lnTo>
                  <a:pt x="1485900" y="3200400"/>
                </a:lnTo>
                <a:lnTo>
                  <a:pt x="1643126" y="3476625"/>
                </a:lnTo>
                <a:lnTo>
                  <a:pt x="1800225" y="3200400"/>
                </a:lnTo>
                <a:lnTo>
                  <a:pt x="3286125" y="3200400"/>
                </a:lnTo>
                <a:lnTo>
                  <a:pt x="3286125" y="581025"/>
                </a:lnTo>
                <a:close/>
              </a:path>
              <a:path w="3286125" h="3476625">
                <a:moveTo>
                  <a:pt x="3286125" y="0"/>
                </a:moveTo>
                <a:lnTo>
                  <a:pt x="9525" y="0"/>
                </a:lnTo>
                <a:lnTo>
                  <a:pt x="9525" y="504825"/>
                </a:lnTo>
                <a:lnTo>
                  <a:pt x="3286125" y="504825"/>
                </a:lnTo>
                <a:lnTo>
                  <a:pt x="3286125" y="0"/>
                </a:lnTo>
                <a:close/>
              </a:path>
            </a:pathLst>
          </a:custGeom>
          <a:solidFill>
            <a:srgbClr val="F81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5060" y="3086163"/>
            <a:ext cx="5404484" cy="7581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FFFDFF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5060" y="3086163"/>
            <a:ext cx="540448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Workout</a:t>
            </a:r>
            <a:r>
              <a:rPr dirty="0" spc="-155"/>
              <a:t> </a:t>
            </a:r>
            <a:r>
              <a:rPr dirty="0" spc="-114"/>
              <a:t>Split</a:t>
            </a:r>
            <a:r>
              <a:rPr dirty="0" spc="-155"/>
              <a:t> </a:t>
            </a:r>
            <a:r>
              <a:rPr dirty="0" spc="-75"/>
              <a:t>Manager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398901" y="3837114"/>
            <a:ext cx="2364105" cy="13798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ctr" marL="12700" marR="5080">
              <a:lnSpc>
                <a:spcPct val="127400"/>
              </a:lnSpc>
              <a:spcBef>
                <a:spcPts val="55"/>
              </a:spcBef>
            </a:pPr>
            <a:r>
              <a:rPr dirty="0" sz="1400">
                <a:solidFill>
                  <a:srgbClr val="FFFDFF"/>
                </a:solidFill>
                <a:latin typeface="Rockwell"/>
                <a:cs typeface="Rockwell"/>
              </a:rPr>
              <a:t>CS</a:t>
            </a:r>
            <a:r>
              <a:rPr dirty="0" sz="1400" spc="-35">
                <a:solidFill>
                  <a:srgbClr val="FFFDFF"/>
                </a:solidFill>
                <a:latin typeface="Rockwell"/>
                <a:cs typeface="Rockwell"/>
              </a:rPr>
              <a:t> </a:t>
            </a:r>
            <a:r>
              <a:rPr dirty="0" sz="1400">
                <a:solidFill>
                  <a:srgbClr val="FFFDFF"/>
                </a:solidFill>
                <a:latin typeface="Rockwell"/>
                <a:cs typeface="Rockwell"/>
              </a:rPr>
              <a:t>1103</a:t>
            </a:r>
            <a:r>
              <a:rPr dirty="0" sz="1400" spc="-40">
                <a:solidFill>
                  <a:srgbClr val="FFFDFF"/>
                </a:solidFill>
                <a:latin typeface="Rockwell"/>
                <a:cs typeface="Rockwell"/>
              </a:rPr>
              <a:t> </a:t>
            </a:r>
            <a:r>
              <a:rPr dirty="0" sz="1400">
                <a:solidFill>
                  <a:srgbClr val="FFFDFF"/>
                </a:solidFill>
                <a:latin typeface="Rockwell"/>
                <a:cs typeface="Rockwell"/>
              </a:rPr>
              <a:t>Project</a:t>
            </a:r>
            <a:r>
              <a:rPr dirty="0" sz="1400" spc="-10">
                <a:solidFill>
                  <a:srgbClr val="FFFDFF"/>
                </a:solidFill>
                <a:latin typeface="Rockwell"/>
                <a:cs typeface="Rockwell"/>
              </a:rPr>
              <a:t> Presentation </a:t>
            </a:r>
            <a:r>
              <a:rPr dirty="0" sz="1400">
                <a:solidFill>
                  <a:srgbClr val="FFFDFF"/>
                </a:solidFill>
                <a:latin typeface="Rockwell"/>
                <a:cs typeface="Rockwell"/>
              </a:rPr>
              <a:t>Vihaan</a:t>
            </a:r>
            <a:r>
              <a:rPr dirty="0" sz="1400" spc="-45">
                <a:solidFill>
                  <a:srgbClr val="FFFDFF"/>
                </a:solidFill>
                <a:latin typeface="Rockwell"/>
                <a:cs typeface="Rockwell"/>
              </a:rPr>
              <a:t> </a:t>
            </a:r>
            <a:r>
              <a:rPr dirty="0" sz="1400">
                <a:solidFill>
                  <a:srgbClr val="FFFDFF"/>
                </a:solidFill>
                <a:latin typeface="Rockwell"/>
                <a:cs typeface="Rockwell"/>
              </a:rPr>
              <a:t>Dumont</a:t>
            </a:r>
            <a:r>
              <a:rPr dirty="0" sz="1400" spc="5">
                <a:solidFill>
                  <a:srgbClr val="FFFDFF"/>
                </a:solidFill>
                <a:latin typeface="Rockwell"/>
                <a:cs typeface="Rockwell"/>
              </a:rPr>
              <a:t> </a:t>
            </a:r>
            <a:r>
              <a:rPr dirty="0" sz="1400">
                <a:solidFill>
                  <a:srgbClr val="FFFDFF"/>
                </a:solidFill>
                <a:latin typeface="Rockwell"/>
                <a:cs typeface="Rockwell"/>
              </a:rPr>
              <a:t>–</a:t>
            </a:r>
            <a:r>
              <a:rPr dirty="0" sz="1400" spc="-15">
                <a:solidFill>
                  <a:srgbClr val="FFFDFF"/>
                </a:solidFill>
                <a:latin typeface="Rockwell"/>
                <a:cs typeface="Rockwell"/>
              </a:rPr>
              <a:t> </a:t>
            </a:r>
            <a:r>
              <a:rPr dirty="0" sz="1400" spc="-10">
                <a:solidFill>
                  <a:srgbClr val="FFFDFF"/>
                </a:solidFill>
                <a:latin typeface="Rockwell"/>
                <a:cs typeface="Rockwell"/>
              </a:rPr>
              <a:t>3761518 </a:t>
            </a:r>
            <a:r>
              <a:rPr dirty="0" sz="1400">
                <a:solidFill>
                  <a:srgbClr val="FFFDFF"/>
                </a:solidFill>
                <a:latin typeface="Rockwell"/>
                <a:cs typeface="Rockwell"/>
              </a:rPr>
              <a:t>Darin</a:t>
            </a:r>
            <a:r>
              <a:rPr dirty="0" sz="1400" spc="-65">
                <a:solidFill>
                  <a:srgbClr val="FFFDFF"/>
                </a:solidFill>
                <a:latin typeface="Rockwell"/>
                <a:cs typeface="Rockwell"/>
              </a:rPr>
              <a:t> </a:t>
            </a:r>
            <a:r>
              <a:rPr dirty="0" sz="1400">
                <a:solidFill>
                  <a:srgbClr val="FFFDFF"/>
                </a:solidFill>
                <a:latin typeface="Rockwell"/>
                <a:cs typeface="Rockwell"/>
              </a:rPr>
              <a:t>Thomson</a:t>
            </a:r>
            <a:r>
              <a:rPr dirty="0" sz="1400" spc="10">
                <a:solidFill>
                  <a:srgbClr val="FFFDFF"/>
                </a:solidFill>
                <a:latin typeface="Rockwell"/>
                <a:cs typeface="Rockwell"/>
              </a:rPr>
              <a:t> </a:t>
            </a:r>
            <a:r>
              <a:rPr dirty="0" sz="1400" spc="-50">
                <a:solidFill>
                  <a:srgbClr val="FFFDFF"/>
                </a:solidFill>
                <a:latin typeface="Rockwell"/>
                <a:cs typeface="Rockwell"/>
              </a:rPr>
              <a:t>-</a:t>
            </a:r>
            <a:endParaRPr sz="1400">
              <a:latin typeface="Rockwell"/>
              <a:cs typeface="Rockwell"/>
            </a:endParaRPr>
          </a:p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dirty="0" sz="1400">
                <a:solidFill>
                  <a:srgbClr val="FFFDFF"/>
                </a:solidFill>
                <a:latin typeface="Rockwell"/>
                <a:cs typeface="Rockwell"/>
              </a:rPr>
              <a:t>Abdel</a:t>
            </a:r>
            <a:r>
              <a:rPr dirty="0" sz="1400" spc="-25">
                <a:solidFill>
                  <a:srgbClr val="FFFDFF"/>
                </a:solidFill>
                <a:latin typeface="Rockwell"/>
                <a:cs typeface="Rockwell"/>
              </a:rPr>
              <a:t> </a:t>
            </a:r>
            <a:r>
              <a:rPr dirty="0" sz="1400" spc="-50">
                <a:solidFill>
                  <a:srgbClr val="FFFDFF"/>
                </a:solidFill>
                <a:latin typeface="Rockwell"/>
                <a:cs typeface="Rockwell"/>
              </a:rPr>
              <a:t>-</a:t>
            </a:r>
            <a:endParaRPr sz="1400">
              <a:latin typeface="Rockwell"/>
              <a:cs typeface="Rockwell"/>
            </a:endParaRPr>
          </a:p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dirty="0" sz="1400">
                <a:solidFill>
                  <a:srgbClr val="FFFDFF"/>
                </a:solidFill>
                <a:latin typeface="Rockwell"/>
                <a:cs typeface="Rockwell"/>
              </a:rPr>
              <a:t>Dwyane</a:t>
            </a:r>
            <a:r>
              <a:rPr dirty="0" sz="1400" spc="-55">
                <a:solidFill>
                  <a:srgbClr val="FFFDFF"/>
                </a:solidFill>
                <a:latin typeface="Rockwell"/>
                <a:cs typeface="Rockwell"/>
              </a:rPr>
              <a:t> </a:t>
            </a:r>
            <a:r>
              <a:rPr dirty="0" sz="1400" spc="-50">
                <a:solidFill>
                  <a:srgbClr val="FFFDFF"/>
                </a:solidFill>
                <a:latin typeface="Rockwell"/>
                <a:cs typeface="Rockwell"/>
              </a:rPr>
              <a:t>-</a:t>
            </a:r>
            <a:endParaRPr sz="1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1412" y="3062224"/>
            <a:ext cx="2303145" cy="92836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87020" marR="5080" indent="-274955">
              <a:lnSpc>
                <a:spcPts val="3229"/>
              </a:lnSpc>
              <a:spcBef>
                <a:spcPts val="745"/>
              </a:spcBef>
            </a:pPr>
            <a:r>
              <a:rPr dirty="0" sz="3200" spc="-114" b="0">
                <a:solidFill>
                  <a:srgbClr val="FFFDFF"/>
                </a:solidFill>
                <a:latin typeface="Calibri Light"/>
                <a:cs typeface="Calibri Light"/>
              </a:rPr>
              <a:t>Sample</a:t>
            </a:r>
            <a:r>
              <a:rPr dirty="0" sz="3200" spc="-185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90" b="0">
                <a:solidFill>
                  <a:srgbClr val="FFFDFF"/>
                </a:solidFill>
                <a:latin typeface="Calibri Light"/>
                <a:cs typeface="Calibri Light"/>
              </a:rPr>
              <a:t>INSERT </a:t>
            </a:r>
            <a:r>
              <a:rPr dirty="0" sz="3200" spc="-30" b="0">
                <a:solidFill>
                  <a:srgbClr val="FFFDFF"/>
                </a:solidFill>
                <a:latin typeface="Calibri Light"/>
                <a:cs typeface="Calibri Light"/>
              </a:rPr>
              <a:t>Statements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8125" y="2152650"/>
            <a:ext cx="4924425" cy="6191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7650" y="3019425"/>
            <a:ext cx="4933950" cy="590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7650" y="3781425"/>
            <a:ext cx="508635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89964" y="3270313"/>
            <a:ext cx="260667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05" b="0">
                <a:solidFill>
                  <a:srgbClr val="FFFDFF"/>
                </a:solidFill>
                <a:latin typeface="Calibri Light"/>
                <a:cs typeface="Calibri Light"/>
              </a:rPr>
              <a:t>JDBC</a:t>
            </a:r>
            <a:r>
              <a:rPr dirty="0" sz="3200" spc="-175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95" b="0">
                <a:solidFill>
                  <a:srgbClr val="FFFDFF"/>
                </a:solidFill>
                <a:latin typeface="Calibri Light"/>
                <a:cs typeface="Calibri Light"/>
              </a:rPr>
              <a:t>Connection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98975" y="2956115"/>
            <a:ext cx="3909695" cy="9036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84150" marR="5080" indent="-172085">
              <a:lnSpc>
                <a:spcPct val="123200"/>
              </a:lnSpc>
              <a:spcBef>
                <a:spcPts val="130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184150" algn="l"/>
              </a:tabLst>
            </a:pPr>
            <a:r>
              <a:rPr dirty="0" sz="1550">
                <a:latin typeface="Rockwell"/>
                <a:cs typeface="Rockwell"/>
              </a:rPr>
              <a:t>Connection</a:t>
            </a:r>
            <a:r>
              <a:rPr dirty="0" sz="1550" spc="95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conn</a:t>
            </a:r>
            <a:r>
              <a:rPr dirty="0" sz="1550" spc="110">
                <a:latin typeface="Rockwell"/>
                <a:cs typeface="Rockwell"/>
              </a:rPr>
              <a:t> </a:t>
            </a:r>
            <a:r>
              <a:rPr dirty="0" sz="1550" spc="-50">
                <a:latin typeface="Rockwell"/>
                <a:cs typeface="Rockwell"/>
              </a:rPr>
              <a:t>= </a:t>
            </a:r>
            <a:r>
              <a:rPr dirty="0" sz="1550" spc="-10">
                <a:latin typeface="Rockwell"/>
                <a:cs typeface="Rockwell"/>
              </a:rPr>
              <a:t>DriverManager.getConnection("jdbc:sq lite:workout_split.db");</a:t>
            </a:r>
            <a:endParaRPr sz="155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01076" y="14350"/>
            <a:ext cx="1038225" cy="333375"/>
          </a:xfrm>
          <a:custGeom>
            <a:avLst/>
            <a:gdLst/>
            <a:ahLst/>
            <a:cxnLst/>
            <a:rect l="l" t="t" r="r" b="b"/>
            <a:pathLst>
              <a:path w="1038225" h="333375">
                <a:moveTo>
                  <a:pt x="1038225" y="333375"/>
                </a:moveTo>
                <a:lnTo>
                  <a:pt x="989332" y="314230"/>
                </a:lnTo>
                <a:lnTo>
                  <a:pt x="940210" y="295473"/>
                </a:lnTo>
                <a:lnTo>
                  <a:pt x="890886" y="277092"/>
                </a:lnTo>
                <a:lnTo>
                  <a:pt x="841388" y="259079"/>
                </a:lnTo>
                <a:lnTo>
                  <a:pt x="791742" y="241424"/>
                </a:lnTo>
                <a:lnTo>
                  <a:pt x="741978" y="224117"/>
                </a:lnTo>
                <a:lnTo>
                  <a:pt x="692121" y="207151"/>
                </a:lnTo>
                <a:lnTo>
                  <a:pt x="642201" y="190514"/>
                </a:lnTo>
                <a:lnTo>
                  <a:pt x="592245" y="174198"/>
                </a:lnTo>
                <a:lnTo>
                  <a:pt x="542279" y="158193"/>
                </a:lnTo>
                <a:lnTo>
                  <a:pt x="492333" y="142490"/>
                </a:lnTo>
                <a:lnTo>
                  <a:pt x="442434" y="127079"/>
                </a:lnTo>
                <a:lnTo>
                  <a:pt x="392609" y="111952"/>
                </a:lnTo>
                <a:lnTo>
                  <a:pt x="342885" y="97098"/>
                </a:lnTo>
                <a:lnTo>
                  <a:pt x="293292" y="82509"/>
                </a:lnTo>
                <a:lnTo>
                  <a:pt x="243855" y="68174"/>
                </a:lnTo>
                <a:lnTo>
                  <a:pt x="194604" y="54086"/>
                </a:lnTo>
                <a:lnTo>
                  <a:pt x="145565" y="40233"/>
                </a:lnTo>
                <a:lnTo>
                  <a:pt x="96766" y="26608"/>
                </a:lnTo>
                <a:lnTo>
                  <a:pt x="48235" y="1320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710551" y="5586476"/>
            <a:ext cx="1428750" cy="1266825"/>
          </a:xfrm>
          <a:custGeom>
            <a:avLst/>
            <a:gdLst/>
            <a:ahLst/>
            <a:cxnLst/>
            <a:rect l="l" t="t" r="r" b="b"/>
            <a:pathLst>
              <a:path w="1428750" h="1266825">
                <a:moveTo>
                  <a:pt x="0" y="1266761"/>
                </a:moveTo>
                <a:lnTo>
                  <a:pt x="39564" y="1236332"/>
                </a:lnTo>
                <a:lnTo>
                  <a:pt x="79046" y="1205727"/>
                </a:lnTo>
                <a:lnTo>
                  <a:pt x="118446" y="1174948"/>
                </a:lnTo>
                <a:lnTo>
                  <a:pt x="157760" y="1143995"/>
                </a:lnTo>
                <a:lnTo>
                  <a:pt x="196986" y="1112872"/>
                </a:lnTo>
                <a:lnTo>
                  <a:pt x="236123" y="1081579"/>
                </a:lnTo>
                <a:lnTo>
                  <a:pt x="275169" y="1050118"/>
                </a:lnTo>
                <a:lnTo>
                  <a:pt x="314120" y="1018491"/>
                </a:lnTo>
                <a:lnTo>
                  <a:pt x="352976" y="986698"/>
                </a:lnTo>
                <a:lnTo>
                  <a:pt x="391734" y="954742"/>
                </a:lnTo>
                <a:lnTo>
                  <a:pt x="430392" y="922625"/>
                </a:lnTo>
                <a:lnTo>
                  <a:pt x="468948" y="890347"/>
                </a:lnTo>
                <a:lnTo>
                  <a:pt x="507399" y="857910"/>
                </a:lnTo>
                <a:lnTo>
                  <a:pt x="545745" y="825316"/>
                </a:lnTo>
                <a:lnTo>
                  <a:pt x="583982" y="792567"/>
                </a:lnTo>
                <a:lnTo>
                  <a:pt x="622109" y="759664"/>
                </a:lnTo>
                <a:lnTo>
                  <a:pt x="660123" y="726608"/>
                </a:lnTo>
                <a:lnTo>
                  <a:pt x="698023" y="693401"/>
                </a:lnTo>
                <a:lnTo>
                  <a:pt x="735806" y="660045"/>
                </a:lnTo>
                <a:lnTo>
                  <a:pt x="773470" y="626542"/>
                </a:lnTo>
                <a:lnTo>
                  <a:pt x="811014" y="592892"/>
                </a:lnTo>
                <a:lnTo>
                  <a:pt x="848434" y="559098"/>
                </a:lnTo>
                <a:lnTo>
                  <a:pt x="885730" y="525160"/>
                </a:lnTo>
                <a:lnTo>
                  <a:pt x="922898" y="491082"/>
                </a:lnTo>
                <a:lnTo>
                  <a:pt x="959938" y="456863"/>
                </a:lnTo>
                <a:lnTo>
                  <a:pt x="996846" y="422506"/>
                </a:lnTo>
                <a:lnTo>
                  <a:pt x="1033621" y="388012"/>
                </a:lnTo>
                <a:lnTo>
                  <a:pt x="1070260" y="353383"/>
                </a:lnTo>
                <a:lnTo>
                  <a:pt x="1106762" y="318620"/>
                </a:lnTo>
                <a:lnTo>
                  <a:pt x="1143124" y="283725"/>
                </a:lnTo>
                <a:lnTo>
                  <a:pt x="1179345" y="248700"/>
                </a:lnTo>
                <a:lnTo>
                  <a:pt x="1215422" y="213545"/>
                </a:lnTo>
                <a:lnTo>
                  <a:pt x="1251353" y="178264"/>
                </a:lnTo>
                <a:lnTo>
                  <a:pt x="1287137" y="142856"/>
                </a:lnTo>
                <a:lnTo>
                  <a:pt x="1322770" y="107325"/>
                </a:lnTo>
                <a:lnTo>
                  <a:pt x="1358251" y="71670"/>
                </a:lnTo>
                <a:lnTo>
                  <a:pt x="1393579" y="35895"/>
                </a:lnTo>
                <a:lnTo>
                  <a:pt x="14287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72576" y="14350"/>
            <a:ext cx="466725" cy="161925"/>
          </a:xfrm>
          <a:custGeom>
            <a:avLst/>
            <a:gdLst/>
            <a:ahLst/>
            <a:cxnLst/>
            <a:rect l="l" t="t" r="r" b="b"/>
            <a:pathLst>
              <a:path w="466725" h="161925">
                <a:moveTo>
                  <a:pt x="466725" y="161925"/>
                </a:moveTo>
                <a:lnTo>
                  <a:pt x="419692" y="144395"/>
                </a:lnTo>
                <a:lnTo>
                  <a:pt x="372892" y="127162"/>
                </a:lnTo>
                <a:lnTo>
                  <a:pt x="326267" y="110227"/>
                </a:lnTo>
                <a:lnTo>
                  <a:pt x="279760" y="93588"/>
                </a:lnTo>
                <a:lnTo>
                  <a:pt x="233314" y="77247"/>
                </a:lnTo>
                <a:lnTo>
                  <a:pt x="186872" y="61203"/>
                </a:lnTo>
                <a:lnTo>
                  <a:pt x="140377" y="45457"/>
                </a:lnTo>
                <a:lnTo>
                  <a:pt x="93771" y="30007"/>
                </a:lnTo>
                <a:lnTo>
                  <a:pt x="46998" y="1485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973699" y="5815012"/>
            <a:ext cx="1165860" cy="1043305"/>
          </a:xfrm>
          <a:custGeom>
            <a:avLst/>
            <a:gdLst/>
            <a:ahLst/>
            <a:cxnLst/>
            <a:rect l="l" t="t" r="r" b="b"/>
            <a:pathLst>
              <a:path w="1165859" h="1043304">
                <a:moveTo>
                  <a:pt x="0" y="1042987"/>
                </a:moveTo>
                <a:lnTo>
                  <a:pt x="33446" y="1016320"/>
                </a:lnTo>
                <a:lnTo>
                  <a:pt x="72776" y="984715"/>
                </a:lnTo>
                <a:lnTo>
                  <a:pt x="112014" y="952934"/>
                </a:lnTo>
                <a:lnTo>
                  <a:pt x="151158" y="920981"/>
                </a:lnTo>
                <a:lnTo>
                  <a:pt x="190207" y="888858"/>
                </a:lnTo>
                <a:lnTo>
                  <a:pt x="229158" y="856565"/>
                </a:lnTo>
                <a:lnTo>
                  <a:pt x="268010" y="824106"/>
                </a:lnTo>
                <a:lnTo>
                  <a:pt x="306760" y="791482"/>
                </a:lnTo>
                <a:lnTo>
                  <a:pt x="345407" y="758694"/>
                </a:lnTo>
                <a:lnTo>
                  <a:pt x="383948" y="725746"/>
                </a:lnTo>
                <a:lnTo>
                  <a:pt x="422382" y="692638"/>
                </a:lnTo>
                <a:lnTo>
                  <a:pt x="460707" y="659373"/>
                </a:lnTo>
                <a:lnTo>
                  <a:pt x="498921" y="625952"/>
                </a:lnTo>
                <a:lnTo>
                  <a:pt x="537023" y="592378"/>
                </a:lnTo>
                <a:lnTo>
                  <a:pt x="575009" y="558653"/>
                </a:lnTo>
                <a:lnTo>
                  <a:pt x="612878" y="524778"/>
                </a:lnTo>
                <a:lnTo>
                  <a:pt x="650629" y="490755"/>
                </a:lnTo>
                <a:lnTo>
                  <a:pt x="688259" y="456586"/>
                </a:lnTo>
                <a:lnTo>
                  <a:pt x="725767" y="422274"/>
                </a:lnTo>
                <a:lnTo>
                  <a:pt x="763150" y="387819"/>
                </a:lnTo>
                <a:lnTo>
                  <a:pt x="800407" y="353225"/>
                </a:lnTo>
                <a:lnTo>
                  <a:pt x="837535" y="318492"/>
                </a:lnTo>
                <a:lnTo>
                  <a:pt x="874533" y="283623"/>
                </a:lnTo>
                <a:lnTo>
                  <a:pt x="911399" y="248620"/>
                </a:lnTo>
                <a:lnTo>
                  <a:pt x="948132" y="213485"/>
                </a:lnTo>
                <a:lnTo>
                  <a:pt x="984728" y="178219"/>
                </a:lnTo>
                <a:lnTo>
                  <a:pt x="1021186" y="142824"/>
                </a:lnTo>
                <a:lnTo>
                  <a:pt x="1057504" y="107303"/>
                </a:lnTo>
                <a:lnTo>
                  <a:pt x="1093681" y="71657"/>
                </a:lnTo>
                <a:lnTo>
                  <a:pt x="1129714" y="35889"/>
                </a:lnTo>
                <a:lnTo>
                  <a:pt x="1165601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977376" y="1435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161925" y="57150"/>
                </a:moveTo>
                <a:lnTo>
                  <a:pt x="120961" y="42862"/>
                </a:lnTo>
                <a:lnTo>
                  <a:pt x="80914" y="28575"/>
                </a:lnTo>
                <a:lnTo>
                  <a:pt x="40892" y="1428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4248150" y="3581400"/>
            <a:ext cx="4896485" cy="3276600"/>
            <a:chOff x="4248150" y="3581400"/>
            <a:chExt cx="4896485" cy="3276600"/>
          </a:xfrm>
        </p:grpSpPr>
        <p:sp>
          <p:nvSpPr>
            <p:cNvPr id="8" name="object 8" descr=""/>
            <p:cNvSpPr/>
            <p:nvPr/>
          </p:nvSpPr>
          <p:spPr>
            <a:xfrm>
              <a:off x="8110601" y="5948362"/>
              <a:ext cx="1028700" cy="904875"/>
            </a:xfrm>
            <a:custGeom>
              <a:avLst/>
              <a:gdLst/>
              <a:ahLst/>
              <a:cxnLst/>
              <a:rect l="l" t="t" r="r" b="b"/>
              <a:pathLst>
                <a:path w="1028700" h="904875">
                  <a:moveTo>
                    <a:pt x="0" y="904875"/>
                  </a:moveTo>
                  <a:lnTo>
                    <a:pt x="39621" y="873213"/>
                  </a:lnTo>
                  <a:lnTo>
                    <a:pt x="79126" y="841397"/>
                  </a:lnTo>
                  <a:lnTo>
                    <a:pt x="118514" y="809428"/>
                  </a:lnTo>
                  <a:lnTo>
                    <a:pt x="157785" y="777308"/>
                  </a:lnTo>
                  <a:lnTo>
                    <a:pt x="196938" y="745037"/>
                  </a:lnTo>
                  <a:lnTo>
                    <a:pt x="235975" y="712617"/>
                  </a:lnTo>
                  <a:lnTo>
                    <a:pt x="274894" y="680050"/>
                  </a:lnTo>
                  <a:lnTo>
                    <a:pt x="313697" y="647337"/>
                  </a:lnTo>
                  <a:lnTo>
                    <a:pt x="352382" y="614479"/>
                  </a:lnTo>
                  <a:lnTo>
                    <a:pt x="390950" y="581479"/>
                  </a:lnTo>
                  <a:lnTo>
                    <a:pt x="429402" y="548337"/>
                  </a:lnTo>
                  <a:lnTo>
                    <a:pt x="467736" y="515055"/>
                  </a:lnTo>
                  <a:lnTo>
                    <a:pt x="505953" y="481634"/>
                  </a:lnTo>
                  <a:lnTo>
                    <a:pt x="544053" y="448076"/>
                  </a:lnTo>
                  <a:lnTo>
                    <a:pt x="582036" y="414382"/>
                  </a:lnTo>
                  <a:lnTo>
                    <a:pt x="619902" y="380554"/>
                  </a:lnTo>
                  <a:lnTo>
                    <a:pt x="657650" y="346593"/>
                  </a:lnTo>
                  <a:lnTo>
                    <a:pt x="695282" y="312501"/>
                  </a:lnTo>
                  <a:lnTo>
                    <a:pt x="732797" y="278279"/>
                  </a:lnTo>
                  <a:lnTo>
                    <a:pt x="770194" y="243929"/>
                  </a:lnTo>
                  <a:lnTo>
                    <a:pt x="807475" y="209451"/>
                  </a:lnTo>
                  <a:lnTo>
                    <a:pt x="844638" y="174848"/>
                  </a:lnTo>
                  <a:lnTo>
                    <a:pt x="881685" y="140121"/>
                  </a:lnTo>
                  <a:lnTo>
                    <a:pt x="918614" y="105271"/>
                  </a:lnTo>
                  <a:lnTo>
                    <a:pt x="955426" y="70300"/>
                  </a:lnTo>
                  <a:lnTo>
                    <a:pt x="992121" y="35209"/>
                  </a:lnTo>
                  <a:lnTo>
                    <a:pt x="1028700" y="0"/>
                  </a:lnTo>
                </a:path>
                <a:path w="1028700" h="904875">
                  <a:moveTo>
                    <a:pt x="161925" y="904875"/>
                  </a:moveTo>
                  <a:lnTo>
                    <a:pt x="200972" y="872068"/>
                  </a:lnTo>
                  <a:lnTo>
                    <a:pt x="239862" y="839103"/>
                  </a:lnTo>
                  <a:lnTo>
                    <a:pt x="278601" y="805982"/>
                  </a:lnTo>
                  <a:lnTo>
                    <a:pt x="317192" y="772706"/>
                  </a:lnTo>
                  <a:lnTo>
                    <a:pt x="355641" y="739279"/>
                  </a:lnTo>
                  <a:lnTo>
                    <a:pt x="393952" y="705702"/>
                  </a:lnTo>
                  <a:lnTo>
                    <a:pt x="432130" y="671978"/>
                  </a:lnTo>
                  <a:lnTo>
                    <a:pt x="470179" y="638110"/>
                  </a:lnTo>
                  <a:lnTo>
                    <a:pt x="508105" y="604099"/>
                  </a:lnTo>
                  <a:lnTo>
                    <a:pt x="545911" y="569948"/>
                  </a:lnTo>
                  <a:lnTo>
                    <a:pt x="583603" y="535660"/>
                  </a:lnTo>
                  <a:lnTo>
                    <a:pt x="621186" y="501235"/>
                  </a:lnTo>
                  <a:lnTo>
                    <a:pt x="658664" y="466678"/>
                  </a:lnTo>
                  <a:lnTo>
                    <a:pt x="696041" y="431990"/>
                  </a:lnTo>
                  <a:lnTo>
                    <a:pt x="733323" y="397174"/>
                  </a:lnTo>
                  <a:lnTo>
                    <a:pt x="770513" y="362232"/>
                  </a:lnTo>
                  <a:lnTo>
                    <a:pt x="807618" y="327165"/>
                  </a:lnTo>
                  <a:lnTo>
                    <a:pt x="844641" y="291978"/>
                  </a:lnTo>
                  <a:lnTo>
                    <a:pt x="881588" y="256671"/>
                  </a:lnTo>
                  <a:lnTo>
                    <a:pt x="918462" y="221247"/>
                  </a:lnTo>
                  <a:lnTo>
                    <a:pt x="955269" y="185709"/>
                  </a:lnTo>
                  <a:lnTo>
                    <a:pt x="992013" y="150059"/>
                  </a:lnTo>
                  <a:lnTo>
                    <a:pt x="1028700" y="114300"/>
                  </a:lnTo>
                </a:path>
                <a:path w="1028700" h="904875">
                  <a:moveTo>
                    <a:pt x="342900" y="904875"/>
                  </a:moveTo>
                  <a:lnTo>
                    <a:pt x="382224" y="870955"/>
                  </a:lnTo>
                  <a:lnTo>
                    <a:pt x="421378" y="836943"/>
                  </a:lnTo>
                  <a:lnTo>
                    <a:pt x="460366" y="802834"/>
                  </a:lnTo>
                  <a:lnTo>
                    <a:pt x="499192" y="768622"/>
                  </a:lnTo>
                  <a:lnTo>
                    <a:pt x="537862" y="734304"/>
                  </a:lnTo>
                  <a:lnTo>
                    <a:pt x="576382" y="699874"/>
                  </a:lnTo>
                  <a:lnTo>
                    <a:pt x="614756" y="665327"/>
                  </a:lnTo>
                  <a:lnTo>
                    <a:pt x="652989" y="630659"/>
                  </a:lnTo>
                  <a:lnTo>
                    <a:pt x="691086" y="595864"/>
                  </a:lnTo>
                  <a:lnTo>
                    <a:pt x="729053" y="560939"/>
                  </a:lnTo>
                  <a:lnTo>
                    <a:pt x="766894" y="525877"/>
                  </a:lnTo>
                  <a:lnTo>
                    <a:pt x="804615" y="490674"/>
                  </a:lnTo>
                  <a:lnTo>
                    <a:pt x="842221" y="455325"/>
                  </a:lnTo>
                  <a:lnTo>
                    <a:pt x="879716" y="419826"/>
                  </a:lnTo>
                  <a:lnTo>
                    <a:pt x="917107" y="384171"/>
                  </a:lnTo>
                  <a:lnTo>
                    <a:pt x="954398" y="348356"/>
                  </a:lnTo>
                  <a:lnTo>
                    <a:pt x="991593" y="312375"/>
                  </a:lnTo>
                  <a:lnTo>
                    <a:pt x="1028700" y="276225"/>
                  </a:lnTo>
                </a:path>
                <a:path w="1028700" h="904875">
                  <a:moveTo>
                    <a:pt x="647700" y="904875"/>
                  </a:moveTo>
                  <a:lnTo>
                    <a:pt x="686125" y="873757"/>
                  </a:lnTo>
                  <a:lnTo>
                    <a:pt x="724326" y="842358"/>
                  </a:lnTo>
                  <a:lnTo>
                    <a:pt x="762360" y="810678"/>
                  </a:lnTo>
                  <a:lnTo>
                    <a:pt x="800282" y="778716"/>
                  </a:lnTo>
                  <a:lnTo>
                    <a:pt x="838152" y="746472"/>
                  </a:lnTo>
                  <a:lnTo>
                    <a:pt x="876025" y="713946"/>
                  </a:lnTo>
                  <a:lnTo>
                    <a:pt x="913959" y="681139"/>
                  </a:lnTo>
                  <a:lnTo>
                    <a:pt x="952012" y="648050"/>
                  </a:lnTo>
                  <a:lnTo>
                    <a:pt x="990239" y="614678"/>
                  </a:lnTo>
                  <a:lnTo>
                    <a:pt x="1028700" y="581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8150" y="3581400"/>
              <a:ext cx="4467225" cy="2847975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0" y="-1523"/>
            <a:ext cx="4648835" cy="6861175"/>
            <a:chOff x="0" y="-1523"/>
            <a:chExt cx="4648835" cy="686117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4648262" cy="686111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38175" y="1695449"/>
              <a:ext cx="3286125" cy="3476625"/>
            </a:xfrm>
            <a:custGeom>
              <a:avLst/>
              <a:gdLst/>
              <a:ahLst/>
              <a:cxnLst/>
              <a:rect l="l" t="t" r="r" b="b"/>
              <a:pathLst>
                <a:path w="3286125" h="3476625">
                  <a:moveTo>
                    <a:pt x="3286125" y="581025"/>
                  </a:moveTo>
                  <a:lnTo>
                    <a:pt x="0" y="581025"/>
                  </a:lnTo>
                  <a:lnTo>
                    <a:pt x="0" y="3200400"/>
                  </a:lnTo>
                  <a:lnTo>
                    <a:pt x="1485900" y="3200400"/>
                  </a:lnTo>
                  <a:lnTo>
                    <a:pt x="1643126" y="3476625"/>
                  </a:lnTo>
                  <a:lnTo>
                    <a:pt x="1800225" y="3200400"/>
                  </a:lnTo>
                  <a:lnTo>
                    <a:pt x="3286125" y="3200400"/>
                  </a:lnTo>
                  <a:lnTo>
                    <a:pt x="3286125" y="581025"/>
                  </a:lnTo>
                  <a:close/>
                </a:path>
                <a:path w="3286125" h="3476625">
                  <a:moveTo>
                    <a:pt x="3286125" y="0"/>
                  </a:moveTo>
                  <a:lnTo>
                    <a:pt x="9525" y="0"/>
                  </a:lnTo>
                  <a:lnTo>
                    <a:pt x="9525" y="504825"/>
                  </a:lnTo>
                  <a:lnTo>
                    <a:pt x="3286125" y="5048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39825" y="3062224"/>
            <a:ext cx="2299335" cy="92836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584835" marR="5080" indent="-572770">
              <a:lnSpc>
                <a:spcPts val="3229"/>
              </a:lnSpc>
              <a:spcBef>
                <a:spcPts val="745"/>
              </a:spcBef>
            </a:pPr>
            <a:r>
              <a:rPr dirty="0" sz="3200" spc="-125" b="0">
                <a:solidFill>
                  <a:srgbClr val="FFFDFF"/>
                </a:solidFill>
                <a:latin typeface="Calibri Light"/>
                <a:cs typeface="Calibri Light"/>
              </a:rPr>
              <a:t>Creating</a:t>
            </a:r>
            <a:r>
              <a:rPr dirty="0" sz="3200" spc="-150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140" b="0">
                <a:solidFill>
                  <a:srgbClr val="FFFDFF"/>
                </a:solidFill>
                <a:latin typeface="Calibri Light"/>
                <a:cs typeface="Calibri Light"/>
              </a:rPr>
              <a:t>Tables </a:t>
            </a:r>
            <a:r>
              <a:rPr dirty="0" sz="3200" spc="-95" b="0">
                <a:solidFill>
                  <a:srgbClr val="FFFDFF"/>
                </a:solidFill>
                <a:latin typeface="Calibri Light"/>
                <a:cs typeface="Calibri Light"/>
              </a:rPr>
              <a:t>via</a:t>
            </a:r>
            <a:r>
              <a:rPr dirty="0" sz="3200" spc="-210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20" b="0">
                <a:solidFill>
                  <a:srgbClr val="FFFDFF"/>
                </a:solidFill>
                <a:latin typeface="Calibri Light"/>
                <a:cs typeface="Calibri Light"/>
              </a:rPr>
              <a:t>Java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38650" y="1228725"/>
            <a:ext cx="409575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5197" y="3062224"/>
            <a:ext cx="2687955" cy="92836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 marR="5080" indent="672465">
              <a:lnSpc>
                <a:spcPts val="3229"/>
              </a:lnSpc>
              <a:spcBef>
                <a:spcPts val="745"/>
              </a:spcBef>
            </a:pPr>
            <a:r>
              <a:rPr dirty="0" sz="3200" spc="-10" b="0">
                <a:solidFill>
                  <a:srgbClr val="FFFDFF"/>
                </a:solidFill>
                <a:latin typeface="Calibri Light"/>
                <a:cs typeface="Calibri Light"/>
              </a:rPr>
              <a:t>Inserting </a:t>
            </a:r>
            <a:r>
              <a:rPr dirty="0" sz="3200" spc="-130" b="0">
                <a:solidFill>
                  <a:srgbClr val="FFFDFF"/>
                </a:solidFill>
                <a:latin typeface="Calibri Light"/>
                <a:cs typeface="Calibri Light"/>
              </a:rPr>
              <a:t>Randomized</a:t>
            </a:r>
            <a:r>
              <a:rPr dirty="0" sz="3200" spc="-135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95" b="0">
                <a:solidFill>
                  <a:srgbClr val="FFFDFF"/>
                </a:solidFill>
                <a:latin typeface="Calibri Light"/>
                <a:cs typeface="Calibri Light"/>
              </a:rPr>
              <a:t>Data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98975" y="2789762"/>
            <a:ext cx="3515995" cy="1181735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75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184150" algn="l"/>
              </a:tabLst>
            </a:pPr>
            <a:r>
              <a:rPr dirty="0" sz="1550">
                <a:latin typeface="Rockwell"/>
                <a:cs typeface="Rockwell"/>
              </a:rPr>
              <a:t>-</a:t>
            </a:r>
            <a:r>
              <a:rPr dirty="0" sz="1550" spc="60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15</a:t>
            </a:r>
            <a:r>
              <a:rPr dirty="0" sz="1550" spc="-5">
                <a:latin typeface="Rockwell"/>
                <a:cs typeface="Rockwell"/>
              </a:rPr>
              <a:t> </a:t>
            </a:r>
            <a:r>
              <a:rPr dirty="0" sz="1550" spc="-10">
                <a:latin typeface="Rockwell"/>
                <a:cs typeface="Rockwell"/>
              </a:rPr>
              <a:t>users</a:t>
            </a:r>
            <a:endParaRPr sz="1550">
              <a:latin typeface="Rockwell"/>
              <a:cs typeface="Rockwell"/>
            </a:endParaRPr>
          </a:p>
          <a:p>
            <a:pPr marL="184150" indent="-171450">
              <a:lnSpc>
                <a:spcPct val="100000"/>
              </a:lnSpc>
              <a:spcBef>
                <a:spcPts val="1220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184150" algn="l"/>
              </a:tabLst>
            </a:pPr>
            <a:r>
              <a:rPr dirty="0" sz="1550">
                <a:latin typeface="Rockwell"/>
                <a:cs typeface="Rockwell"/>
              </a:rPr>
              <a:t>-</a:t>
            </a:r>
            <a:r>
              <a:rPr dirty="0" sz="1550" spc="75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Each</a:t>
            </a:r>
            <a:r>
              <a:rPr dirty="0" sz="1550" spc="40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with</a:t>
            </a:r>
            <a:r>
              <a:rPr dirty="0" sz="1550" spc="45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5-day</a:t>
            </a:r>
            <a:r>
              <a:rPr dirty="0" sz="1550" spc="140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randomized</a:t>
            </a:r>
            <a:r>
              <a:rPr dirty="0" sz="1550" spc="110">
                <a:latin typeface="Rockwell"/>
                <a:cs typeface="Rockwell"/>
              </a:rPr>
              <a:t> </a:t>
            </a:r>
            <a:r>
              <a:rPr dirty="0" sz="1550" spc="-20">
                <a:latin typeface="Rockwell"/>
                <a:cs typeface="Rockwell"/>
              </a:rPr>
              <a:t>plan</a:t>
            </a:r>
            <a:endParaRPr sz="1550">
              <a:latin typeface="Rockwell"/>
              <a:cs typeface="Rockwell"/>
            </a:endParaRPr>
          </a:p>
          <a:p>
            <a:pPr marL="184150" indent="-171450">
              <a:lnSpc>
                <a:spcPct val="100000"/>
              </a:lnSpc>
              <a:spcBef>
                <a:spcPts val="1290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184150" algn="l"/>
              </a:tabLst>
            </a:pPr>
            <a:r>
              <a:rPr dirty="0" sz="1550">
                <a:latin typeface="Rockwell"/>
                <a:cs typeface="Rockwell"/>
              </a:rPr>
              <a:t>-</a:t>
            </a:r>
            <a:r>
              <a:rPr dirty="0" sz="1550" spc="110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Exercises,</a:t>
            </a:r>
            <a:r>
              <a:rPr dirty="0" sz="1550" spc="-120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sets,</a:t>
            </a:r>
            <a:r>
              <a:rPr dirty="0" sz="1550" spc="-30">
                <a:latin typeface="Rockwell"/>
                <a:cs typeface="Rockwell"/>
              </a:rPr>
              <a:t> </a:t>
            </a:r>
            <a:r>
              <a:rPr dirty="0" sz="1550" spc="-10">
                <a:latin typeface="Rockwell"/>
                <a:cs typeface="Rockwell"/>
              </a:rPr>
              <a:t>reps,</a:t>
            </a:r>
            <a:r>
              <a:rPr dirty="0" sz="1550" spc="-125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duration</a:t>
            </a:r>
            <a:r>
              <a:rPr dirty="0" sz="1550" spc="170">
                <a:latin typeface="Rockwell"/>
                <a:cs typeface="Rockwell"/>
              </a:rPr>
              <a:t> </a:t>
            </a:r>
            <a:r>
              <a:rPr dirty="0" sz="1550" spc="-20">
                <a:latin typeface="Rockwell"/>
                <a:cs typeface="Rockwell"/>
              </a:rPr>
              <a:t>vary</a:t>
            </a:r>
            <a:endParaRPr sz="155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3307" y="3270313"/>
            <a:ext cx="245110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20" b="0">
                <a:solidFill>
                  <a:srgbClr val="FFFDFF"/>
                </a:solidFill>
                <a:latin typeface="Calibri Light"/>
                <a:cs typeface="Calibri Light"/>
              </a:rPr>
              <a:t>Special </a:t>
            </a:r>
            <a:r>
              <a:rPr dirty="0" sz="3200" spc="-110" b="0">
                <a:solidFill>
                  <a:srgbClr val="FFFDFF"/>
                </a:solidFill>
                <a:latin typeface="Calibri Light"/>
                <a:cs typeface="Calibri Light"/>
              </a:rPr>
              <a:t>Features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98975" y="2764154"/>
            <a:ext cx="2646045" cy="265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83515" indent="-170815">
              <a:lnSpc>
                <a:spcPct val="100000"/>
              </a:lnSpc>
              <a:spcBef>
                <a:spcPts val="125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183515" algn="l"/>
              </a:tabLst>
            </a:pPr>
            <a:r>
              <a:rPr dirty="0" sz="1550">
                <a:latin typeface="Rockwell"/>
                <a:cs typeface="Rockwell"/>
              </a:rPr>
              <a:t>-</a:t>
            </a:r>
            <a:r>
              <a:rPr dirty="0" sz="1550" spc="75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Personalized</a:t>
            </a:r>
            <a:r>
              <a:rPr dirty="0" sz="1550" spc="40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5-day</a:t>
            </a:r>
            <a:r>
              <a:rPr dirty="0" sz="1550" spc="145">
                <a:latin typeface="Rockwell"/>
                <a:cs typeface="Rockwell"/>
              </a:rPr>
              <a:t> </a:t>
            </a:r>
            <a:r>
              <a:rPr dirty="0" sz="1550" spc="-20">
                <a:latin typeface="Rockwell"/>
                <a:cs typeface="Rockwell"/>
              </a:rPr>
              <a:t>plans</a:t>
            </a:r>
            <a:endParaRPr sz="1550">
              <a:latin typeface="Rockwell"/>
              <a:cs typeface="Rockwel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98975" y="3098711"/>
            <a:ext cx="3865245" cy="102235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565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184150" algn="l"/>
              </a:tabLst>
            </a:pPr>
            <a:r>
              <a:rPr dirty="0" sz="1550">
                <a:latin typeface="Rockwell"/>
                <a:cs typeface="Rockwell"/>
              </a:rPr>
              <a:t>-</a:t>
            </a:r>
            <a:r>
              <a:rPr dirty="0" sz="1550" spc="-70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Workout</a:t>
            </a:r>
            <a:r>
              <a:rPr dirty="0" sz="1550" spc="90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days:</a:t>
            </a:r>
            <a:r>
              <a:rPr dirty="0" sz="1550" spc="-145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Push,</a:t>
            </a:r>
            <a:r>
              <a:rPr dirty="0" sz="1550" spc="-145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Pull,</a:t>
            </a:r>
            <a:r>
              <a:rPr dirty="0" sz="1550" spc="-65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Legs,</a:t>
            </a:r>
            <a:r>
              <a:rPr dirty="0" sz="1550" spc="-55">
                <a:latin typeface="Rockwell"/>
                <a:cs typeface="Rockwell"/>
              </a:rPr>
              <a:t> </a:t>
            </a:r>
            <a:r>
              <a:rPr dirty="0" sz="1550" spc="-10">
                <a:latin typeface="Rockwell"/>
                <a:cs typeface="Rockwell"/>
              </a:rPr>
              <a:t>Cardio,</a:t>
            </a:r>
            <a:endParaRPr sz="1550">
              <a:latin typeface="Rockwell"/>
              <a:cs typeface="Rockwell"/>
            </a:endParaRPr>
          </a:p>
          <a:p>
            <a:pPr marL="184150">
              <a:lnSpc>
                <a:spcPct val="100000"/>
              </a:lnSpc>
              <a:spcBef>
                <a:spcPts val="470"/>
              </a:spcBef>
            </a:pPr>
            <a:r>
              <a:rPr dirty="0" sz="1550">
                <a:latin typeface="Rockwell"/>
                <a:cs typeface="Rockwell"/>
              </a:rPr>
              <a:t>Full</a:t>
            </a:r>
            <a:r>
              <a:rPr dirty="0" sz="1550" spc="114">
                <a:latin typeface="Rockwell"/>
                <a:cs typeface="Rockwell"/>
              </a:rPr>
              <a:t> </a:t>
            </a:r>
            <a:r>
              <a:rPr dirty="0" sz="1550" spc="-20">
                <a:latin typeface="Rockwell"/>
                <a:cs typeface="Rockwell"/>
              </a:rPr>
              <a:t>Body</a:t>
            </a:r>
            <a:endParaRPr sz="1550">
              <a:latin typeface="Rockwell"/>
              <a:cs typeface="Rockwell"/>
            </a:endParaRPr>
          </a:p>
          <a:p>
            <a:pPr marL="184150" indent="-171450">
              <a:lnSpc>
                <a:spcPct val="100000"/>
              </a:lnSpc>
              <a:spcBef>
                <a:spcPts val="1295"/>
              </a:spcBef>
              <a:buClr>
                <a:srgbClr val="F81B01"/>
              </a:buClr>
              <a:buSzPct val="109677"/>
              <a:buFont typeface="Wingdings"/>
              <a:buChar char=""/>
              <a:tabLst>
                <a:tab pos="184150" algn="l"/>
              </a:tabLst>
            </a:pPr>
            <a:r>
              <a:rPr dirty="0" sz="1550">
                <a:latin typeface="Rockwell"/>
                <a:cs typeface="Rockwell"/>
              </a:rPr>
              <a:t>-</a:t>
            </a:r>
            <a:r>
              <a:rPr dirty="0" sz="1550" spc="45">
                <a:latin typeface="Rockwell"/>
                <a:cs typeface="Rockwell"/>
              </a:rPr>
              <a:t> </a:t>
            </a:r>
            <a:r>
              <a:rPr dirty="0" sz="1550">
                <a:latin typeface="Rockwell"/>
                <a:cs typeface="Rockwell"/>
              </a:rPr>
              <a:t>2–3</a:t>
            </a:r>
            <a:r>
              <a:rPr dirty="0" sz="1550" spc="65">
                <a:latin typeface="Rockwell"/>
                <a:cs typeface="Rockwell"/>
              </a:rPr>
              <a:t> </a:t>
            </a:r>
            <a:r>
              <a:rPr dirty="0" sz="1550" spc="-10">
                <a:latin typeface="Rockwell"/>
                <a:cs typeface="Rockwell"/>
              </a:rPr>
              <a:t>exercises/day</a:t>
            </a:r>
            <a:endParaRPr sz="155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101076" y="14350"/>
            <a:ext cx="1038225" cy="333375"/>
          </a:xfrm>
          <a:custGeom>
            <a:avLst/>
            <a:gdLst/>
            <a:ahLst/>
            <a:cxnLst/>
            <a:rect l="l" t="t" r="r" b="b"/>
            <a:pathLst>
              <a:path w="1038225" h="333375">
                <a:moveTo>
                  <a:pt x="1038225" y="333375"/>
                </a:moveTo>
                <a:lnTo>
                  <a:pt x="989332" y="314230"/>
                </a:lnTo>
                <a:lnTo>
                  <a:pt x="940210" y="295473"/>
                </a:lnTo>
                <a:lnTo>
                  <a:pt x="890886" y="277092"/>
                </a:lnTo>
                <a:lnTo>
                  <a:pt x="841388" y="259079"/>
                </a:lnTo>
                <a:lnTo>
                  <a:pt x="791742" y="241424"/>
                </a:lnTo>
                <a:lnTo>
                  <a:pt x="741978" y="224117"/>
                </a:lnTo>
                <a:lnTo>
                  <a:pt x="692121" y="207151"/>
                </a:lnTo>
                <a:lnTo>
                  <a:pt x="642201" y="190514"/>
                </a:lnTo>
                <a:lnTo>
                  <a:pt x="592245" y="174198"/>
                </a:lnTo>
                <a:lnTo>
                  <a:pt x="542279" y="158193"/>
                </a:lnTo>
                <a:lnTo>
                  <a:pt x="492333" y="142490"/>
                </a:lnTo>
                <a:lnTo>
                  <a:pt x="442434" y="127079"/>
                </a:lnTo>
                <a:lnTo>
                  <a:pt x="392609" y="111952"/>
                </a:lnTo>
                <a:lnTo>
                  <a:pt x="342885" y="97098"/>
                </a:lnTo>
                <a:lnTo>
                  <a:pt x="293292" y="82509"/>
                </a:lnTo>
                <a:lnTo>
                  <a:pt x="243855" y="68174"/>
                </a:lnTo>
                <a:lnTo>
                  <a:pt x="194604" y="54086"/>
                </a:lnTo>
                <a:lnTo>
                  <a:pt x="145565" y="40233"/>
                </a:lnTo>
                <a:lnTo>
                  <a:pt x="96766" y="26608"/>
                </a:lnTo>
                <a:lnTo>
                  <a:pt x="48235" y="13200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710551" y="5586476"/>
            <a:ext cx="1428750" cy="1266825"/>
          </a:xfrm>
          <a:custGeom>
            <a:avLst/>
            <a:gdLst/>
            <a:ahLst/>
            <a:cxnLst/>
            <a:rect l="l" t="t" r="r" b="b"/>
            <a:pathLst>
              <a:path w="1428750" h="1266825">
                <a:moveTo>
                  <a:pt x="0" y="1266761"/>
                </a:moveTo>
                <a:lnTo>
                  <a:pt x="39564" y="1236332"/>
                </a:lnTo>
                <a:lnTo>
                  <a:pt x="79046" y="1205727"/>
                </a:lnTo>
                <a:lnTo>
                  <a:pt x="118446" y="1174948"/>
                </a:lnTo>
                <a:lnTo>
                  <a:pt x="157760" y="1143995"/>
                </a:lnTo>
                <a:lnTo>
                  <a:pt x="196986" y="1112872"/>
                </a:lnTo>
                <a:lnTo>
                  <a:pt x="236123" y="1081579"/>
                </a:lnTo>
                <a:lnTo>
                  <a:pt x="275169" y="1050118"/>
                </a:lnTo>
                <a:lnTo>
                  <a:pt x="314120" y="1018491"/>
                </a:lnTo>
                <a:lnTo>
                  <a:pt x="352976" y="986698"/>
                </a:lnTo>
                <a:lnTo>
                  <a:pt x="391734" y="954742"/>
                </a:lnTo>
                <a:lnTo>
                  <a:pt x="430392" y="922625"/>
                </a:lnTo>
                <a:lnTo>
                  <a:pt x="468948" y="890347"/>
                </a:lnTo>
                <a:lnTo>
                  <a:pt x="507399" y="857910"/>
                </a:lnTo>
                <a:lnTo>
                  <a:pt x="545745" y="825316"/>
                </a:lnTo>
                <a:lnTo>
                  <a:pt x="583982" y="792567"/>
                </a:lnTo>
                <a:lnTo>
                  <a:pt x="622109" y="759664"/>
                </a:lnTo>
                <a:lnTo>
                  <a:pt x="660123" y="726608"/>
                </a:lnTo>
                <a:lnTo>
                  <a:pt x="698023" y="693401"/>
                </a:lnTo>
                <a:lnTo>
                  <a:pt x="735806" y="660045"/>
                </a:lnTo>
                <a:lnTo>
                  <a:pt x="773470" y="626542"/>
                </a:lnTo>
                <a:lnTo>
                  <a:pt x="811014" y="592892"/>
                </a:lnTo>
                <a:lnTo>
                  <a:pt x="848434" y="559098"/>
                </a:lnTo>
                <a:lnTo>
                  <a:pt x="885730" y="525160"/>
                </a:lnTo>
                <a:lnTo>
                  <a:pt x="922898" y="491082"/>
                </a:lnTo>
                <a:lnTo>
                  <a:pt x="959938" y="456863"/>
                </a:lnTo>
                <a:lnTo>
                  <a:pt x="996846" y="422506"/>
                </a:lnTo>
                <a:lnTo>
                  <a:pt x="1033621" y="388012"/>
                </a:lnTo>
                <a:lnTo>
                  <a:pt x="1070260" y="353383"/>
                </a:lnTo>
                <a:lnTo>
                  <a:pt x="1106762" y="318620"/>
                </a:lnTo>
                <a:lnTo>
                  <a:pt x="1143124" y="283725"/>
                </a:lnTo>
                <a:lnTo>
                  <a:pt x="1179345" y="248700"/>
                </a:lnTo>
                <a:lnTo>
                  <a:pt x="1215422" y="213545"/>
                </a:lnTo>
                <a:lnTo>
                  <a:pt x="1251353" y="178264"/>
                </a:lnTo>
                <a:lnTo>
                  <a:pt x="1287137" y="142856"/>
                </a:lnTo>
                <a:lnTo>
                  <a:pt x="1322770" y="107325"/>
                </a:lnTo>
                <a:lnTo>
                  <a:pt x="1358251" y="71670"/>
                </a:lnTo>
                <a:lnTo>
                  <a:pt x="1393579" y="35895"/>
                </a:lnTo>
                <a:lnTo>
                  <a:pt x="14287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672576" y="14350"/>
            <a:ext cx="466725" cy="161925"/>
          </a:xfrm>
          <a:custGeom>
            <a:avLst/>
            <a:gdLst/>
            <a:ahLst/>
            <a:cxnLst/>
            <a:rect l="l" t="t" r="r" b="b"/>
            <a:pathLst>
              <a:path w="466725" h="161925">
                <a:moveTo>
                  <a:pt x="466725" y="161925"/>
                </a:moveTo>
                <a:lnTo>
                  <a:pt x="419692" y="144395"/>
                </a:lnTo>
                <a:lnTo>
                  <a:pt x="372892" y="127162"/>
                </a:lnTo>
                <a:lnTo>
                  <a:pt x="326267" y="110227"/>
                </a:lnTo>
                <a:lnTo>
                  <a:pt x="279760" y="93588"/>
                </a:lnTo>
                <a:lnTo>
                  <a:pt x="233314" y="77247"/>
                </a:lnTo>
                <a:lnTo>
                  <a:pt x="186872" y="61203"/>
                </a:lnTo>
                <a:lnTo>
                  <a:pt x="140377" y="45457"/>
                </a:lnTo>
                <a:lnTo>
                  <a:pt x="93771" y="30007"/>
                </a:lnTo>
                <a:lnTo>
                  <a:pt x="46998" y="14855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973699" y="5815012"/>
            <a:ext cx="1165860" cy="1043305"/>
          </a:xfrm>
          <a:custGeom>
            <a:avLst/>
            <a:gdLst/>
            <a:ahLst/>
            <a:cxnLst/>
            <a:rect l="l" t="t" r="r" b="b"/>
            <a:pathLst>
              <a:path w="1165859" h="1043304">
                <a:moveTo>
                  <a:pt x="0" y="1042987"/>
                </a:moveTo>
                <a:lnTo>
                  <a:pt x="33446" y="1016320"/>
                </a:lnTo>
                <a:lnTo>
                  <a:pt x="72776" y="984715"/>
                </a:lnTo>
                <a:lnTo>
                  <a:pt x="112014" y="952934"/>
                </a:lnTo>
                <a:lnTo>
                  <a:pt x="151158" y="920981"/>
                </a:lnTo>
                <a:lnTo>
                  <a:pt x="190207" y="888858"/>
                </a:lnTo>
                <a:lnTo>
                  <a:pt x="229158" y="856565"/>
                </a:lnTo>
                <a:lnTo>
                  <a:pt x="268010" y="824106"/>
                </a:lnTo>
                <a:lnTo>
                  <a:pt x="306760" y="791482"/>
                </a:lnTo>
                <a:lnTo>
                  <a:pt x="345407" y="758694"/>
                </a:lnTo>
                <a:lnTo>
                  <a:pt x="383948" y="725746"/>
                </a:lnTo>
                <a:lnTo>
                  <a:pt x="422382" y="692638"/>
                </a:lnTo>
                <a:lnTo>
                  <a:pt x="460707" y="659373"/>
                </a:lnTo>
                <a:lnTo>
                  <a:pt x="498921" y="625952"/>
                </a:lnTo>
                <a:lnTo>
                  <a:pt x="537023" y="592378"/>
                </a:lnTo>
                <a:lnTo>
                  <a:pt x="575009" y="558653"/>
                </a:lnTo>
                <a:lnTo>
                  <a:pt x="612878" y="524778"/>
                </a:lnTo>
                <a:lnTo>
                  <a:pt x="650629" y="490755"/>
                </a:lnTo>
                <a:lnTo>
                  <a:pt x="688259" y="456586"/>
                </a:lnTo>
                <a:lnTo>
                  <a:pt x="725767" y="422274"/>
                </a:lnTo>
                <a:lnTo>
                  <a:pt x="763150" y="387819"/>
                </a:lnTo>
                <a:lnTo>
                  <a:pt x="800407" y="353225"/>
                </a:lnTo>
                <a:lnTo>
                  <a:pt x="837535" y="318492"/>
                </a:lnTo>
                <a:lnTo>
                  <a:pt x="874533" y="283623"/>
                </a:lnTo>
                <a:lnTo>
                  <a:pt x="911399" y="248620"/>
                </a:lnTo>
                <a:lnTo>
                  <a:pt x="948132" y="213485"/>
                </a:lnTo>
                <a:lnTo>
                  <a:pt x="984728" y="178219"/>
                </a:lnTo>
                <a:lnTo>
                  <a:pt x="1021186" y="142824"/>
                </a:lnTo>
                <a:lnTo>
                  <a:pt x="1057504" y="107303"/>
                </a:lnTo>
                <a:lnTo>
                  <a:pt x="1093681" y="71657"/>
                </a:lnTo>
                <a:lnTo>
                  <a:pt x="1129714" y="35889"/>
                </a:lnTo>
                <a:lnTo>
                  <a:pt x="1165601" y="0"/>
                </a:lnTo>
              </a:path>
            </a:pathLst>
          </a:custGeom>
          <a:ln w="952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8977376" y="14350"/>
            <a:ext cx="161925" cy="57150"/>
          </a:xfrm>
          <a:custGeom>
            <a:avLst/>
            <a:gdLst/>
            <a:ahLst/>
            <a:cxnLst/>
            <a:rect l="l" t="t" r="r" b="b"/>
            <a:pathLst>
              <a:path w="161925" h="57150">
                <a:moveTo>
                  <a:pt x="161925" y="57150"/>
                </a:moveTo>
                <a:lnTo>
                  <a:pt x="120961" y="42862"/>
                </a:lnTo>
                <a:lnTo>
                  <a:pt x="80914" y="28575"/>
                </a:lnTo>
                <a:lnTo>
                  <a:pt x="40892" y="14287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4419600" y="933450"/>
            <a:ext cx="4725035" cy="5924550"/>
            <a:chOff x="4419600" y="933450"/>
            <a:chExt cx="4725035" cy="5924550"/>
          </a:xfrm>
        </p:grpSpPr>
        <p:sp>
          <p:nvSpPr>
            <p:cNvPr id="8" name="object 8" descr=""/>
            <p:cNvSpPr/>
            <p:nvPr/>
          </p:nvSpPr>
          <p:spPr>
            <a:xfrm>
              <a:off x="8110601" y="5948362"/>
              <a:ext cx="1028700" cy="904875"/>
            </a:xfrm>
            <a:custGeom>
              <a:avLst/>
              <a:gdLst/>
              <a:ahLst/>
              <a:cxnLst/>
              <a:rect l="l" t="t" r="r" b="b"/>
              <a:pathLst>
                <a:path w="1028700" h="904875">
                  <a:moveTo>
                    <a:pt x="0" y="904875"/>
                  </a:moveTo>
                  <a:lnTo>
                    <a:pt x="39621" y="873213"/>
                  </a:lnTo>
                  <a:lnTo>
                    <a:pt x="79126" y="841397"/>
                  </a:lnTo>
                  <a:lnTo>
                    <a:pt x="118514" y="809428"/>
                  </a:lnTo>
                  <a:lnTo>
                    <a:pt x="157785" y="777308"/>
                  </a:lnTo>
                  <a:lnTo>
                    <a:pt x="196938" y="745037"/>
                  </a:lnTo>
                  <a:lnTo>
                    <a:pt x="235975" y="712617"/>
                  </a:lnTo>
                  <a:lnTo>
                    <a:pt x="274894" y="680050"/>
                  </a:lnTo>
                  <a:lnTo>
                    <a:pt x="313697" y="647337"/>
                  </a:lnTo>
                  <a:lnTo>
                    <a:pt x="352382" y="614479"/>
                  </a:lnTo>
                  <a:lnTo>
                    <a:pt x="390950" y="581479"/>
                  </a:lnTo>
                  <a:lnTo>
                    <a:pt x="429402" y="548337"/>
                  </a:lnTo>
                  <a:lnTo>
                    <a:pt x="467736" y="515055"/>
                  </a:lnTo>
                  <a:lnTo>
                    <a:pt x="505953" y="481634"/>
                  </a:lnTo>
                  <a:lnTo>
                    <a:pt x="544053" y="448076"/>
                  </a:lnTo>
                  <a:lnTo>
                    <a:pt x="582036" y="414382"/>
                  </a:lnTo>
                  <a:lnTo>
                    <a:pt x="619902" y="380554"/>
                  </a:lnTo>
                  <a:lnTo>
                    <a:pt x="657650" y="346593"/>
                  </a:lnTo>
                  <a:lnTo>
                    <a:pt x="695282" y="312501"/>
                  </a:lnTo>
                  <a:lnTo>
                    <a:pt x="732797" y="278279"/>
                  </a:lnTo>
                  <a:lnTo>
                    <a:pt x="770194" y="243929"/>
                  </a:lnTo>
                  <a:lnTo>
                    <a:pt x="807475" y="209451"/>
                  </a:lnTo>
                  <a:lnTo>
                    <a:pt x="844638" y="174848"/>
                  </a:lnTo>
                  <a:lnTo>
                    <a:pt x="881685" y="140121"/>
                  </a:lnTo>
                  <a:lnTo>
                    <a:pt x="918614" y="105271"/>
                  </a:lnTo>
                  <a:lnTo>
                    <a:pt x="955426" y="70300"/>
                  </a:lnTo>
                  <a:lnTo>
                    <a:pt x="992121" y="35209"/>
                  </a:lnTo>
                  <a:lnTo>
                    <a:pt x="1028700" y="0"/>
                  </a:lnTo>
                </a:path>
                <a:path w="1028700" h="904875">
                  <a:moveTo>
                    <a:pt x="161925" y="904875"/>
                  </a:moveTo>
                  <a:lnTo>
                    <a:pt x="200972" y="872068"/>
                  </a:lnTo>
                  <a:lnTo>
                    <a:pt x="239862" y="839103"/>
                  </a:lnTo>
                  <a:lnTo>
                    <a:pt x="278601" y="805982"/>
                  </a:lnTo>
                  <a:lnTo>
                    <a:pt x="317192" y="772706"/>
                  </a:lnTo>
                  <a:lnTo>
                    <a:pt x="355641" y="739279"/>
                  </a:lnTo>
                  <a:lnTo>
                    <a:pt x="393952" y="705702"/>
                  </a:lnTo>
                  <a:lnTo>
                    <a:pt x="432130" y="671978"/>
                  </a:lnTo>
                  <a:lnTo>
                    <a:pt x="470179" y="638110"/>
                  </a:lnTo>
                  <a:lnTo>
                    <a:pt x="508105" y="604099"/>
                  </a:lnTo>
                  <a:lnTo>
                    <a:pt x="545911" y="569948"/>
                  </a:lnTo>
                  <a:lnTo>
                    <a:pt x="583603" y="535660"/>
                  </a:lnTo>
                  <a:lnTo>
                    <a:pt x="621186" y="501235"/>
                  </a:lnTo>
                  <a:lnTo>
                    <a:pt x="658664" y="466678"/>
                  </a:lnTo>
                  <a:lnTo>
                    <a:pt x="696041" y="431990"/>
                  </a:lnTo>
                  <a:lnTo>
                    <a:pt x="733323" y="397174"/>
                  </a:lnTo>
                  <a:lnTo>
                    <a:pt x="770513" y="362232"/>
                  </a:lnTo>
                  <a:lnTo>
                    <a:pt x="807618" y="327165"/>
                  </a:lnTo>
                  <a:lnTo>
                    <a:pt x="844641" y="291978"/>
                  </a:lnTo>
                  <a:lnTo>
                    <a:pt x="881588" y="256671"/>
                  </a:lnTo>
                  <a:lnTo>
                    <a:pt x="918462" y="221247"/>
                  </a:lnTo>
                  <a:lnTo>
                    <a:pt x="955269" y="185709"/>
                  </a:lnTo>
                  <a:lnTo>
                    <a:pt x="992013" y="150059"/>
                  </a:lnTo>
                  <a:lnTo>
                    <a:pt x="1028700" y="114300"/>
                  </a:lnTo>
                </a:path>
                <a:path w="1028700" h="904875">
                  <a:moveTo>
                    <a:pt x="342900" y="904875"/>
                  </a:moveTo>
                  <a:lnTo>
                    <a:pt x="382224" y="870955"/>
                  </a:lnTo>
                  <a:lnTo>
                    <a:pt x="421378" y="836943"/>
                  </a:lnTo>
                  <a:lnTo>
                    <a:pt x="460366" y="802834"/>
                  </a:lnTo>
                  <a:lnTo>
                    <a:pt x="499192" y="768622"/>
                  </a:lnTo>
                  <a:lnTo>
                    <a:pt x="537862" y="734304"/>
                  </a:lnTo>
                  <a:lnTo>
                    <a:pt x="576382" y="699874"/>
                  </a:lnTo>
                  <a:lnTo>
                    <a:pt x="614756" y="665327"/>
                  </a:lnTo>
                  <a:lnTo>
                    <a:pt x="652989" y="630659"/>
                  </a:lnTo>
                  <a:lnTo>
                    <a:pt x="691086" y="595864"/>
                  </a:lnTo>
                  <a:lnTo>
                    <a:pt x="729053" y="560939"/>
                  </a:lnTo>
                  <a:lnTo>
                    <a:pt x="766894" y="525877"/>
                  </a:lnTo>
                  <a:lnTo>
                    <a:pt x="804615" y="490674"/>
                  </a:lnTo>
                  <a:lnTo>
                    <a:pt x="842221" y="455325"/>
                  </a:lnTo>
                  <a:lnTo>
                    <a:pt x="879716" y="419826"/>
                  </a:lnTo>
                  <a:lnTo>
                    <a:pt x="917107" y="384171"/>
                  </a:lnTo>
                  <a:lnTo>
                    <a:pt x="954398" y="348356"/>
                  </a:lnTo>
                  <a:lnTo>
                    <a:pt x="991593" y="312375"/>
                  </a:lnTo>
                  <a:lnTo>
                    <a:pt x="1028700" y="276225"/>
                  </a:lnTo>
                </a:path>
                <a:path w="1028700" h="904875">
                  <a:moveTo>
                    <a:pt x="647700" y="904875"/>
                  </a:moveTo>
                  <a:lnTo>
                    <a:pt x="686125" y="873757"/>
                  </a:lnTo>
                  <a:lnTo>
                    <a:pt x="724326" y="842358"/>
                  </a:lnTo>
                  <a:lnTo>
                    <a:pt x="762360" y="810678"/>
                  </a:lnTo>
                  <a:lnTo>
                    <a:pt x="800282" y="778716"/>
                  </a:lnTo>
                  <a:lnTo>
                    <a:pt x="838152" y="746472"/>
                  </a:lnTo>
                  <a:lnTo>
                    <a:pt x="876025" y="713946"/>
                  </a:lnTo>
                  <a:lnTo>
                    <a:pt x="913959" y="681139"/>
                  </a:lnTo>
                  <a:lnTo>
                    <a:pt x="952012" y="648050"/>
                  </a:lnTo>
                  <a:lnTo>
                    <a:pt x="990239" y="614678"/>
                  </a:lnTo>
                  <a:lnTo>
                    <a:pt x="1028700" y="581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9600" y="933450"/>
              <a:ext cx="4086225" cy="4991100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0" y="-1523"/>
            <a:ext cx="4648835" cy="6861175"/>
            <a:chOff x="0" y="-1523"/>
            <a:chExt cx="4648835" cy="686117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4648262" cy="686111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38175" y="1695449"/>
              <a:ext cx="3286125" cy="3476625"/>
            </a:xfrm>
            <a:custGeom>
              <a:avLst/>
              <a:gdLst/>
              <a:ahLst/>
              <a:cxnLst/>
              <a:rect l="l" t="t" r="r" b="b"/>
              <a:pathLst>
                <a:path w="3286125" h="3476625">
                  <a:moveTo>
                    <a:pt x="3286125" y="581025"/>
                  </a:moveTo>
                  <a:lnTo>
                    <a:pt x="0" y="581025"/>
                  </a:lnTo>
                  <a:lnTo>
                    <a:pt x="0" y="3200400"/>
                  </a:lnTo>
                  <a:lnTo>
                    <a:pt x="1485900" y="3200400"/>
                  </a:lnTo>
                  <a:lnTo>
                    <a:pt x="1643126" y="3476625"/>
                  </a:lnTo>
                  <a:lnTo>
                    <a:pt x="1800225" y="3200400"/>
                  </a:lnTo>
                  <a:lnTo>
                    <a:pt x="3286125" y="3200400"/>
                  </a:lnTo>
                  <a:lnTo>
                    <a:pt x="3286125" y="581025"/>
                  </a:lnTo>
                  <a:close/>
                </a:path>
                <a:path w="3286125" h="3476625">
                  <a:moveTo>
                    <a:pt x="3286125" y="0"/>
                  </a:moveTo>
                  <a:lnTo>
                    <a:pt x="9525" y="0"/>
                  </a:lnTo>
                  <a:lnTo>
                    <a:pt x="9525" y="504825"/>
                  </a:lnTo>
                  <a:lnTo>
                    <a:pt x="3286125" y="5048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F81B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456689" y="3270313"/>
            <a:ext cx="1672589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25" b="0">
                <a:solidFill>
                  <a:srgbClr val="FFFDFF"/>
                </a:solidFill>
                <a:latin typeface="Calibri Light"/>
                <a:cs typeface="Calibri Light"/>
              </a:rPr>
              <a:t>JavaFX</a:t>
            </a:r>
            <a:r>
              <a:rPr dirty="0" sz="3200" spc="-195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45" b="0">
                <a:solidFill>
                  <a:srgbClr val="FFFDFF"/>
                </a:solidFill>
                <a:latin typeface="Calibri Light"/>
                <a:cs typeface="Calibri Light"/>
              </a:rPr>
              <a:t>GUI</a:t>
            </a:r>
            <a:endParaRPr sz="3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10664" y="3270313"/>
            <a:ext cx="156019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05" b="0">
                <a:solidFill>
                  <a:srgbClr val="FFFDFF"/>
                </a:solidFill>
                <a:latin typeface="Calibri Light"/>
                <a:cs typeface="Calibri Light"/>
              </a:rPr>
              <a:t>User</a:t>
            </a:r>
            <a:r>
              <a:rPr dirty="0" sz="3200" spc="-160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80" b="0">
                <a:solidFill>
                  <a:srgbClr val="FFFDFF"/>
                </a:solidFill>
                <a:latin typeface="Calibri Light"/>
                <a:cs typeface="Calibri Light"/>
              </a:rPr>
              <a:t>View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5300" y="2000250"/>
            <a:ext cx="4543425" cy="3181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2537" y="3062224"/>
            <a:ext cx="2080260" cy="92836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659765" marR="5080" indent="-647700">
              <a:lnSpc>
                <a:spcPts val="3229"/>
              </a:lnSpc>
              <a:spcBef>
                <a:spcPts val="745"/>
              </a:spcBef>
            </a:pPr>
            <a:r>
              <a:rPr dirty="0" sz="3200" spc="-145" b="0">
                <a:solidFill>
                  <a:srgbClr val="FFFDFF"/>
                </a:solidFill>
                <a:latin typeface="Calibri Light"/>
                <a:cs typeface="Calibri Light"/>
              </a:rPr>
              <a:t>Workout</a:t>
            </a:r>
            <a:r>
              <a:rPr dirty="0" sz="3200" spc="-225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70" b="0">
                <a:solidFill>
                  <a:srgbClr val="FFFDFF"/>
                </a:solidFill>
                <a:latin typeface="Calibri Light"/>
                <a:cs typeface="Calibri Light"/>
              </a:rPr>
              <a:t>Plan </a:t>
            </a:r>
            <a:r>
              <a:rPr dirty="0" sz="3200" spc="-20" b="0">
                <a:solidFill>
                  <a:srgbClr val="FFFDFF"/>
                </a:solidFill>
                <a:latin typeface="Calibri Light"/>
                <a:cs typeface="Calibri Light"/>
              </a:rPr>
              <a:t>View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0525" y="1847850"/>
            <a:ext cx="47434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70430" y="3270313"/>
            <a:ext cx="124015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14" b="0">
                <a:solidFill>
                  <a:srgbClr val="FFFDFF"/>
                </a:solidFill>
                <a:latin typeface="Calibri Light"/>
                <a:cs typeface="Calibri Light"/>
              </a:rPr>
              <a:t>Exercise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1638300"/>
            <a:ext cx="4086225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19530" y="3062224"/>
            <a:ext cx="1947545" cy="928369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592455" marR="5080" indent="-580390">
              <a:lnSpc>
                <a:spcPts val="3229"/>
              </a:lnSpc>
              <a:spcBef>
                <a:spcPts val="745"/>
              </a:spcBef>
            </a:pPr>
            <a:r>
              <a:rPr dirty="0" sz="3200" spc="-90" b="0">
                <a:solidFill>
                  <a:srgbClr val="FFFDFF"/>
                </a:solidFill>
                <a:latin typeface="Calibri Light"/>
                <a:cs typeface="Calibri Light"/>
              </a:rPr>
              <a:t>All</a:t>
            </a:r>
            <a:r>
              <a:rPr dirty="0" sz="3200" spc="-165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140" b="0">
                <a:solidFill>
                  <a:srgbClr val="FFFDFF"/>
                </a:solidFill>
                <a:latin typeface="Calibri Light"/>
                <a:cs typeface="Calibri Light"/>
              </a:rPr>
              <a:t>Workouts </a:t>
            </a:r>
            <a:r>
              <a:rPr dirty="0" sz="3200" spc="-20" b="0">
                <a:solidFill>
                  <a:srgbClr val="FFFDFF"/>
                </a:solidFill>
                <a:latin typeface="Calibri Light"/>
                <a:cs typeface="Calibri Light"/>
              </a:rPr>
              <a:t>View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1685925"/>
            <a:ext cx="452437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21053" y="2419413"/>
            <a:ext cx="1639570" cy="4489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-95" b="0">
                <a:solidFill>
                  <a:srgbClr val="FFFDFF"/>
                </a:solidFill>
                <a:latin typeface="Calibri Light"/>
                <a:cs typeface="Calibri Light"/>
              </a:rPr>
              <a:t>Introduction</a:t>
            </a:r>
            <a:endParaRPr sz="275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98975" y="623189"/>
            <a:ext cx="3865879" cy="15709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20" b="1">
                <a:latin typeface="Rockwell"/>
                <a:cs typeface="Rockwell"/>
              </a:rPr>
              <a:t>Workout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Split</a:t>
            </a:r>
            <a:r>
              <a:rPr dirty="0" sz="1200" spc="-7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Manager</a:t>
            </a:r>
            <a:r>
              <a:rPr dirty="0" sz="1200" spc="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is</a:t>
            </a:r>
            <a:r>
              <a:rPr dirty="0" sz="1200" spc="-50" b="1">
                <a:latin typeface="Rockwell"/>
                <a:cs typeface="Rockwell"/>
              </a:rPr>
              <a:t> a</a:t>
            </a:r>
            <a:endParaRPr sz="1200">
              <a:latin typeface="Rockwell"/>
              <a:cs typeface="Rockwell"/>
            </a:endParaRPr>
          </a:p>
          <a:p>
            <a:pPr marL="12700" marR="5080">
              <a:lnSpc>
                <a:spcPct val="119900"/>
              </a:lnSpc>
              <a:spcBef>
                <a:spcPts val="5"/>
              </a:spcBef>
            </a:pPr>
            <a:r>
              <a:rPr dirty="0" sz="1200" spc="-10" b="1">
                <a:latin typeface="Rockwell"/>
                <a:cs typeface="Rockwell"/>
              </a:rPr>
              <a:t>Java</a:t>
            </a:r>
            <a:r>
              <a:rPr dirty="0" sz="1200" spc="-5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desktop</a:t>
            </a:r>
            <a:r>
              <a:rPr dirty="0" sz="1200" spc="-1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program</a:t>
            </a:r>
            <a:r>
              <a:rPr dirty="0" sz="1200" spc="-4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that</a:t>
            </a:r>
            <a:r>
              <a:rPr dirty="0" sz="1200" spc="-5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schedules</a:t>
            </a:r>
            <a:r>
              <a:rPr dirty="0" sz="1200" spc="-2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and</a:t>
            </a:r>
            <a:r>
              <a:rPr dirty="0" sz="1200" spc="-10" b="1">
                <a:latin typeface="Rockwell"/>
                <a:cs typeface="Rockwell"/>
              </a:rPr>
              <a:t> coordinat </a:t>
            </a:r>
            <a:r>
              <a:rPr dirty="0" sz="1200" b="1">
                <a:latin typeface="Rockwell"/>
                <a:cs typeface="Rockwell"/>
              </a:rPr>
              <a:t>es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personalized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fitness</a:t>
            </a:r>
            <a:r>
              <a:rPr dirty="0" sz="1200" spc="-3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routines</a:t>
            </a:r>
            <a:r>
              <a:rPr dirty="0" sz="1200" spc="-3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for</a:t>
            </a:r>
            <a:r>
              <a:rPr dirty="0" sz="1200" spc="-40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multiple</a:t>
            </a:r>
            <a:r>
              <a:rPr dirty="0" sz="1200" spc="-35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users. </a:t>
            </a:r>
            <a:r>
              <a:rPr dirty="0" sz="1200" b="1">
                <a:latin typeface="Rockwell"/>
                <a:cs typeface="Rockwell"/>
              </a:rPr>
              <a:t>It</a:t>
            </a:r>
            <a:r>
              <a:rPr dirty="0" sz="1200" spc="-6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simulates</a:t>
            </a:r>
            <a:r>
              <a:rPr dirty="0" sz="1200" spc="-3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</a:t>
            </a:r>
            <a:r>
              <a:rPr dirty="0" sz="1200" spc="-4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live</a:t>
            </a:r>
            <a:r>
              <a:rPr dirty="0" sz="1200" spc="-1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gym</a:t>
            </a:r>
            <a:r>
              <a:rPr dirty="0" sz="1200" spc="-7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environment</a:t>
            </a:r>
            <a:r>
              <a:rPr dirty="0" sz="1200" spc="1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where</a:t>
            </a:r>
            <a:r>
              <a:rPr dirty="0" sz="1200" spc="-35" b="1">
                <a:latin typeface="Rockwell"/>
                <a:cs typeface="Rockwell"/>
              </a:rPr>
              <a:t> </a:t>
            </a:r>
            <a:r>
              <a:rPr dirty="0" sz="1200" spc="-20" b="1">
                <a:latin typeface="Rockwell"/>
                <a:cs typeface="Rockwell"/>
              </a:rPr>
              <a:t>each </a:t>
            </a:r>
            <a:r>
              <a:rPr dirty="0" sz="1200" b="1">
                <a:latin typeface="Rockwell"/>
                <a:cs typeface="Rockwell"/>
              </a:rPr>
              <a:t>user</a:t>
            </a:r>
            <a:r>
              <a:rPr dirty="0" sz="1200" spc="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follows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</a:t>
            </a:r>
            <a:r>
              <a:rPr dirty="0" sz="1200" spc="-5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systematic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5-</a:t>
            </a:r>
            <a:r>
              <a:rPr dirty="0" sz="1200" spc="-25" b="1">
                <a:latin typeface="Rockwell"/>
                <a:cs typeface="Rockwell"/>
              </a:rPr>
              <a:t>day</a:t>
            </a:r>
            <a:endParaRPr sz="1200">
              <a:latin typeface="Rockwell"/>
              <a:cs typeface="Rockwell"/>
            </a:endParaRPr>
          </a:p>
          <a:p>
            <a:pPr marL="12700" marR="875665">
              <a:lnSpc>
                <a:spcPts val="1800"/>
              </a:lnSpc>
              <a:spcBef>
                <a:spcPts val="30"/>
              </a:spcBef>
            </a:pPr>
            <a:r>
              <a:rPr dirty="0" sz="1200" spc="-10" b="1">
                <a:latin typeface="Rockwell"/>
                <a:cs typeface="Rockwell"/>
              </a:rPr>
              <a:t>workout</a:t>
            </a:r>
            <a:r>
              <a:rPr dirty="0" sz="1200" spc="-3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routine</a:t>
            </a:r>
            <a:r>
              <a:rPr dirty="0" sz="1200" spc="-4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based</a:t>
            </a:r>
            <a:r>
              <a:rPr dirty="0" sz="1200" spc="-1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on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his/her</a:t>
            </a:r>
            <a:r>
              <a:rPr dirty="0" sz="1200" spc="-5" b="1">
                <a:latin typeface="Rockwell"/>
                <a:cs typeface="Rockwell"/>
              </a:rPr>
              <a:t> </a:t>
            </a:r>
            <a:r>
              <a:rPr dirty="0" sz="1200" spc="-20" b="1">
                <a:latin typeface="Rockwell"/>
                <a:cs typeface="Rockwell"/>
              </a:rPr>
              <a:t>goal, </a:t>
            </a:r>
            <a:r>
              <a:rPr dirty="0" sz="1200" b="1">
                <a:latin typeface="Rockwell"/>
                <a:cs typeface="Rockwell"/>
              </a:rPr>
              <a:t>membership</a:t>
            </a:r>
            <a:r>
              <a:rPr dirty="0" sz="1200" spc="-8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status,</a:t>
            </a:r>
            <a:r>
              <a:rPr dirty="0" sz="1200" spc="-4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and</a:t>
            </a:r>
            <a:r>
              <a:rPr dirty="0" sz="1200" spc="-6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available</a:t>
            </a:r>
            <a:r>
              <a:rPr dirty="0" sz="1200" spc="-5" b="1">
                <a:latin typeface="Rockwell"/>
                <a:cs typeface="Rockwell"/>
              </a:rPr>
              <a:t> </a:t>
            </a:r>
            <a:r>
              <a:rPr dirty="0" sz="1200" spc="-15" b="1">
                <a:latin typeface="Rockwell"/>
                <a:cs typeface="Rockwell"/>
              </a:rPr>
              <a:t>days.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98975" y="2387536"/>
            <a:ext cx="3930015" cy="200025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b="1">
                <a:latin typeface="Rockwell"/>
                <a:cs typeface="Rockwell"/>
              </a:rPr>
              <a:t>With</a:t>
            </a:r>
            <a:r>
              <a:rPr dirty="0" sz="1200" spc="-60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Java,</a:t>
            </a:r>
            <a:r>
              <a:rPr dirty="0" sz="1200" spc="-2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SQLite,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and</a:t>
            </a:r>
            <a:r>
              <a:rPr dirty="0" sz="1200" spc="-35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JavaFX,</a:t>
            </a:r>
            <a:endParaRPr sz="1200">
              <a:latin typeface="Rockwell"/>
              <a:cs typeface="Rockwell"/>
            </a:endParaRPr>
          </a:p>
          <a:p>
            <a:pPr marL="12700" marR="473075">
              <a:lnSpc>
                <a:spcPct val="119900"/>
              </a:lnSpc>
            </a:pPr>
            <a:r>
              <a:rPr dirty="0" sz="1200" b="1">
                <a:latin typeface="Rockwell"/>
                <a:cs typeface="Rockwell"/>
              </a:rPr>
              <a:t>the</a:t>
            </a:r>
            <a:r>
              <a:rPr dirty="0" sz="1200" spc="-6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program</a:t>
            </a:r>
            <a:r>
              <a:rPr dirty="0" sz="1200" spc="-3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demonstrates</a:t>
            </a:r>
            <a:r>
              <a:rPr dirty="0" sz="1200" spc="-3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the</a:t>
            </a:r>
            <a:r>
              <a:rPr dirty="0" sz="1200" spc="-3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integration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of</a:t>
            </a:r>
            <a:r>
              <a:rPr dirty="0" sz="1200" spc="10" b="1">
                <a:latin typeface="Rockwell"/>
                <a:cs typeface="Rockwell"/>
              </a:rPr>
              <a:t> </a:t>
            </a:r>
            <a:r>
              <a:rPr dirty="0" sz="1200" spc="-50" b="1">
                <a:latin typeface="Rockwell"/>
                <a:cs typeface="Rockwell"/>
              </a:rPr>
              <a:t>a </a:t>
            </a:r>
            <a:r>
              <a:rPr dirty="0" sz="1200" b="1">
                <a:latin typeface="Rockwell"/>
                <a:cs typeface="Rockwell"/>
              </a:rPr>
              <a:t>relational</a:t>
            </a:r>
            <a:r>
              <a:rPr dirty="0" sz="1200" spc="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database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and a</a:t>
            </a:r>
            <a:r>
              <a:rPr dirty="0" sz="1200" spc="-4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graphical</a:t>
            </a:r>
            <a:r>
              <a:rPr dirty="0" sz="1200" spc="-60" b="1">
                <a:latin typeface="Rockwell"/>
                <a:cs typeface="Rockwell"/>
              </a:rPr>
              <a:t> </a:t>
            </a:r>
            <a:r>
              <a:rPr dirty="0" sz="1200" spc="-20" b="1">
                <a:latin typeface="Rockwell"/>
                <a:cs typeface="Rockwell"/>
              </a:rPr>
              <a:t>user</a:t>
            </a:r>
            <a:endParaRPr sz="1200">
              <a:latin typeface="Rockwell"/>
              <a:cs typeface="Rockwell"/>
            </a:endParaRPr>
          </a:p>
          <a:p>
            <a:pPr marL="12700" marR="5080">
              <a:lnSpc>
                <a:spcPct val="120000"/>
              </a:lnSpc>
            </a:pPr>
            <a:r>
              <a:rPr dirty="0" sz="1200" spc="-10" b="1">
                <a:latin typeface="Rockwell"/>
                <a:cs typeface="Rockwell"/>
              </a:rPr>
              <a:t>interface.</a:t>
            </a:r>
            <a:r>
              <a:rPr dirty="0" sz="1200" spc="-7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In</a:t>
            </a:r>
            <a:r>
              <a:rPr dirty="0" sz="1200" spc="1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the </a:t>
            </a:r>
            <a:r>
              <a:rPr dirty="0" sz="1200" spc="-10" b="1">
                <a:latin typeface="Rockwell"/>
                <a:cs typeface="Rockwell"/>
              </a:rPr>
              <a:t>backend,</a:t>
            </a:r>
            <a:r>
              <a:rPr dirty="0" sz="1200" spc="1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there</a:t>
            </a:r>
            <a:r>
              <a:rPr dirty="0" sz="1200" spc="1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are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spc="-20" b="1">
                <a:latin typeface="Rockwell"/>
                <a:cs typeface="Rockwell"/>
              </a:rPr>
              <a:t>well-</a:t>
            </a:r>
            <a:r>
              <a:rPr dirty="0" sz="1200" spc="-10" b="1">
                <a:latin typeface="Rockwell"/>
                <a:cs typeface="Rockwell"/>
              </a:rPr>
              <a:t>normalized </a:t>
            </a:r>
            <a:r>
              <a:rPr dirty="0" sz="1200" b="1">
                <a:latin typeface="Rockwell"/>
                <a:cs typeface="Rockwell"/>
              </a:rPr>
              <a:t>tables</a:t>
            </a:r>
            <a:r>
              <a:rPr dirty="0" sz="1200" spc="-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such</a:t>
            </a:r>
            <a:r>
              <a:rPr dirty="0" sz="1200" spc="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as</a:t>
            </a:r>
            <a:r>
              <a:rPr dirty="0" sz="1200" spc="-5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Users,</a:t>
            </a:r>
            <a:r>
              <a:rPr dirty="0" sz="1200" spc="-120" b="1">
                <a:latin typeface="Rockwell"/>
                <a:cs typeface="Rockwell"/>
              </a:rPr>
              <a:t> </a:t>
            </a:r>
            <a:r>
              <a:rPr dirty="0" sz="1200" spc="-25" b="1">
                <a:latin typeface="Rockwell"/>
                <a:cs typeface="Rockwell"/>
              </a:rPr>
              <a:t>Workouts,</a:t>
            </a:r>
            <a:r>
              <a:rPr dirty="0" sz="1200" spc="-45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Exercises, </a:t>
            </a:r>
            <a:r>
              <a:rPr dirty="0" sz="1200" b="1">
                <a:latin typeface="Rockwell"/>
                <a:cs typeface="Rockwell"/>
              </a:rPr>
              <a:t>MuscleGroups,</a:t>
            </a:r>
            <a:r>
              <a:rPr dirty="0" sz="1200" spc="-20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and</a:t>
            </a:r>
            <a:r>
              <a:rPr dirty="0" sz="1200" spc="-120" b="1">
                <a:latin typeface="Rockwell"/>
                <a:cs typeface="Rockwell"/>
              </a:rPr>
              <a:t> </a:t>
            </a:r>
            <a:r>
              <a:rPr dirty="0" sz="1200" spc="-20" b="1">
                <a:latin typeface="Rockwell"/>
                <a:cs typeface="Rockwell"/>
              </a:rPr>
              <a:t>WorkoutExercise, </a:t>
            </a:r>
            <a:r>
              <a:rPr dirty="0" sz="1200" b="1">
                <a:latin typeface="Rockwell"/>
                <a:cs typeface="Rockwell"/>
              </a:rPr>
              <a:t>and</a:t>
            </a:r>
            <a:r>
              <a:rPr dirty="0" sz="1200" spc="5" b="1">
                <a:latin typeface="Rockwell"/>
                <a:cs typeface="Rockwell"/>
              </a:rPr>
              <a:t> </a:t>
            </a:r>
            <a:r>
              <a:rPr dirty="0" sz="1200" spc="-25" b="1">
                <a:latin typeface="Rockwell"/>
                <a:cs typeface="Rockwell"/>
              </a:rPr>
              <a:t>the </a:t>
            </a:r>
            <a:r>
              <a:rPr dirty="0" sz="1200" b="1">
                <a:latin typeface="Rockwell"/>
                <a:cs typeface="Rockwell"/>
              </a:rPr>
              <a:t>frontend</a:t>
            </a:r>
            <a:r>
              <a:rPr dirty="0" sz="1200" spc="-6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provides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interactive</a:t>
            </a:r>
            <a:endParaRPr sz="1200">
              <a:latin typeface="Rockwell"/>
              <a:cs typeface="Rockwell"/>
            </a:endParaRPr>
          </a:p>
          <a:p>
            <a:pPr marL="12700" marR="262890">
              <a:lnSpc>
                <a:spcPct val="120000"/>
              </a:lnSpc>
            </a:pPr>
            <a:r>
              <a:rPr dirty="0" sz="1200" b="1">
                <a:latin typeface="Rockwell"/>
                <a:cs typeface="Rockwell"/>
              </a:rPr>
              <a:t>data</a:t>
            </a:r>
            <a:r>
              <a:rPr dirty="0" sz="1200" spc="-4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visualisation</a:t>
            </a:r>
            <a:r>
              <a:rPr dirty="0" sz="1200" spc="-4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through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styled</a:t>
            </a:r>
            <a:r>
              <a:rPr dirty="0" sz="1200" spc="-2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table</a:t>
            </a:r>
            <a:r>
              <a:rPr dirty="0" sz="1200" spc="-3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views</a:t>
            </a:r>
            <a:r>
              <a:rPr dirty="0" sz="1200" spc="-30" b="1">
                <a:latin typeface="Rockwell"/>
                <a:cs typeface="Rockwell"/>
              </a:rPr>
              <a:t> </a:t>
            </a:r>
            <a:r>
              <a:rPr dirty="0" sz="1200" spc="-25" b="1">
                <a:latin typeface="Rockwell"/>
                <a:cs typeface="Rockwell"/>
              </a:rPr>
              <a:t>and </a:t>
            </a:r>
            <a:r>
              <a:rPr dirty="0" sz="1200" spc="-10" b="1">
                <a:latin typeface="Rockwell"/>
                <a:cs typeface="Rockwell"/>
              </a:rPr>
              <a:t>buttons.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98975" y="4581461"/>
            <a:ext cx="3907790" cy="1781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36015">
              <a:lnSpc>
                <a:spcPct val="120000"/>
              </a:lnSpc>
              <a:spcBef>
                <a:spcPts val="100"/>
              </a:spcBef>
            </a:pPr>
            <a:r>
              <a:rPr dirty="0" sz="1200" b="1">
                <a:latin typeface="Rockwell"/>
                <a:cs typeface="Rockwell"/>
              </a:rPr>
              <a:t>One</a:t>
            </a:r>
            <a:r>
              <a:rPr dirty="0" sz="1200" spc="-4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of</a:t>
            </a:r>
            <a:r>
              <a:rPr dirty="0" sz="1200" spc="1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the</a:t>
            </a:r>
            <a:r>
              <a:rPr dirty="0" sz="1200" spc="-1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strengths</a:t>
            </a:r>
            <a:r>
              <a:rPr dirty="0" sz="1200" spc="-4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of</a:t>
            </a:r>
            <a:r>
              <a:rPr dirty="0" sz="1200" spc="1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this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project</a:t>
            </a:r>
            <a:r>
              <a:rPr dirty="0" sz="1200" spc="25" b="1">
                <a:latin typeface="Rockwell"/>
                <a:cs typeface="Rockwell"/>
              </a:rPr>
              <a:t> </a:t>
            </a:r>
            <a:r>
              <a:rPr dirty="0" sz="1200" spc="-25" b="1">
                <a:latin typeface="Rockwell"/>
                <a:cs typeface="Rockwell"/>
              </a:rPr>
              <a:t>is </a:t>
            </a:r>
            <a:r>
              <a:rPr dirty="0" sz="1200" b="1">
                <a:latin typeface="Rockwell"/>
                <a:cs typeface="Rockwell"/>
              </a:rPr>
              <a:t>its</a:t>
            </a:r>
            <a:r>
              <a:rPr dirty="0" sz="1200" spc="-4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randomization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mechanism</a:t>
            </a:r>
            <a:r>
              <a:rPr dirty="0" sz="1200" spc="-35" b="1">
                <a:latin typeface="Rockwell"/>
                <a:cs typeface="Rockwell"/>
              </a:rPr>
              <a:t> </a:t>
            </a:r>
            <a:r>
              <a:rPr dirty="0" sz="1200" spc="-25" b="1">
                <a:latin typeface="Rockwell"/>
                <a:cs typeface="Rockwell"/>
              </a:rPr>
              <a:t>for </a:t>
            </a:r>
            <a:r>
              <a:rPr dirty="0" sz="1200" b="1">
                <a:latin typeface="Rockwell"/>
                <a:cs typeface="Rockwell"/>
              </a:rPr>
              <a:t>data,</a:t>
            </a:r>
            <a:r>
              <a:rPr dirty="0" sz="1200" spc="-4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wherein</a:t>
            </a:r>
            <a:r>
              <a:rPr dirty="0" sz="1200" spc="-6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exercises</a:t>
            </a:r>
            <a:r>
              <a:rPr dirty="0" sz="1200" spc="-35" b="1">
                <a:latin typeface="Rockwell"/>
                <a:cs typeface="Rockwell"/>
              </a:rPr>
              <a:t> </a:t>
            </a:r>
            <a:r>
              <a:rPr dirty="0" sz="1200" spc="-25" b="1">
                <a:latin typeface="Rockwell"/>
                <a:cs typeface="Rockwell"/>
              </a:rPr>
              <a:t>are</a:t>
            </a:r>
            <a:endParaRPr sz="12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200" spc="-10" b="1">
                <a:latin typeface="Rockwell"/>
                <a:cs typeface="Rockwell"/>
              </a:rPr>
              <a:t>dynamically </a:t>
            </a:r>
            <a:r>
              <a:rPr dirty="0" sz="1200" b="1">
                <a:latin typeface="Rockwell"/>
                <a:cs typeface="Rockwell"/>
              </a:rPr>
              <a:t>created and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assigned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to</a:t>
            </a:r>
            <a:r>
              <a:rPr dirty="0" sz="1200" spc="30" b="1">
                <a:latin typeface="Rockwell"/>
                <a:cs typeface="Rockwell"/>
              </a:rPr>
              <a:t> </a:t>
            </a:r>
            <a:r>
              <a:rPr dirty="0" sz="1200" spc="-20" b="1">
                <a:latin typeface="Rockwell"/>
                <a:cs typeface="Rockwell"/>
              </a:rPr>
              <a:t>each</a:t>
            </a:r>
            <a:endParaRPr sz="1200">
              <a:latin typeface="Rockwell"/>
              <a:cs typeface="Rockwell"/>
            </a:endParaRPr>
          </a:p>
          <a:p>
            <a:pPr marL="12700" marR="5080">
              <a:lnSpc>
                <a:spcPct val="120000"/>
              </a:lnSpc>
            </a:pPr>
            <a:r>
              <a:rPr dirty="0" sz="1200" b="1">
                <a:latin typeface="Rockwell"/>
                <a:cs typeface="Rockwell"/>
              </a:rPr>
              <a:t>user</a:t>
            </a:r>
            <a:r>
              <a:rPr dirty="0" sz="1200" spc="-2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with</a:t>
            </a:r>
            <a:r>
              <a:rPr dirty="0" sz="1200" spc="-2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an</a:t>
            </a:r>
            <a:r>
              <a:rPr dirty="0" sz="1200" spc="-3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eye</a:t>
            </a:r>
            <a:r>
              <a:rPr dirty="0" sz="1200" spc="-5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towards</a:t>
            </a:r>
            <a:r>
              <a:rPr dirty="0" sz="1200" spc="-3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variety</a:t>
            </a:r>
            <a:r>
              <a:rPr dirty="0" sz="1200" spc="-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and</a:t>
            </a:r>
            <a:r>
              <a:rPr dirty="0" sz="1200" spc="-35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customization. </a:t>
            </a:r>
            <a:r>
              <a:rPr dirty="0" sz="1200" b="1">
                <a:latin typeface="Rockwell"/>
                <a:cs typeface="Rockwell"/>
              </a:rPr>
              <a:t>This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project</a:t>
            </a:r>
            <a:r>
              <a:rPr dirty="0" sz="1200" spc="-4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focuses</a:t>
            </a:r>
            <a:r>
              <a:rPr dirty="0" sz="1200" spc="-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on</a:t>
            </a:r>
            <a:r>
              <a:rPr dirty="0" sz="1200" spc="-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the</a:t>
            </a:r>
            <a:r>
              <a:rPr dirty="0" sz="1200" spc="-4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practicality</a:t>
            </a:r>
            <a:r>
              <a:rPr dirty="0" sz="1200" spc="-1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of</a:t>
            </a:r>
            <a:r>
              <a:rPr dirty="0" sz="1200" spc="5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database </a:t>
            </a:r>
            <a:r>
              <a:rPr dirty="0" sz="1200" b="1">
                <a:latin typeface="Rockwell"/>
                <a:cs typeface="Rockwell"/>
              </a:rPr>
              <a:t>design,</a:t>
            </a:r>
            <a:r>
              <a:rPr dirty="0" sz="1200" spc="2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ER</a:t>
            </a:r>
            <a:r>
              <a:rPr dirty="0" sz="1200" spc="20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modeling,</a:t>
            </a:r>
            <a:r>
              <a:rPr dirty="0" sz="1200" spc="-5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and</a:t>
            </a:r>
            <a:r>
              <a:rPr dirty="0" sz="1200" spc="-5" b="1">
                <a:latin typeface="Rockwell"/>
                <a:cs typeface="Rockwell"/>
              </a:rPr>
              <a:t> </a:t>
            </a:r>
            <a:r>
              <a:rPr dirty="0" sz="1200" spc="-20" b="1">
                <a:latin typeface="Rockwell"/>
                <a:cs typeface="Rockwell"/>
              </a:rPr>
              <a:t>Java</a:t>
            </a:r>
            <a:r>
              <a:rPr dirty="0" sz="1200" spc="-3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programming </a:t>
            </a:r>
            <a:r>
              <a:rPr dirty="0" sz="1200" spc="-10" b="1">
                <a:latin typeface="Rockwell"/>
                <a:cs typeface="Rockwell"/>
              </a:rPr>
              <a:t>skills </a:t>
            </a:r>
            <a:r>
              <a:rPr dirty="0" sz="1200" b="1">
                <a:latin typeface="Rockwell"/>
                <a:cs typeface="Rockwell"/>
              </a:rPr>
              <a:t>in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</a:t>
            </a:r>
            <a:r>
              <a:rPr dirty="0" sz="1200" spc="-50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real-</a:t>
            </a:r>
            <a:r>
              <a:rPr dirty="0" sz="1200" b="1">
                <a:latin typeface="Rockwell"/>
                <a:cs typeface="Rockwell"/>
              </a:rPr>
              <a:t>world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fitness</a:t>
            </a:r>
            <a:r>
              <a:rPr dirty="0" sz="1200" spc="-4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management</a:t>
            </a:r>
            <a:r>
              <a:rPr dirty="0" sz="1200" spc="10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context.</a:t>
            </a:r>
            <a:endParaRPr sz="12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48435" y="3270313"/>
            <a:ext cx="168656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00" b="0">
                <a:solidFill>
                  <a:srgbClr val="FFFDFF"/>
                </a:solidFill>
                <a:latin typeface="Calibri Light"/>
                <a:cs typeface="Calibri Light"/>
              </a:rPr>
              <a:t>Conclusion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98975" y="751903"/>
            <a:ext cx="3933190" cy="5013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880" marR="17145" indent="-170815">
              <a:lnSpc>
                <a:spcPct val="100000"/>
              </a:lnSpc>
              <a:spcBef>
                <a:spcPts val="100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184150" algn="l"/>
              </a:tabLst>
            </a:pPr>
            <a:r>
              <a:rPr dirty="0" sz="1500">
                <a:latin typeface="Rockwell"/>
                <a:cs typeface="Rockwell"/>
              </a:rPr>
              <a:t>The</a:t>
            </a:r>
            <a:r>
              <a:rPr dirty="0" sz="1500" spc="35">
                <a:latin typeface="Rockwell"/>
                <a:cs typeface="Rockwell"/>
              </a:rPr>
              <a:t> </a:t>
            </a:r>
            <a:r>
              <a:rPr dirty="0" sz="1500" spc="-35" b="1">
                <a:latin typeface="Rockwell"/>
                <a:cs typeface="Rockwell"/>
              </a:rPr>
              <a:t>Workout</a:t>
            </a:r>
            <a:r>
              <a:rPr dirty="0" sz="1500" spc="-60" b="1">
                <a:latin typeface="Rockwell"/>
                <a:cs typeface="Rockwell"/>
              </a:rPr>
              <a:t> </a:t>
            </a:r>
            <a:r>
              <a:rPr dirty="0" sz="1500" b="1">
                <a:latin typeface="Rockwell"/>
                <a:cs typeface="Rockwell"/>
              </a:rPr>
              <a:t>Split</a:t>
            </a:r>
            <a:r>
              <a:rPr dirty="0" sz="1500" spc="-55" b="1">
                <a:latin typeface="Rockwell"/>
                <a:cs typeface="Rockwell"/>
              </a:rPr>
              <a:t> </a:t>
            </a:r>
            <a:r>
              <a:rPr dirty="0" sz="1500" b="1">
                <a:latin typeface="Rockwell"/>
                <a:cs typeface="Rockwell"/>
              </a:rPr>
              <a:t>Manager</a:t>
            </a:r>
            <a:r>
              <a:rPr dirty="0" sz="1500" spc="-20" b="1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successfully </a:t>
            </a:r>
            <a:r>
              <a:rPr dirty="0" sz="1500" spc="-10">
                <a:latin typeface="Rockwell"/>
                <a:cs typeface="Rockwell"/>
              </a:rPr>
              <a:t>	</a:t>
            </a:r>
            <a:r>
              <a:rPr dirty="0" sz="1500">
                <a:latin typeface="Rockwell"/>
                <a:cs typeface="Rockwell"/>
              </a:rPr>
              <a:t>integrates</a:t>
            </a:r>
            <a:r>
              <a:rPr dirty="0" sz="1500" spc="-4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database</a:t>
            </a:r>
            <a:r>
              <a:rPr dirty="0" sz="1500" spc="-4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principles</a:t>
            </a:r>
            <a:r>
              <a:rPr dirty="0" sz="1500" spc="-2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with</a:t>
            </a:r>
            <a:r>
              <a:rPr dirty="0" sz="1500" spc="-9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JavaFX </a:t>
            </a:r>
            <a:r>
              <a:rPr dirty="0" sz="1500" spc="-10">
                <a:latin typeface="Rockwell"/>
                <a:cs typeface="Rockwell"/>
              </a:rPr>
              <a:t>	</a:t>
            </a:r>
            <a:r>
              <a:rPr dirty="0" sz="1500">
                <a:latin typeface="Rockwell"/>
                <a:cs typeface="Rockwell"/>
              </a:rPr>
              <a:t>to</a:t>
            </a:r>
            <a:r>
              <a:rPr dirty="0" sz="1500" spc="-1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simulate</a:t>
            </a:r>
            <a:r>
              <a:rPr dirty="0" sz="1500" spc="-7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a</a:t>
            </a:r>
            <a:r>
              <a:rPr dirty="0" sz="1500" spc="-15">
                <a:latin typeface="Rockwell"/>
                <a:cs typeface="Rockwell"/>
              </a:rPr>
              <a:t> </a:t>
            </a:r>
            <a:r>
              <a:rPr dirty="0" sz="1500" spc="-30">
                <a:latin typeface="Rockwell"/>
                <a:cs typeface="Rockwell"/>
              </a:rPr>
              <a:t>real-</a:t>
            </a:r>
            <a:r>
              <a:rPr dirty="0" sz="1500">
                <a:latin typeface="Rockwell"/>
                <a:cs typeface="Rockwell"/>
              </a:rPr>
              <a:t>world</a:t>
            </a:r>
            <a:r>
              <a:rPr dirty="0" sz="1500" spc="-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gym</a:t>
            </a:r>
            <a:r>
              <a:rPr dirty="0" sz="1500" spc="-5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scheduling 	system.</a:t>
            </a:r>
            <a:endParaRPr sz="1500">
              <a:latin typeface="Rockwell"/>
              <a:cs typeface="Rockwell"/>
            </a:endParaRPr>
          </a:p>
          <a:p>
            <a:pPr marL="182880" marR="259079" indent="-170815">
              <a:lnSpc>
                <a:spcPct val="100000"/>
              </a:lnSpc>
              <a:spcBef>
                <a:spcPts val="840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184150" algn="l"/>
              </a:tabLst>
            </a:pPr>
            <a:r>
              <a:rPr dirty="0" sz="1500">
                <a:latin typeface="Rockwell"/>
                <a:cs typeface="Rockwell"/>
              </a:rPr>
              <a:t>It demonstrates</a:t>
            </a:r>
            <a:r>
              <a:rPr dirty="0" sz="1500" spc="-1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the</a:t>
            </a:r>
            <a:r>
              <a:rPr dirty="0" sz="1500" spc="-3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practical</a:t>
            </a:r>
            <a:r>
              <a:rPr dirty="0" sz="1500" spc="-6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use</a:t>
            </a:r>
            <a:r>
              <a:rPr dirty="0" sz="1500" spc="-4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of</a:t>
            </a:r>
            <a:r>
              <a:rPr dirty="0" sz="1500" spc="30">
                <a:latin typeface="Rockwell"/>
                <a:cs typeface="Rockwell"/>
              </a:rPr>
              <a:t> </a:t>
            </a:r>
            <a:r>
              <a:rPr dirty="0" sz="1500" spc="-25" b="1">
                <a:latin typeface="Rockwell"/>
                <a:cs typeface="Rockwell"/>
              </a:rPr>
              <a:t>ER </a:t>
            </a:r>
            <a:r>
              <a:rPr dirty="0" sz="1500" spc="-25" b="1">
                <a:latin typeface="Rockwell"/>
                <a:cs typeface="Rockwell"/>
              </a:rPr>
              <a:t>	</a:t>
            </a:r>
            <a:r>
              <a:rPr dirty="0" sz="1500" spc="-10" b="1">
                <a:latin typeface="Rockwell"/>
                <a:cs typeface="Rockwell"/>
              </a:rPr>
              <a:t>modeling,</a:t>
            </a:r>
            <a:r>
              <a:rPr dirty="0" sz="1500" spc="-50" b="1">
                <a:latin typeface="Rockwell"/>
                <a:cs typeface="Rockwell"/>
              </a:rPr>
              <a:t> </a:t>
            </a:r>
            <a:r>
              <a:rPr dirty="0" sz="1500" b="1">
                <a:latin typeface="Rockwell"/>
                <a:cs typeface="Rockwell"/>
              </a:rPr>
              <a:t>SQL</a:t>
            </a:r>
            <a:r>
              <a:rPr dirty="0" sz="1500" spc="-20" b="1">
                <a:latin typeface="Rockwell"/>
                <a:cs typeface="Rockwell"/>
              </a:rPr>
              <a:t> </a:t>
            </a:r>
            <a:r>
              <a:rPr dirty="0" sz="1500" b="1">
                <a:latin typeface="Rockwell"/>
                <a:cs typeface="Rockwell"/>
              </a:rPr>
              <a:t>DDL/DML,</a:t>
            </a:r>
            <a:r>
              <a:rPr dirty="0" sz="1500" spc="-15" b="1">
                <a:latin typeface="Rockwell"/>
                <a:cs typeface="Rockwell"/>
              </a:rPr>
              <a:t> </a:t>
            </a:r>
            <a:r>
              <a:rPr dirty="0" sz="1500" spc="-10" b="1">
                <a:latin typeface="Rockwell"/>
                <a:cs typeface="Rockwell"/>
              </a:rPr>
              <a:t>JDBC</a:t>
            </a:r>
            <a:r>
              <a:rPr dirty="0" sz="1500" spc="-10">
                <a:latin typeface="Rockwell"/>
                <a:cs typeface="Rockwell"/>
              </a:rPr>
              <a:t>,</a:t>
            </a:r>
            <a:r>
              <a:rPr dirty="0" sz="1500" spc="-140">
                <a:latin typeface="Rockwell"/>
                <a:cs typeface="Rockwell"/>
              </a:rPr>
              <a:t> </a:t>
            </a:r>
            <a:r>
              <a:rPr dirty="0" sz="1500" spc="-25">
                <a:latin typeface="Rockwell"/>
                <a:cs typeface="Rockwell"/>
              </a:rPr>
              <a:t>and </a:t>
            </a:r>
            <a:r>
              <a:rPr dirty="0" sz="1500" spc="-25">
                <a:latin typeface="Rockwell"/>
                <a:cs typeface="Rockwell"/>
              </a:rPr>
              <a:t>	</a:t>
            </a:r>
            <a:r>
              <a:rPr dirty="0" sz="1500" spc="-10" b="1">
                <a:latin typeface="Rockwell"/>
                <a:cs typeface="Rockwell"/>
              </a:rPr>
              <a:t>Java</a:t>
            </a:r>
            <a:r>
              <a:rPr dirty="0" sz="1500" spc="-25" b="1">
                <a:latin typeface="Rockwell"/>
                <a:cs typeface="Rockwell"/>
              </a:rPr>
              <a:t> </a:t>
            </a:r>
            <a:r>
              <a:rPr dirty="0" sz="1500" b="1">
                <a:latin typeface="Rockwell"/>
                <a:cs typeface="Rockwell"/>
              </a:rPr>
              <a:t>GUI</a:t>
            </a:r>
            <a:r>
              <a:rPr dirty="0" sz="1500" spc="-15" b="1">
                <a:latin typeface="Rockwell"/>
                <a:cs typeface="Rockwell"/>
              </a:rPr>
              <a:t> </a:t>
            </a:r>
            <a:r>
              <a:rPr dirty="0" sz="1500" b="1">
                <a:latin typeface="Rockwell"/>
                <a:cs typeface="Rockwell"/>
              </a:rPr>
              <a:t>design</a:t>
            </a:r>
            <a:r>
              <a:rPr dirty="0" sz="1500" spc="-15" b="1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in</a:t>
            </a:r>
            <a:r>
              <a:rPr dirty="0" sz="1500" spc="-7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a</a:t>
            </a:r>
            <a:r>
              <a:rPr dirty="0" sz="1500" spc="-20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cohesive</a:t>
            </a:r>
            <a:r>
              <a:rPr dirty="0" sz="1500" spc="-7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project.</a:t>
            </a:r>
            <a:endParaRPr sz="1500">
              <a:latin typeface="Rockwell"/>
              <a:cs typeface="Rockwell"/>
            </a:endParaRPr>
          </a:p>
          <a:p>
            <a:pPr marL="182880" marR="176530" indent="-170815">
              <a:lnSpc>
                <a:spcPct val="100000"/>
              </a:lnSpc>
              <a:spcBef>
                <a:spcPts val="830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184150" algn="l"/>
              </a:tabLst>
            </a:pPr>
            <a:r>
              <a:rPr dirty="0" sz="1500">
                <a:latin typeface="Rockwell"/>
                <a:cs typeface="Rockwell"/>
              </a:rPr>
              <a:t>The</a:t>
            </a:r>
            <a:r>
              <a:rPr dirty="0" sz="1500" spc="-1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system</a:t>
            </a:r>
            <a:r>
              <a:rPr dirty="0" sz="1500" spc="-70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showcases</a:t>
            </a:r>
            <a:r>
              <a:rPr dirty="0" sz="1500" spc="-6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how</a:t>
            </a:r>
            <a:r>
              <a:rPr dirty="0" sz="1500" spc="-10">
                <a:latin typeface="Rockwell"/>
                <a:cs typeface="Rockwell"/>
              </a:rPr>
              <a:t> randomized, </a:t>
            </a:r>
            <a:r>
              <a:rPr dirty="0" sz="1500" spc="-10">
                <a:latin typeface="Rockwell"/>
                <a:cs typeface="Rockwell"/>
              </a:rPr>
              <a:t>	</a:t>
            </a:r>
            <a:r>
              <a:rPr dirty="0" sz="1500">
                <a:latin typeface="Rockwell"/>
                <a:cs typeface="Rockwell"/>
              </a:rPr>
              <a:t>personalized</a:t>
            </a:r>
            <a:r>
              <a:rPr dirty="0" sz="1500" spc="-30">
                <a:latin typeface="Rockwell"/>
                <a:cs typeface="Rockwell"/>
              </a:rPr>
              <a:t> </a:t>
            </a:r>
            <a:r>
              <a:rPr dirty="0" sz="1500" spc="-20">
                <a:latin typeface="Rockwell"/>
                <a:cs typeface="Rockwell"/>
              </a:rPr>
              <a:t>workout</a:t>
            </a:r>
            <a:r>
              <a:rPr dirty="0" sz="1500" spc="-5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routines</a:t>
            </a:r>
            <a:r>
              <a:rPr dirty="0" sz="1500" spc="-7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can</a:t>
            </a:r>
            <a:r>
              <a:rPr dirty="0" sz="1500" spc="-25">
                <a:latin typeface="Rockwell"/>
                <a:cs typeface="Rockwell"/>
              </a:rPr>
              <a:t> </a:t>
            </a:r>
            <a:r>
              <a:rPr dirty="0" sz="1500" spc="-35">
                <a:latin typeface="Rockwell"/>
                <a:cs typeface="Rockwell"/>
              </a:rPr>
              <a:t>be </a:t>
            </a:r>
            <a:r>
              <a:rPr dirty="0" sz="1500" spc="-35">
                <a:latin typeface="Rockwell"/>
                <a:cs typeface="Rockwell"/>
              </a:rPr>
              <a:t>	</a:t>
            </a:r>
            <a:r>
              <a:rPr dirty="0" sz="1500" spc="-10">
                <a:latin typeface="Rockwell"/>
                <a:cs typeface="Rockwell"/>
              </a:rPr>
              <a:t>dynamically</a:t>
            </a:r>
            <a:r>
              <a:rPr dirty="0" sz="1500" spc="-8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generated</a:t>
            </a:r>
            <a:r>
              <a:rPr dirty="0" sz="1500" spc="-2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and</a:t>
            </a:r>
            <a:r>
              <a:rPr dirty="0" sz="1500" spc="-8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managed</a:t>
            </a:r>
            <a:r>
              <a:rPr dirty="0" sz="1500" spc="-90">
                <a:latin typeface="Rockwell"/>
                <a:cs typeface="Rockwell"/>
              </a:rPr>
              <a:t> </a:t>
            </a:r>
            <a:r>
              <a:rPr dirty="0" sz="1500" spc="-25">
                <a:latin typeface="Rockwell"/>
                <a:cs typeface="Rockwell"/>
              </a:rPr>
              <a:t>for </a:t>
            </a:r>
            <a:r>
              <a:rPr dirty="0" sz="1500" spc="-25">
                <a:latin typeface="Rockwell"/>
                <a:cs typeface="Rockwell"/>
              </a:rPr>
              <a:t>	</a:t>
            </a:r>
            <a:r>
              <a:rPr dirty="0" sz="1500">
                <a:latin typeface="Rockwell"/>
                <a:cs typeface="Rockwell"/>
              </a:rPr>
              <a:t>multiple</a:t>
            </a:r>
            <a:r>
              <a:rPr dirty="0" sz="1500" spc="-5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users.</a:t>
            </a:r>
            <a:endParaRPr sz="1500">
              <a:latin typeface="Rockwell"/>
              <a:cs typeface="Rockwell"/>
            </a:endParaRPr>
          </a:p>
          <a:p>
            <a:pPr marL="182880" marR="13970" indent="-170815">
              <a:lnSpc>
                <a:spcPct val="100000"/>
              </a:lnSpc>
              <a:spcBef>
                <a:spcPts val="765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184150" algn="l"/>
              </a:tabLst>
            </a:pPr>
            <a:r>
              <a:rPr dirty="0" sz="1500">
                <a:latin typeface="Rockwell"/>
                <a:cs typeface="Rockwell"/>
              </a:rPr>
              <a:t>Through</a:t>
            </a:r>
            <a:r>
              <a:rPr dirty="0" sz="1500" spc="-9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proper</a:t>
            </a:r>
            <a:r>
              <a:rPr dirty="0" sz="1500" spc="-30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table</a:t>
            </a:r>
            <a:r>
              <a:rPr dirty="0" sz="1500" spc="-8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design,</a:t>
            </a:r>
            <a:r>
              <a:rPr dirty="0" sz="1500" spc="-14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foreign</a:t>
            </a:r>
            <a:r>
              <a:rPr dirty="0" sz="1500" spc="-40">
                <a:latin typeface="Rockwell"/>
                <a:cs typeface="Rockwell"/>
              </a:rPr>
              <a:t> </a:t>
            </a:r>
            <a:r>
              <a:rPr dirty="0" sz="1500" spc="-25">
                <a:latin typeface="Rockwell"/>
                <a:cs typeface="Rockwell"/>
              </a:rPr>
              <a:t>key </a:t>
            </a:r>
            <a:r>
              <a:rPr dirty="0" sz="1500" spc="-25">
                <a:latin typeface="Rockwell"/>
                <a:cs typeface="Rockwell"/>
              </a:rPr>
              <a:t>	</a:t>
            </a:r>
            <a:r>
              <a:rPr dirty="0" sz="1500" spc="-10">
                <a:latin typeface="Rockwell"/>
                <a:cs typeface="Rockwell"/>
              </a:rPr>
              <a:t>constraints,</a:t>
            </a:r>
            <a:r>
              <a:rPr dirty="0" sz="1500" spc="-14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and</a:t>
            </a:r>
            <a:r>
              <a:rPr dirty="0" sz="1500" spc="4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normalized</a:t>
            </a:r>
            <a:r>
              <a:rPr dirty="0" sz="1500" spc="-3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relationships, </a:t>
            </a:r>
            <a:r>
              <a:rPr dirty="0" sz="1500" spc="-10">
                <a:latin typeface="Rockwell"/>
                <a:cs typeface="Rockwell"/>
              </a:rPr>
              <a:t>	</a:t>
            </a:r>
            <a:r>
              <a:rPr dirty="0" sz="1500">
                <a:latin typeface="Rockwell"/>
                <a:cs typeface="Rockwell"/>
              </a:rPr>
              <a:t>the</a:t>
            </a:r>
            <a:r>
              <a:rPr dirty="0" sz="1500" spc="-6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project</a:t>
            </a:r>
            <a:r>
              <a:rPr dirty="0" sz="1500" spc="-2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ensures</a:t>
            </a:r>
            <a:r>
              <a:rPr dirty="0" sz="1500" spc="-4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both</a:t>
            </a:r>
            <a:r>
              <a:rPr dirty="0" sz="1500" spc="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data</a:t>
            </a:r>
            <a:r>
              <a:rPr dirty="0" sz="1500" spc="-1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integrity</a:t>
            </a:r>
            <a:r>
              <a:rPr dirty="0" sz="1500" spc="-50">
                <a:latin typeface="Rockwell"/>
                <a:cs typeface="Rockwell"/>
              </a:rPr>
              <a:t> </a:t>
            </a:r>
            <a:r>
              <a:rPr dirty="0" sz="1500" spc="-25">
                <a:latin typeface="Rockwell"/>
                <a:cs typeface="Rockwell"/>
              </a:rPr>
              <a:t>and </a:t>
            </a:r>
            <a:r>
              <a:rPr dirty="0" sz="1500" spc="-25">
                <a:latin typeface="Rockwell"/>
                <a:cs typeface="Rockwell"/>
              </a:rPr>
              <a:t>	</a:t>
            </a:r>
            <a:r>
              <a:rPr dirty="0" sz="1500" spc="-10">
                <a:latin typeface="Rockwell"/>
                <a:cs typeface="Rockwell"/>
              </a:rPr>
              <a:t>flexibility.</a:t>
            </a:r>
            <a:endParaRPr sz="1500">
              <a:latin typeface="Rockwell"/>
              <a:cs typeface="Rockwell"/>
            </a:endParaRPr>
          </a:p>
          <a:p>
            <a:pPr marL="182880" marR="5080" indent="-170815">
              <a:lnSpc>
                <a:spcPct val="100000"/>
              </a:lnSpc>
              <a:spcBef>
                <a:spcPts val="835"/>
              </a:spcBef>
              <a:buClr>
                <a:srgbClr val="F81B01"/>
              </a:buClr>
              <a:buSzPct val="110000"/>
              <a:buFont typeface="Wingdings"/>
              <a:buChar char=""/>
              <a:tabLst>
                <a:tab pos="184150" algn="l"/>
              </a:tabLst>
            </a:pPr>
            <a:r>
              <a:rPr dirty="0" sz="1500" spc="-20">
                <a:latin typeface="Rockwell"/>
                <a:cs typeface="Rockwell"/>
              </a:rPr>
              <a:t>Overall,</a:t>
            </a:r>
            <a:r>
              <a:rPr dirty="0" sz="1500" spc="-14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this</a:t>
            </a:r>
            <a:r>
              <a:rPr dirty="0" sz="1500" spc="-10">
                <a:latin typeface="Rockwell"/>
                <a:cs typeface="Rockwell"/>
              </a:rPr>
              <a:t> project</a:t>
            </a:r>
            <a:r>
              <a:rPr dirty="0" sz="1500" spc="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reflects</a:t>
            </a:r>
            <a:r>
              <a:rPr dirty="0" sz="1500" spc="-1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a</a:t>
            </a:r>
            <a:r>
              <a:rPr dirty="0" sz="1500" spc="30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strong </a:t>
            </a:r>
            <a:r>
              <a:rPr dirty="0" sz="1500" spc="-10">
                <a:latin typeface="Rockwell"/>
                <a:cs typeface="Rockwell"/>
              </a:rPr>
              <a:t>	</a:t>
            </a:r>
            <a:r>
              <a:rPr dirty="0" sz="1500">
                <a:latin typeface="Rockwell"/>
                <a:cs typeface="Rockwell"/>
              </a:rPr>
              <a:t>understanding</a:t>
            </a:r>
            <a:r>
              <a:rPr dirty="0" sz="1500" spc="-5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of</a:t>
            </a:r>
            <a:r>
              <a:rPr dirty="0" sz="1500" spc="-65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how</a:t>
            </a:r>
            <a:r>
              <a:rPr dirty="0" sz="1500" spc="-4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theoretical</a:t>
            </a:r>
            <a:r>
              <a:rPr dirty="0" sz="1500" spc="-65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database </a:t>
            </a:r>
            <a:r>
              <a:rPr dirty="0" sz="1500" spc="-10">
                <a:latin typeface="Rockwell"/>
                <a:cs typeface="Rockwell"/>
              </a:rPr>
              <a:t>	</a:t>
            </a:r>
            <a:r>
              <a:rPr dirty="0" sz="1500">
                <a:latin typeface="Rockwell"/>
                <a:cs typeface="Rockwell"/>
              </a:rPr>
              <a:t>concepts</a:t>
            </a:r>
            <a:r>
              <a:rPr dirty="0" sz="1500" spc="-5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can be</a:t>
            </a:r>
            <a:r>
              <a:rPr dirty="0" sz="1500" spc="-6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applied to</a:t>
            </a:r>
            <a:r>
              <a:rPr dirty="0" sz="1500" spc="-70">
                <a:latin typeface="Rockwell"/>
                <a:cs typeface="Rockwell"/>
              </a:rPr>
              <a:t> </a:t>
            </a:r>
            <a:r>
              <a:rPr dirty="0" sz="1500">
                <a:latin typeface="Rockwell"/>
                <a:cs typeface="Rockwell"/>
              </a:rPr>
              <a:t>solve </a:t>
            </a:r>
            <a:r>
              <a:rPr dirty="0" sz="1500" spc="-20">
                <a:latin typeface="Rockwell"/>
                <a:cs typeface="Rockwell"/>
              </a:rPr>
              <a:t>real- </a:t>
            </a:r>
            <a:r>
              <a:rPr dirty="0" sz="1500" spc="-20">
                <a:latin typeface="Rockwell"/>
                <a:cs typeface="Rockwell"/>
              </a:rPr>
              <a:t>	</a:t>
            </a:r>
            <a:r>
              <a:rPr dirty="0" sz="1500">
                <a:latin typeface="Rockwell"/>
                <a:cs typeface="Rockwell"/>
              </a:rPr>
              <a:t>world</a:t>
            </a:r>
            <a:r>
              <a:rPr dirty="0" sz="1500" spc="-50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problems</a:t>
            </a:r>
            <a:r>
              <a:rPr dirty="0" sz="1500">
                <a:latin typeface="Rockwell"/>
                <a:cs typeface="Rockwell"/>
              </a:rPr>
              <a:t> with</a:t>
            </a:r>
            <a:r>
              <a:rPr dirty="0" sz="1500" spc="-80">
                <a:latin typeface="Rockwell"/>
                <a:cs typeface="Rockwell"/>
              </a:rPr>
              <a:t> </a:t>
            </a:r>
            <a:r>
              <a:rPr dirty="0" sz="1500" spc="-20">
                <a:latin typeface="Rockwell"/>
                <a:cs typeface="Rockwell"/>
              </a:rPr>
              <a:t>intuitive,</a:t>
            </a:r>
            <a:r>
              <a:rPr dirty="0" sz="1500" spc="-140">
                <a:latin typeface="Rockwell"/>
                <a:cs typeface="Rockwell"/>
              </a:rPr>
              <a:t> </a:t>
            </a:r>
            <a:r>
              <a:rPr dirty="0" sz="1500" spc="-10">
                <a:latin typeface="Rockwell"/>
                <a:cs typeface="Rockwell"/>
              </a:rPr>
              <a:t>interactive 	software.</a:t>
            </a:r>
            <a:endParaRPr sz="15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06144" y="3270313"/>
            <a:ext cx="1771014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75" b="0">
                <a:solidFill>
                  <a:srgbClr val="FFFDFF"/>
                </a:solidFill>
                <a:latin typeface="Calibri Light"/>
                <a:cs typeface="Calibri Light"/>
              </a:rPr>
              <a:t>ER</a:t>
            </a:r>
            <a:r>
              <a:rPr dirty="0" sz="3200" spc="-180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105" b="0">
                <a:solidFill>
                  <a:srgbClr val="FFFDFF"/>
                </a:solidFill>
                <a:latin typeface="Calibri Light"/>
                <a:cs typeface="Calibri Light"/>
              </a:rPr>
              <a:t>Diagram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9550" y="981075"/>
            <a:ext cx="5114925" cy="4819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8394" y="3270313"/>
            <a:ext cx="232854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85" b="0">
                <a:solidFill>
                  <a:srgbClr val="FFFDFF"/>
                </a:solidFill>
                <a:latin typeface="Calibri Light"/>
                <a:cs typeface="Calibri Light"/>
              </a:rPr>
              <a:t>SQL</a:t>
            </a:r>
            <a:r>
              <a:rPr dirty="0" sz="3200" spc="-254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90" b="0">
                <a:solidFill>
                  <a:srgbClr val="FFFDFF"/>
                </a:solidFill>
                <a:latin typeface="Calibri Light"/>
                <a:cs typeface="Calibri Light"/>
              </a:rPr>
              <a:t>DDL:</a:t>
            </a:r>
            <a:r>
              <a:rPr dirty="0" sz="3200" spc="-200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80" b="0">
                <a:solidFill>
                  <a:srgbClr val="FFFDFF"/>
                </a:solidFill>
                <a:latin typeface="Calibri Light"/>
                <a:cs typeface="Calibri Light"/>
              </a:rPr>
              <a:t>Users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150" y="2143125"/>
            <a:ext cx="4429125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49680" y="3062224"/>
            <a:ext cx="2089150" cy="9283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3535"/>
              </a:lnSpc>
              <a:spcBef>
                <a:spcPts val="130"/>
              </a:spcBef>
            </a:pPr>
            <a:r>
              <a:rPr dirty="0" sz="3200" spc="-80" b="0">
                <a:solidFill>
                  <a:srgbClr val="FFFDFF"/>
                </a:solidFill>
                <a:latin typeface="Calibri Light"/>
                <a:cs typeface="Calibri Light"/>
              </a:rPr>
              <a:t>SQL</a:t>
            </a:r>
            <a:r>
              <a:rPr dirty="0" sz="3200" spc="-260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20" b="0">
                <a:solidFill>
                  <a:srgbClr val="FFFDFF"/>
                </a:solidFill>
                <a:latin typeface="Calibri Light"/>
                <a:cs typeface="Calibri Light"/>
              </a:rPr>
              <a:t>DDL:</a:t>
            </a:r>
            <a:endParaRPr sz="3200">
              <a:latin typeface="Calibri Light"/>
              <a:cs typeface="Calibri Light"/>
            </a:endParaRPr>
          </a:p>
          <a:p>
            <a:pPr algn="ctr">
              <a:lnSpc>
                <a:spcPts val="3535"/>
              </a:lnSpc>
            </a:pPr>
            <a:r>
              <a:rPr dirty="0" sz="3200" spc="-95" b="0">
                <a:solidFill>
                  <a:srgbClr val="FFFDFF"/>
                </a:solidFill>
                <a:latin typeface="Calibri Light"/>
                <a:cs typeface="Calibri Light"/>
              </a:rPr>
              <a:t>MuscleGroup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2800350"/>
            <a:ext cx="4448175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5514" y="3270313"/>
            <a:ext cx="268668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85" b="0">
                <a:solidFill>
                  <a:srgbClr val="FFFDFF"/>
                </a:solidFill>
                <a:latin typeface="Calibri Light"/>
                <a:cs typeface="Calibri Light"/>
              </a:rPr>
              <a:t>SQL</a:t>
            </a:r>
            <a:r>
              <a:rPr dirty="0" sz="3200" spc="-254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90" b="0">
                <a:solidFill>
                  <a:srgbClr val="FFFDFF"/>
                </a:solidFill>
                <a:latin typeface="Calibri Light"/>
                <a:cs typeface="Calibri Light"/>
              </a:rPr>
              <a:t>DDL:</a:t>
            </a:r>
            <a:r>
              <a:rPr dirty="0" sz="3200" spc="-204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110" b="0">
                <a:solidFill>
                  <a:srgbClr val="FFFDFF"/>
                </a:solidFill>
                <a:latin typeface="Calibri Light"/>
                <a:cs typeface="Calibri Light"/>
              </a:rPr>
              <a:t>Exercise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4325" y="2638425"/>
            <a:ext cx="460057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41780" y="3062224"/>
            <a:ext cx="1499870" cy="9283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55244">
              <a:lnSpc>
                <a:spcPts val="3535"/>
              </a:lnSpc>
              <a:spcBef>
                <a:spcPts val="130"/>
              </a:spcBef>
            </a:pPr>
            <a:r>
              <a:rPr dirty="0" sz="3200" spc="-80" b="0">
                <a:solidFill>
                  <a:srgbClr val="FFFDFF"/>
                </a:solidFill>
                <a:latin typeface="Calibri Light"/>
                <a:cs typeface="Calibri Light"/>
              </a:rPr>
              <a:t>SQL</a:t>
            </a:r>
            <a:r>
              <a:rPr dirty="0" sz="3200" spc="-260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20" b="0">
                <a:solidFill>
                  <a:srgbClr val="FFFDFF"/>
                </a:solidFill>
                <a:latin typeface="Calibri Light"/>
                <a:cs typeface="Calibri Light"/>
              </a:rPr>
              <a:t>DDL:</a:t>
            </a:r>
            <a:endParaRPr sz="3200">
              <a:latin typeface="Calibri Light"/>
              <a:cs typeface="Calibri Light"/>
            </a:endParaRPr>
          </a:p>
          <a:p>
            <a:pPr marL="12700">
              <a:lnSpc>
                <a:spcPts val="3535"/>
              </a:lnSpc>
            </a:pPr>
            <a:r>
              <a:rPr dirty="0" sz="3200" spc="-130" b="0">
                <a:solidFill>
                  <a:srgbClr val="FFFDFF"/>
                </a:solidFill>
                <a:latin typeface="Calibri Light"/>
                <a:cs typeface="Calibri Light"/>
              </a:rPr>
              <a:t>Workouts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9125" y="2286000"/>
            <a:ext cx="40957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2507" y="3062224"/>
            <a:ext cx="2554605" cy="92836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1270">
              <a:lnSpc>
                <a:spcPts val="3535"/>
              </a:lnSpc>
              <a:spcBef>
                <a:spcPts val="130"/>
              </a:spcBef>
            </a:pPr>
            <a:r>
              <a:rPr dirty="0" sz="3200" spc="-80" b="0">
                <a:solidFill>
                  <a:srgbClr val="FFFDFF"/>
                </a:solidFill>
                <a:latin typeface="Calibri Light"/>
                <a:cs typeface="Calibri Light"/>
              </a:rPr>
              <a:t>SQL</a:t>
            </a:r>
            <a:r>
              <a:rPr dirty="0" sz="3200" spc="-260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20" b="0">
                <a:solidFill>
                  <a:srgbClr val="FFFDFF"/>
                </a:solidFill>
                <a:latin typeface="Calibri Light"/>
                <a:cs typeface="Calibri Light"/>
              </a:rPr>
              <a:t>DDL:</a:t>
            </a:r>
            <a:endParaRPr sz="3200">
              <a:latin typeface="Calibri Light"/>
              <a:cs typeface="Calibri Light"/>
            </a:endParaRPr>
          </a:p>
          <a:p>
            <a:pPr algn="ctr">
              <a:lnSpc>
                <a:spcPts val="3535"/>
              </a:lnSpc>
            </a:pPr>
            <a:r>
              <a:rPr dirty="0" sz="3200" spc="-130" b="0">
                <a:solidFill>
                  <a:srgbClr val="FFFDFF"/>
                </a:solidFill>
                <a:latin typeface="Calibri Light"/>
                <a:cs typeface="Calibri Light"/>
              </a:rPr>
              <a:t>WorkoutExercise</a:t>
            </a:r>
            <a:endParaRPr sz="32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9600" y="2505075"/>
            <a:ext cx="408622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17955" y="3270313"/>
            <a:ext cx="175133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70" b="0">
                <a:solidFill>
                  <a:srgbClr val="FFFDFF"/>
                </a:solidFill>
                <a:latin typeface="Calibri Light"/>
                <a:cs typeface="Calibri Light"/>
              </a:rPr>
              <a:t>DDL</a:t>
            </a:r>
            <a:r>
              <a:rPr dirty="0" sz="3200" spc="-260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85" b="0">
                <a:solidFill>
                  <a:srgbClr val="FFFDFF"/>
                </a:solidFill>
                <a:latin typeface="Calibri Light"/>
                <a:cs typeface="Calibri Light"/>
              </a:rPr>
              <a:t>to</a:t>
            </a:r>
            <a:r>
              <a:rPr dirty="0" sz="3200" spc="-220" b="0">
                <a:solidFill>
                  <a:srgbClr val="FFFDFF"/>
                </a:solidFill>
                <a:latin typeface="Calibri Light"/>
                <a:cs typeface="Calibri Light"/>
              </a:rPr>
              <a:t> </a:t>
            </a:r>
            <a:r>
              <a:rPr dirty="0" sz="3200" spc="-40" b="0">
                <a:solidFill>
                  <a:srgbClr val="FFFDFF"/>
                </a:solidFill>
                <a:latin typeface="Calibri Light"/>
                <a:cs typeface="Calibri Light"/>
              </a:rPr>
              <a:t>ERD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98975" y="1493862"/>
            <a:ext cx="3904615" cy="3787775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200" spc="-10" b="1">
                <a:latin typeface="Rockwell"/>
                <a:cs typeface="Rockwell"/>
              </a:rPr>
              <a:t>Foreign</a:t>
            </a:r>
            <a:r>
              <a:rPr dirty="0" sz="1200" spc="-30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keys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enforce</a:t>
            </a:r>
            <a:r>
              <a:rPr dirty="0" sz="1200" spc="4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integrity</a:t>
            </a:r>
            <a:r>
              <a:rPr dirty="0" sz="1200" spc="-5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across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linked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tables</a:t>
            </a:r>
            <a:endParaRPr sz="1200">
              <a:latin typeface="Rockwell"/>
              <a:cs typeface="Rockwell"/>
            </a:endParaRPr>
          </a:p>
          <a:p>
            <a:pPr marL="183515" indent="-170815">
              <a:lnSpc>
                <a:spcPts val="1435"/>
              </a:lnSpc>
              <a:spcBef>
                <a:spcPts val="810"/>
              </a:spcBef>
              <a:buClr>
                <a:srgbClr val="F81B01"/>
              </a:buClr>
              <a:buSzPct val="112500"/>
              <a:buFont typeface="Arial"/>
              <a:buChar char="•"/>
              <a:tabLst>
                <a:tab pos="183515" algn="l"/>
              </a:tabLst>
            </a:pPr>
            <a:r>
              <a:rPr dirty="0" sz="1200" spc="-10">
                <a:latin typeface="Rockwell"/>
                <a:cs typeface="Rockwell"/>
              </a:rPr>
              <a:t>Example:</a:t>
            </a:r>
            <a:r>
              <a:rPr dirty="0" sz="1200" spc="-65">
                <a:latin typeface="Rockwell"/>
                <a:cs typeface="Rockwell"/>
              </a:rPr>
              <a:t> </a:t>
            </a:r>
            <a:r>
              <a:rPr dirty="0" sz="1200" spc="-20">
                <a:latin typeface="Consolas"/>
                <a:cs typeface="Consolas"/>
              </a:rPr>
              <a:t>UserID</a:t>
            </a:r>
            <a:r>
              <a:rPr dirty="0" sz="1200" spc="-295">
                <a:latin typeface="Consolas"/>
                <a:cs typeface="Consolas"/>
              </a:rPr>
              <a:t> </a:t>
            </a:r>
            <a:r>
              <a:rPr dirty="0" sz="1200">
                <a:latin typeface="Rockwell"/>
                <a:cs typeface="Rockwell"/>
              </a:rPr>
              <a:t>in</a:t>
            </a:r>
            <a:r>
              <a:rPr dirty="0" sz="1200" spc="10">
                <a:latin typeface="Rockwell"/>
                <a:cs typeface="Rockwell"/>
              </a:rPr>
              <a:t> </a:t>
            </a:r>
            <a:r>
              <a:rPr dirty="0" sz="1200" spc="-10">
                <a:latin typeface="Consolas"/>
                <a:cs typeface="Consolas"/>
              </a:rPr>
              <a:t>Workouts</a:t>
            </a:r>
            <a:r>
              <a:rPr dirty="0" sz="1200" spc="-320">
                <a:latin typeface="Consolas"/>
                <a:cs typeface="Consolas"/>
              </a:rPr>
              <a:t> </a:t>
            </a:r>
            <a:r>
              <a:rPr dirty="0" sz="1200" spc="-10">
                <a:latin typeface="Rockwell"/>
                <a:cs typeface="Rockwell"/>
              </a:rPr>
              <a:t>references</a:t>
            </a:r>
            <a:endParaRPr sz="1200">
              <a:latin typeface="Rockwell"/>
              <a:cs typeface="Rockwell"/>
            </a:endParaRPr>
          </a:p>
          <a:p>
            <a:pPr marL="184150">
              <a:lnSpc>
                <a:spcPts val="1435"/>
              </a:lnSpc>
            </a:pPr>
            <a:r>
              <a:rPr dirty="0" sz="1200" spc="-10">
                <a:latin typeface="Consolas"/>
                <a:cs typeface="Consolas"/>
              </a:rPr>
              <a:t>Users(UserID)</a:t>
            </a:r>
            <a:endParaRPr sz="1200">
              <a:latin typeface="Consolas"/>
              <a:cs typeface="Consolas"/>
            </a:endParaRPr>
          </a:p>
          <a:p>
            <a:pPr marL="183515" indent="-170815">
              <a:lnSpc>
                <a:spcPct val="100000"/>
              </a:lnSpc>
              <a:spcBef>
                <a:spcPts val="815"/>
              </a:spcBef>
              <a:buClr>
                <a:srgbClr val="F81B01"/>
              </a:buClr>
              <a:buSzPct val="112500"/>
              <a:buFont typeface="Arial"/>
              <a:buChar char="•"/>
              <a:tabLst>
                <a:tab pos="183515" algn="l"/>
              </a:tabLst>
            </a:pPr>
            <a:r>
              <a:rPr dirty="0" sz="1200" spc="-10">
                <a:latin typeface="Rockwell"/>
                <a:cs typeface="Rockwell"/>
              </a:rPr>
              <a:t>Ensures</a:t>
            </a:r>
            <a:r>
              <a:rPr dirty="0" sz="1200" spc="-4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each</a:t>
            </a:r>
            <a:r>
              <a:rPr dirty="0" sz="1200" spc="-30">
                <a:latin typeface="Rockwell"/>
                <a:cs typeface="Rockwell"/>
              </a:rPr>
              <a:t> </a:t>
            </a:r>
            <a:r>
              <a:rPr dirty="0" sz="1200" spc="-10">
                <a:latin typeface="Rockwell"/>
                <a:cs typeface="Rockwell"/>
              </a:rPr>
              <a:t>workout</a:t>
            </a:r>
            <a:r>
              <a:rPr dirty="0" sz="1200" spc="-1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is</a:t>
            </a:r>
            <a:r>
              <a:rPr dirty="0" sz="1200" spc="-40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connected</a:t>
            </a:r>
            <a:r>
              <a:rPr dirty="0" sz="1200" spc="-20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to</a:t>
            </a:r>
            <a:r>
              <a:rPr dirty="0" sz="1200" spc="-30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a</a:t>
            </a:r>
            <a:r>
              <a:rPr dirty="0" sz="1200" spc="1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valid</a:t>
            </a:r>
            <a:r>
              <a:rPr dirty="0" sz="1200" spc="-15">
                <a:latin typeface="Rockwell"/>
                <a:cs typeface="Rockwell"/>
              </a:rPr>
              <a:t> </a:t>
            </a:r>
            <a:r>
              <a:rPr dirty="0" sz="1200" spc="-20">
                <a:latin typeface="Rockwell"/>
                <a:cs typeface="Rockwell"/>
              </a:rPr>
              <a:t>user</a:t>
            </a:r>
            <a:endParaRPr sz="1200">
              <a:latin typeface="Rockwell"/>
              <a:cs typeface="Rockwell"/>
            </a:endParaRPr>
          </a:p>
          <a:p>
            <a:pPr marL="12700" marR="859790">
              <a:lnSpc>
                <a:spcPts val="1430"/>
              </a:lnSpc>
              <a:spcBef>
                <a:spcPts val="865"/>
              </a:spcBef>
            </a:pPr>
            <a:r>
              <a:rPr dirty="0" sz="1200" spc="-20" b="1">
                <a:latin typeface="Rockwell"/>
                <a:cs typeface="Rockwell"/>
              </a:rPr>
              <a:t>WorkoutExercise</a:t>
            </a:r>
            <a:r>
              <a:rPr dirty="0" sz="1200" spc="3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handles</a:t>
            </a:r>
            <a:r>
              <a:rPr dirty="0" sz="1200" spc="20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many-to-</a:t>
            </a:r>
            <a:r>
              <a:rPr dirty="0" sz="1200" spc="-20" b="1">
                <a:latin typeface="Rockwell"/>
                <a:cs typeface="Rockwell"/>
              </a:rPr>
              <a:t>many </a:t>
            </a:r>
            <a:r>
              <a:rPr dirty="0" sz="1200" spc="-10" b="1">
                <a:latin typeface="Rockwell"/>
                <a:cs typeface="Rockwell"/>
              </a:rPr>
              <a:t>relationships</a:t>
            </a:r>
            <a:endParaRPr sz="1200">
              <a:latin typeface="Rockwell"/>
              <a:cs typeface="Rockwell"/>
            </a:endParaRPr>
          </a:p>
          <a:p>
            <a:pPr marL="183515" indent="-170815">
              <a:lnSpc>
                <a:spcPct val="100000"/>
              </a:lnSpc>
              <a:spcBef>
                <a:spcPts val="765"/>
              </a:spcBef>
              <a:buClr>
                <a:srgbClr val="F81B01"/>
              </a:buClr>
              <a:buSzPct val="112500"/>
              <a:buFont typeface="Arial"/>
              <a:buChar char="•"/>
              <a:tabLst>
                <a:tab pos="183515" algn="l"/>
              </a:tabLst>
            </a:pPr>
            <a:r>
              <a:rPr dirty="0" sz="1200">
                <a:latin typeface="Rockwell"/>
                <a:cs typeface="Rockwell"/>
              </a:rPr>
              <a:t>Between</a:t>
            </a:r>
            <a:r>
              <a:rPr dirty="0" sz="1200" spc="-25">
                <a:latin typeface="Rockwell"/>
                <a:cs typeface="Rockwell"/>
              </a:rPr>
              <a:t> </a:t>
            </a:r>
            <a:r>
              <a:rPr dirty="0" sz="1200" spc="-10">
                <a:latin typeface="Consolas"/>
                <a:cs typeface="Consolas"/>
              </a:rPr>
              <a:t>Workouts</a:t>
            </a:r>
            <a:r>
              <a:rPr dirty="0" sz="1200" spc="-355">
                <a:latin typeface="Consolas"/>
                <a:cs typeface="Consolas"/>
              </a:rPr>
              <a:t> </a:t>
            </a:r>
            <a:r>
              <a:rPr dirty="0" sz="1200">
                <a:latin typeface="Rockwell"/>
                <a:cs typeface="Rockwell"/>
              </a:rPr>
              <a:t>and</a:t>
            </a:r>
            <a:r>
              <a:rPr dirty="0" sz="1200" spc="-25">
                <a:latin typeface="Rockwell"/>
                <a:cs typeface="Rockwell"/>
              </a:rPr>
              <a:t> </a:t>
            </a:r>
            <a:r>
              <a:rPr dirty="0" sz="1200" spc="-10">
                <a:latin typeface="Consolas"/>
                <a:cs typeface="Consolas"/>
              </a:rPr>
              <a:t>Exercise</a:t>
            </a:r>
            <a:endParaRPr sz="1200">
              <a:latin typeface="Consolas"/>
              <a:cs typeface="Consolas"/>
            </a:endParaRPr>
          </a:p>
          <a:p>
            <a:pPr marL="183515" indent="-170815">
              <a:lnSpc>
                <a:spcPct val="100000"/>
              </a:lnSpc>
              <a:spcBef>
                <a:spcPts val="815"/>
              </a:spcBef>
              <a:buClr>
                <a:srgbClr val="F81B01"/>
              </a:buClr>
              <a:buSzPct val="112500"/>
              <a:buFont typeface="Arial"/>
              <a:buChar char="•"/>
              <a:tabLst>
                <a:tab pos="183515" algn="l"/>
              </a:tabLst>
            </a:pPr>
            <a:r>
              <a:rPr dirty="0" sz="1200">
                <a:latin typeface="Rockwell"/>
                <a:cs typeface="Rockwell"/>
              </a:rPr>
              <a:t>Allows</a:t>
            </a:r>
            <a:r>
              <a:rPr dirty="0" sz="1200" spc="15">
                <a:latin typeface="Rockwell"/>
                <a:cs typeface="Rockwell"/>
              </a:rPr>
              <a:t> </a:t>
            </a:r>
            <a:r>
              <a:rPr dirty="0" sz="1200" spc="-10">
                <a:latin typeface="Rockwell"/>
                <a:cs typeface="Rockwell"/>
              </a:rPr>
              <a:t>multiple</a:t>
            </a:r>
            <a:r>
              <a:rPr dirty="0" sz="1200" spc="-30">
                <a:latin typeface="Rockwell"/>
                <a:cs typeface="Rockwell"/>
              </a:rPr>
              <a:t> </a:t>
            </a:r>
            <a:r>
              <a:rPr dirty="0" sz="1200" spc="-10">
                <a:latin typeface="Rockwell"/>
                <a:cs typeface="Rockwell"/>
              </a:rPr>
              <a:t>exercises</a:t>
            </a:r>
            <a:r>
              <a:rPr dirty="0" sz="1200" spc="30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per</a:t>
            </a:r>
            <a:r>
              <a:rPr dirty="0" sz="1200" spc="5">
                <a:latin typeface="Rockwell"/>
                <a:cs typeface="Rockwell"/>
              </a:rPr>
              <a:t> </a:t>
            </a:r>
            <a:r>
              <a:rPr dirty="0" sz="1200" spc="-25">
                <a:latin typeface="Rockwell"/>
                <a:cs typeface="Rockwell"/>
              </a:rPr>
              <a:t>workout</a:t>
            </a:r>
            <a:r>
              <a:rPr dirty="0" sz="1200" spc="-6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and</a:t>
            </a:r>
            <a:r>
              <a:rPr dirty="0" sz="1200" spc="-1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vice</a:t>
            </a:r>
            <a:r>
              <a:rPr dirty="0" sz="1200" spc="-30">
                <a:latin typeface="Rockwell"/>
                <a:cs typeface="Rockwell"/>
              </a:rPr>
              <a:t> </a:t>
            </a:r>
            <a:r>
              <a:rPr dirty="0" sz="1200" spc="-10">
                <a:latin typeface="Rockwell"/>
                <a:cs typeface="Rockwell"/>
              </a:rPr>
              <a:t>versa</a:t>
            </a:r>
            <a:endParaRPr sz="12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b="1">
                <a:latin typeface="Rockwell"/>
                <a:cs typeface="Rockwell"/>
              </a:rPr>
              <a:t>MuscleGroup</a:t>
            </a:r>
            <a:r>
              <a:rPr dirty="0" sz="1200" spc="-4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organizes</a:t>
            </a:r>
            <a:r>
              <a:rPr dirty="0" sz="1200" spc="-5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exercise</a:t>
            </a:r>
            <a:r>
              <a:rPr dirty="0" sz="1200" spc="-50" b="1">
                <a:latin typeface="Rockwell"/>
                <a:cs typeface="Rockwell"/>
              </a:rPr>
              <a:t> </a:t>
            </a:r>
            <a:r>
              <a:rPr dirty="0" sz="1200" spc="-10" b="1">
                <a:latin typeface="Rockwell"/>
                <a:cs typeface="Rockwell"/>
              </a:rPr>
              <a:t>categories</a:t>
            </a:r>
            <a:endParaRPr sz="1200">
              <a:latin typeface="Rockwell"/>
              <a:cs typeface="Rockwell"/>
            </a:endParaRPr>
          </a:p>
          <a:p>
            <a:pPr marL="183515" indent="-170815">
              <a:lnSpc>
                <a:spcPct val="100000"/>
              </a:lnSpc>
              <a:spcBef>
                <a:spcPts val="810"/>
              </a:spcBef>
              <a:buClr>
                <a:srgbClr val="F81B01"/>
              </a:buClr>
              <a:buSzPct val="112500"/>
              <a:buFont typeface="Arial"/>
              <a:buChar char="•"/>
              <a:tabLst>
                <a:tab pos="183515" algn="l"/>
              </a:tabLst>
            </a:pPr>
            <a:r>
              <a:rPr dirty="0" sz="1200">
                <a:latin typeface="Rockwell"/>
                <a:cs typeface="Rockwell"/>
              </a:rPr>
              <a:t>Each</a:t>
            </a:r>
            <a:r>
              <a:rPr dirty="0" sz="1200" spc="-50">
                <a:latin typeface="Rockwell"/>
                <a:cs typeface="Rockwell"/>
              </a:rPr>
              <a:t> </a:t>
            </a:r>
            <a:r>
              <a:rPr dirty="0" sz="1200" spc="-10">
                <a:latin typeface="Rockwell"/>
                <a:cs typeface="Rockwell"/>
              </a:rPr>
              <a:t>exercise</a:t>
            </a:r>
            <a:r>
              <a:rPr dirty="0" sz="1200" spc="-40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can</a:t>
            </a:r>
            <a:r>
              <a:rPr dirty="0" sz="1200" spc="-40">
                <a:latin typeface="Rockwell"/>
                <a:cs typeface="Rockwell"/>
              </a:rPr>
              <a:t> </a:t>
            </a:r>
            <a:r>
              <a:rPr dirty="0" sz="1200" spc="-10">
                <a:latin typeface="Rockwell"/>
                <a:cs typeface="Rockwell"/>
              </a:rPr>
              <a:t>target</a:t>
            </a:r>
            <a:r>
              <a:rPr dirty="0" sz="1200" spc="-1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one</a:t>
            </a:r>
            <a:r>
              <a:rPr dirty="0" sz="1200" spc="30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specific</a:t>
            </a:r>
            <a:r>
              <a:rPr dirty="0" sz="1200" spc="-5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muscle</a:t>
            </a:r>
            <a:r>
              <a:rPr dirty="0" sz="1200" spc="-35">
                <a:latin typeface="Rockwell"/>
                <a:cs typeface="Rockwell"/>
              </a:rPr>
              <a:t> </a:t>
            </a:r>
            <a:r>
              <a:rPr dirty="0" sz="1200" spc="-10">
                <a:latin typeface="Rockwell"/>
                <a:cs typeface="Rockwell"/>
              </a:rPr>
              <a:t>group</a:t>
            </a:r>
            <a:endParaRPr sz="1200">
              <a:latin typeface="Rockwell"/>
              <a:cs typeface="Rockwell"/>
            </a:endParaRPr>
          </a:p>
          <a:p>
            <a:pPr marL="183515" indent="-170815">
              <a:lnSpc>
                <a:spcPct val="100000"/>
              </a:lnSpc>
              <a:spcBef>
                <a:spcPts val="815"/>
              </a:spcBef>
              <a:buClr>
                <a:srgbClr val="F81B01"/>
              </a:buClr>
              <a:buSzPct val="112500"/>
              <a:buFont typeface="Arial"/>
              <a:buChar char="•"/>
              <a:tabLst>
                <a:tab pos="183515" algn="l"/>
              </a:tabLst>
            </a:pPr>
            <a:r>
              <a:rPr dirty="0" sz="1200">
                <a:latin typeface="Rockwell"/>
                <a:cs typeface="Rockwell"/>
              </a:rPr>
              <a:t>Enables</a:t>
            </a:r>
            <a:r>
              <a:rPr dirty="0" sz="1200" spc="-40">
                <a:latin typeface="Rockwell"/>
                <a:cs typeface="Rockwell"/>
              </a:rPr>
              <a:t> </a:t>
            </a:r>
            <a:r>
              <a:rPr dirty="0" sz="1200" spc="-10">
                <a:latin typeface="Rockwell"/>
                <a:cs typeface="Rockwell"/>
              </a:rPr>
              <a:t>structured</a:t>
            </a:r>
            <a:r>
              <a:rPr dirty="0" sz="1200" spc="-1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categorization</a:t>
            </a:r>
            <a:r>
              <a:rPr dirty="0" sz="1200" spc="-30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of</a:t>
            </a:r>
            <a:r>
              <a:rPr dirty="0" sz="1200" spc="10">
                <a:latin typeface="Rockwell"/>
                <a:cs typeface="Rockwell"/>
              </a:rPr>
              <a:t> </a:t>
            </a:r>
            <a:r>
              <a:rPr dirty="0" sz="1200" spc="-10">
                <a:latin typeface="Rockwell"/>
                <a:cs typeface="Rockwell"/>
              </a:rPr>
              <a:t>exercises</a:t>
            </a:r>
            <a:endParaRPr sz="120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20" b="1">
                <a:latin typeface="Rockwell"/>
                <a:cs typeface="Rockwell"/>
              </a:rPr>
              <a:t>Workouts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are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linked</a:t>
            </a:r>
            <a:r>
              <a:rPr dirty="0" sz="1200" spc="-20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to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users</a:t>
            </a:r>
            <a:r>
              <a:rPr dirty="0" sz="1200" spc="-2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via</a:t>
            </a:r>
            <a:r>
              <a:rPr dirty="0" sz="1200" spc="35" b="1">
                <a:latin typeface="Rockwell"/>
                <a:cs typeface="Rockwell"/>
              </a:rPr>
              <a:t> </a:t>
            </a:r>
            <a:r>
              <a:rPr dirty="0" sz="1200" b="1">
                <a:latin typeface="Rockwell"/>
                <a:cs typeface="Rockwell"/>
              </a:rPr>
              <a:t>foreign</a:t>
            </a:r>
            <a:r>
              <a:rPr dirty="0" sz="1200" spc="-15" b="1">
                <a:latin typeface="Rockwell"/>
                <a:cs typeface="Rockwell"/>
              </a:rPr>
              <a:t> </a:t>
            </a:r>
            <a:r>
              <a:rPr dirty="0" sz="1200" spc="-25" b="1">
                <a:latin typeface="Rockwell"/>
                <a:cs typeface="Rockwell"/>
              </a:rPr>
              <a:t>key</a:t>
            </a:r>
            <a:endParaRPr sz="1200">
              <a:latin typeface="Rockwell"/>
              <a:cs typeface="Rockwell"/>
            </a:endParaRPr>
          </a:p>
          <a:p>
            <a:pPr marL="183515" indent="-170815">
              <a:lnSpc>
                <a:spcPct val="100000"/>
              </a:lnSpc>
              <a:spcBef>
                <a:spcPts val="810"/>
              </a:spcBef>
              <a:buClr>
                <a:srgbClr val="F81B01"/>
              </a:buClr>
              <a:buSzPct val="112500"/>
              <a:buFont typeface="Arial"/>
              <a:buChar char="•"/>
              <a:tabLst>
                <a:tab pos="183515" algn="l"/>
              </a:tabLst>
            </a:pPr>
            <a:r>
              <a:rPr dirty="0" sz="1200">
                <a:latin typeface="Rockwell"/>
                <a:cs typeface="Rockwell"/>
              </a:rPr>
              <a:t>Each</a:t>
            </a:r>
            <a:r>
              <a:rPr dirty="0" sz="1200" spc="-20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user</a:t>
            </a:r>
            <a:r>
              <a:rPr dirty="0" sz="1200" spc="-5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can</a:t>
            </a:r>
            <a:r>
              <a:rPr dirty="0" sz="1200" spc="-1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have</a:t>
            </a:r>
            <a:r>
              <a:rPr dirty="0" sz="1200" spc="-15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multiple</a:t>
            </a:r>
            <a:r>
              <a:rPr dirty="0" sz="1200" spc="-15">
                <a:latin typeface="Rockwell"/>
                <a:cs typeface="Rockwell"/>
              </a:rPr>
              <a:t> </a:t>
            </a:r>
            <a:r>
              <a:rPr dirty="0" sz="1200" spc="-10">
                <a:latin typeface="Rockwell"/>
                <a:cs typeface="Rockwell"/>
              </a:rPr>
              <a:t>workouts</a:t>
            </a:r>
            <a:endParaRPr sz="1200">
              <a:latin typeface="Rockwell"/>
              <a:cs typeface="Rockwell"/>
            </a:endParaRPr>
          </a:p>
          <a:p>
            <a:pPr marL="183515" indent="-170815">
              <a:lnSpc>
                <a:spcPct val="100000"/>
              </a:lnSpc>
              <a:spcBef>
                <a:spcPts val="740"/>
              </a:spcBef>
              <a:buClr>
                <a:srgbClr val="F81B01"/>
              </a:buClr>
              <a:buSzPct val="112500"/>
              <a:buFont typeface="Arial"/>
              <a:buChar char="•"/>
              <a:tabLst>
                <a:tab pos="183515" algn="l"/>
              </a:tabLst>
            </a:pPr>
            <a:r>
              <a:rPr dirty="0" sz="1200" spc="-10">
                <a:latin typeface="Rockwell"/>
                <a:cs typeface="Rockwell"/>
              </a:rPr>
              <a:t>Personalized </a:t>
            </a:r>
            <a:r>
              <a:rPr dirty="0" sz="1200">
                <a:latin typeface="Rockwell"/>
                <a:cs typeface="Rockwell"/>
              </a:rPr>
              <a:t>plans</a:t>
            </a:r>
            <a:r>
              <a:rPr dirty="0" sz="1200" spc="-25">
                <a:latin typeface="Rockwell"/>
                <a:cs typeface="Rockwell"/>
              </a:rPr>
              <a:t> </a:t>
            </a:r>
            <a:r>
              <a:rPr dirty="0" sz="1200" spc="-20">
                <a:latin typeface="Rockwell"/>
                <a:cs typeface="Rockwell"/>
              </a:rPr>
              <a:t>are</a:t>
            </a:r>
            <a:r>
              <a:rPr dirty="0" sz="1200" spc="-10">
                <a:latin typeface="Rockwell"/>
                <a:cs typeface="Rockwell"/>
              </a:rPr>
              <a:t> </a:t>
            </a:r>
            <a:r>
              <a:rPr dirty="0" sz="1200">
                <a:latin typeface="Rockwell"/>
                <a:cs typeface="Rockwell"/>
              </a:rPr>
              <a:t>assigned using</a:t>
            </a:r>
            <a:r>
              <a:rPr dirty="0" sz="1200" spc="15">
                <a:latin typeface="Rockwell"/>
                <a:cs typeface="Rockwell"/>
              </a:rPr>
              <a:t> </a:t>
            </a:r>
            <a:r>
              <a:rPr dirty="0" sz="1200" spc="-10">
                <a:latin typeface="Consolas"/>
                <a:cs typeface="Consolas"/>
              </a:rPr>
              <a:t>UserID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2025-04-13T09:02:21Z</dcterms:created>
  <dcterms:modified xsi:type="dcterms:W3CDTF">2025-04-13T09:02:21Z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2025-04-13T00:00:00Z</vt:filetime>
  </property>
  <property fmtid="{D5CDD505-2E9C-101B-9397-08002B2CF9AE}" pid="3" name="LastSaved">
    <vt:filetime>2025-04-13T00:00:00Z</vt:filetime>
  </property>
</Properties>
</file>