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Tahoma" panose="020B0604030504040204" pitchFamily="34" charset="0"/>
      <p:regular r:id="rId33"/>
      <p:bold r:id="rId34"/>
    </p:embeddedFont>
    <p:embeddedFont>
      <p:font typeface="Tw Cen MT" panose="020B0602020104020603"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eblSWXW9/rmkdTbNh5yp3KwDP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86CF0B-EA80-4771-901F-6781A0FEF311}">
  <a:tblStyle styleId="{3986CF0B-EA80-4771-901F-6781A0FEF3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e4d86607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e4d86607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f2e6a7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11f2e6a7c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f2e6a7c0d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1f2e6a7c0d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e4d86607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12e4d86607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e4d86607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2e4d86607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e4d86607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12e4d86607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e4d8660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2e4d86607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e4d86607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12e4d86607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e4d86607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12e4d86607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e4d86607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12e4d86607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e4d86607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12e4d86607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e9fd6185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2e9fd6185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e9fd6185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12e9fd6185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e4d8660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12e4d8660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e4d86607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12e4d86607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e4d86607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12e4d86607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e9fd6185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12e9fd6185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ccab371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0ccab3711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ccab3711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10ccab3711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e9fd6185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12e9fd6185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ccab371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10ccab371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ccab371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0ccab3711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f2e6a7c0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1f2e6a7c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b49a7982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0b49a7982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945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0785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90606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40154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11686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08338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3315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642493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00803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576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32942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36412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51480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08192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571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08085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86671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416979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real-trado-dapp.vercel.ap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real-trado.vercel.ap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shoa.com/index.php/journal/article/view/78"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apers.ssrn.com/sol3/papers.cfm?abstract_id=356551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ijitee.org/wp-content/uploads/papers/v8i9/I7849078919.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title"/>
          </p:nvPr>
        </p:nvSpPr>
        <p:spPr>
          <a:xfrm>
            <a:off x="1141412" y="599770"/>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3600"/>
              <a:buFont typeface="Tahoma"/>
              <a:buNone/>
            </a:pPr>
            <a:r>
              <a:rPr lang="en-US" sz="3600" b="0" cap="none" dirty="0">
                <a:solidFill>
                  <a:schemeClr val="bg1">
                    <a:lumMod val="95000"/>
                    <a:lumOff val="5000"/>
                  </a:schemeClr>
                </a:solidFill>
                <a:latin typeface="Tahoma"/>
                <a:ea typeface="Tahoma"/>
                <a:cs typeface="Tahoma"/>
                <a:sym typeface="Tahoma"/>
              </a:rPr>
              <a:t>PANIMALAR ENGINEERING COLLEGE </a:t>
            </a:r>
            <a:br>
              <a:rPr lang="en-US" sz="4400" b="0" cap="none" dirty="0">
                <a:solidFill>
                  <a:schemeClr val="accent1"/>
                </a:solidFill>
                <a:latin typeface="Tahoma"/>
                <a:ea typeface="Tahoma"/>
                <a:cs typeface="Tahoma"/>
                <a:sym typeface="Tahoma"/>
              </a:rPr>
            </a:br>
            <a:endParaRPr dirty="0"/>
          </a:p>
        </p:txBody>
      </p:sp>
      <p:sp>
        <p:nvSpPr>
          <p:cNvPr id="75" name="Google Shape;75;p1"/>
          <p:cNvSpPr txBox="1">
            <a:spLocks noGrp="1"/>
          </p:cNvSpPr>
          <p:nvPr>
            <p:ph idx="1"/>
          </p:nvPr>
        </p:nvSpPr>
        <p:spPr>
          <a:xfrm>
            <a:off x="838200" y="1444039"/>
            <a:ext cx="10515600" cy="528333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rgbClr val="FF0000"/>
              </a:buClr>
              <a:buSzPct val="116666"/>
              <a:buNone/>
            </a:pPr>
            <a:r>
              <a:rPr lang="en-US" b="1" dirty="0">
                <a:solidFill>
                  <a:srgbClr val="FF0000"/>
                </a:solidFill>
                <a:latin typeface="Tahoma"/>
                <a:ea typeface="Tahoma"/>
                <a:cs typeface="Tahoma"/>
                <a:sym typeface="Tahoma"/>
              </a:rPr>
              <a:t>DEPARTMENT OF COMPUTER SCIENCE AND ENGINEERING</a:t>
            </a:r>
            <a:endParaRPr b="1" dirty="0"/>
          </a:p>
          <a:p>
            <a:pPr marL="0" lvl="0" indent="0" algn="ctr" rtl="0">
              <a:lnSpc>
                <a:spcPct val="90000"/>
              </a:lnSpc>
              <a:spcBef>
                <a:spcPts val="1000"/>
              </a:spcBef>
              <a:spcAft>
                <a:spcPts val="0"/>
              </a:spcAft>
              <a:buClr>
                <a:srgbClr val="FF0000"/>
              </a:buClr>
              <a:buSzPct val="116666"/>
              <a:buNone/>
            </a:pPr>
            <a:r>
              <a:rPr lang="en-US" b="1" dirty="0">
                <a:solidFill>
                  <a:srgbClr val="FF0000"/>
                </a:solidFill>
                <a:latin typeface="Tahoma"/>
                <a:ea typeface="Tahoma"/>
                <a:cs typeface="Tahoma"/>
                <a:sym typeface="Tahoma"/>
              </a:rPr>
              <a:t>CS8811 PROJECT WORK</a:t>
            </a:r>
            <a:endParaRPr b="1" dirty="0"/>
          </a:p>
          <a:p>
            <a:pPr marL="0" lvl="0" indent="0" algn="ctr" rtl="0">
              <a:lnSpc>
                <a:spcPct val="90000"/>
              </a:lnSpc>
              <a:spcBef>
                <a:spcPts val="1000"/>
              </a:spcBef>
              <a:spcAft>
                <a:spcPts val="0"/>
              </a:spcAft>
              <a:buClr>
                <a:srgbClr val="FF0000"/>
              </a:buClr>
              <a:buSzPct val="116666"/>
              <a:buNone/>
            </a:pPr>
            <a:r>
              <a:rPr lang="en-US" b="1" dirty="0">
                <a:solidFill>
                  <a:srgbClr val="FF0000"/>
                </a:solidFill>
                <a:latin typeface="Tahoma"/>
                <a:ea typeface="Tahoma"/>
                <a:cs typeface="Tahoma"/>
                <a:sym typeface="Tahoma"/>
              </a:rPr>
              <a:t>PROJECT REVIEW</a:t>
            </a:r>
            <a:r>
              <a:rPr lang="en-US" dirty="0">
                <a:solidFill>
                  <a:srgbClr val="FF0000"/>
                </a:solidFill>
                <a:latin typeface="Tahoma"/>
                <a:ea typeface="Tahoma"/>
                <a:cs typeface="Tahoma"/>
                <a:sym typeface="Tahoma"/>
              </a:rPr>
              <a:t> </a:t>
            </a:r>
            <a:endParaRPr dirty="0"/>
          </a:p>
          <a:p>
            <a:pPr marL="0" lvl="0" indent="0" algn="ctr" rtl="0">
              <a:lnSpc>
                <a:spcPct val="90000"/>
              </a:lnSpc>
              <a:spcBef>
                <a:spcPts val="1000"/>
              </a:spcBef>
              <a:spcAft>
                <a:spcPts val="0"/>
              </a:spcAft>
              <a:buClr>
                <a:schemeClr val="dk1"/>
              </a:buClr>
              <a:buSzPct val="116666"/>
              <a:buNone/>
            </a:pPr>
            <a:endParaRPr dirty="0"/>
          </a:p>
          <a:p>
            <a:pPr marL="0" lvl="0" indent="0" algn="ctr" rtl="0">
              <a:lnSpc>
                <a:spcPct val="100000"/>
              </a:lnSpc>
              <a:spcBef>
                <a:spcPts val="1000"/>
              </a:spcBef>
              <a:spcAft>
                <a:spcPts val="0"/>
              </a:spcAft>
              <a:buClr>
                <a:schemeClr val="dk1"/>
              </a:buClr>
              <a:buSzPct val="79865"/>
              <a:buFont typeface="Arial"/>
              <a:buNone/>
            </a:pPr>
            <a:r>
              <a:rPr lang="en-US" sz="3505" b="1" dirty="0"/>
              <a:t>A Decentralized application (</a:t>
            </a:r>
            <a:r>
              <a:rPr lang="en-US" sz="3505" b="1" dirty="0" err="1"/>
              <a:t>DApp</a:t>
            </a:r>
            <a:r>
              <a:rPr lang="en-US" sz="3505" b="1" dirty="0"/>
              <a:t>) on Trading of Real Estate </a:t>
            </a:r>
            <a:endParaRPr sz="3505" b="1" dirty="0"/>
          </a:p>
          <a:p>
            <a:pPr marL="0" lvl="0" indent="0" algn="ctr" rtl="0">
              <a:lnSpc>
                <a:spcPct val="100000"/>
              </a:lnSpc>
              <a:spcBef>
                <a:spcPts val="1000"/>
              </a:spcBef>
              <a:spcAft>
                <a:spcPts val="0"/>
              </a:spcAft>
              <a:buClr>
                <a:schemeClr val="dk1"/>
              </a:buClr>
              <a:buSzPct val="79865"/>
              <a:buFont typeface="Arial"/>
              <a:buNone/>
            </a:pPr>
            <a:r>
              <a:rPr lang="en-US" sz="3505" b="1" dirty="0"/>
              <a:t>Assets using Blockchain and Artificial Intelligence</a:t>
            </a:r>
            <a:r>
              <a:rPr lang="en-US" sz="3505" dirty="0"/>
              <a:t>.</a:t>
            </a:r>
            <a:endParaRPr sz="3505" dirty="0"/>
          </a:p>
          <a:p>
            <a:pPr marL="0" lvl="0" indent="0" algn="l" rtl="0">
              <a:lnSpc>
                <a:spcPct val="90000"/>
              </a:lnSpc>
              <a:spcBef>
                <a:spcPts val="1000"/>
              </a:spcBef>
              <a:spcAft>
                <a:spcPts val="0"/>
              </a:spcAft>
              <a:buClr>
                <a:schemeClr val="dk1"/>
              </a:buClr>
              <a:buSzPct val="116666"/>
              <a:buNone/>
            </a:pPr>
            <a:endParaRPr dirty="0">
              <a:solidFill>
                <a:srgbClr val="FF0000"/>
              </a:solidFill>
              <a:latin typeface="Tahoma"/>
              <a:ea typeface="Tahoma"/>
              <a:cs typeface="Tahoma"/>
              <a:sym typeface="Tahoma"/>
            </a:endParaRPr>
          </a:p>
          <a:p>
            <a:pPr marL="0" lvl="0" indent="0" algn="l" rtl="0">
              <a:lnSpc>
                <a:spcPct val="90000"/>
              </a:lnSpc>
              <a:spcBef>
                <a:spcPts val="1000"/>
              </a:spcBef>
              <a:spcAft>
                <a:spcPts val="0"/>
              </a:spcAft>
              <a:buClr>
                <a:srgbClr val="FF0000"/>
              </a:buClr>
              <a:buSzPct val="119148"/>
              <a:buNone/>
            </a:pPr>
            <a:r>
              <a:rPr lang="en-US" dirty="0">
                <a:solidFill>
                  <a:srgbClr val="FF0000"/>
                </a:solidFill>
                <a:latin typeface="Tahoma"/>
                <a:ea typeface="Tahoma"/>
                <a:cs typeface="Tahoma"/>
                <a:sym typeface="Tahoma"/>
              </a:rPr>
              <a:t>Guide Name:  </a:t>
            </a:r>
            <a:r>
              <a:rPr lang="en-US" sz="2350" b="1" dirty="0"/>
              <a:t>Mr. Karthikeyan A, Assistant Professor</a:t>
            </a:r>
            <a:endParaRPr sz="2350" b="1" dirty="0"/>
          </a:p>
          <a:p>
            <a:pPr marL="0" lvl="0" indent="0" algn="l" rtl="0">
              <a:lnSpc>
                <a:spcPct val="90000"/>
              </a:lnSpc>
              <a:spcBef>
                <a:spcPts val="1000"/>
              </a:spcBef>
              <a:spcAft>
                <a:spcPts val="0"/>
              </a:spcAft>
              <a:buClr>
                <a:srgbClr val="FF0000"/>
              </a:buClr>
              <a:buSzPct val="120202"/>
              <a:buNone/>
            </a:pPr>
            <a:endParaRPr sz="2329" b="1" dirty="0">
              <a:solidFill>
                <a:srgbClr val="0070C0"/>
              </a:solidFill>
              <a:latin typeface="Tahoma"/>
              <a:ea typeface="Tahoma"/>
              <a:cs typeface="Tahoma"/>
              <a:sym typeface="Tahoma"/>
            </a:endParaRPr>
          </a:p>
          <a:p>
            <a:pPr marL="0" lvl="0" indent="0" algn="l" rtl="0">
              <a:lnSpc>
                <a:spcPct val="90000"/>
              </a:lnSpc>
              <a:spcBef>
                <a:spcPts val="1000"/>
              </a:spcBef>
              <a:spcAft>
                <a:spcPts val="0"/>
              </a:spcAft>
              <a:buClr>
                <a:srgbClr val="FF0000"/>
              </a:buClr>
              <a:buSzPct val="116666"/>
              <a:buNone/>
            </a:pPr>
            <a:r>
              <a:rPr lang="en-US" dirty="0">
                <a:solidFill>
                  <a:srgbClr val="FF0000"/>
                </a:solidFill>
                <a:latin typeface="Tahoma"/>
                <a:ea typeface="Tahoma"/>
                <a:cs typeface="Tahoma"/>
                <a:sym typeface="Tahoma"/>
              </a:rPr>
              <a:t>Team:		      </a:t>
            </a:r>
            <a:r>
              <a:rPr lang="en-US" b="1" dirty="0"/>
              <a:t>Darin Joshua D (211418104043)</a:t>
            </a:r>
            <a:endParaRPr b="1" dirty="0"/>
          </a:p>
          <a:p>
            <a:pPr marL="0" lvl="0" indent="0" algn="l" rtl="0">
              <a:lnSpc>
                <a:spcPct val="90000"/>
              </a:lnSpc>
              <a:spcBef>
                <a:spcPts val="1000"/>
              </a:spcBef>
              <a:spcAft>
                <a:spcPts val="0"/>
              </a:spcAft>
              <a:buClr>
                <a:schemeClr val="dk1"/>
              </a:buClr>
              <a:buSzPct val="116666"/>
              <a:buNone/>
            </a:pPr>
            <a:r>
              <a:rPr lang="en-US" dirty="0"/>
              <a:t>                                 </a:t>
            </a:r>
            <a:r>
              <a:rPr lang="en-US" b="1" dirty="0"/>
              <a:t>Gladwin Joseph Solomon B (211418104064)</a:t>
            </a:r>
            <a:endParaRPr b="1" dirty="0"/>
          </a:p>
          <a:p>
            <a:pPr marL="0" lvl="0" indent="0" algn="l" rtl="0">
              <a:lnSpc>
                <a:spcPct val="90000"/>
              </a:lnSpc>
              <a:spcBef>
                <a:spcPts val="1000"/>
              </a:spcBef>
              <a:spcAft>
                <a:spcPts val="0"/>
              </a:spcAft>
              <a:buClr>
                <a:schemeClr val="dk1"/>
              </a:buClr>
              <a:buSzPct val="116666"/>
              <a:buNone/>
            </a:pPr>
            <a:r>
              <a:rPr lang="en-US" b="1" dirty="0"/>
              <a:t>                                  Joel </a:t>
            </a:r>
            <a:r>
              <a:rPr lang="en-US" b="1" dirty="0" err="1"/>
              <a:t>Nithish</a:t>
            </a:r>
            <a:r>
              <a:rPr lang="en-US" b="1" dirty="0"/>
              <a:t> Kumar M (211418104102)</a:t>
            </a:r>
            <a:endParaRPr b="1" dirty="0"/>
          </a:p>
          <a:p>
            <a:pPr marL="0" lvl="0" indent="0" algn="l" rtl="0">
              <a:lnSpc>
                <a:spcPct val="90000"/>
              </a:lnSpc>
              <a:spcBef>
                <a:spcPts val="1000"/>
              </a:spcBef>
              <a:spcAft>
                <a:spcPts val="0"/>
              </a:spcAft>
              <a:buClr>
                <a:schemeClr val="dk1"/>
              </a:buClr>
              <a:buSzPct val="116666"/>
              <a:buNone/>
            </a:pPr>
            <a:endParaRPr b="1" dirty="0">
              <a:solidFill>
                <a:srgbClr val="0070C0"/>
              </a:solidFill>
            </a:endParaRPr>
          </a:p>
          <a:p>
            <a:pPr marL="0" lvl="0" indent="0" algn="l" rtl="0">
              <a:lnSpc>
                <a:spcPct val="90000"/>
              </a:lnSpc>
              <a:spcBef>
                <a:spcPts val="1000"/>
              </a:spcBef>
              <a:spcAft>
                <a:spcPts val="0"/>
              </a:spcAft>
              <a:buClr>
                <a:srgbClr val="0070C0"/>
              </a:buClr>
              <a:buSzPct val="116666"/>
              <a:buNone/>
            </a:pPr>
            <a:r>
              <a:rPr lang="en-US" dirty="0">
                <a:solidFill>
                  <a:srgbClr val="FF0000"/>
                </a:solidFill>
                <a:latin typeface="Tahoma"/>
                <a:ea typeface="Tahoma"/>
                <a:cs typeface="Tahoma"/>
                <a:sym typeface="Tahoma"/>
              </a:rPr>
              <a:t>BATCH NO:</a:t>
            </a:r>
            <a:r>
              <a:rPr lang="en-US" b="1" dirty="0">
                <a:solidFill>
                  <a:srgbClr val="FF0000"/>
                </a:solidFill>
              </a:rPr>
              <a:t>      </a:t>
            </a:r>
            <a:r>
              <a:rPr lang="en-US" b="1" dirty="0"/>
              <a:t>E7</a:t>
            </a:r>
            <a:endParaRPr dirty="0"/>
          </a:p>
          <a:p>
            <a:pPr marL="0" lvl="0" indent="0" algn="l" rtl="0">
              <a:lnSpc>
                <a:spcPct val="90000"/>
              </a:lnSpc>
              <a:spcBef>
                <a:spcPts val="1000"/>
              </a:spcBef>
              <a:spcAft>
                <a:spcPts val="1600"/>
              </a:spcAft>
              <a:buClr>
                <a:schemeClr val="dk1"/>
              </a:buClr>
              <a:buSzPct val="116666"/>
              <a:buNone/>
            </a:pPr>
            <a:endParaRPr dirty="0">
              <a:solidFill>
                <a:srgbClr val="FF0000"/>
              </a:solidFill>
              <a:latin typeface="Tahoma"/>
              <a:ea typeface="Tahoma"/>
              <a:cs typeface="Tahoma"/>
              <a:sym typeface="Tahoma"/>
            </a:endParaRPr>
          </a:p>
        </p:txBody>
      </p:sp>
      <p:sp>
        <p:nvSpPr>
          <p:cNvPr id="78" name="Google Shape;78;p1"/>
          <p:cNvSpPr txBox="1">
            <a:spLocks noGrp="1"/>
          </p:cNvSpPr>
          <p:nvPr>
            <p:ph type="sldNum" sz="quarter" idx="12"/>
          </p:nvPr>
        </p:nvSpPr>
        <p:spPr>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b="1">
                <a:solidFill>
                  <a:schemeClr val="tx1"/>
                </a:solidFill>
              </a:rPr>
              <a:t>1</a:t>
            </a:fld>
            <a:endParaRPr b="1" dirty="0">
              <a:solidFill>
                <a:schemeClr val="tx1"/>
              </a:solidFill>
            </a:endParaRPr>
          </a:p>
        </p:txBody>
      </p:sp>
      <p:pic>
        <p:nvPicPr>
          <p:cNvPr id="76" name="Google Shape;76;p1"/>
          <p:cNvPicPr preferRelativeResize="0"/>
          <p:nvPr/>
        </p:nvPicPr>
        <p:blipFill rotWithShape="1">
          <a:blip r:embed="rId3">
            <a:alphaModFix/>
          </a:blip>
          <a:srcRect/>
          <a:stretch/>
        </p:blipFill>
        <p:spPr>
          <a:xfrm>
            <a:off x="629122" y="365138"/>
            <a:ext cx="1285550" cy="1078914"/>
          </a:xfrm>
          <a:prstGeom prst="rect">
            <a:avLst/>
          </a:prstGeom>
          <a:noFill/>
          <a:ln>
            <a:noFill/>
          </a:ln>
        </p:spPr>
      </p:pic>
      <p:pic>
        <p:nvPicPr>
          <p:cNvPr id="77" name="Google Shape;77;p1" descr="Anna University - Wikipedia"/>
          <p:cNvPicPr preferRelativeResize="0"/>
          <p:nvPr/>
        </p:nvPicPr>
        <p:blipFill rotWithShape="1">
          <a:blip r:embed="rId4">
            <a:alphaModFix/>
          </a:blip>
          <a:srcRect/>
          <a:stretch/>
        </p:blipFill>
        <p:spPr>
          <a:xfrm>
            <a:off x="10363912" y="371188"/>
            <a:ext cx="1071563" cy="106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4"/>
        <p:cNvGrpSpPr/>
        <p:nvPr/>
      </p:nvGrpSpPr>
      <p:grpSpPr>
        <a:xfrm>
          <a:off x="0" y="0"/>
          <a:ext cx="0" cy="0"/>
          <a:chOff x="0" y="0"/>
          <a:chExt cx="0" cy="0"/>
        </a:xfrm>
      </p:grpSpPr>
      <p:sp>
        <p:nvSpPr>
          <p:cNvPr id="88" name="Rectangle 8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45" name="Google Shape;145;g12e4d86607d_0_44"/>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100">
                <a:latin typeface="Tahoma"/>
                <a:ea typeface="Tahoma"/>
                <a:cs typeface="Tahoma"/>
                <a:sym typeface="Tahoma"/>
              </a:rPr>
              <a:t>Hardware Environment:</a:t>
            </a:r>
          </a:p>
        </p:txBody>
      </p:sp>
      <p:sp useBgFill="1">
        <p:nvSpPr>
          <p:cNvPr id="11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Google Shape;146;g12e4d86607d_0_44"/>
          <p:cNvSpPr txBox="1">
            <a:spLocks noGrp="1"/>
          </p:cNvSpPr>
          <p:nvPr>
            <p:ph idx="1"/>
          </p:nvPr>
        </p:nvSpPr>
        <p:spPr>
          <a:xfrm>
            <a:off x="5215467" y="1093788"/>
            <a:ext cx="5831944" cy="4697413"/>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b="1" dirty="0"/>
              <a:t>Desktop or a Laptop (also can be accessed through a smartphone) with a good internet connection and the below requirements: -</a:t>
            </a:r>
          </a:p>
          <a:p>
            <a:pPr marL="0" lvl="0" indent="0" rtl="0">
              <a:spcBef>
                <a:spcPts val="0"/>
              </a:spcBef>
              <a:spcAft>
                <a:spcPts val="600"/>
              </a:spcAft>
              <a:buNone/>
            </a:pPr>
            <a:endParaRPr lang="en-US" b="1" dirty="0"/>
          </a:p>
          <a:p>
            <a:pPr marL="0" lvl="0" indent="0" rtl="0">
              <a:spcBef>
                <a:spcPts val="0"/>
              </a:spcBef>
              <a:spcAft>
                <a:spcPts val="600"/>
              </a:spcAft>
              <a:buNone/>
            </a:pPr>
            <a:r>
              <a:rPr lang="en-US" sz="2000" b="1" dirty="0"/>
              <a:t>Processor : Intel Pentium Dual Core 2.00GHz or above</a:t>
            </a:r>
          </a:p>
          <a:p>
            <a:pPr marL="0" lvl="0" indent="0" rtl="0">
              <a:spcBef>
                <a:spcPts val="0"/>
              </a:spcBef>
              <a:spcAft>
                <a:spcPts val="600"/>
              </a:spcAft>
              <a:buNone/>
            </a:pPr>
            <a:r>
              <a:rPr lang="en-US" sz="2000" b="1" dirty="0"/>
              <a:t>Hard disk : 500 GB or above</a:t>
            </a:r>
          </a:p>
          <a:p>
            <a:pPr marL="0" lvl="0" indent="0" rtl="0">
              <a:spcBef>
                <a:spcPts val="0"/>
              </a:spcBef>
              <a:spcAft>
                <a:spcPts val="600"/>
              </a:spcAft>
              <a:buNone/>
            </a:pPr>
            <a:r>
              <a:rPr lang="en-US" sz="2000" b="1" dirty="0"/>
              <a:t>RAM : 8 GB (minimum)</a:t>
            </a:r>
          </a:p>
          <a:p>
            <a:pPr marL="0" lvl="0" indent="0" rtl="0">
              <a:spcBef>
                <a:spcPts val="0"/>
              </a:spcBef>
              <a:spcAft>
                <a:spcPts val="600"/>
              </a:spcAft>
              <a:buNone/>
            </a:pPr>
            <a:r>
              <a:rPr lang="en-US" sz="2000" b="1" dirty="0"/>
              <a:t>Network : 3 Mbps or above</a:t>
            </a:r>
          </a:p>
          <a:p>
            <a:pPr marL="0" lvl="0" indent="0" rtl="0">
              <a:spcBef>
                <a:spcPts val="0"/>
              </a:spcBef>
              <a:spcAft>
                <a:spcPts val="600"/>
              </a:spcAft>
              <a:buNone/>
            </a:pPr>
            <a:endParaRPr lang="en-US" b="1" dirty="0"/>
          </a:p>
          <a:p>
            <a:pPr marL="0" lvl="0" indent="0" rtl="0">
              <a:spcBef>
                <a:spcPts val="0"/>
              </a:spcBef>
              <a:spcAft>
                <a:spcPts val="600"/>
              </a:spcAft>
              <a:buNone/>
            </a:pPr>
            <a:endParaRPr lang="en-US" b="1" dirty="0"/>
          </a:p>
        </p:txBody>
      </p:sp>
      <p:sp>
        <p:nvSpPr>
          <p:cNvPr id="147" name="Google Shape;147;g12e4d86607d_0_44"/>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10</a:t>
            </a:fld>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51"/>
        <p:cNvGrpSpPr/>
        <p:nvPr/>
      </p:nvGrpSpPr>
      <p:grpSpPr>
        <a:xfrm>
          <a:off x="0" y="0"/>
          <a:ext cx="0" cy="0"/>
          <a:chOff x="0" y="0"/>
          <a:chExt cx="0" cy="0"/>
        </a:xfrm>
      </p:grpSpPr>
      <p:pic>
        <p:nvPicPr>
          <p:cNvPr id="260"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62" name="Group 261">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63"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4"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7"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0"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2"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5"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4"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5"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6"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7"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52" name="Google Shape;152;g11f2e6a7c0d_0_0"/>
          <p:cNvSpPr txBox="1"/>
          <p:nvPr/>
        </p:nvSpPr>
        <p:spPr>
          <a:xfrm>
            <a:off x="8057397" y="1113282"/>
            <a:ext cx="3853615" cy="2396681"/>
          </a:xfrm>
          <a:prstGeom prst="rect">
            <a:avLst/>
          </a:prstGeom>
        </p:spPr>
        <p:txBody>
          <a:bodyPr spcFirstLastPara="1" vert="horz" lIns="91440" tIns="45720" rIns="91440" bIns="45720" rtlCol="0" anchor="b" anchorCtr="0">
            <a:normAutofit/>
          </a:bodyPr>
          <a:lstStyle/>
          <a:p>
            <a:pPr marL="0" lvl="0" indent="0" defTabSz="914400">
              <a:lnSpc>
                <a:spcPct val="90000"/>
              </a:lnSpc>
              <a:spcBef>
                <a:spcPct val="0"/>
              </a:spcBef>
              <a:spcAft>
                <a:spcPts val="600"/>
              </a:spcAft>
              <a:buClr>
                <a:schemeClr val="dk1"/>
              </a:buClr>
              <a:buSzPts val="4400"/>
            </a:pPr>
            <a:r>
              <a:rPr lang="en-US" sz="3700" b="1" cap="all" dirty="0">
                <a:effectLst>
                  <a:outerShdw blurRad="177800" dist="38100" dir="2700000" algn="tl">
                    <a:srgbClr val="000000">
                      <a:alpha val="24000"/>
                    </a:srgbClr>
                  </a:outerShdw>
                </a:effectLst>
                <a:latin typeface="+mj-lt"/>
                <a:ea typeface="+mj-ea"/>
                <a:cs typeface="+mj-cs"/>
                <a:sym typeface="Tahoma"/>
              </a:rPr>
              <a:t>System Architecture Flow Diagram:</a:t>
            </a:r>
          </a:p>
          <a:p>
            <a:pPr marL="0" lvl="0" indent="0" defTabSz="914400">
              <a:lnSpc>
                <a:spcPct val="90000"/>
              </a:lnSpc>
              <a:spcBef>
                <a:spcPct val="0"/>
              </a:spcBef>
              <a:spcAft>
                <a:spcPts val="600"/>
              </a:spcAft>
            </a:pPr>
            <a:endParaRPr lang="en-US" sz="3700" cap="all" dirty="0">
              <a:effectLst>
                <a:outerShdw blurRad="177800" dist="38100" dir="2700000" algn="tl">
                  <a:srgbClr val="000000">
                    <a:alpha val="24000"/>
                  </a:srgbClr>
                </a:outerShdw>
              </a:effectLst>
              <a:latin typeface="+mj-lt"/>
              <a:ea typeface="+mj-ea"/>
              <a:cs typeface="+mj-cs"/>
              <a:sym typeface="Calibri"/>
            </a:endParaRPr>
          </a:p>
        </p:txBody>
      </p:sp>
      <p:sp>
        <p:nvSpPr>
          <p:cNvPr id="318" name="Round Diagonal Corner Rectangle 6">
            <a:extLst>
              <a:ext uri="{FF2B5EF4-FFF2-40B4-BE49-F238E27FC236}">
                <a16:creationId xmlns:a16="http://schemas.microsoft.com/office/drawing/2014/main" id="{5D11984A-B249-4EC7-B524-C3C9122FD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Google Shape;153;g11f2e6a7c0d_0_0"/>
          <p:cNvPicPr preferRelativeResize="0"/>
          <p:nvPr/>
        </p:nvPicPr>
        <p:blipFill rotWithShape="1">
          <a:blip r:embed="rId5"/>
          <a:srcRect b="810"/>
          <a:stretch/>
        </p:blipFill>
        <p:spPr>
          <a:xfrm>
            <a:off x="2138953" y="1136606"/>
            <a:ext cx="4072451" cy="4577297"/>
          </a:xfrm>
          <a:prstGeom prst="rect">
            <a:avLst/>
          </a:prstGeom>
          <a:noFill/>
        </p:spPr>
      </p:pic>
      <p:sp>
        <p:nvSpPr>
          <p:cNvPr id="154" name="Google Shape;154;g11f2e6a7c0d_0_0"/>
          <p:cNvSpPr txBox="1">
            <a:spLocks noGrp="1"/>
          </p:cNvSpPr>
          <p:nvPr>
            <p:ph type="sldNum" sz="quarter" idx="12"/>
          </p:nvPr>
        </p:nvSpPr>
        <p:spPr>
          <a:xfrm>
            <a:off x="9896911" y="6309360"/>
            <a:ext cx="771089" cy="365125"/>
          </a:xfrm>
          <a:prstGeom prst="rect">
            <a:avLst/>
          </a:prstGeom>
        </p:spPr>
        <p:txBody>
          <a:bodyPr spcFirstLastPara="1" vert="horz" lIns="91440" tIns="45720" rIns="91440" bIns="45720" rtlCol="0" anchor="ctr" anchorCtr="0">
            <a:normAutofit/>
          </a:bodyPr>
          <a:lstStyle/>
          <a:p>
            <a:pPr lvl="0" indent="0" defTabSz="914400">
              <a:spcBef>
                <a:spcPts val="0"/>
              </a:spcBef>
              <a:spcAft>
                <a:spcPts val="600"/>
              </a:spcAft>
              <a:buClr>
                <a:srgbClr val="000000"/>
              </a:buClr>
              <a:buFont typeface="Arial"/>
              <a:buNone/>
            </a:pPr>
            <a:fld id="{00000000-1234-1234-1234-123412341234}" type="slidenum">
              <a:rPr lang="en-US" b="1"/>
              <a:pPr lvl="0" indent="0" defTabSz="914400">
                <a:spcBef>
                  <a:spcPts val="0"/>
                </a:spcBef>
                <a:spcAft>
                  <a:spcPts val="600"/>
                </a:spcAft>
                <a:buClr>
                  <a:srgbClr val="000000"/>
                </a:buClr>
                <a:buFont typeface="Arial"/>
                <a:buNone/>
              </a:pPr>
              <a:t>11</a:t>
            </a:fld>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58"/>
        <p:cNvGrpSpPr/>
        <p:nvPr/>
      </p:nvGrpSpPr>
      <p:grpSpPr>
        <a:xfrm>
          <a:off x="0" y="0"/>
          <a:ext cx="0" cy="0"/>
          <a:chOff x="0" y="0"/>
          <a:chExt cx="0" cy="0"/>
        </a:xfrm>
      </p:grpSpPr>
      <p:sp>
        <p:nvSpPr>
          <p:cNvPr id="159" name="Google Shape;159;g11f2e6a7c0d_0_595"/>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System Design:</a:t>
            </a:r>
          </a:p>
        </p:txBody>
      </p:sp>
      <p:sp>
        <p:nvSpPr>
          <p:cNvPr id="103"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oogle Shape;161;g11f2e6a7c0d_0_595"/>
          <p:cNvPicPr preferRelativeResize="0"/>
          <p:nvPr/>
        </p:nvPicPr>
        <p:blipFill>
          <a:blip r:embed="rId4"/>
          <a:stretch>
            <a:fillRect/>
          </a:stretch>
        </p:blipFill>
        <p:spPr>
          <a:xfrm>
            <a:off x="1233035" y="1137621"/>
            <a:ext cx="5884288" cy="4577297"/>
          </a:xfrm>
          <a:prstGeom prst="rect">
            <a:avLst/>
          </a:prstGeom>
          <a:noFill/>
        </p:spPr>
      </p:pic>
      <p:sp>
        <p:nvSpPr>
          <p:cNvPr id="160" name="Google Shape;160;g11f2e6a7c0d_0_595"/>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 ER Diagram:</a:t>
            </a:r>
          </a:p>
          <a:p>
            <a:pPr marL="0" lvl="0" indent="0" rtl="0">
              <a:spcBef>
                <a:spcPts val="0"/>
              </a:spcBef>
              <a:spcAft>
                <a:spcPts val="600"/>
              </a:spcAft>
              <a:buNone/>
            </a:pPr>
            <a:endParaRPr lang="en-US" sz="1800"/>
          </a:p>
        </p:txBody>
      </p:sp>
      <p:sp>
        <p:nvSpPr>
          <p:cNvPr id="162" name="Google Shape;162;g11f2e6a7c0d_0_595"/>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smtClean="0"/>
              <a:pPr marL="0" lvl="0" indent="0" rtl="0">
                <a:spcBef>
                  <a:spcPts val="0"/>
                </a:spcBef>
                <a:spcAft>
                  <a:spcPts val="600"/>
                </a:spcAft>
                <a:buClr>
                  <a:srgbClr val="000000"/>
                </a:buClr>
                <a:buFont typeface="Arial"/>
                <a:buNone/>
              </a:pPr>
              <a:t>12</a:t>
            </a:fld>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66"/>
        <p:cNvGrpSpPr/>
        <p:nvPr/>
      </p:nvGrpSpPr>
      <p:grpSpPr>
        <a:xfrm>
          <a:off x="0" y="0"/>
          <a:ext cx="0" cy="0"/>
          <a:chOff x="0" y="0"/>
          <a:chExt cx="0" cy="0"/>
        </a:xfrm>
      </p:grpSpPr>
      <p:sp>
        <p:nvSpPr>
          <p:cNvPr id="167" name="Google Shape;167;g12e4d86607d_0_52"/>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System Design:</a:t>
            </a:r>
          </a:p>
        </p:txBody>
      </p:sp>
      <p:sp>
        <p:nvSpPr>
          <p:cNvPr id="222"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Google Shape;169;g12e4d86607d_0_52"/>
          <p:cNvPicPr preferRelativeResize="0"/>
          <p:nvPr/>
        </p:nvPicPr>
        <p:blipFill rotWithShape="1">
          <a:blip r:embed="rId4"/>
          <a:srcRect r="530" b="-1"/>
          <a:stretch/>
        </p:blipFill>
        <p:spPr>
          <a:xfrm>
            <a:off x="1652747" y="1137621"/>
            <a:ext cx="5044864" cy="4577297"/>
          </a:xfrm>
          <a:prstGeom prst="rect">
            <a:avLst/>
          </a:prstGeom>
          <a:noFill/>
        </p:spPr>
      </p:pic>
      <p:sp>
        <p:nvSpPr>
          <p:cNvPr id="168" name="Google Shape;168;g12e4d86607d_0_52"/>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Level 0 DFD:</a:t>
            </a:r>
          </a:p>
          <a:p>
            <a:pPr marL="0" lvl="0" indent="0" rtl="0">
              <a:spcBef>
                <a:spcPts val="0"/>
              </a:spcBef>
              <a:spcAft>
                <a:spcPts val="600"/>
              </a:spcAft>
              <a:buNone/>
            </a:pPr>
            <a:endParaRPr lang="en-US" sz="1800"/>
          </a:p>
        </p:txBody>
      </p:sp>
      <p:sp>
        <p:nvSpPr>
          <p:cNvPr id="170" name="Google Shape;170;g12e4d86607d_0_52"/>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13</a:t>
            </a:fld>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74"/>
        <p:cNvGrpSpPr/>
        <p:nvPr/>
      </p:nvGrpSpPr>
      <p:grpSpPr>
        <a:xfrm>
          <a:off x="0" y="0"/>
          <a:ext cx="0" cy="0"/>
          <a:chOff x="0" y="0"/>
          <a:chExt cx="0" cy="0"/>
        </a:xfrm>
      </p:grpSpPr>
      <p:sp>
        <p:nvSpPr>
          <p:cNvPr id="175" name="Google Shape;175;g12e4d86607d_0_57"/>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System Design:</a:t>
            </a:r>
          </a:p>
        </p:txBody>
      </p:sp>
      <p:sp>
        <p:nvSpPr>
          <p:cNvPr id="119"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Google Shape;177;g12e4d86607d_0_57"/>
          <p:cNvPicPr preferRelativeResize="0"/>
          <p:nvPr/>
        </p:nvPicPr>
        <p:blipFill>
          <a:blip r:embed="rId4"/>
          <a:stretch>
            <a:fillRect/>
          </a:stretch>
        </p:blipFill>
        <p:spPr>
          <a:xfrm>
            <a:off x="1212527" y="1137621"/>
            <a:ext cx="5925303" cy="4577297"/>
          </a:xfrm>
          <a:prstGeom prst="rect">
            <a:avLst/>
          </a:prstGeom>
          <a:noFill/>
        </p:spPr>
      </p:pic>
      <p:sp>
        <p:nvSpPr>
          <p:cNvPr id="176" name="Google Shape;176;g12e4d86607d_0_57"/>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Level 1 DFD:</a:t>
            </a:r>
          </a:p>
          <a:p>
            <a:pPr marL="0" lvl="0" indent="0" rtl="0">
              <a:spcBef>
                <a:spcPts val="0"/>
              </a:spcBef>
              <a:spcAft>
                <a:spcPts val="600"/>
              </a:spcAft>
              <a:buNone/>
            </a:pPr>
            <a:endParaRPr lang="en-US" sz="1800"/>
          </a:p>
        </p:txBody>
      </p:sp>
      <p:sp>
        <p:nvSpPr>
          <p:cNvPr id="178" name="Google Shape;178;g12e4d86607d_0_57"/>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14</a:t>
            </a:fld>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82"/>
        <p:cNvGrpSpPr/>
        <p:nvPr/>
      </p:nvGrpSpPr>
      <p:grpSpPr>
        <a:xfrm>
          <a:off x="0" y="0"/>
          <a:ext cx="0" cy="0"/>
          <a:chOff x="0" y="0"/>
          <a:chExt cx="0" cy="0"/>
        </a:xfrm>
      </p:grpSpPr>
      <p:sp>
        <p:nvSpPr>
          <p:cNvPr id="183" name="Google Shape;183;g12e4d86607d_0_62"/>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System Design:</a:t>
            </a:r>
          </a:p>
        </p:txBody>
      </p:sp>
      <p:sp>
        <p:nvSpPr>
          <p:cNvPr id="127"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Google Shape;185;g12e4d86607d_0_62"/>
          <p:cNvPicPr preferRelativeResize="0"/>
          <p:nvPr/>
        </p:nvPicPr>
        <p:blipFill>
          <a:blip r:embed="rId4"/>
          <a:stretch>
            <a:fillRect/>
          </a:stretch>
        </p:blipFill>
        <p:spPr>
          <a:xfrm>
            <a:off x="1118988" y="1669701"/>
            <a:ext cx="6112382" cy="3513136"/>
          </a:xfrm>
          <a:prstGeom prst="rect">
            <a:avLst/>
          </a:prstGeom>
          <a:noFill/>
        </p:spPr>
      </p:pic>
      <p:sp>
        <p:nvSpPr>
          <p:cNvPr id="184" name="Google Shape;184;g12e4d86607d_0_62"/>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Class Diagram:</a:t>
            </a:r>
          </a:p>
          <a:p>
            <a:pPr marL="0" lvl="0" indent="0" rtl="0">
              <a:spcBef>
                <a:spcPts val="0"/>
              </a:spcBef>
              <a:spcAft>
                <a:spcPts val="600"/>
              </a:spcAft>
              <a:buNone/>
            </a:pPr>
            <a:endParaRPr lang="en-US" sz="1800"/>
          </a:p>
        </p:txBody>
      </p:sp>
      <p:sp>
        <p:nvSpPr>
          <p:cNvPr id="186" name="Google Shape;186;g12e4d86607d_0_62"/>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15</a:t>
            </a:fld>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0"/>
        <p:cNvGrpSpPr/>
        <p:nvPr/>
      </p:nvGrpSpPr>
      <p:grpSpPr>
        <a:xfrm>
          <a:off x="0" y="0"/>
          <a:ext cx="0" cy="0"/>
          <a:chOff x="0" y="0"/>
          <a:chExt cx="0" cy="0"/>
        </a:xfrm>
      </p:grpSpPr>
      <p:sp>
        <p:nvSpPr>
          <p:cNvPr id="198" name="Rectangle 19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0" name="Group 19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20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91" name="Google Shape;191;g12e4d86607d_0_6"/>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300">
                <a:latin typeface="Tahoma"/>
                <a:ea typeface="Tahoma"/>
                <a:cs typeface="Tahoma"/>
                <a:sym typeface="Tahoma"/>
              </a:rPr>
              <a:t>Module Description:</a:t>
            </a:r>
          </a:p>
        </p:txBody>
      </p:sp>
      <p:sp useBgFill="1">
        <p:nvSpPr>
          <p:cNvPr id="22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Google Shape;192;g12e4d86607d_0_6"/>
          <p:cNvSpPr txBox="1">
            <a:spLocks noGrp="1"/>
          </p:cNvSpPr>
          <p:nvPr>
            <p:ph idx="1"/>
          </p:nvPr>
        </p:nvSpPr>
        <p:spPr>
          <a:xfrm>
            <a:off x="5215466" y="998538"/>
            <a:ext cx="5831944" cy="4697413"/>
          </a:xfrm>
          <a:prstGeom prst="rect">
            <a:avLst/>
          </a:prstGeom>
        </p:spPr>
        <p:txBody>
          <a:bodyPr spcFirstLastPara="1" lIns="91425" tIns="45700" rIns="91425" bIns="45700" anchorCtr="0">
            <a:noAutofit/>
          </a:bodyPr>
          <a:lstStyle/>
          <a:p>
            <a:pPr marL="0" lvl="0" indent="0" rtl="0">
              <a:lnSpc>
                <a:spcPct val="110000"/>
              </a:lnSpc>
              <a:spcBef>
                <a:spcPts val="1200"/>
              </a:spcBef>
              <a:spcAft>
                <a:spcPts val="0"/>
              </a:spcAft>
              <a:buNone/>
            </a:pPr>
            <a:r>
              <a:rPr lang="en-US" sz="1200" b="1" dirty="0">
                <a:latin typeface="Arial"/>
                <a:ea typeface="Arial"/>
                <a:cs typeface="Arial"/>
                <a:sym typeface="Arial"/>
              </a:rPr>
              <a:t>FRONTEND UI/UX DESIGN</a:t>
            </a:r>
          </a:p>
          <a:p>
            <a:pPr marL="0" lvl="0" indent="0" rtl="0">
              <a:lnSpc>
                <a:spcPct val="110000"/>
              </a:lnSpc>
              <a:spcBef>
                <a:spcPts val="1200"/>
              </a:spcBef>
              <a:spcAft>
                <a:spcPts val="0"/>
              </a:spcAft>
              <a:buNone/>
            </a:pPr>
            <a:r>
              <a:rPr lang="en-US" sz="1200" dirty="0">
                <a:latin typeface="Arial"/>
                <a:ea typeface="Arial"/>
                <a:cs typeface="Arial"/>
                <a:sym typeface="Arial"/>
              </a:rPr>
              <a:t>The frontend is built as an intuitive and interactive user interface or user experience on the blockchain network with a combination of various AI features. All are integrated as a unified </a:t>
            </a:r>
            <a:r>
              <a:rPr lang="en-US" sz="1200" dirty="0" err="1">
                <a:latin typeface="Arial"/>
                <a:ea typeface="Arial"/>
                <a:cs typeface="Arial"/>
                <a:sym typeface="Arial"/>
              </a:rPr>
              <a:t>DApp</a:t>
            </a:r>
            <a:r>
              <a:rPr lang="en-US" sz="1200" dirty="0">
                <a:latin typeface="Arial"/>
                <a:ea typeface="Arial"/>
                <a:cs typeface="Arial"/>
                <a:sym typeface="Arial"/>
              </a:rPr>
              <a:t> platform. It is built using the React </a:t>
            </a:r>
            <a:r>
              <a:rPr lang="en-US" sz="1200" dirty="0" err="1">
                <a:latin typeface="Arial"/>
                <a:ea typeface="Arial"/>
                <a:cs typeface="Arial"/>
                <a:sym typeface="Arial"/>
              </a:rPr>
              <a:t>NextJS</a:t>
            </a:r>
            <a:r>
              <a:rPr lang="en-US" sz="1200" dirty="0">
                <a:latin typeface="Arial"/>
                <a:ea typeface="Arial"/>
                <a:cs typeface="Arial"/>
                <a:sym typeface="Arial"/>
              </a:rPr>
              <a:t> framework which is based on Node to create a wholesome and formulated structure to the overall application. </a:t>
            </a:r>
            <a:r>
              <a:rPr lang="en-US" sz="1200" dirty="0" err="1">
                <a:latin typeface="Arial"/>
                <a:ea typeface="Arial"/>
                <a:cs typeface="Arial"/>
                <a:sym typeface="Arial"/>
              </a:rPr>
              <a:t>NextJS</a:t>
            </a:r>
            <a:r>
              <a:rPr lang="en-US" sz="1200" dirty="0">
                <a:latin typeface="Arial"/>
                <a:ea typeface="Arial"/>
                <a:cs typeface="Arial"/>
                <a:sym typeface="Arial"/>
              </a:rPr>
              <a:t> is one of the most used frameworks and will be great for Web 3.0 applications. The site gets data from various seller listings posted into the site after admin approval also includes an API integration of the different properties available.</a:t>
            </a:r>
          </a:p>
          <a:p>
            <a:pPr marL="0" lvl="0" indent="0" rtl="0">
              <a:lnSpc>
                <a:spcPct val="110000"/>
              </a:lnSpc>
              <a:spcBef>
                <a:spcPts val="1200"/>
              </a:spcBef>
              <a:spcAft>
                <a:spcPts val="0"/>
              </a:spcAft>
              <a:buNone/>
            </a:pPr>
            <a:r>
              <a:rPr lang="en-US" sz="1200" b="1" dirty="0">
                <a:latin typeface="Arial"/>
                <a:ea typeface="Arial"/>
                <a:cs typeface="Arial"/>
                <a:sym typeface="Arial"/>
              </a:rPr>
              <a:t>BLOCKCHAIN NETWORK AND PAYMENT GATEWAY</a:t>
            </a:r>
          </a:p>
          <a:p>
            <a:pPr marL="0" lvl="0" indent="0" rtl="0">
              <a:lnSpc>
                <a:spcPct val="110000"/>
              </a:lnSpc>
              <a:spcBef>
                <a:spcPts val="1200"/>
              </a:spcBef>
              <a:spcAft>
                <a:spcPts val="1200"/>
              </a:spcAft>
              <a:buNone/>
            </a:pPr>
            <a:r>
              <a:rPr lang="en-US" sz="1200" dirty="0">
                <a:latin typeface="Arial"/>
                <a:ea typeface="Arial"/>
                <a:cs typeface="Arial"/>
                <a:sym typeface="Arial"/>
              </a:rPr>
              <a:t>Once the buyer has picked their choice of property, they can confirm their interest by doing the payment through the </a:t>
            </a:r>
            <a:r>
              <a:rPr lang="en-US" sz="1200" dirty="0" err="1">
                <a:latin typeface="Arial"/>
                <a:ea typeface="Arial"/>
                <a:cs typeface="Arial"/>
                <a:sym typeface="Arial"/>
              </a:rPr>
              <a:t>DApp</a:t>
            </a:r>
            <a:r>
              <a:rPr lang="en-US" sz="1200" dirty="0">
                <a:latin typeface="Arial"/>
                <a:ea typeface="Arial"/>
                <a:cs typeface="Arial"/>
                <a:sym typeface="Arial"/>
              </a:rPr>
              <a:t>. The payment (transactions) in this </a:t>
            </a:r>
            <a:r>
              <a:rPr lang="en-US" sz="1200" dirty="0" err="1">
                <a:latin typeface="Arial"/>
                <a:ea typeface="Arial"/>
                <a:cs typeface="Arial"/>
                <a:sym typeface="Arial"/>
              </a:rPr>
              <a:t>DApp</a:t>
            </a:r>
            <a:r>
              <a:rPr lang="en-US" sz="1200" dirty="0">
                <a:latin typeface="Arial"/>
                <a:ea typeface="Arial"/>
                <a:cs typeface="Arial"/>
                <a:sym typeface="Arial"/>
              </a:rPr>
              <a:t> is done through the Blockchain and ideally a person needs to have money in the wallet which can be in the form of any crypto currency or in their native currency (₹ in case of India, for this project it is $). In this </a:t>
            </a:r>
            <a:r>
              <a:rPr lang="en-US" sz="1200" dirty="0" err="1">
                <a:latin typeface="Arial"/>
                <a:ea typeface="Arial"/>
                <a:cs typeface="Arial"/>
                <a:sym typeface="Arial"/>
              </a:rPr>
              <a:t>DApp</a:t>
            </a:r>
            <a:r>
              <a:rPr lang="en-US" sz="1200" dirty="0">
                <a:latin typeface="Arial"/>
                <a:ea typeface="Arial"/>
                <a:cs typeface="Arial"/>
                <a:sym typeface="Arial"/>
              </a:rPr>
              <a:t>, we have used a local Blockchain network using Ganache and have minted DAI tokens which are stable coins with a standard value and converted them to dollars to show the working of the Blockchain. DAI (formerly SAI) is a </a:t>
            </a:r>
            <a:r>
              <a:rPr lang="en-US" sz="1200" dirty="0" err="1">
                <a:latin typeface="Arial"/>
                <a:ea typeface="Arial"/>
                <a:cs typeface="Arial"/>
                <a:sym typeface="Arial"/>
              </a:rPr>
              <a:t>stablecoin</a:t>
            </a:r>
            <a:r>
              <a:rPr lang="en-US" sz="1200" dirty="0">
                <a:latin typeface="Arial"/>
                <a:ea typeface="Arial"/>
                <a:cs typeface="Arial"/>
                <a:sym typeface="Arial"/>
              </a:rPr>
              <a:t> cryptocurrency on the Ethereum blockchain which aims to keep its value as close to one United States Dollar (USD). The transaction will be completed instantly no matter how much money is involved. Also there are no hidden charges. </a:t>
            </a:r>
          </a:p>
        </p:txBody>
      </p:sp>
      <p:sp>
        <p:nvSpPr>
          <p:cNvPr id="193" name="Google Shape;193;g12e4d86607d_0_6"/>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a:pPr marL="0" lvl="0" indent="0" rtl="0">
                <a:spcBef>
                  <a:spcPts val="0"/>
                </a:spcBef>
                <a:spcAft>
                  <a:spcPts val="600"/>
                </a:spcAft>
                <a:buClr>
                  <a:srgbClr val="000000"/>
                </a:buClr>
                <a:buFont typeface="Arial"/>
                <a:buNone/>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7"/>
        <p:cNvGrpSpPr/>
        <p:nvPr/>
      </p:nvGrpSpPr>
      <p:grpSpPr>
        <a:xfrm>
          <a:off x="0" y="0"/>
          <a:ext cx="0" cy="0"/>
          <a:chOff x="0" y="0"/>
          <a:chExt cx="0" cy="0"/>
        </a:xfrm>
      </p:grpSpPr>
      <p:sp>
        <p:nvSpPr>
          <p:cNvPr id="77" name="Rectangle 76">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80"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98" name="Google Shape;198;g12e4d86607d_0_67"/>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300">
                <a:latin typeface="Tahoma"/>
                <a:ea typeface="Tahoma"/>
                <a:cs typeface="Tahoma"/>
                <a:sym typeface="Tahoma"/>
              </a:rPr>
              <a:t>Module Description:</a:t>
            </a:r>
          </a:p>
        </p:txBody>
      </p:sp>
      <p:sp useBgFill="1">
        <p:nvSpPr>
          <p:cNvPr id="108"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Google Shape;199;g12e4d86607d_0_67"/>
          <p:cNvSpPr txBox="1">
            <a:spLocks noGrp="1"/>
          </p:cNvSpPr>
          <p:nvPr>
            <p:ph idx="1"/>
          </p:nvPr>
        </p:nvSpPr>
        <p:spPr>
          <a:xfrm>
            <a:off x="5215467" y="1093788"/>
            <a:ext cx="5831944" cy="4697413"/>
          </a:xfrm>
          <a:prstGeom prst="rect">
            <a:avLst/>
          </a:prstGeom>
        </p:spPr>
        <p:txBody>
          <a:bodyPr spcFirstLastPara="1" lIns="91425" tIns="45700" rIns="91425" bIns="45700" anchorCtr="0">
            <a:normAutofit/>
          </a:bodyPr>
          <a:lstStyle/>
          <a:p>
            <a:pPr marL="0" lvl="0" indent="0" rtl="0">
              <a:lnSpc>
                <a:spcPct val="110000"/>
              </a:lnSpc>
              <a:spcBef>
                <a:spcPts val="1200"/>
              </a:spcBef>
              <a:spcAft>
                <a:spcPts val="0"/>
              </a:spcAft>
              <a:buNone/>
            </a:pPr>
            <a:r>
              <a:rPr lang="en-US" sz="1300" b="1">
                <a:latin typeface="Arial"/>
                <a:ea typeface="Arial"/>
                <a:cs typeface="Arial"/>
                <a:sym typeface="Arial"/>
              </a:rPr>
              <a:t>CONVERSATIONAL AI (CHATBOT)</a:t>
            </a:r>
          </a:p>
          <a:p>
            <a:pPr marL="0" lvl="0" indent="0" rtl="0">
              <a:lnSpc>
                <a:spcPct val="110000"/>
              </a:lnSpc>
              <a:spcBef>
                <a:spcPts val="1200"/>
              </a:spcBef>
              <a:spcAft>
                <a:spcPts val="0"/>
              </a:spcAft>
              <a:buNone/>
            </a:pPr>
            <a:r>
              <a:rPr lang="en-US" sz="1300">
                <a:latin typeface="Arial"/>
                <a:ea typeface="Arial"/>
                <a:cs typeface="Arial"/>
                <a:sym typeface="Arial"/>
              </a:rPr>
              <a:t>The conversational AI or chatbot plays an indisputable role in the modern web applications and the Web 3.0 based DApp will continue the trend to provide support and query responses to various queries of the users. This AI feature not only helps the users to interact with the platform easily but also gives the users and the admins the freedom of answering the questions and getting various responses. It is an excellent support tool, the chatbot is built using the AI collect chat API and is trained to give a variety of responses from support to booking calls to the admins. The user interface and the chatbot is integrated, called as the “Real Trado Assistant” which enables the functions of the unified platform.</a:t>
            </a:r>
          </a:p>
          <a:p>
            <a:pPr marL="0" lvl="0" indent="0" rtl="0">
              <a:lnSpc>
                <a:spcPct val="110000"/>
              </a:lnSpc>
              <a:spcBef>
                <a:spcPts val="1200"/>
              </a:spcBef>
              <a:spcAft>
                <a:spcPts val="0"/>
              </a:spcAft>
              <a:buNone/>
            </a:pPr>
            <a:r>
              <a:rPr lang="en-US" sz="1300" b="1">
                <a:latin typeface="Arial"/>
                <a:ea typeface="Arial"/>
                <a:cs typeface="Arial"/>
                <a:sym typeface="Arial"/>
              </a:rPr>
              <a:t> AI RECOMMENDATION AND PRICE COMPARISON ENGINE</a:t>
            </a:r>
          </a:p>
          <a:p>
            <a:pPr marL="0" lvl="0" indent="0" rtl="0">
              <a:lnSpc>
                <a:spcPct val="110000"/>
              </a:lnSpc>
              <a:spcBef>
                <a:spcPts val="1200"/>
              </a:spcBef>
              <a:spcAft>
                <a:spcPts val="0"/>
              </a:spcAft>
              <a:buNone/>
            </a:pPr>
            <a:r>
              <a:rPr lang="en-US" sz="1300">
                <a:latin typeface="Arial"/>
                <a:ea typeface="Arial"/>
                <a:cs typeface="Arial"/>
                <a:sym typeface="Arial"/>
              </a:rPr>
              <a:t>AI Recommendation and Price comparison combines two of the most powerful machine learning models where the train data uses nearly 5000 different data of the real estate properties dataset. The properties under the listings and API are used as the test data and the results are provided with high accuracy. </a:t>
            </a:r>
          </a:p>
          <a:p>
            <a:pPr marL="0" lvl="0" indent="0" rtl="0">
              <a:lnSpc>
                <a:spcPct val="110000"/>
              </a:lnSpc>
              <a:spcBef>
                <a:spcPts val="1200"/>
              </a:spcBef>
              <a:spcAft>
                <a:spcPts val="0"/>
              </a:spcAft>
              <a:buNone/>
            </a:pPr>
            <a:endParaRPr lang="en-US" sz="1300">
              <a:latin typeface="Times New Roman"/>
              <a:ea typeface="Times New Roman"/>
              <a:cs typeface="Times New Roman"/>
              <a:sym typeface="Times New Roman"/>
            </a:endParaRPr>
          </a:p>
        </p:txBody>
      </p:sp>
      <p:sp>
        <p:nvSpPr>
          <p:cNvPr id="200" name="Google Shape;200;g12e4d86607d_0_67"/>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17</a:t>
            </a:fld>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204"/>
        <p:cNvGrpSpPr/>
        <p:nvPr/>
      </p:nvGrpSpPr>
      <p:grpSpPr>
        <a:xfrm>
          <a:off x="0" y="0"/>
          <a:ext cx="0" cy="0"/>
          <a:chOff x="0" y="0"/>
          <a:chExt cx="0" cy="0"/>
        </a:xfrm>
      </p:grpSpPr>
      <p:pic>
        <p:nvPicPr>
          <p:cNvPr id="84"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86" name="Group 85">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7"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8"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1"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6"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05" name="Google Shape;205;g12e4d86607d_0_12"/>
          <p:cNvSpPr txBox="1">
            <a:spLocks noGrp="1"/>
          </p:cNvSpPr>
          <p:nvPr>
            <p:ph type="title"/>
          </p:nvPr>
        </p:nvSpPr>
        <p:spPr>
          <a:xfrm>
            <a:off x="8057397" y="1113282"/>
            <a:ext cx="3489569" cy="2396681"/>
          </a:xfrm>
          <a:prstGeom prst="rect">
            <a:avLst/>
          </a:prstGeom>
        </p:spPr>
        <p:txBody>
          <a:bodyPr spcFirstLastPara="1" vert="horz" lIns="91440" tIns="45720" rIns="91440" bIns="45720" rtlCol="0" anchor="b" anchorCtr="0">
            <a:normAutofit/>
          </a:bodyPr>
          <a:lstStyle/>
          <a:p>
            <a:pPr marL="0" lvl="0" indent="0">
              <a:spcAft>
                <a:spcPts val="0"/>
              </a:spcAft>
              <a:buClr>
                <a:schemeClr val="dk1"/>
              </a:buClr>
              <a:buSzPts val="4400"/>
            </a:pPr>
            <a:r>
              <a:rPr lang="en-US" sz="4400">
                <a:sym typeface="Tahoma"/>
              </a:rPr>
              <a:t>Testing and Evaluation:</a:t>
            </a:r>
          </a:p>
        </p:txBody>
      </p:sp>
      <p:sp>
        <p:nvSpPr>
          <p:cNvPr id="142" name="Round Diagonal Corner Rectangle 6">
            <a:extLst>
              <a:ext uri="{FF2B5EF4-FFF2-40B4-BE49-F238E27FC236}">
                <a16:creationId xmlns:a16="http://schemas.microsoft.com/office/drawing/2014/main" id="{5D11984A-B249-4EC7-B524-C3C9122FD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 name="Google Shape;206;g12e4d86607d_0_12"/>
          <p:cNvPicPr preferRelativeResize="0"/>
          <p:nvPr/>
        </p:nvPicPr>
        <p:blipFill>
          <a:blip r:embed="rId5"/>
          <a:stretch>
            <a:fillRect/>
          </a:stretch>
        </p:blipFill>
        <p:spPr>
          <a:xfrm>
            <a:off x="1707633" y="1136606"/>
            <a:ext cx="4935091" cy="4577297"/>
          </a:xfrm>
          <a:prstGeom prst="rect">
            <a:avLst/>
          </a:prstGeom>
          <a:noFill/>
        </p:spPr>
      </p:pic>
      <p:sp>
        <p:nvSpPr>
          <p:cNvPr id="207" name="Google Shape;207;g12e4d86607d_0_12"/>
          <p:cNvSpPr txBox="1">
            <a:spLocks noGrp="1"/>
          </p:cNvSpPr>
          <p:nvPr>
            <p:ph type="sldNum" sz="quarter" idx="12"/>
          </p:nvPr>
        </p:nvSpPr>
        <p:spPr>
          <a:xfrm>
            <a:off x="9896911" y="6309360"/>
            <a:ext cx="771089" cy="365125"/>
          </a:xfrm>
          <a:prstGeom prst="rect">
            <a:avLst/>
          </a:prstGeom>
        </p:spPr>
        <p:txBody>
          <a:bodyPr spcFirstLastPara="1" vert="horz" lIns="91440" tIns="45720" rIns="91440" bIns="45720" rtlCol="0" anchor="ctr" anchorCtr="0">
            <a:normAutofit/>
          </a:bodyPr>
          <a:lstStyle/>
          <a:p>
            <a:pPr lvl="0" indent="0" defTabSz="914400">
              <a:spcBef>
                <a:spcPts val="0"/>
              </a:spcBef>
              <a:spcAft>
                <a:spcPts val="600"/>
              </a:spcAft>
              <a:buClr>
                <a:srgbClr val="000000"/>
              </a:buClr>
              <a:buFont typeface="Arial"/>
              <a:buNone/>
            </a:pPr>
            <a:fld id="{00000000-1234-1234-1234-123412341234}" type="slidenum">
              <a:rPr lang="en-US" b="1"/>
              <a:pPr lvl="0" indent="0" defTabSz="914400">
                <a:spcBef>
                  <a:spcPts val="0"/>
                </a:spcBef>
                <a:spcAft>
                  <a:spcPts val="600"/>
                </a:spcAft>
                <a:buClr>
                  <a:srgbClr val="000000"/>
                </a:buClr>
                <a:buFont typeface="Arial"/>
                <a:buNone/>
              </a:pPr>
              <a:t>18</a:t>
            </a:fld>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11"/>
        <p:cNvGrpSpPr/>
        <p:nvPr/>
      </p:nvGrpSpPr>
      <p:grpSpPr>
        <a:xfrm>
          <a:off x="0" y="0"/>
          <a:ext cx="0" cy="0"/>
          <a:chOff x="0" y="0"/>
          <a:chExt cx="0" cy="0"/>
        </a:xfrm>
      </p:grpSpPr>
      <p:sp>
        <p:nvSpPr>
          <p:cNvPr id="91" name="Rectangle 9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12" name="Google Shape;212;g12e4d86607d_0_34"/>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latin typeface="Tahoma"/>
                <a:ea typeface="Tahoma"/>
                <a:cs typeface="Tahoma"/>
                <a:sym typeface="Tahoma"/>
              </a:rPr>
              <a:t>Results:</a:t>
            </a:r>
          </a:p>
        </p:txBody>
      </p:sp>
      <p:sp useBgFill="1">
        <p:nvSpPr>
          <p:cNvPr id="12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Google Shape;213;g12e4d86607d_0_34"/>
          <p:cNvSpPr txBox="1">
            <a:spLocks noGrp="1"/>
          </p:cNvSpPr>
          <p:nvPr>
            <p:ph idx="1"/>
          </p:nvPr>
        </p:nvSpPr>
        <p:spPr>
          <a:xfrm>
            <a:off x="5215467" y="1093788"/>
            <a:ext cx="5831944" cy="4697413"/>
          </a:xfrm>
          <a:prstGeom prst="rect">
            <a:avLst/>
          </a:prstGeom>
        </p:spPr>
        <p:txBody>
          <a:bodyPr spcFirstLastPara="1" lIns="91425" tIns="45700" rIns="91425" bIns="45700" anchorCtr="0">
            <a:normAutofit/>
          </a:bodyPr>
          <a:lstStyle/>
          <a:p>
            <a:pPr marL="0" lvl="0" indent="0" rtl="0">
              <a:lnSpc>
                <a:spcPct val="110000"/>
              </a:lnSpc>
              <a:spcBef>
                <a:spcPts val="0"/>
              </a:spcBef>
              <a:spcAft>
                <a:spcPts val="600"/>
              </a:spcAft>
              <a:buNone/>
            </a:pPr>
            <a:r>
              <a:rPr lang="en-US" sz="1700" b="1" dirty="0"/>
              <a:t>The project prototype of the </a:t>
            </a:r>
            <a:r>
              <a:rPr lang="en-US" sz="1700" b="1" dirty="0" err="1"/>
              <a:t>DApp</a:t>
            </a:r>
            <a:r>
              <a:rPr lang="en-US" sz="1700" b="1" dirty="0"/>
              <a:t> is built after refinements and made available for users over the internet as it is hosted and deployed. This platform would be one of the beginning concepts of Web 3.0 that has been made into a working system. It enables all the specifications and features listed in the above headings required for real estate trading. The blockchain and artificial intelligence concepts well integrated makes it an extremely useful real world application with few more refinements can make it much more refined and more feature rich. </a:t>
            </a:r>
          </a:p>
          <a:p>
            <a:pPr marL="0" lvl="0" indent="0" rtl="0">
              <a:lnSpc>
                <a:spcPct val="110000"/>
              </a:lnSpc>
              <a:spcBef>
                <a:spcPts val="0"/>
              </a:spcBef>
              <a:spcAft>
                <a:spcPts val="600"/>
              </a:spcAft>
              <a:buNone/>
            </a:pPr>
            <a:endParaRPr lang="en-US" sz="1700" b="1" dirty="0"/>
          </a:p>
          <a:p>
            <a:pPr marL="0" lvl="0" indent="0" rtl="0">
              <a:lnSpc>
                <a:spcPct val="110000"/>
              </a:lnSpc>
              <a:spcBef>
                <a:spcPts val="0"/>
              </a:spcBef>
              <a:spcAft>
                <a:spcPts val="600"/>
              </a:spcAft>
              <a:buNone/>
            </a:pPr>
            <a:r>
              <a:rPr lang="en-US" sz="1700" b="1" dirty="0"/>
              <a:t>Final Deployment of the project prototype: </a:t>
            </a:r>
          </a:p>
          <a:p>
            <a:pPr marL="0" lvl="0" indent="0" rtl="0">
              <a:lnSpc>
                <a:spcPct val="110000"/>
              </a:lnSpc>
              <a:spcBef>
                <a:spcPts val="0"/>
              </a:spcBef>
              <a:spcAft>
                <a:spcPts val="600"/>
              </a:spcAft>
              <a:buNone/>
            </a:pPr>
            <a:r>
              <a:rPr lang="en-US" sz="1700" b="1" dirty="0">
                <a:hlinkClick r:id="rId3"/>
              </a:rPr>
              <a:t>https://real-trado-dapp.vercel.app/</a:t>
            </a:r>
            <a:r>
              <a:rPr lang="en-US" sz="1700" b="1" dirty="0"/>
              <a:t> (or) </a:t>
            </a:r>
            <a:r>
              <a:rPr lang="en-US" sz="1700" b="1" dirty="0">
                <a:solidFill>
                  <a:srgbClr val="FFCE23"/>
                </a:solidFill>
                <a:hlinkClick r:id="rId4">
                  <a:extLst>
                    <a:ext uri="{A12FA001-AC4F-418D-AE19-62706E023703}">
                      <ahyp:hlinkClr xmlns:ahyp="http://schemas.microsoft.com/office/drawing/2018/hyperlinkcolor" val="tx"/>
                    </a:ext>
                  </a:extLst>
                </a:hlinkClick>
              </a:rPr>
              <a:t>https://real-trado.vercel.app</a:t>
            </a:r>
            <a:r>
              <a:rPr lang="en-US" sz="1700" b="1" dirty="0">
                <a:solidFill>
                  <a:srgbClr val="FFC000"/>
                </a:solidFill>
                <a:hlinkClick r:id="rId4">
                  <a:extLst>
                    <a:ext uri="{A12FA001-AC4F-418D-AE19-62706E023703}">
                      <ahyp:hlinkClr xmlns:ahyp="http://schemas.microsoft.com/office/drawing/2018/hyperlinkcolor" val="tx"/>
                    </a:ext>
                  </a:extLst>
                </a:hlinkClick>
              </a:rPr>
              <a:t>/</a:t>
            </a:r>
            <a:endParaRPr lang="en-US" sz="1700" b="1" dirty="0">
              <a:solidFill>
                <a:srgbClr val="FFC000"/>
              </a:solidFill>
            </a:endParaRPr>
          </a:p>
          <a:p>
            <a:pPr marL="0" lvl="0" indent="0" rtl="0">
              <a:lnSpc>
                <a:spcPct val="110000"/>
              </a:lnSpc>
              <a:spcBef>
                <a:spcPts val="0"/>
              </a:spcBef>
              <a:spcAft>
                <a:spcPts val="600"/>
              </a:spcAft>
              <a:buNone/>
            </a:pPr>
            <a:endParaRPr lang="en-US" sz="1700" b="1" dirty="0"/>
          </a:p>
          <a:p>
            <a:pPr marL="0" lvl="0" indent="0" rtl="0">
              <a:lnSpc>
                <a:spcPct val="110000"/>
              </a:lnSpc>
              <a:spcBef>
                <a:spcPts val="0"/>
              </a:spcBef>
              <a:spcAft>
                <a:spcPts val="600"/>
              </a:spcAft>
              <a:buNone/>
            </a:pPr>
            <a:endParaRPr lang="en-US" sz="1700" b="1" dirty="0"/>
          </a:p>
          <a:p>
            <a:pPr marL="0" lvl="0" indent="0" rtl="0">
              <a:lnSpc>
                <a:spcPct val="110000"/>
              </a:lnSpc>
              <a:spcBef>
                <a:spcPts val="0"/>
              </a:spcBef>
              <a:spcAft>
                <a:spcPts val="600"/>
              </a:spcAft>
              <a:buNone/>
            </a:pPr>
            <a:endParaRPr lang="en-US" sz="1700" b="1" dirty="0"/>
          </a:p>
        </p:txBody>
      </p:sp>
      <p:sp>
        <p:nvSpPr>
          <p:cNvPr id="214" name="Google Shape;214;g12e4d86607d_0_34"/>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19</a:t>
            </a:fld>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2"/>
        <p:cNvGrpSpPr/>
        <p:nvPr/>
      </p:nvGrpSpPr>
      <p:grpSpPr>
        <a:xfrm>
          <a:off x="0" y="0"/>
          <a:ext cx="0" cy="0"/>
          <a:chOff x="0" y="0"/>
          <a:chExt cx="0" cy="0"/>
        </a:xfrm>
      </p:grpSpPr>
      <p:sp>
        <p:nvSpPr>
          <p:cNvPr id="90" name="Rectangle 8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3" name="Google Shape;83;p2"/>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latin typeface="Tahoma"/>
                <a:ea typeface="Tahoma"/>
                <a:cs typeface="Tahoma"/>
                <a:sym typeface="Tahoma"/>
              </a:rPr>
              <a:t>Abstract:</a:t>
            </a:r>
          </a:p>
        </p:txBody>
      </p:sp>
      <p:sp useBgFill="1">
        <p:nvSpPr>
          <p:cNvPr id="12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Google Shape;84;p2"/>
          <p:cNvSpPr txBox="1">
            <a:spLocks noGrp="1"/>
          </p:cNvSpPr>
          <p:nvPr>
            <p:ph idx="1"/>
          </p:nvPr>
        </p:nvSpPr>
        <p:spPr>
          <a:xfrm>
            <a:off x="5215467" y="1093788"/>
            <a:ext cx="5831944" cy="4697413"/>
          </a:xfrm>
          <a:prstGeom prst="rect">
            <a:avLst/>
          </a:prstGeom>
        </p:spPr>
        <p:txBody>
          <a:bodyPr spcFirstLastPara="1" lIns="91425" tIns="45700" rIns="91425" bIns="45700" anchorCtr="0">
            <a:normAutofit lnSpcReduction="10000"/>
          </a:bodyPr>
          <a:lstStyle/>
          <a:p>
            <a:pPr marL="0" lvl="0" indent="0" rtl="0">
              <a:lnSpc>
                <a:spcPct val="110000"/>
              </a:lnSpc>
              <a:spcBef>
                <a:spcPts val="0"/>
              </a:spcBef>
              <a:spcAft>
                <a:spcPts val="600"/>
              </a:spcAft>
              <a:buNone/>
            </a:pPr>
            <a:r>
              <a:rPr lang="en-US" sz="1400" b="1" dirty="0"/>
              <a:t>In recent years, the emergence of blockchain technology (BT) has become a unique, most disruptive, and trending technology. The decentralized database in BT emphasizes data security and privacy. Also, the consensus mechanism in it makes sure that data is secured and legitimate. Still, it raises new security issues such as majority attack and double-spending. To handle the issues, data analytics is required on blockchain based secure data. Analytics on these data raises the importance of arisen technology Machine Learning (ML). ML involves the rational amount of data to make precise decisions. </a:t>
            </a:r>
          </a:p>
          <a:p>
            <a:pPr marL="0" lvl="0" indent="0" rtl="0">
              <a:lnSpc>
                <a:spcPct val="110000"/>
              </a:lnSpc>
              <a:spcBef>
                <a:spcPts val="0"/>
              </a:spcBef>
              <a:spcAft>
                <a:spcPts val="600"/>
              </a:spcAft>
              <a:buNone/>
            </a:pPr>
            <a:endParaRPr lang="en-US" sz="1400" b="1" dirty="0"/>
          </a:p>
          <a:p>
            <a:pPr marL="0" lvl="0" indent="0" rtl="0">
              <a:lnSpc>
                <a:spcPct val="110000"/>
              </a:lnSpc>
              <a:spcBef>
                <a:spcPts val="0"/>
              </a:spcBef>
              <a:spcAft>
                <a:spcPts val="600"/>
              </a:spcAft>
              <a:buNone/>
            </a:pPr>
            <a:r>
              <a:rPr lang="en-US" sz="1400" b="1" dirty="0"/>
              <a:t>Data reliability and its sharing are very crucial in ML to improve the accuracy of results. The combination of these two technologies (ML and BT) can provide highly precise results. The design and operation of a blockchain involve thousands of parameters and tradeoffs between security, performance, decentralization, and many others. Artificial intelligence can ease those decisions and automate and optimize blockchain for higher performance and better governance. Moreover, as all data on blockchain is publicly available, AI plays a key role in providing users confidentiality and privacy. </a:t>
            </a:r>
          </a:p>
          <a:p>
            <a:pPr marL="0" lvl="0" indent="0" rtl="0">
              <a:lnSpc>
                <a:spcPct val="110000"/>
              </a:lnSpc>
              <a:spcBef>
                <a:spcPts val="0"/>
              </a:spcBef>
              <a:spcAft>
                <a:spcPts val="600"/>
              </a:spcAft>
              <a:buNone/>
            </a:pPr>
            <a:endParaRPr lang="en-US" sz="1300" b="1" dirty="0"/>
          </a:p>
        </p:txBody>
      </p:sp>
      <p:sp>
        <p:nvSpPr>
          <p:cNvPr id="85" name="Google Shape;85;p2"/>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a:t>
            </a:fld>
            <a:endParaRPr 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218"/>
        <p:cNvGrpSpPr/>
        <p:nvPr/>
      </p:nvGrpSpPr>
      <p:grpSpPr>
        <a:xfrm>
          <a:off x="0" y="0"/>
          <a:ext cx="0" cy="0"/>
          <a:chOff x="0" y="0"/>
          <a:chExt cx="0" cy="0"/>
        </a:xfrm>
      </p:grpSpPr>
      <p:sp>
        <p:nvSpPr>
          <p:cNvPr id="219" name="Google Shape;219;g12e4d86607d_0_17"/>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Screenshots:</a:t>
            </a:r>
          </a:p>
        </p:txBody>
      </p:sp>
      <p:sp>
        <p:nvSpPr>
          <p:cNvPr id="99"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Google Shape;221;g12e4d86607d_0_17"/>
          <p:cNvPicPr preferRelativeResize="0"/>
          <p:nvPr/>
        </p:nvPicPr>
        <p:blipFill>
          <a:blip r:embed="rId4"/>
          <a:stretch>
            <a:fillRect/>
          </a:stretch>
        </p:blipFill>
        <p:spPr>
          <a:xfrm>
            <a:off x="1118988" y="1921095"/>
            <a:ext cx="6112382" cy="3010348"/>
          </a:xfrm>
          <a:prstGeom prst="rect">
            <a:avLst/>
          </a:prstGeom>
          <a:noFill/>
        </p:spPr>
      </p:pic>
      <p:sp>
        <p:nvSpPr>
          <p:cNvPr id="220" name="Google Shape;220;g12e4d86607d_0_17"/>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Home Page</a:t>
            </a:r>
          </a:p>
          <a:p>
            <a:pPr marL="0" lvl="0" indent="0" rtl="0">
              <a:spcBef>
                <a:spcPts val="0"/>
              </a:spcBef>
              <a:spcAft>
                <a:spcPts val="600"/>
              </a:spcAft>
              <a:buNone/>
            </a:pPr>
            <a:endParaRPr lang="en-US" sz="1800"/>
          </a:p>
        </p:txBody>
      </p:sp>
      <p:sp>
        <p:nvSpPr>
          <p:cNvPr id="222" name="Google Shape;222;g12e4d86607d_0_17"/>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20</a:t>
            </a:fld>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226"/>
        <p:cNvGrpSpPr/>
        <p:nvPr/>
      </p:nvGrpSpPr>
      <p:grpSpPr>
        <a:xfrm>
          <a:off x="0" y="0"/>
          <a:ext cx="0" cy="0"/>
          <a:chOff x="0" y="0"/>
          <a:chExt cx="0" cy="0"/>
        </a:xfrm>
      </p:grpSpPr>
      <p:sp>
        <p:nvSpPr>
          <p:cNvPr id="227" name="Google Shape;227;g12e9fd61851_0_11"/>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Screenshots:</a:t>
            </a:r>
          </a:p>
        </p:txBody>
      </p:sp>
      <p:sp>
        <p:nvSpPr>
          <p:cNvPr id="107"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9" name="Google Shape;229;g12e9fd61851_0_11"/>
          <p:cNvPicPr preferRelativeResize="0"/>
          <p:nvPr/>
        </p:nvPicPr>
        <p:blipFill>
          <a:blip r:embed="rId4"/>
          <a:stretch>
            <a:fillRect/>
          </a:stretch>
        </p:blipFill>
        <p:spPr>
          <a:xfrm>
            <a:off x="1118988" y="2028062"/>
            <a:ext cx="6112382" cy="2796415"/>
          </a:xfrm>
          <a:prstGeom prst="rect">
            <a:avLst/>
          </a:prstGeom>
          <a:noFill/>
        </p:spPr>
      </p:pic>
      <p:sp>
        <p:nvSpPr>
          <p:cNvPr id="228" name="Google Shape;228;g12e9fd61851_0_11"/>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Blockchain Transaction Page</a:t>
            </a:r>
          </a:p>
          <a:p>
            <a:pPr marL="0" lvl="0" indent="0" rtl="0">
              <a:spcBef>
                <a:spcPts val="0"/>
              </a:spcBef>
              <a:spcAft>
                <a:spcPts val="600"/>
              </a:spcAft>
              <a:buNone/>
            </a:pPr>
            <a:endParaRPr lang="en-US" sz="1800"/>
          </a:p>
        </p:txBody>
      </p:sp>
      <p:sp>
        <p:nvSpPr>
          <p:cNvPr id="230" name="Google Shape;230;g12e9fd61851_0_11"/>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21</a:t>
            </a:fld>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234"/>
        <p:cNvGrpSpPr/>
        <p:nvPr/>
      </p:nvGrpSpPr>
      <p:grpSpPr>
        <a:xfrm>
          <a:off x="0" y="0"/>
          <a:ext cx="0" cy="0"/>
          <a:chOff x="0" y="0"/>
          <a:chExt cx="0" cy="0"/>
        </a:xfrm>
      </p:grpSpPr>
      <p:sp>
        <p:nvSpPr>
          <p:cNvPr id="235" name="Google Shape;235;g12e9fd61851_0_17"/>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Screenshots:</a:t>
            </a:r>
          </a:p>
        </p:txBody>
      </p:sp>
      <p:sp>
        <p:nvSpPr>
          <p:cNvPr id="11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7" name="Google Shape;237;g12e9fd61851_0_17"/>
          <p:cNvPicPr preferRelativeResize="0"/>
          <p:nvPr/>
        </p:nvPicPr>
        <p:blipFill>
          <a:blip r:embed="rId4"/>
          <a:stretch>
            <a:fillRect/>
          </a:stretch>
        </p:blipFill>
        <p:spPr>
          <a:xfrm>
            <a:off x="1118988" y="1951657"/>
            <a:ext cx="6112382" cy="2949224"/>
          </a:xfrm>
          <a:prstGeom prst="rect">
            <a:avLst/>
          </a:prstGeom>
          <a:noFill/>
        </p:spPr>
      </p:pic>
      <p:sp>
        <p:nvSpPr>
          <p:cNvPr id="236" name="Google Shape;236;g12e9fd61851_0_17"/>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1800"/>
              <a:t>AI Price and Recommendation Engine</a:t>
            </a:r>
          </a:p>
        </p:txBody>
      </p:sp>
      <p:sp>
        <p:nvSpPr>
          <p:cNvPr id="238" name="Google Shape;238;g12e9fd61851_0_17"/>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22</a:t>
            </a:fld>
            <a:endParaRPr 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42"/>
        <p:cNvGrpSpPr/>
        <p:nvPr/>
      </p:nvGrpSpPr>
      <p:grpSpPr>
        <a:xfrm>
          <a:off x="0" y="0"/>
          <a:ext cx="0" cy="0"/>
          <a:chOff x="0" y="0"/>
          <a:chExt cx="0" cy="0"/>
        </a:xfrm>
      </p:grpSpPr>
      <p:sp>
        <p:nvSpPr>
          <p:cNvPr id="122" name="Rectangle 12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43" name="Google Shape;243;g12e4d86607d_0_24"/>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300">
                <a:latin typeface="Tahoma"/>
                <a:ea typeface="Tahoma"/>
                <a:cs typeface="Tahoma"/>
                <a:sym typeface="Tahoma"/>
              </a:rPr>
              <a:t>Conclusion:</a:t>
            </a:r>
          </a:p>
        </p:txBody>
      </p:sp>
      <p:sp useBgFill="1">
        <p:nvSpPr>
          <p:cNvPr id="15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Google Shape;244;g12e4d86607d_0_24"/>
          <p:cNvSpPr txBox="1">
            <a:spLocks noGrp="1"/>
          </p:cNvSpPr>
          <p:nvPr>
            <p:ph idx="1"/>
          </p:nvPr>
        </p:nvSpPr>
        <p:spPr>
          <a:xfrm>
            <a:off x="5215467" y="1093788"/>
            <a:ext cx="5831944" cy="4697413"/>
          </a:xfrm>
          <a:prstGeom prst="rect">
            <a:avLst/>
          </a:prstGeom>
        </p:spPr>
        <p:txBody>
          <a:bodyPr spcFirstLastPara="1" lIns="91425" tIns="45700" rIns="91425" bIns="45700" anchorCtr="0">
            <a:normAutofit/>
          </a:bodyPr>
          <a:lstStyle/>
          <a:p>
            <a:pPr marL="0" lvl="0" indent="0" rtl="0">
              <a:lnSpc>
                <a:spcPct val="110000"/>
              </a:lnSpc>
              <a:spcBef>
                <a:spcPts val="0"/>
              </a:spcBef>
              <a:spcAft>
                <a:spcPts val="600"/>
              </a:spcAft>
              <a:buNone/>
            </a:pPr>
            <a:r>
              <a:rPr lang="en-US" sz="1100" b="1"/>
              <a:t>The Traditional Real Estate system is replaced with the Decentralized Application (</a:t>
            </a:r>
            <a:r>
              <a:rPr lang="en-US" sz="1100" b="1" err="1"/>
              <a:t>DApp</a:t>
            </a:r>
            <a:r>
              <a:rPr lang="en-US" sz="1100" b="1"/>
              <a:t>) through which the transactions and agreements can be made in a more efficient way. Moreover, it provides transparency and security which is of utmost importance in the present times. Some of the conclusions that can be made are listed below:-</a:t>
            </a:r>
          </a:p>
          <a:p>
            <a:pPr marL="0" lvl="0" indent="0" rtl="0">
              <a:lnSpc>
                <a:spcPct val="110000"/>
              </a:lnSpc>
              <a:spcBef>
                <a:spcPts val="0"/>
              </a:spcBef>
              <a:spcAft>
                <a:spcPts val="600"/>
              </a:spcAft>
              <a:buNone/>
            </a:pPr>
            <a:r>
              <a:rPr lang="en-US" sz="1100" b="1"/>
              <a:t>(</a:t>
            </a:r>
            <a:r>
              <a:rPr lang="en-US" sz="1100" b="1" err="1"/>
              <a:t>i</a:t>
            </a:r>
            <a:r>
              <a:rPr lang="en-US" sz="1100" b="1"/>
              <a:t>) Blockchain provides a secure, fast and reliable means of transferring the assets. </a:t>
            </a:r>
          </a:p>
          <a:p>
            <a:pPr marL="0" lvl="0" indent="0" rtl="0">
              <a:lnSpc>
                <a:spcPct val="110000"/>
              </a:lnSpc>
              <a:spcBef>
                <a:spcPts val="0"/>
              </a:spcBef>
              <a:spcAft>
                <a:spcPts val="600"/>
              </a:spcAft>
              <a:buNone/>
            </a:pPr>
            <a:endParaRPr lang="en-US" sz="1100" b="1"/>
          </a:p>
          <a:p>
            <a:pPr marL="0" lvl="0" indent="0" rtl="0">
              <a:lnSpc>
                <a:spcPct val="110000"/>
              </a:lnSpc>
              <a:spcBef>
                <a:spcPts val="0"/>
              </a:spcBef>
              <a:spcAft>
                <a:spcPts val="600"/>
              </a:spcAft>
              <a:buNone/>
            </a:pPr>
            <a:r>
              <a:rPr lang="en-US" sz="1100" b="1"/>
              <a:t>(ii) Artificial Intelligence makes it possible for the user to see the expected price and also provides better suggestions based on the input from the user. </a:t>
            </a:r>
          </a:p>
          <a:p>
            <a:pPr marL="0" lvl="0" indent="0" rtl="0">
              <a:lnSpc>
                <a:spcPct val="110000"/>
              </a:lnSpc>
              <a:spcBef>
                <a:spcPts val="0"/>
              </a:spcBef>
              <a:spcAft>
                <a:spcPts val="600"/>
              </a:spcAft>
              <a:buNone/>
            </a:pPr>
            <a:endParaRPr lang="en-US" sz="1100" b="1"/>
          </a:p>
          <a:p>
            <a:pPr marL="0" lvl="0" indent="0" rtl="0">
              <a:lnSpc>
                <a:spcPct val="110000"/>
              </a:lnSpc>
              <a:spcBef>
                <a:spcPts val="0"/>
              </a:spcBef>
              <a:spcAft>
                <a:spcPts val="600"/>
              </a:spcAft>
              <a:buNone/>
            </a:pPr>
            <a:r>
              <a:rPr lang="en-US" sz="1100" b="1"/>
              <a:t>(iii) The overall process can be more environmentally friendly than the traditional system as it doesn’t involve the transportation, manpower and paperwork that the traditional system needs. But it is equally important to know that the Blockchain needs a considerable amount of computational power to store the transactions in each block which might be the only downside of a system using Blockchain. </a:t>
            </a:r>
          </a:p>
          <a:p>
            <a:pPr marL="0" lvl="0" indent="0" rtl="0">
              <a:lnSpc>
                <a:spcPct val="110000"/>
              </a:lnSpc>
              <a:spcBef>
                <a:spcPts val="0"/>
              </a:spcBef>
              <a:spcAft>
                <a:spcPts val="600"/>
              </a:spcAft>
              <a:buNone/>
            </a:pPr>
            <a:endParaRPr lang="en-US" sz="1100" b="1"/>
          </a:p>
          <a:p>
            <a:pPr marL="0" lvl="0" indent="0" rtl="0">
              <a:lnSpc>
                <a:spcPct val="110000"/>
              </a:lnSpc>
              <a:spcBef>
                <a:spcPts val="0"/>
              </a:spcBef>
              <a:spcAft>
                <a:spcPts val="600"/>
              </a:spcAft>
              <a:buNone/>
            </a:pPr>
            <a:r>
              <a:rPr lang="en-US" sz="1100" b="1"/>
              <a:t>(iv) Building </a:t>
            </a:r>
            <a:r>
              <a:rPr lang="en-US" sz="1100" b="1" err="1"/>
              <a:t>DApps</a:t>
            </a:r>
            <a:r>
              <a:rPr lang="en-US" sz="1100" b="1"/>
              <a:t> will take some time and effort but the outcome of a </a:t>
            </a:r>
            <a:r>
              <a:rPr lang="en-US" sz="1100" b="1" err="1"/>
              <a:t>DApp</a:t>
            </a:r>
            <a:r>
              <a:rPr lang="en-US" sz="1100" b="1"/>
              <a:t> is a purely peer to peer system that provides a secure way of transferring data without the intermediary which is always present in a traditional system.</a:t>
            </a:r>
          </a:p>
          <a:p>
            <a:pPr marL="0" lvl="0" indent="0" rtl="0">
              <a:lnSpc>
                <a:spcPct val="110000"/>
              </a:lnSpc>
              <a:spcBef>
                <a:spcPts val="0"/>
              </a:spcBef>
              <a:spcAft>
                <a:spcPts val="600"/>
              </a:spcAft>
              <a:buNone/>
            </a:pPr>
            <a:endParaRPr lang="en-US" sz="1100"/>
          </a:p>
          <a:p>
            <a:pPr marL="0" lvl="0" indent="0" rtl="0">
              <a:lnSpc>
                <a:spcPct val="110000"/>
              </a:lnSpc>
              <a:spcBef>
                <a:spcPts val="0"/>
              </a:spcBef>
              <a:spcAft>
                <a:spcPts val="600"/>
              </a:spcAft>
              <a:buNone/>
            </a:pPr>
            <a:r>
              <a:rPr lang="en-US" sz="1100"/>
              <a:t> </a:t>
            </a:r>
          </a:p>
        </p:txBody>
      </p:sp>
      <p:sp>
        <p:nvSpPr>
          <p:cNvPr id="245" name="Google Shape;245;g12e4d86607d_0_24"/>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23</a:t>
            </a:fld>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49"/>
        <p:cNvGrpSpPr/>
        <p:nvPr/>
      </p:nvGrpSpPr>
      <p:grpSpPr>
        <a:xfrm>
          <a:off x="0" y="0"/>
          <a:ext cx="0" cy="0"/>
          <a:chOff x="0" y="0"/>
          <a:chExt cx="0" cy="0"/>
        </a:xfrm>
      </p:grpSpPr>
      <p:sp>
        <p:nvSpPr>
          <p:cNvPr id="129" name="Rectangle 12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50" name="Google Shape;250;g12e4d86607d_0_39"/>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300">
                <a:latin typeface="Tahoma"/>
                <a:ea typeface="Tahoma"/>
                <a:cs typeface="Tahoma"/>
                <a:sym typeface="Tahoma"/>
              </a:rPr>
              <a:t>Publication:</a:t>
            </a:r>
          </a:p>
        </p:txBody>
      </p:sp>
      <p:sp useBgFill="1">
        <p:nvSpPr>
          <p:cNvPr id="16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Google Shape;251;g12e4d86607d_0_39"/>
          <p:cNvSpPr txBox="1">
            <a:spLocks noGrp="1"/>
          </p:cNvSpPr>
          <p:nvPr>
            <p:ph idx="1"/>
          </p:nvPr>
        </p:nvSpPr>
        <p:spPr>
          <a:xfrm>
            <a:off x="5362727" y="1382713"/>
            <a:ext cx="6091630" cy="4670425"/>
          </a:xfrm>
          <a:prstGeom prst="rect">
            <a:avLst/>
          </a:prstGeom>
        </p:spPr>
        <p:txBody>
          <a:bodyPr spcFirstLastPara="1" lIns="91425" tIns="45700" rIns="91425" bIns="45700" anchorCtr="0">
            <a:normAutofit/>
          </a:bodyPr>
          <a:lstStyle/>
          <a:p>
            <a:pPr marL="0" lvl="0" indent="0" algn="just" rtl="0">
              <a:lnSpc>
                <a:spcPct val="110000"/>
              </a:lnSpc>
              <a:spcBef>
                <a:spcPts val="0"/>
              </a:spcBef>
              <a:spcAft>
                <a:spcPts val="600"/>
              </a:spcAft>
              <a:buNone/>
            </a:pPr>
            <a:r>
              <a:rPr lang="en-US" sz="2000" b="1" dirty="0"/>
              <a:t>Joel </a:t>
            </a:r>
            <a:r>
              <a:rPr lang="en-US" sz="2000" b="1" dirty="0" err="1"/>
              <a:t>Nithish</a:t>
            </a:r>
            <a:r>
              <a:rPr lang="en-US" sz="2000" b="1" dirty="0"/>
              <a:t> Kumar M, Karthikeyan A, Darin Joshua D and Gladwin Joseph Solomon B.  A Decentralized Application (</a:t>
            </a:r>
            <a:r>
              <a:rPr lang="en-US" sz="2000" b="1" dirty="0" err="1"/>
              <a:t>DApp</a:t>
            </a:r>
            <a:r>
              <a:rPr lang="en-US" sz="2000" b="1" dirty="0"/>
              <a:t>) on Trading Real Estate Assets using Blockchain and Artificial Intelligence, </a:t>
            </a:r>
            <a:r>
              <a:rPr lang="en-US" sz="2000" dirty="0"/>
              <a:t>May 10, 2022, Journal Of Algebraic Statistics (JOAS), Indexed in the Emerging Sources Citation Index - Web of Science (Clarivate Analytics), Volume 13, No. 1, 2022, p. 216-224 </a:t>
            </a:r>
            <a:r>
              <a:rPr lang="en-US" sz="2000" u="sng" dirty="0">
                <a:solidFill>
                  <a:srgbClr val="FFC000"/>
                </a:solidFill>
                <a:hlinkClick r:id="rId3">
                  <a:extLst>
                    <a:ext uri="{A12FA001-AC4F-418D-AE19-62706E023703}">
                      <ahyp:hlinkClr xmlns:ahyp="http://schemas.microsoft.com/office/drawing/2018/hyperlinkcolor" val="tx"/>
                    </a:ext>
                  </a:extLst>
                </a:hlinkClick>
              </a:rPr>
              <a:t>https://publishoa.com/index.php/journal/article/view/78</a:t>
            </a:r>
            <a:r>
              <a:rPr lang="en-US" sz="2000" dirty="0">
                <a:solidFill>
                  <a:srgbClr val="FFC000"/>
                </a:solidFill>
              </a:rPr>
              <a:t> </a:t>
            </a:r>
            <a:r>
              <a:rPr lang="en-US" sz="2000" dirty="0"/>
              <a:t>ISSN: 1309-3452 216.</a:t>
            </a:r>
          </a:p>
          <a:p>
            <a:pPr marL="0" lvl="0" indent="0" rtl="0">
              <a:lnSpc>
                <a:spcPct val="110000"/>
              </a:lnSpc>
              <a:spcBef>
                <a:spcPts val="0"/>
              </a:spcBef>
              <a:spcAft>
                <a:spcPts val="600"/>
              </a:spcAft>
              <a:buNone/>
            </a:pPr>
            <a:r>
              <a:rPr lang="en-US" sz="2200" dirty="0"/>
              <a:t> </a:t>
            </a:r>
          </a:p>
        </p:txBody>
      </p:sp>
      <p:sp>
        <p:nvSpPr>
          <p:cNvPr id="252" name="Google Shape;252;g12e4d86607d_0_39"/>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24</a:t>
            </a:fld>
            <a:endParaRPr lang="en-US"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56"/>
        <p:cNvGrpSpPr/>
        <p:nvPr/>
      </p:nvGrpSpPr>
      <p:grpSpPr>
        <a:xfrm>
          <a:off x="0" y="0"/>
          <a:ext cx="0" cy="0"/>
          <a:chOff x="0" y="0"/>
          <a:chExt cx="0" cy="0"/>
        </a:xfrm>
      </p:grpSpPr>
      <p:sp>
        <p:nvSpPr>
          <p:cNvPr id="72" name="Rectangle 7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7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57" name="Google Shape;257;g12e4d86607d_0_29"/>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latin typeface="Tahoma"/>
                <a:ea typeface="Tahoma"/>
                <a:cs typeface="Tahoma"/>
                <a:sym typeface="Tahoma"/>
              </a:rPr>
              <a:t>References:</a:t>
            </a:r>
          </a:p>
        </p:txBody>
      </p:sp>
      <p:sp useBgFill="1">
        <p:nvSpPr>
          <p:cNvPr id="10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Google Shape;258;g12e4d86607d_0_29"/>
          <p:cNvSpPr txBox="1">
            <a:spLocks noGrp="1"/>
          </p:cNvSpPr>
          <p:nvPr>
            <p:ph idx="1"/>
          </p:nvPr>
        </p:nvSpPr>
        <p:spPr>
          <a:xfrm>
            <a:off x="5215466" y="1188370"/>
            <a:ext cx="6199785" cy="4697413"/>
          </a:xfrm>
          <a:prstGeom prst="rect">
            <a:avLst/>
          </a:prstGeom>
        </p:spPr>
        <p:txBody>
          <a:bodyPr spcFirstLastPara="1" lIns="91425" tIns="45700" rIns="91425" bIns="45700" anchorCtr="0">
            <a:normAutofit/>
          </a:bodyPr>
          <a:lstStyle/>
          <a:p>
            <a:pPr marL="0" lvl="0" indent="0" algn="just" rtl="0">
              <a:lnSpc>
                <a:spcPct val="110000"/>
              </a:lnSpc>
              <a:spcBef>
                <a:spcPts val="0"/>
              </a:spcBef>
              <a:spcAft>
                <a:spcPts val="0"/>
              </a:spcAft>
              <a:buNone/>
            </a:pPr>
            <a:r>
              <a:rPr lang="en-US" sz="1500" dirty="0">
                <a:latin typeface="Arial"/>
                <a:ea typeface="Arial"/>
                <a:cs typeface="Arial"/>
                <a:sym typeface="Arial"/>
              </a:rPr>
              <a:t>[1] A. </a:t>
            </a:r>
            <a:r>
              <a:rPr lang="en-US" sz="1500" dirty="0" err="1">
                <a:latin typeface="Arial"/>
                <a:ea typeface="Arial"/>
                <a:cs typeface="Arial"/>
                <a:sym typeface="Arial"/>
              </a:rPr>
              <a:t>Jeppsson</a:t>
            </a:r>
            <a:r>
              <a:rPr lang="en-US" sz="1500" dirty="0">
                <a:latin typeface="Arial"/>
                <a:ea typeface="Arial"/>
                <a:cs typeface="Arial"/>
                <a:sym typeface="Arial"/>
              </a:rPr>
              <a:t> and O. Olsson, Jun. 2017. ‘‘Blockchains as a solution for traceability and transparency,’’ </a:t>
            </a:r>
            <a:r>
              <a:rPr lang="en-US" sz="1500" dirty="0" err="1">
                <a:latin typeface="Arial"/>
                <a:ea typeface="Arial"/>
                <a:cs typeface="Arial"/>
                <a:sym typeface="Arial"/>
              </a:rPr>
              <a:t>Packag</a:t>
            </a:r>
            <a:r>
              <a:rPr lang="en-US" sz="1500" dirty="0">
                <a:latin typeface="Arial"/>
                <a:ea typeface="Arial"/>
                <a:cs typeface="Arial"/>
                <a:sym typeface="Arial"/>
              </a:rPr>
              <a:t>. Logistics, Lund Univ., Lund, Sweden, Student Paper, Tech. Rep.,</a:t>
            </a:r>
          </a:p>
          <a:p>
            <a:pPr marL="0" lvl="0" indent="0" algn="just" rtl="0">
              <a:lnSpc>
                <a:spcPct val="110000"/>
              </a:lnSpc>
              <a:spcBef>
                <a:spcPts val="1200"/>
              </a:spcBef>
              <a:spcAft>
                <a:spcPts val="0"/>
              </a:spcAft>
              <a:buNone/>
            </a:pPr>
            <a:r>
              <a:rPr lang="en-US" sz="1500" dirty="0">
                <a:latin typeface="Arial"/>
                <a:ea typeface="Arial"/>
                <a:cs typeface="Arial"/>
                <a:sym typeface="Arial"/>
              </a:rPr>
              <a:t>[2] A. Narayanan, J. Bonneau and E. </a:t>
            </a:r>
            <a:r>
              <a:rPr lang="en-US" sz="1500" dirty="0" err="1">
                <a:latin typeface="Arial"/>
                <a:ea typeface="Arial"/>
                <a:cs typeface="Arial"/>
                <a:sym typeface="Arial"/>
              </a:rPr>
              <a:t>Felten</a:t>
            </a:r>
            <a:r>
              <a:rPr lang="en-US" sz="1500" dirty="0">
                <a:latin typeface="Arial"/>
                <a:ea typeface="Arial"/>
                <a:cs typeface="Arial"/>
                <a:sym typeface="Arial"/>
              </a:rPr>
              <a:t>, Bitcoin and Cryptocurrency Technologies: A comprehensive Introduction. 1st ed. Princeton, New Jersey: Princeton University Press, 2016</a:t>
            </a:r>
          </a:p>
          <a:p>
            <a:pPr marL="0" lvl="0" indent="0" algn="just" rtl="0">
              <a:lnSpc>
                <a:spcPct val="110000"/>
              </a:lnSpc>
              <a:spcBef>
                <a:spcPts val="1200"/>
              </a:spcBef>
              <a:spcAft>
                <a:spcPts val="0"/>
              </a:spcAft>
              <a:buNone/>
            </a:pPr>
            <a:r>
              <a:rPr lang="en-US" sz="1500" dirty="0">
                <a:latin typeface="Arial"/>
                <a:ea typeface="Arial"/>
                <a:cs typeface="Arial"/>
                <a:sym typeface="Arial"/>
              </a:rPr>
              <a:t>[3] Alisha </a:t>
            </a:r>
            <a:r>
              <a:rPr lang="en-US" sz="1500" dirty="0" err="1">
                <a:latin typeface="Arial"/>
                <a:ea typeface="Arial"/>
                <a:cs typeface="Arial"/>
                <a:sym typeface="Arial"/>
              </a:rPr>
              <a:t>Kuvalekar</a:t>
            </a:r>
            <a:r>
              <a:rPr lang="en-US" sz="1500" dirty="0">
                <a:latin typeface="Arial"/>
                <a:ea typeface="Arial"/>
                <a:cs typeface="Arial"/>
                <a:sym typeface="Arial"/>
              </a:rPr>
              <a:t>, Shivani </a:t>
            </a:r>
            <a:r>
              <a:rPr lang="en-US" sz="1500" dirty="0" err="1">
                <a:latin typeface="Arial"/>
                <a:ea typeface="Arial"/>
                <a:cs typeface="Arial"/>
                <a:sym typeface="Arial"/>
              </a:rPr>
              <a:t>Manchewar</a:t>
            </a:r>
            <a:r>
              <a:rPr lang="en-US" sz="1500" dirty="0">
                <a:latin typeface="Arial"/>
                <a:ea typeface="Arial"/>
                <a:cs typeface="Arial"/>
                <a:sym typeface="Arial"/>
              </a:rPr>
              <a:t>, </a:t>
            </a:r>
            <a:r>
              <a:rPr lang="en-US" sz="1500" dirty="0" err="1">
                <a:latin typeface="Arial"/>
                <a:ea typeface="Arial"/>
                <a:cs typeface="Arial"/>
                <a:sym typeface="Arial"/>
              </a:rPr>
              <a:t>Sidhika</a:t>
            </a:r>
            <a:r>
              <a:rPr lang="en-US" sz="1500" dirty="0">
                <a:latin typeface="Arial"/>
                <a:ea typeface="Arial"/>
                <a:cs typeface="Arial"/>
                <a:sym typeface="Arial"/>
              </a:rPr>
              <a:t> </a:t>
            </a:r>
            <a:r>
              <a:rPr lang="en-US" sz="1500" dirty="0" err="1">
                <a:latin typeface="Arial"/>
                <a:ea typeface="Arial"/>
                <a:cs typeface="Arial"/>
                <a:sym typeface="Arial"/>
              </a:rPr>
              <a:t>Mahadik</a:t>
            </a:r>
            <a:r>
              <a:rPr lang="en-US" sz="1500" dirty="0">
                <a:latin typeface="Arial"/>
                <a:ea typeface="Arial"/>
                <a:cs typeface="Arial"/>
                <a:sym typeface="Arial"/>
              </a:rPr>
              <a:t>, </a:t>
            </a:r>
            <a:r>
              <a:rPr lang="en-US" sz="1500" dirty="0" err="1">
                <a:latin typeface="Arial"/>
                <a:ea typeface="Arial"/>
                <a:cs typeface="Arial"/>
                <a:sym typeface="Arial"/>
              </a:rPr>
              <a:t>Shila</a:t>
            </a:r>
            <a:r>
              <a:rPr lang="en-US" sz="1500" dirty="0">
                <a:latin typeface="Arial"/>
                <a:ea typeface="Arial"/>
                <a:cs typeface="Arial"/>
                <a:sym typeface="Arial"/>
              </a:rPr>
              <a:t> </a:t>
            </a:r>
            <a:r>
              <a:rPr lang="en-US" sz="1500" dirty="0" err="1">
                <a:latin typeface="Arial"/>
                <a:ea typeface="Arial"/>
                <a:cs typeface="Arial"/>
                <a:sym typeface="Arial"/>
              </a:rPr>
              <a:t>Jawale</a:t>
            </a:r>
            <a:r>
              <a:rPr lang="en-US" sz="1500" dirty="0">
                <a:latin typeface="Arial"/>
                <a:ea typeface="Arial"/>
                <a:cs typeface="Arial"/>
                <a:sym typeface="Arial"/>
              </a:rPr>
              <a:t>. Posted: 3 Apr 2020. House Price Forecasting Using Machine Learning, Proceedings of the 3rd International Conference on Advances in Science &amp; Technology (ICAST) 2020. </a:t>
            </a:r>
            <a:r>
              <a:rPr lang="en-US" sz="1500" u="sng" dirty="0">
                <a:solidFill>
                  <a:srgbClr val="FFC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https://papers.ssrn.com/sol3/papers.cfm?abstract_id=3565512</a:t>
            </a:r>
            <a:endParaRPr lang="en-US" sz="1500" u="sng" dirty="0">
              <a:solidFill>
                <a:srgbClr val="FFC000"/>
              </a:solidFill>
              <a:latin typeface="Arial"/>
              <a:ea typeface="Arial"/>
              <a:cs typeface="Arial"/>
              <a:sym typeface="Arial"/>
            </a:endParaRPr>
          </a:p>
          <a:p>
            <a:pPr marL="0" lvl="0" indent="0" rtl="0">
              <a:lnSpc>
                <a:spcPct val="110000"/>
              </a:lnSpc>
              <a:spcBef>
                <a:spcPts val="1200"/>
              </a:spcBef>
              <a:spcAft>
                <a:spcPts val="0"/>
              </a:spcAft>
              <a:buNone/>
            </a:pPr>
            <a:r>
              <a:rPr lang="en-US" sz="1500" dirty="0">
                <a:latin typeface="Arial"/>
                <a:ea typeface="Arial"/>
                <a:cs typeface="Arial"/>
                <a:sym typeface="Arial"/>
              </a:rPr>
              <a:t> </a:t>
            </a:r>
          </a:p>
          <a:p>
            <a:pPr marL="0" lvl="0" indent="0" rtl="0">
              <a:lnSpc>
                <a:spcPct val="110000"/>
              </a:lnSpc>
              <a:spcBef>
                <a:spcPts val="1200"/>
              </a:spcBef>
              <a:spcAft>
                <a:spcPts val="0"/>
              </a:spcAft>
              <a:buNone/>
            </a:pPr>
            <a:r>
              <a:rPr lang="en-US" sz="1500" dirty="0"/>
              <a:t> </a:t>
            </a:r>
          </a:p>
        </p:txBody>
      </p:sp>
      <p:sp>
        <p:nvSpPr>
          <p:cNvPr id="259" name="Google Shape;259;g12e4d86607d_0_29"/>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25</a:t>
            </a:fld>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63"/>
        <p:cNvGrpSpPr/>
        <p:nvPr/>
      </p:nvGrpSpPr>
      <p:grpSpPr>
        <a:xfrm>
          <a:off x="0" y="0"/>
          <a:ext cx="0" cy="0"/>
          <a:chOff x="0" y="0"/>
          <a:chExt cx="0" cy="0"/>
        </a:xfrm>
      </p:grpSpPr>
      <p:sp>
        <p:nvSpPr>
          <p:cNvPr id="79" name="Rectangle 7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8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64" name="Google Shape;264;g12e9fd61851_0_27"/>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latin typeface="Tahoma"/>
                <a:ea typeface="Tahoma"/>
                <a:cs typeface="Tahoma"/>
                <a:sym typeface="Tahoma"/>
              </a:rPr>
              <a:t>References:</a:t>
            </a:r>
          </a:p>
        </p:txBody>
      </p:sp>
      <p:sp useBgFill="1">
        <p:nvSpPr>
          <p:cNvPr id="11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Google Shape;265;g12e9fd61851_0_27"/>
          <p:cNvSpPr txBox="1">
            <a:spLocks noGrp="1"/>
          </p:cNvSpPr>
          <p:nvPr>
            <p:ph idx="1"/>
          </p:nvPr>
        </p:nvSpPr>
        <p:spPr>
          <a:xfrm>
            <a:off x="5215466" y="1168602"/>
            <a:ext cx="5831944" cy="4697413"/>
          </a:xfrm>
          <a:prstGeom prst="rect">
            <a:avLst/>
          </a:prstGeom>
        </p:spPr>
        <p:txBody>
          <a:bodyPr spcFirstLastPara="1" lIns="91425" tIns="45700" rIns="91425" bIns="45700" anchorCtr="0">
            <a:normAutofit/>
          </a:bodyPr>
          <a:lstStyle/>
          <a:p>
            <a:pPr marL="0" lvl="0" indent="0" algn="just" rtl="0">
              <a:lnSpc>
                <a:spcPct val="110000"/>
              </a:lnSpc>
              <a:spcBef>
                <a:spcPts val="1200"/>
              </a:spcBef>
              <a:spcAft>
                <a:spcPts val="0"/>
              </a:spcAft>
              <a:buNone/>
            </a:pPr>
            <a:r>
              <a:rPr lang="en-US" sz="1500" dirty="0">
                <a:latin typeface="Arial"/>
                <a:ea typeface="Arial"/>
                <a:cs typeface="Arial"/>
                <a:sym typeface="Arial"/>
              </a:rPr>
              <a:t>[4] Ch. Rupa, </a:t>
            </a:r>
            <a:r>
              <a:rPr lang="en-US" sz="1500" dirty="0" err="1">
                <a:latin typeface="Arial"/>
                <a:ea typeface="Arial"/>
                <a:cs typeface="Arial"/>
                <a:sym typeface="Arial"/>
              </a:rPr>
              <a:t>Divya</a:t>
            </a:r>
            <a:r>
              <a:rPr lang="en-US" sz="1500" dirty="0">
                <a:latin typeface="Arial"/>
                <a:ea typeface="Arial"/>
                <a:cs typeface="Arial"/>
                <a:sym typeface="Arial"/>
              </a:rPr>
              <a:t> </a:t>
            </a:r>
            <a:r>
              <a:rPr lang="en-US" sz="1500" dirty="0" err="1">
                <a:latin typeface="Arial"/>
                <a:ea typeface="Arial"/>
                <a:cs typeface="Arial"/>
                <a:sym typeface="Arial"/>
              </a:rPr>
              <a:t>Midhunchakkaravarthy</a:t>
            </a:r>
            <a:r>
              <a:rPr lang="en-US" sz="1500" dirty="0">
                <a:latin typeface="Arial"/>
                <a:ea typeface="Arial"/>
                <a:cs typeface="Arial"/>
                <a:sym typeface="Arial"/>
              </a:rPr>
              <a:t>, Mohammad Kamrul Hasan, Hesham </a:t>
            </a:r>
            <a:r>
              <a:rPr lang="en-US" sz="1500" dirty="0" err="1">
                <a:latin typeface="Arial"/>
                <a:ea typeface="Arial"/>
                <a:cs typeface="Arial"/>
                <a:sym typeface="Arial"/>
              </a:rPr>
              <a:t>Alhumyani</a:t>
            </a:r>
            <a:r>
              <a:rPr lang="en-US" sz="1500" dirty="0">
                <a:latin typeface="Arial"/>
                <a:ea typeface="Arial"/>
                <a:cs typeface="Arial"/>
                <a:sym typeface="Arial"/>
              </a:rPr>
              <a:t>, Rashid A. Saeed, 2021. Industry 5.0: Ethereum blockchain technology based </a:t>
            </a:r>
            <a:r>
              <a:rPr lang="en-US" sz="1500" dirty="0" err="1">
                <a:latin typeface="Arial"/>
                <a:ea typeface="Arial"/>
                <a:cs typeface="Arial"/>
                <a:sym typeface="Arial"/>
              </a:rPr>
              <a:t>DApp</a:t>
            </a:r>
            <a:r>
              <a:rPr lang="en-US" sz="1500" dirty="0">
                <a:latin typeface="Arial"/>
                <a:ea typeface="Arial"/>
                <a:cs typeface="Arial"/>
                <a:sym typeface="Arial"/>
              </a:rPr>
              <a:t> smart contract.</a:t>
            </a:r>
          </a:p>
          <a:p>
            <a:pPr marL="0" lvl="0" indent="0" algn="just" rtl="0">
              <a:lnSpc>
                <a:spcPct val="110000"/>
              </a:lnSpc>
              <a:spcBef>
                <a:spcPts val="1200"/>
              </a:spcBef>
              <a:spcAft>
                <a:spcPts val="0"/>
              </a:spcAft>
              <a:buNone/>
            </a:pPr>
            <a:r>
              <a:rPr lang="en-US" sz="1500" dirty="0">
                <a:latin typeface="Arial"/>
                <a:ea typeface="Arial"/>
                <a:cs typeface="Arial"/>
                <a:sym typeface="Arial"/>
              </a:rPr>
              <a:t>[5] G. Naga Satish, Ch. V. </a:t>
            </a:r>
            <a:r>
              <a:rPr lang="en-US" sz="1500" dirty="0" err="1">
                <a:latin typeface="Arial"/>
                <a:ea typeface="Arial"/>
                <a:cs typeface="Arial"/>
                <a:sym typeface="Arial"/>
              </a:rPr>
              <a:t>Raghavendran</a:t>
            </a:r>
            <a:r>
              <a:rPr lang="en-US" sz="1500" dirty="0">
                <a:latin typeface="Arial"/>
                <a:ea typeface="Arial"/>
                <a:cs typeface="Arial"/>
                <a:sym typeface="Arial"/>
              </a:rPr>
              <a:t>, </a:t>
            </a:r>
            <a:r>
              <a:rPr lang="en-US" sz="1500" dirty="0" err="1">
                <a:latin typeface="Arial"/>
                <a:ea typeface="Arial"/>
                <a:cs typeface="Arial"/>
                <a:sym typeface="Arial"/>
              </a:rPr>
              <a:t>M.D.Sugnana</a:t>
            </a:r>
            <a:r>
              <a:rPr lang="en-US" sz="1500" dirty="0">
                <a:latin typeface="Arial"/>
                <a:ea typeface="Arial"/>
                <a:cs typeface="Arial"/>
                <a:sym typeface="Arial"/>
              </a:rPr>
              <a:t> Rao, </a:t>
            </a:r>
            <a:r>
              <a:rPr lang="en-US" sz="1500" dirty="0" err="1">
                <a:latin typeface="Arial"/>
                <a:ea typeface="Arial"/>
                <a:cs typeface="Arial"/>
                <a:sym typeface="Arial"/>
              </a:rPr>
              <a:t>Ch.Srinivasulu</a:t>
            </a:r>
            <a:r>
              <a:rPr lang="en-US" sz="1500" dirty="0">
                <a:latin typeface="Arial"/>
                <a:ea typeface="Arial"/>
                <a:cs typeface="Arial"/>
                <a:sym typeface="Arial"/>
              </a:rPr>
              <a:t>. International Journal of Innovative Technology and Exploring Engineering (IJITEE) ISSN: 2278-3075, Volume-8 Issue-9, July 2019. House Price Prediction Using Machine Learning </a:t>
            </a:r>
            <a:r>
              <a:rPr lang="en-US" sz="1500" u="sng" dirty="0">
                <a:solidFill>
                  <a:srgbClr val="FFC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https://www.ijitee.org/wp</a:t>
            </a:r>
            <a:r>
              <a:rPr lang="en-US" sz="1500" u="sng" dirty="0">
                <a:solidFill>
                  <a:srgbClr val="FFC000"/>
                </a:solidFill>
                <a:latin typeface="Arial"/>
                <a:ea typeface="Arial"/>
                <a:cs typeface="Arial"/>
                <a:sym typeface="Arial"/>
                <a:hlinkClick r:id="rId3">
                  <a:extLst>
                    <a:ext uri="{A12FA001-AC4F-418D-AE19-62706E023703}">
                      <ahyp:hlinkClr xmlns:ahyp="http://schemas.microsoft.com/office/drawing/2018/hyperlinkcolor" val="tx"/>
                    </a:ext>
                  </a:extLst>
                </a:hlinkClick>
              </a:rPr>
              <a:t>-</a:t>
            </a:r>
            <a:r>
              <a:rPr lang="en-US" sz="1500" u="sng" dirty="0">
                <a:solidFill>
                  <a:srgbClr val="FFC000"/>
                </a:solidFill>
                <a:latin typeface="Arial"/>
                <a:ea typeface="Arial"/>
                <a:cs typeface="Arial"/>
                <a:sym typeface="Arial"/>
                <a:hlinkClick r:id="rId3">
                  <a:extLst>
                    <a:ext uri="{A12FA001-AC4F-418D-AE19-62706E023703}">
                      <ahyp:hlinkClr xmlns:ahyp="http://schemas.microsoft.com/office/drawing/2018/hyperlinkcolor" val="tx"/>
                    </a:ext>
                  </a:extLst>
                </a:hlinkClick>
              </a:rPr>
              <a:t>content/uploads/papers/v8i9/I7849078919.pdf</a:t>
            </a:r>
            <a:endParaRPr lang="en-US" sz="1500" u="sng" dirty="0">
              <a:solidFill>
                <a:srgbClr val="FFC000"/>
              </a:solidFill>
              <a:latin typeface="Arial"/>
              <a:ea typeface="Arial"/>
              <a:cs typeface="Arial"/>
              <a:sym typeface="Arial"/>
            </a:endParaRPr>
          </a:p>
          <a:p>
            <a:pPr marL="0" lvl="0" indent="0" algn="just" rtl="0">
              <a:lnSpc>
                <a:spcPct val="110000"/>
              </a:lnSpc>
              <a:spcBef>
                <a:spcPts val="1200"/>
              </a:spcBef>
              <a:spcAft>
                <a:spcPts val="0"/>
              </a:spcAft>
              <a:buNone/>
            </a:pPr>
            <a:r>
              <a:rPr lang="en-US" sz="1500" dirty="0">
                <a:latin typeface="Arial"/>
                <a:ea typeface="Arial"/>
                <a:cs typeface="Arial"/>
                <a:sym typeface="Arial"/>
              </a:rPr>
              <a:t>[6] </a:t>
            </a:r>
            <a:r>
              <a:rPr lang="en-US" sz="1500" dirty="0" err="1">
                <a:latin typeface="Arial"/>
                <a:ea typeface="Arial"/>
                <a:cs typeface="Arial"/>
                <a:sym typeface="Arial"/>
              </a:rPr>
              <a:t>Gharahighehi</a:t>
            </a:r>
            <a:r>
              <a:rPr lang="en-US" sz="1500" dirty="0">
                <a:latin typeface="Arial"/>
                <a:ea typeface="Arial"/>
                <a:cs typeface="Arial"/>
                <a:sym typeface="Arial"/>
              </a:rPr>
              <a:t>, A.; </a:t>
            </a:r>
            <a:r>
              <a:rPr lang="en-US" sz="1500" dirty="0" err="1">
                <a:latin typeface="Arial"/>
                <a:ea typeface="Arial"/>
                <a:cs typeface="Arial"/>
                <a:sym typeface="Arial"/>
              </a:rPr>
              <a:t>Pliakos</a:t>
            </a:r>
            <a:r>
              <a:rPr lang="en-US" sz="1500" dirty="0">
                <a:latin typeface="Arial"/>
                <a:ea typeface="Arial"/>
                <a:cs typeface="Arial"/>
                <a:sym typeface="Arial"/>
              </a:rPr>
              <a:t>, K.; </a:t>
            </a:r>
            <a:r>
              <a:rPr lang="en-US" sz="1500" dirty="0" err="1">
                <a:latin typeface="Arial"/>
                <a:ea typeface="Arial"/>
                <a:cs typeface="Arial"/>
                <a:sym typeface="Arial"/>
              </a:rPr>
              <a:t>Vens</a:t>
            </a:r>
            <a:r>
              <a:rPr lang="en-US" sz="1500" dirty="0">
                <a:latin typeface="Arial"/>
                <a:ea typeface="Arial"/>
                <a:cs typeface="Arial"/>
                <a:sym typeface="Arial"/>
              </a:rPr>
              <a:t>, Appl. Sci. 2021, 11, 7502. Recommender Systems in the Real Estate Market—A Survey. https://doi.org/10.3390/app11167502</a:t>
            </a:r>
          </a:p>
          <a:p>
            <a:pPr marL="0" lvl="0" indent="0" rtl="0">
              <a:lnSpc>
                <a:spcPct val="110000"/>
              </a:lnSpc>
              <a:spcBef>
                <a:spcPts val="1200"/>
              </a:spcBef>
              <a:spcAft>
                <a:spcPts val="0"/>
              </a:spcAft>
              <a:buNone/>
            </a:pPr>
            <a:r>
              <a:rPr lang="en-US" sz="1500" dirty="0">
                <a:latin typeface="Arial"/>
                <a:ea typeface="Arial"/>
                <a:cs typeface="Arial"/>
                <a:sym typeface="Arial"/>
              </a:rPr>
              <a:t> </a:t>
            </a:r>
          </a:p>
          <a:p>
            <a:pPr marL="0" lvl="0" indent="0" rtl="0">
              <a:lnSpc>
                <a:spcPct val="110000"/>
              </a:lnSpc>
              <a:spcBef>
                <a:spcPts val="1200"/>
              </a:spcBef>
              <a:spcAft>
                <a:spcPts val="0"/>
              </a:spcAft>
              <a:buNone/>
            </a:pPr>
            <a:endParaRPr lang="en-US" sz="1500" dirty="0">
              <a:latin typeface="Arial"/>
              <a:ea typeface="Arial"/>
              <a:cs typeface="Arial"/>
              <a:sym typeface="Arial"/>
            </a:endParaRPr>
          </a:p>
        </p:txBody>
      </p:sp>
      <p:sp>
        <p:nvSpPr>
          <p:cNvPr id="266" name="Google Shape;266;g12e9fd61851_0_27"/>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26</a:t>
            </a:fld>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9"/>
        <p:cNvGrpSpPr/>
        <p:nvPr/>
      </p:nvGrpSpPr>
      <p:grpSpPr>
        <a:xfrm>
          <a:off x="0" y="0"/>
          <a:ext cx="0" cy="0"/>
          <a:chOff x="0" y="0"/>
          <a:chExt cx="0" cy="0"/>
        </a:xfrm>
      </p:grpSpPr>
      <p:sp>
        <p:nvSpPr>
          <p:cNvPr id="97" name="Rectangle 96">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00"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2"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0" name="Google Shape;90;g10ccab3711f_0_5"/>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Introduction:</a:t>
            </a:r>
          </a:p>
        </p:txBody>
      </p:sp>
      <p:sp useBgFill="1">
        <p:nvSpPr>
          <p:cNvPr id="128"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Google Shape;91;g10ccab3711f_0_5"/>
          <p:cNvSpPr txBox="1">
            <a:spLocks noGrp="1"/>
          </p:cNvSpPr>
          <p:nvPr>
            <p:ph idx="1"/>
          </p:nvPr>
        </p:nvSpPr>
        <p:spPr>
          <a:xfrm>
            <a:off x="5215467" y="1093788"/>
            <a:ext cx="5831944" cy="4697413"/>
          </a:xfrm>
          <a:prstGeom prst="rect">
            <a:avLst/>
          </a:prstGeom>
        </p:spPr>
        <p:txBody>
          <a:bodyPr spcFirstLastPara="1" lIns="91425" tIns="45700" rIns="91425" bIns="45700" anchorCtr="0">
            <a:normAutofit lnSpcReduction="10000"/>
          </a:bodyPr>
          <a:lstStyle/>
          <a:p>
            <a:pPr marL="457200" lvl="0" indent="-302646" rtl="0">
              <a:lnSpc>
                <a:spcPct val="110000"/>
              </a:lnSpc>
              <a:spcBef>
                <a:spcPts val="0"/>
              </a:spcBef>
              <a:spcAft>
                <a:spcPts val="600"/>
              </a:spcAft>
              <a:buClr>
                <a:srgbClr val="000000"/>
              </a:buClr>
              <a:buSzPct val="71055"/>
              <a:buChar char="●"/>
            </a:pPr>
            <a:r>
              <a:rPr lang="en-US" sz="1400" b="1" dirty="0"/>
              <a:t>A blockchain is a distributed database/ledger that is shared among the nodes of a computer network. As a database, a blockchain stores information electronically in digital format in a distributed network without any central entity architecture. </a:t>
            </a:r>
          </a:p>
          <a:p>
            <a:pPr marL="457200" lvl="0" indent="-302646" rtl="0">
              <a:lnSpc>
                <a:spcPct val="110000"/>
              </a:lnSpc>
              <a:spcBef>
                <a:spcPts val="0"/>
              </a:spcBef>
              <a:spcAft>
                <a:spcPts val="600"/>
              </a:spcAft>
              <a:buClr>
                <a:srgbClr val="000000"/>
              </a:buClr>
              <a:buSzPct val="71055"/>
              <a:buChar char="●"/>
            </a:pPr>
            <a:r>
              <a:rPr lang="en-US" sz="1400" b="1" dirty="0"/>
              <a:t>Artificial intelligence (AI) and Blockchain have become two of the most trending and disruptive technologies especially with the rise of the Web 3.0 which is going to make the internet more secure and reliable than its predecessors. AI combined with Blockchain technology provides access to a shared ledger of data, transactions, and logs in a decentralized, secure and trusted manner with a Distributed Artificial Intelligence making the algorithms having a distributed yet common goal.</a:t>
            </a:r>
          </a:p>
          <a:p>
            <a:pPr marL="457200" lvl="0" indent="-302646" rtl="0">
              <a:lnSpc>
                <a:spcPct val="110000"/>
              </a:lnSpc>
              <a:spcBef>
                <a:spcPts val="0"/>
              </a:spcBef>
              <a:spcAft>
                <a:spcPts val="600"/>
              </a:spcAft>
              <a:buClr>
                <a:srgbClr val="000000"/>
              </a:buClr>
              <a:buSzPct val="71055"/>
              <a:buChar char="●"/>
            </a:pPr>
            <a:r>
              <a:rPr lang="en-US" sz="1400" b="1" dirty="0"/>
              <a:t>Decentralized applications (</a:t>
            </a:r>
            <a:r>
              <a:rPr lang="en-US" sz="1400" b="1" dirty="0" err="1"/>
              <a:t>DApps</a:t>
            </a:r>
            <a:r>
              <a:rPr lang="en-US" sz="1400" b="1" dirty="0"/>
              <a:t>) are digital applications or programs that exist and run on a blockchain or peer-to-peer (P2P) network of computers instead of a single computer. </a:t>
            </a:r>
            <a:r>
              <a:rPr lang="en-US" sz="1400" b="1" dirty="0" err="1"/>
              <a:t>DApps</a:t>
            </a:r>
            <a:r>
              <a:rPr lang="en-US" sz="1400" b="1" dirty="0"/>
              <a:t> are outside the preview and control of a single authority. </a:t>
            </a:r>
          </a:p>
          <a:p>
            <a:pPr marL="457200" lvl="0" indent="-302646" rtl="0">
              <a:lnSpc>
                <a:spcPct val="110000"/>
              </a:lnSpc>
              <a:spcBef>
                <a:spcPts val="0"/>
              </a:spcBef>
              <a:spcAft>
                <a:spcPts val="600"/>
              </a:spcAft>
              <a:buClr>
                <a:srgbClr val="000000"/>
              </a:buClr>
              <a:buSzPct val="71055"/>
              <a:buChar char="●"/>
            </a:pPr>
            <a:r>
              <a:rPr lang="en-US" sz="1400" b="1" dirty="0" err="1"/>
              <a:t>DApps</a:t>
            </a:r>
            <a:r>
              <a:rPr lang="en-US" sz="1400" b="1" dirty="0"/>
              <a:t> - which are often built on the Ethereum platform—can be developed for a variety of purposes including gaming, finance, real estate and social media to solve security and reliability problems.</a:t>
            </a:r>
          </a:p>
          <a:p>
            <a:pPr marL="0" lvl="0" indent="0" rtl="0">
              <a:lnSpc>
                <a:spcPct val="110000"/>
              </a:lnSpc>
              <a:spcBef>
                <a:spcPts val="0"/>
              </a:spcBef>
              <a:spcAft>
                <a:spcPts val="600"/>
              </a:spcAft>
              <a:buNone/>
            </a:pPr>
            <a:endParaRPr lang="en-US" sz="1300" b="1" dirty="0"/>
          </a:p>
        </p:txBody>
      </p:sp>
      <p:sp>
        <p:nvSpPr>
          <p:cNvPr id="92" name="Google Shape;92;g10ccab3711f_0_5"/>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3</a:t>
            </a:fld>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96"/>
        <p:cNvGrpSpPr/>
        <p:nvPr/>
      </p:nvGrpSpPr>
      <p:grpSpPr>
        <a:xfrm>
          <a:off x="0" y="0"/>
          <a:ext cx="0" cy="0"/>
          <a:chOff x="0" y="0"/>
          <a:chExt cx="0" cy="0"/>
        </a:xfrm>
      </p:grpSpPr>
      <p:sp>
        <p:nvSpPr>
          <p:cNvPr id="97" name="Google Shape;97;g10ccab3711f_1_10"/>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a:latin typeface="Tahoma"/>
                <a:ea typeface="Tahoma"/>
                <a:cs typeface="Tahoma"/>
                <a:sym typeface="Tahoma"/>
              </a:rPr>
              <a:t>Literature Survey:</a:t>
            </a:r>
          </a:p>
        </p:txBody>
      </p:sp>
      <p:sp>
        <p:nvSpPr>
          <p:cNvPr id="10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g10ccab3711f_1_10"/>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endParaRPr lang="en-IN" sz="1800"/>
          </a:p>
          <a:p>
            <a:pPr marL="0" lvl="0" indent="0" rtl="0">
              <a:spcBef>
                <a:spcPts val="0"/>
              </a:spcBef>
              <a:spcAft>
                <a:spcPts val="600"/>
              </a:spcAft>
              <a:buNone/>
            </a:pPr>
            <a:endParaRPr lang="en-IN" sz="1800"/>
          </a:p>
          <a:p>
            <a:pPr marL="0" lvl="0" indent="0" rtl="0">
              <a:spcBef>
                <a:spcPts val="0"/>
              </a:spcBef>
              <a:spcAft>
                <a:spcPts val="600"/>
              </a:spcAft>
              <a:buNone/>
            </a:pPr>
            <a:endParaRPr lang="en-IN" sz="1800"/>
          </a:p>
          <a:p>
            <a:pPr marL="0" lvl="0" indent="0" rtl="0">
              <a:spcBef>
                <a:spcPts val="0"/>
              </a:spcBef>
              <a:spcAft>
                <a:spcPts val="600"/>
              </a:spcAft>
              <a:buNone/>
            </a:pPr>
            <a:endParaRPr lang="en-IN" sz="1800"/>
          </a:p>
        </p:txBody>
      </p:sp>
      <p:sp>
        <p:nvSpPr>
          <p:cNvPr id="100" name="Google Shape;100;g10ccab3711f_1_10"/>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smtClean="0"/>
              <a:pPr marL="0" lvl="0" indent="0" rtl="0">
                <a:spcBef>
                  <a:spcPts val="0"/>
                </a:spcBef>
                <a:spcAft>
                  <a:spcPts val="600"/>
                </a:spcAft>
                <a:buClr>
                  <a:srgbClr val="000000"/>
                </a:buClr>
                <a:buFont typeface="Arial"/>
                <a:buNone/>
              </a:pPr>
              <a:t>4</a:t>
            </a:fld>
            <a:endParaRPr lang="en-US" b="1"/>
          </a:p>
        </p:txBody>
      </p:sp>
      <p:graphicFrame>
        <p:nvGraphicFramePr>
          <p:cNvPr id="99" name="Google Shape;99;g10ccab3711f_1_10"/>
          <p:cNvGraphicFramePr/>
          <p:nvPr>
            <p:extLst>
              <p:ext uri="{D42A27DB-BD31-4B8C-83A1-F6EECF244321}">
                <p14:modId xmlns:p14="http://schemas.microsoft.com/office/powerpoint/2010/main" val="563304140"/>
              </p:ext>
            </p:extLst>
          </p:nvPr>
        </p:nvGraphicFramePr>
        <p:xfrm>
          <a:off x="1393091" y="1137621"/>
          <a:ext cx="5564176" cy="4680338"/>
        </p:xfrm>
        <a:graphic>
          <a:graphicData uri="http://schemas.openxmlformats.org/drawingml/2006/table">
            <a:tbl>
              <a:tblPr>
                <a:noFill/>
                <a:tableStyleId>{3986CF0B-EA80-4771-901F-6781A0FEF311}</a:tableStyleId>
              </a:tblPr>
              <a:tblGrid>
                <a:gridCol w="2220487">
                  <a:extLst>
                    <a:ext uri="{9D8B030D-6E8A-4147-A177-3AD203B41FA5}">
                      <a16:colId xmlns:a16="http://schemas.microsoft.com/office/drawing/2014/main" val="20000"/>
                    </a:ext>
                  </a:extLst>
                </a:gridCol>
                <a:gridCol w="3343689">
                  <a:extLst>
                    <a:ext uri="{9D8B030D-6E8A-4147-A177-3AD203B41FA5}">
                      <a16:colId xmlns:a16="http://schemas.microsoft.com/office/drawing/2014/main" val="20001"/>
                    </a:ext>
                  </a:extLst>
                </a:gridCol>
              </a:tblGrid>
              <a:tr h="2288649">
                <a:tc>
                  <a:txBody>
                    <a:bodyPr/>
                    <a:lstStyle/>
                    <a:p>
                      <a:pPr marL="0" lvl="0" indent="0" algn="l" rtl="0">
                        <a:lnSpc>
                          <a:spcPct val="150000"/>
                        </a:lnSpc>
                        <a:spcBef>
                          <a:spcPts val="1200"/>
                        </a:spcBef>
                        <a:spcAft>
                          <a:spcPts val="1200"/>
                        </a:spcAft>
                        <a:buNone/>
                      </a:pPr>
                      <a:r>
                        <a:rPr lang="en-US" sz="1100" b="1"/>
                        <a:t>[1] A. Tapscott and T. Don, How blockchain is changing finance (2017)</a:t>
                      </a:r>
                      <a:endParaRPr sz="1100"/>
                    </a:p>
                  </a:txBody>
                  <a:tcPr marL="54040" marR="54040" marT="54040" marB="54040"/>
                </a:tc>
                <a:tc>
                  <a:txBody>
                    <a:bodyPr/>
                    <a:lstStyle/>
                    <a:p>
                      <a:pPr marL="0" lvl="0" indent="0" algn="just" rtl="0">
                        <a:lnSpc>
                          <a:spcPct val="150000"/>
                        </a:lnSpc>
                        <a:spcBef>
                          <a:spcPts val="1200"/>
                        </a:spcBef>
                        <a:spcAft>
                          <a:spcPts val="1200"/>
                        </a:spcAft>
                        <a:buNone/>
                      </a:pPr>
                      <a:r>
                        <a:rPr lang="en-US" sz="1100"/>
                        <a:t>This explains how two or more parties, whether businesses or individuals who may or may not know each other, can use blockchain to avoid forged agreements, make transactions, and build value without relying on intermediaries to verify their identities, establish trust, or perform critical business logic like contracting, clearing, settling, and record-keeping tasks that are foundational to all forms of commerce.</a:t>
                      </a:r>
                      <a:endParaRPr sz="1100"/>
                    </a:p>
                  </a:txBody>
                  <a:tcPr marL="54040" marR="54040" marT="54040" marB="54040"/>
                </a:tc>
                <a:extLst>
                  <a:ext uri="{0D108BD9-81ED-4DB2-BD59-A6C34878D82A}">
                    <a16:rowId xmlns:a16="http://schemas.microsoft.com/office/drawing/2014/main" val="10000"/>
                  </a:ext>
                </a:extLst>
              </a:tr>
              <a:tr h="2288649">
                <a:tc>
                  <a:txBody>
                    <a:bodyPr/>
                    <a:lstStyle/>
                    <a:p>
                      <a:pPr marL="0" lvl="0" indent="0" algn="l" rtl="0">
                        <a:lnSpc>
                          <a:spcPct val="150000"/>
                        </a:lnSpc>
                        <a:spcBef>
                          <a:spcPts val="1200"/>
                        </a:spcBef>
                        <a:spcAft>
                          <a:spcPts val="1200"/>
                        </a:spcAft>
                        <a:buNone/>
                      </a:pPr>
                      <a:r>
                        <a:rPr lang="en-US" sz="1100" b="1"/>
                        <a:t>[2] Blockchain for Real Estate Yarlagadda Jyotsna, Keerthi Gampala (2020)</a:t>
                      </a:r>
                      <a:endParaRPr sz="1100"/>
                    </a:p>
                  </a:txBody>
                  <a:tcPr marL="54040" marR="54040" marT="54040" marB="54040"/>
                </a:tc>
                <a:tc>
                  <a:txBody>
                    <a:bodyPr/>
                    <a:lstStyle/>
                    <a:p>
                      <a:pPr marL="0" lvl="0" indent="0" algn="just" rtl="0">
                        <a:lnSpc>
                          <a:spcPct val="150000"/>
                        </a:lnSpc>
                        <a:spcBef>
                          <a:spcPts val="1200"/>
                        </a:spcBef>
                        <a:spcAft>
                          <a:spcPts val="1200"/>
                        </a:spcAft>
                        <a:buNone/>
                      </a:pPr>
                      <a:r>
                        <a:rPr lang="en-US" sz="1100"/>
                        <a:t>Despite the importance of real estate in a country's economy, the existing system has numerous flaws ranging from property searches to property agreements, sale and purchase, transaction of money, and the role of middleman. Real estate and blockchain can work together. The land business process can use the blockchain model to firmly establish the real estate concept in more than one of its wearing exercises.</a:t>
                      </a:r>
                      <a:endParaRPr sz="1100"/>
                    </a:p>
                  </a:txBody>
                  <a:tcPr marL="54040" marR="54040" marT="54040" marB="54040"/>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04"/>
        <p:cNvGrpSpPr/>
        <p:nvPr/>
      </p:nvGrpSpPr>
      <p:grpSpPr>
        <a:xfrm>
          <a:off x="0" y="0"/>
          <a:ext cx="0" cy="0"/>
          <a:chOff x="0" y="0"/>
          <a:chExt cx="0" cy="0"/>
        </a:xfrm>
      </p:grpSpPr>
      <p:sp>
        <p:nvSpPr>
          <p:cNvPr id="105" name="Google Shape;105;g12e9fd61851_0_44"/>
          <p:cNvSpPr txBox="1">
            <a:spLocks noGrp="1"/>
          </p:cNvSpPr>
          <p:nvPr>
            <p:ph type="title"/>
          </p:nvPr>
        </p:nvSpPr>
        <p:spPr>
          <a:xfrm>
            <a:off x="8036041" y="618518"/>
            <a:ext cx="3281003" cy="147857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2800" dirty="0">
                <a:latin typeface="Tahoma"/>
                <a:ea typeface="Tahoma"/>
                <a:cs typeface="Tahoma"/>
                <a:sym typeface="Tahoma"/>
              </a:rPr>
              <a:t>Literature Survey:</a:t>
            </a:r>
          </a:p>
        </p:txBody>
      </p:sp>
      <p:sp>
        <p:nvSpPr>
          <p:cNvPr id="113"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g12e9fd61851_0_44"/>
          <p:cNvSpPr txBox="1">
            <a:spLocks noGrp="1"/>
          </p:cNvSpPr>
          <p:nvPr>
            <p:ph idx="1"/>
          </p:nvPr>
        </p:nvSpPr>
        <p:spPr>
          <a:xfrm>
            <a:off x="8036041" y="2249487"/>
            <a:ext cx="3281004" cy="3541714"/>
          </a:xfrm>
          <a:prstGeom prst="rect">
            <a:avLst/>
          </a:prstGeom>
        </p:spPr>
        <p:txBody>
          <a:bodyPr spcFirstLastPara="1" lIns="91425" tIns="45700" rIns="91425" bIns="45700" anchorCtr="0">
            <a:normAutofit/>
          </a:bodyPr>
          <a:lstStyle/>
          <a:p>
            <a:pPr marL="0" lvl="0" indent="0" rtl="0">
              <a:spcBef>
                <a:spcPts val="0"/>
              </a:spcBef>
              <a:spcAft>
                <a:spcPts val="600"/>
              </a:spcAft>
              <a:buNone/>
            </a:pPr>
            <a:endParaRPr lang="en-IN" sz="1800"/>
          </a:p>
          <a:p>
            <a:pPr marL="0" lvl="0" indent="0" rtl="0">
              <a:spcBef>
                <a:spcPts val="0"/>
              </a:spcBef>
              <a:spcAft>
                <a:spcPts val="600"/>
              </a:spcAft>
              <a:buNone/>
            </a:pPr>
            <a:endParaRPr lang="en-IN" sz="1800"/>
          </a:p>
          <a:p>
            <a:pPr marL="0" lvl="0" indent="0" rtl="0">
              <a:spcBef>
                <a:spcPts val="0"/>
              </a:spcBef>
              <a:spcAft>
                <a:spcPts val="600"/>
              </a:spcAft>
              <a:buNone/>
            </a:pPr>
            <a:endParaRPr lang="en-IN" sz="1800"/>
          </a:p>
          <a:p>
            <a:pPr marL="0" lvl="0" indent="0" rtl="0">
              <a:spcBef>
                <a:spcPts val="0"/>
              </a:spcBef>
              <a:spcAft>
                <a:spcPts val="600"/>
              </a:spcAft>
              <a:buNone/>
            </a:pPr>
            <a:endParaRPr lang="en-IN" sz="1800"/>
          </a:p>
        </p:txBody>
      </p:sp>
      <p:sp>
        <p:nvSpPr>
          <p:cNvPr id="108" name="Google Shape;108;g12e9fd61851_0_44"/>
          <p:cNvSpPr txBox="1">
            <a:spLocks noGrp="1"/>
          </p:cNvSpPr>
          <p:nvPr>
            <p:ph type="sldNum" sz="quarter" idx="12"/>
          </p:nvPr>
        </p:nvSpPr>
        <p:spPr>
          <a:xfrm>
            <a:off x="10276321" y="6309360"/>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smtClean="0"/>
              <a:pPr marL="0" lvl="0" indent="0" rtl="0">
                <a:spcBef>
                  <a:spcPts val="0"/>
                </a:spcBef>
                <a:spcAft>
                  <a:spcPts val="600"/>
                </a:spcAft>
                <a:buClr>
                  <a:srgbClr val="000000"/>
                </a:buClr>
                <a:buFont typeface="Arial"/>
                <a:buNone/>
              </a:pPr>
              <a:t>5</a:t>
            </a:fld>
            <a:endParaRPr lang="en-US" b="1"/>
          </a:p>
        </p:txBody>
      </p:sp>
      <p:graphicFrame>
        <p:nvGraphicFramePr>
          <p:cNvPr id="107" name="Google Shape;107;g12e9fd61851_0_44"/>
          <p:cNvGraphicFramePr/>
          <p:nvPr>
            <p:extLst>
              <p:ext uri="{D42A27DB-BD31-4B8C-83A1-F6EECF244321}">
                <p14:modId xmlns:p14="http://schemas.microsoft.com/office/powerpoint/2010/main" val="690201649"/>
              </p:ext>
            </p:extLst>
          </p:nvPr>
        </p:nvGraphicFramePr>
        <p:xfrm>
          <a:off x="1262151" y="1137621"/>
          <a:ext cx="5826056" cy="4577298"/>
        </p:xfrm>
        <a:graphic>
          <a:graphicData uri="http://schemas.openxmlformats.org/drawingml/2006/table">
            <a:tbl>
              <a:tblPr>
                <a:noFill/>
                <a:tableStyleId>{3986CF0B-EA80-4771-901F-6781A0FEF311}</a:tableStyleId>
              </a:tblPr>
              <a:tblGrid>
                <a:gridCol w="2315165">
                  <a:extLst>
                    <a:ext uri="{9D8B030D-6E8A-4147-A177-3AD203B41FA5}">
                      <a16:colId xmlns:a16="http://schemas.microsoft.com/office/drawing/2014/main" val="20000"/>
                    </a:ext>
                  </a:extLst>
                </a:gridCol>
                <a:gridCol w="3510891">
                  <a:extLst>
                    <a:ext uri="{9D8B030D-6E8A-4147-A177-3AD203B41FA5}">
                      <a16:colId xmlns:a16="http://schemas.microsoft.com/office/drawing/2014/main" val="20001"/>
                    </a:ext>
                  </a:extLst>
                </a:gridCol>
              </a:tblGrid>
              <a:tr h="2173175">
                <a:tc>
                  <a:txBody>
                    <a:bodyPr/>
                    <a:lstStyle/>
                    <a:p>
                      <a:pPr marL="0" lvl="0" indent="0" algn="l" rtl="0">
                        <a:lnSpc>
                          <a:spcPct val="150000"/>
                        </a:lnSpc>
                        <a:spcBef>
                          <a:spcPts val="1200"/>
                        </a:spcBef>
                        <a:spcAft>
                          <a:spcPts val="0"/>
                        </a:spcAft>
                        <a:buNone/>
                      </a:pPr>
                      <a:r>
                        <a:rPr lang="en-US" sz="1000" b="1"/>
                        <a:t>[3] An Overview on Integrating Machine Learning with Blockchain Kevin Shaju Varghese (2019)</a:t>
                      </a:r>
                      <a:endParaRPr sz="1000" b="1"/>
                    </a:p>
                    <a:p>
                      <a:pPr marL="0" lvl="0" indent="0" algn="l" rtl="0">
                        <a:lnSpc>
                          <a:spcPct val="150000"/>
                        </a:lnSpc>
                        <a:spcBef>
                          <a:spcPts val="1200"/>
                        </a:spcBef>
                        <a:spcAft>
                          <a:spcPts val="1200"/>
                        </a:spcAft>
                        <a:buNone/>
                      </a:pPr>
                      <a:endParaRPr sz="1000" b="1"/>
                    </a:p>
                  </a:txBody>
                  <a:tcPr marL="51313" marR="51313" marT="51313" marB="51313"/>
                </a:tc>
                <a:tc>
                  <a:txBody>
                    <a:bodyPr/>
                    <a:lstStyle/>
                    <a:p>
                      <a:pPr marL="0" lvl="0" indent="0" algn="just" rtl="0">
                        <a:lnSpc>
                          <a:spcPct val="150000"/>
                        </a:lnSpc>
                        <a:spcBef>
                          <a:spcPts val="1200"/>
                        </a:spcBef>
                        <a:spcAft>
                          <a:spcPts val="1200"/>
                        </a:spcAft>
                        <a:buNone/>
                      </a:pPr>
                      <a:r>
                        <a:rPr lang="en-US" sz="1000"/>
                        <a:t>Machine learning and blockchain are two of the most disruptive technologies that will radically alter how we live, work, and interact. Furthermore, smart contracts enable blockchain to manage interactions between members without the need for an intermediary or a trusted third party. For many components of machine learning, including as data, algorithms, and computing power, blockchain can power decentralized marketplaces and coordination platforms.</a:t>
                      </a:r>
                      <a:endParaRPr sz="1000"/>
                    </a:p>
                  </a:txBody>
                  <a:tcPr marL="51313" marR="51313" marT="51313" marB="51313"/>
                </a:tc>
                <a:extLst>
                  <a:ext uri="{0D108BD9-81ED-4DB2-BD59-A6C34878D82A}">
                    <a16:rowId xmlns:a16="http://schemas.microsoft.com/office/drawing/2014/main" val="10000"/>
                  </a:ext>
                </a:extLst>
              </a:tr>
              <a:tr h="2404123">
                <a:tc>
                  <a:txBody>
                    <a:bodyPr/>
                    <a:lstStyle/>
                    <a:p>
                      <a:pPr marL="0" lvl="0" indent="0" algn="l" rtl="0">
                        <a:lnSpc>
                          <a:spcPct val="150000"/>
                        </a:lnSpc>
                        <a:spcBef>
                          <a:spcPts val="1200"/>
                        </a:spcBef>
                        <a:spcAft>
                          <a:spcPts val="0"/>
                        </a:spcAft>
                        <a:buNone/>
                      </a:pPr>
                      <a:r>
                        <a:rPr lang="en-US" sz="1000" b="1"/>
                        <a:t>[4] Decentralized Applications: The Blockchain-Empowered Software System - Wei Cai , Zehua Wang (2018)</a:t>
                      </a:r>
                      <a:endParaRPr sz="1000" b="1"/>
                    </a:p>
                    <a:p>
                      <a:pPr marL="0" lvl="0" indent="0" algn="l" rtl="0">
                        <a:lnSpc>
                          <a:spcPct val="150000"/>
                        </a:lnSpc>
                        <a:spcBef>
                          <a:spcPts val="1200"/>
                        </a:spcBef>
                        <a:spcAft>
                          <a:spcPts val="1200"/>
                        </a:spcAft>
                        <a:buNone/>
                      </a:pPr>
                      <a:endParaRPr sz="1000" b="1"/>
                    </a:p>
                  </a:txBody>
                  <a:tcPr marL="51313" marR="51313" marT="51313" marB="51313"/>
                </a:tc>
                <a:tc>
                  <a:txBody>
                    <a:bodyPr/>
                    <a:lstStyle/>
                    <a:p>
                      <a:pPr marL="0" lvl="0" indent="0" algn="just" rtl="0">
                        <a:lnSpc>
                          <a:spcPct val="150000"/>
                        </a:lnSpc>
                        <a:spcBef>
                          <a:spcPts val="1200"/>
                        </a:spcBef>
                        <a:spcAft>
                          <a:spcPts val="1200"/>
                        </a:spcAft>
                        <a:buNone/>
                      </a:pPr>
                      <a:r>
                        <a:rPr lang="en-US" sz="1000"/>
                        <a:t>Blockchain systems provide infrastructure for decentralized applications by combining cryptography, peer-to-peer networking, and consensus methods. In this paper they have analyzed the history of blockchain technology and defined their popular meanings in this article. They have proposed DApp application scenarios, which we believe will be the focus of future blockchains. They have also covered ideal dApp traits and recent blockchain development initiatives, such as payment channels, unique consensus methods, and non-public blockchains.</a:t>
                      </a:r>
                      <a:endParaRPr sz="1000"/>
                    </a:p>
                  </a:txBody>
                  <a:tcPr marL="51313" marR="51313" marT="51313" marB="51313"/>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2"/>
        <p:cNvGrpSpPr/>
        <p:nvPr/>
      </p:nvGrpSpPr>
      <p:grpSpPr>
        <a:xfrm>
          <a:off x="0" y="0"/>
          <a:ext cx="0" cy="0"/>
          <a:chOff x="0" y="0"/>
          <a:chExt cx="0" cy="0"/>
        </a:xfrm>
      </p:grpSpPr>
      <p:sp>
        <p:nvSpPr>
          <p:cNvPr id="121" name="Rectangle 12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2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13" name="Google Shape;113;g10ccab3711f_0_0"/>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latin typeface="Tahoma"/>
                <a:ea typeface="Tahoma"/>
                <a:cs typeface="Tahoma"/>
                <a:sym typeface="Tahoma"/>
              </a:rPr>
              <a:t>Problem Statement:</a:t>
            </a:r>
          </a:p>
        </p:txBody>
      </p:sp>
      <p:sp useBgFill="1">
        <p:nvSpPr>
          <p:cNvPr id="15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Google Shape;114;g10ccab3711f_0_0"/>
          <p:cNvSpPr txBox="1">
            <a:spLocks noGrp="1"/>
          </p:cNvSpPr>
          <p:nvPr>
            <p:ph idx="1"/>
          </p:nvPr>
        </p:nvSpPr>
        <p:spPr>
          <a:xfrm>
            <a:off x="5215466" y="952346"/>
            <a:ext cx="5831944" cy="4697413"/>
          </a:xfrm>
          <a:prstGeom prst="rect">
            <a:avLst/>
          </a:prstGeom>
        </p:spPr>
        <p:txBody>
          <a:bodyPr spcFirstLastPara="1" lIns="91425" tIns="45700" rIns="91425" bIns="45700" anchorCtr="0">
            <a:normAutofit/>
          </a:bodyPr>
          <a:lstStyle/>
          <a:p>
            <a:pPr marL="457200" lvl="0" indent="-369570" rtl="0">
              <a:lnSpc>
                <a:spcPct val="110000"/>
              </a:lnSpc>
              <a:spcBef>
                <a:spcPts val="0"/>
              </a:spcBef>
              <a:spcAft>
                <a:spcPts val="600"/>
              </a:spcAft>
              <a:buClr>
                <a:srgbClr val="000000"/>
              </a:buClr>
              <a:buSzPct val="100000"/>
              <a:buChar char="●"/>
            </a:pPr>
            <a:r>
              <a:rPr lang="en-US" sz="1500" b="1" dirty="0"/>
              <a:t>The current system is centralized and has separate services which uses a client/server architecture and is maintained &amp; owned by a central organization. </a:t>
            </a:r>
            <a:r>
              <a:rPr lang="en-US" sz="1500" b="1" dirty="0" err="1"/>
              <a:t>E.g</a:t>
            </a:r>
            <a:r>
              <a:rPr lang="en-US" sz="1500" b="1" dirty="0"/>
              <a:t>: Airbnb, Home Away.</a:t>
            </a:r>
          </a:p>
          <a:p>
            <a:pPr marL="457200" lvl="0" indent="-369570" rtl="0">
              <a:lnSpc>
                <a:spcPct val="110000"/>
              </a:lnSpc>
              <a:spcBef>
                <a:spcPts val="0"/>
              </a:spcBef>
              <a:spcAft>
                <a:spcPts val="600"/>
              </a:spcAft>
              <a:buClr>
                <a:srgbClr val="000000"/>
              </a:buClr>
              <a:buSzPct val="100000"/>
              <a:buChar char="●"/>
            </a:pPr>
            <a:r>
              <a:rPr lang="en-US" sz="1500" b="1" dirty="0"/>
              <a:t>There is a hidden transaction fee or commission for every transaction involved.</a:t>
            </a:r>
          </a:p>
          <a:p>
            <a:pPr marL="457200" lvl="0" indent="-369570" rtl="0">
              <a:lnSpc>
                <a:spcPct val="110000"/>
              </a:lnSpc>
              <a:spcBef>
                <a:spcPts val="0"/>
              </a:spcBef>
              <a:spcAft>
                <a:spcPts val="600"/>
              </a:spcAft>
              <a:buClr>
                <a:srgbClr val="000000"/>
              </a:buClr>
              <a:buSzPct val="100000"/>
              <a:buChar char="●"/>
            </a:pPr>
            <a:r>
              <a:rPr lang="en-US" sz="1500" b="1" dirty="0"/>
              <a:t>Each transaction and customer details are stored in a central server and the user has no control over their data as it is owned and managed by an organization which can manipulate the prices, information and resources according to their business needs.</a:t>
            </a:r>
            <a:endParaRPr lang="en-US" sz="1500" b="1" dirty="0">
              <a:latin typeface="Tahoma"/>
              <a:ea typeface="Tahoma"/>
              <a:cs typeface="Tahoma"/>
              <a:sym typeface="Tahoma"/>
            </a:endParaRPr>
          </a:p>
          <a:p>
            <a:pPr marL="457200" lvl="0" indent="-369570" rtl="0">
              <a:lnSpc>
                <a:spcPct val="110000"/>
              </a:lnSpc>
              <a:spcBef>
                <a:spcPts val="0"/>
              </a:spcBef>
              <a:spcAft>
                <a:spcPts val="600"/>
              </a:spcAft>
              <a:buClr>
                <a:srgbClr val="000000"/>
              </a:buClr>
              <a:buSzPct val="100000"/>
              <a:buChar char="●"/>
            </a:pPr>
            <a:r>
              <a:rPr lang="en-US" sz="1500" b="1" dirty="0"/>
              <a:t>There is no graceful degradation due to the Centralized server.</a:t>
            </a:r>
          </a:p>
          <a:p>
            <a:pPr marL="457200" lvl="0" indent="-369570" rtl="0">
              <a:lnSpc>
                <a:spcPct val="110000"/>
              </a:lnSpc>
              <a:spcBef>
                <a:spcPts val="0"/>
              </a:spcBef>
              <a:spcAft>
                <a:spcPts val="600"/>
              </a:spcAft>
              <a:buClr>
                <a:srgbClr val="000000"/>
              </a:buClr>
              <a:buSzPct val="100000"/>
              <a:buChar char="●"/>
            </a:pPr>
            <a:r>
              <a:rPr lang="en-US" sz="1500" b="1" dirty="0"/>
              <a:t>Lesser security and privacy of the user resources and data. </a:t>
            </a:r>
          </a:p>
        </p:txBody>
      </p:sp>
      <p:sp>
        <p:nvSpPr>
          <p:cNvPr id="116" name="Google Shape;116;g10ccab3711f_0_0"/>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smtClean="0"/>
              <a:pPr marL="0" lvl="0" indent="0" rtl="0">
                <a:spcBef>
                  <a:spcPts val="0"/>
                </a:spcBef>
                <a:spcAft>
                  <a:spcPts val="600"/>
                </a:spcAft>
                <a:buClr>
                  <a:srgbClr val="000000"/>
                </a:buClr>
                <a:buFont typeface="Arial"/>
                <a:buNone/>
              </a:pPr>
              <a:t>6</a:t>
            </a:fld>
            <a:endParaRPr lang="en-US" b="1"/>
          </a:p>
        </p:txBody>
      </p:sp>
      <p:pic>
        <p:nvPicPr>
          <p:cNvPr id="2" name="Picture 1">
            <a:extLst>
              <a:ext uri="{FF2B5EF4-FFF2-40B4-BE49-F238E27FC236}">
                <a16:creationId xmlns:a16="http://schemas.microsoft.com/office/drawing/2014/main" id="{87905E7B-00D6-CA65-885A-0F2CCB7AF7E1}"/>
              </a:ext>
            </a:extLst>
          </p:cNvPr>
          <p:cNvPicPr>
            <a:picLocks noChangeAspect="1"/>
          </p:cNvPicPr>
          <p:nvPr/>
        </p:nvPicPr>
        <p:blipFill>
          <a:blip r:embed="rId3"/>
          <a:stretch>
            <a:fillRect/>
          </a:stretch>
        </p:blipFill>
        <p:spPr>
          <a:xfrm>
            <a:off x="7204964" y="4662488"/>
            <a:ext cx="1865538" cy="1804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0"/>
        <p:cNvGrpSpPr/>
        <p:nvPr/>
      </p:nvGrpSpPr>
      <p:grpSpPr>
        <a:xfrm>
          <a:off x="0" y="0"/>
          <a:ext cx="0" cy="0"/>
          <a:chOff x="0" y="0"/>
          <a:chExt cx="0" cy="0"/>
        </a:xfrm>
      </p:grpSpPr>
      <p:sp>
        <p:nvSpPr>
          <p:cNvPr id="129" name="Rectangle 128">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2"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3"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44"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9"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1" name="Google Shape;121;g10ccab3711f_0_10"/>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latin typeface="Tahoma"/>
                <a:ea typeface="Tahoma"/>
                <a:cs typeface="Tahoma"/>
                <a:sym typeface="Tahoma"/>
              </a:rPr>
              <a:t>Proposed System:</a:t>
            </a:r>
          </a:p>
        </p:txBody>
      </p:sp>
      <p:sp useBgFill="1">
        <p:nvSpPr>
          <p:cNvPr id="160"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Google Shape;122;g10ccab3711f_0_10"/>
          <p:cNvSpPr txBox="1">
            <a:spLocks noGrp="1"/>
          </p:cNvSpPr>
          <p:nvPr>
            <p:ph idx="1"/>
          </p:nvPr>
        </p:nvSpPr>
        <p:spPr>
          <a:xfrm>
            <a:off x="5215466" y="748328"/>
            <a:ext cx="5831944" cy="4697413"/>
          </a:xfrm>
          <a:prstGeom prst="rect">
            <a:avLst/>
          </a:prstGeom>
        </p:spPr>
        <p:txBody>
          <a:bodyPr spcFirstLastPara="1" lIns="91425" tIns="45700" rIns="91425" bIns="45700" anchorCtr="0">
            <a:normAutofit lnSpcReduction="10000"/>
          </a:bodyPr>
          <a:lstStyle/>
          <a:p>
            <a:pPr marL="457200" lvl="0" indent="-327025" rtl="0">
              <a:lnSpc>
                <a:spcPct val="110000"/>
              </a:lnSpc>
              <a:spcBef>
                <a:spcPts val="0"/>
              </a:spcBef>
              <a:spcAft>
                <a:spcPts val="0"/>
              </a:spcAft>
              <a:buClr>
                <a:srgbClr val="000000"/>
              </a:buClr>
              <a:buSzPct val="100000"/>
              <a:buChar char="●"/>
            </a:pPr>
            <a:r>
              <a:rPr lang="en-US" sz="1200" b="1" dirty="0"/>
              <a:t>A decentralized application for trading of physical assets such as House/Land/Vehicles based on Web 3.0 connected using blockchain entities and Artificial Intelligence.</a:t>
            </a:r>
          </a:p>
          <a:p>
            <a:pPr marL="457200" lvl="0" indent="-327025" rtl="0">
              <a:lnSpc>
                <a:spcPct val="110000"/>
              </a:lnSpc>
              <a:spcBef>
                <a:spcPts val="0"/>
              </a:spcBef>
              <a:spcAft>
                <a:spcPts val="0"/>
              </a:spcAft>
              <a:buClr>
                <a:srgbClr val="000000"/>
              </a:buClr>
              <a:buSzPct val="100000"/>
              <a:buChar char="●"/>
            </a:pPr>
            <a:r>
              <a:rPr lang="en-US" sz="1200" b="1" dirty="0"/>
              <a:t>A simple blockchain or peer to peer system which does not involve any transaction fee/commission which is integrated with AI for enhanced features of the decentralized network handling (DAI).</a:t>
            </a:r>
          </a:p>
          <a:p>
            <a:pPr marL="457200" lvl="0" indent="-327025" rtl="0">
              <a:lnSpc>
                <a:spcPct val="110000"/>
              </a:lnSpc>
              <a:spcBef>
                <a:spcPts val="0"/>
              </a:spcBef>
              <a:spcAft>
                <a:spcPts val="0"/>
              </a:spcAft>
              <a:buClr>
                <a:srgbClr val="000000"/>
              </a:buClr>
              <a:buSzPct val="100000"/>
              <a:buChar char="●"/>
            </a:pPr>
            <a:r>
              <a:rPr lang="en-US" sz="1200" b="1" dirty="0"/>
              <a:t>Every buy/sell/rent transaction is stored in a block which is linked with the previous block making it almost impossible to tamper due to the concept of hashing, providing security, confidentiality and integrity.</a:t>
            </a:r>
          </a:p>
          <a:p>
            <a:pPr marL="0" lvl="0" indent="0" rtl="0">
              <a:lnSpc>
                <a:spcPct val="110000"/>
              </a:lnSpc>
              <a:spcBef>
                <a:spcPts val="0"/>
              </a:spcBef>
              <a:spcAft>
                <a:spcPts val="0"/>
              </a:spcAft>
              <a:buNone/>
            </a:pPr>
            <a:r>
              <a:rPr lang="en-US" sz="1200" b="1" u="sng" dirty="0"/>
              <a:t>Pros:</a:t>
            </a:r>
          </a:p>
          <a:p>
            <a:pPr marL="457200" lvl="0" indent="-327579" rtl="0">
              <a:lnSpc>
                <a:spcPct val="110000"/>
              </a:lnSpc>
              <a:spcBef>
                <a:spcPts val="0"/>
              </a:spcBef>
              <a:spcAft>
                <a:spcPts val="0"/>
              </a:spcAft>
              <a:buClr>
                <a:srgbClr val="000000"/>
              </a:buClr>
              <a:buSzPct val="100000"/>
              <a:buChar char="●"/>
            </a:pPr>
            <a:r>
              <a:rPr lang="en-US" sz="1200" b="1" dirty="0"/>
              <a:t>Real estate and asset transactions require a ton of paperwork to verify financial information and ownership and then transfer deeds and titles to new owners. Using blockchain technology and AI to record real estate transactions can provide a more secure and accessible means of verifying and transferring ownership. That can speed up transactions, reduce paperwork, remove need of middleware or commissions and save money.</a:t>
            </a:r>
          </a:p>
          <a:p>
            <a:pPr marL="457200" lvl="0" indent="-321229" rtl="0">
              <a:lnSpc>
                <a:spcPct val="110000"/>
              </a:lnSpc>
              <a:spcBef>
                <a:spcPts val="0"/>
              </a:spcBef>
              <a:spcAft>
                <a:spcPts val="0"/>
              </a:spcAft>
              <a:buClr>
                <a:srgbClr val="000000"/>
              </a:buClr>
              <a:buSzPct val="93584"/>
              <a:buChar char="●"/>
            </a:pPr>
            <a:r>
              <a:rPr lang="en-US" sz="1200" b="1" dirty="0"/>
              <a:t>There is no possibility of downtime as it is decentralized and not dependent on </a:t>
            </a:r>
          </a:p>
          <a:p>
            <a:pPr marL="0" lvl="0" indent="0" rtl="0">
              <a:lnSpc>
                <a:spcPct val="110000"/>
              </a:lnSpc>
              <a:spcBef>
                <a:spcPts val="0"/>
              </a:spcBef>
              <a:spcAft>
                <a:spcPts val="0"/>
              </a:spcAft>
              <a:buNone/>
            </a:pPr>
            <a:r>
              <a:rPr lang="en-US" sz="1200" b="1" dirty="0"/>
              <a:t>           a central server or a single entity.</a:t>
            </a:r>
          </a:p>
          <a:p>
            <a:pPr marL="457200" lvl="0" indent="-327579" rtl="0">
              <a:lnSpc>
                <a:spcPct val="110000"/>
              </a:lnSpc>
              <a:spcBef>
                <a:spcPts val="1600"/>
              </a:spcBef>
              <a:spcAft>
                <a:spcPts val="0"/>
              </a:spcAft>
              <a:buClr>
                <a:srgbClr val="000000"/>
              </a:buClr>
              <a:buSzPct val="100000"/>
              <a:buChar char="●"/>
            </a:pPr>
            <a:r>
              <a:rPr lang="en-US" sz="1200" b="1" dirty="0"/>
              <a:t>Provides more security and privacy to the user resources and data as </a:t>
            </a:r>
          </a:p>
          <a:p>
            <a:pPr marL="914400" lvl="1" indent="-327579" rtl="0">
              <a:lnSpc>
                <a:spcPct val="110000"/>
              </a:lnSpc>
              <a:spcBef>
                <a:spcPts val="0"/>
              </a:spcBef>
              <a:spcAft>
                <a:spcPts val="0"/>
              </a:spcAft>
              <a:buClr>
                <a:srgbClr val="000000"/>
              </a:buClr>
              <a:buSzPct val="100000"/>
              <a:buChar char="○"/>
            </a:pPr>
            <a:r>
              <a:rPr lang="en-US" sz="1200" b="1" dirty="0"/>
              <a:t>It does not place user data in a server managed by a single entity </a:t>
            </a:r>
          </a:p>
          <a:p>
            <a:pPr marL="914400" lvl="1" indent="-327579" rtl="0">
              <a:lnSpc>
                <a:spcPct val="110000"/>
              </a:lnSpc>
              <a:spcBef>
                <a:spcPts val="0"/>
              </a:spcBef>
              <a:spcAft>
                <a:spcPts val="0"/>
              </a:spcAft>
              <a:buClr>
                <a:srgbClr val="000000"/>
              </a:buClr>
              <a:buSzPct val="100000"/>
              <a:buChar char="○"/>
            </a:pPr>
            <a:r>
              <a:rPr lang="en-US" sz="1200" b="1" dirty="0"/>
              <a:t>Instead stores data in blockchain or peer to peer network which runs autonomously.</a:t>
            </a:r>
          </a:p>
          <a:p>
            <a:pPr marL="0" lvl="0" indent="0" rtl="0">
              <a:lnSpc>
                <a:spcPct val="110000"/>
              </a:lnSpc>
              <a:spcBef>
                <a:spcPts val="0"/>
              </a:spcBef>
              <a:spcAft>
                <a:spcPts val="0"/>
              </a:spcAft>
              <a:buNone/>
            </a:pPr>
            <a:endParaRPr lang="en-US" sz="900" b="1" dirty="0"/>
          </a:p>
        </p:txBody>
      </p:sp>
      <p:sp>
        <p:nvSpPr>
          <p:cNvPr id="124" name="Google Shape;124;g10ccab3711f_0_10"/>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7</a:t>
            </a:fld>
            <a:endParaRPr lang="en-US" b="1"/>
          </a:p>
        </p:txBody>
      </p:sp>
      <p:pic>
        <p:nvPicPr>
          <p:cNvPr id="2" name="Picture 1">
            <a:extLst>
              <a:ext uri="{FF2B5EF4-FFF2-40B4-BE49-F238E27FC236}">
                <a16:creationId xmlns:a16="http://schemas.microsoft.com/office/drawing/2014/main" id="{D2D64695-2772-B7EA-55B2-06D74584AC3B}"/>
              </a:ext>
            </a:extLst>
          </p:cNvPr>
          <p:cNvPicPr>
            <a:picLocks noChangeAspect="1"/>
          </p:cNvPicPr>
          <p:nvPr/>
        </p:nvPicPr>
        <p:blipFill>
          <a:blip r:embed="rId3"/>
          <a:stretch>
            <a:fillRect/>
          </a:stretch>
        </p:blipFill>
        <p:spPr>
          <a:xfrm>
            <a:off x="7822135" y="5112063"/>
            <a:ext cx="1688738" cy="15424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Shape 128"/>
        <p:cNvGrpSpPr/>
        <p:nvPr/>
      </p:nvGrpSpPr>
      <p:grpSpPr>
        <a:xfrm>
          <a:off x="0" y="0"/>
          <a:ext cx="0" cy="0"/>
          <a:chOff x="0" y="0"/>
          <a:chExt cx="0" cy="0"/>
        </a:xfrm>
      </p:grpSpPr>
      <p:pic>
        <p:nvPicPr>
          <p:cNvPr id="152" name="Picture 2">
            <a:extLst>
              <a:ext uri="{FF2B5EF4-FFF2-40B4-BE49-F238E27FC236}">
                <a16:creationId xmlns:a16="http://schemas.microsoft.com/office/drawing/2014/main" id="{1E9C9A87-951B-4975-B226-173F998A04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4" name="Group 153">
            <a:extLst>
              <a:ext uri="{FF2B5EF4-FFF2-40B4-BE49-F238E27FC236}">
                <a16:creationId xmlns:a16="http://schemas.microsoft.com/office/drawing/2014/main" id="{831D1D0B-1C27-4D17-B610-3F3E42EC4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5" name="Rectangle 5">
              <a:extLst>
                <a:ext uri="{FF2B5EF4-FFF2-40B4-BE49-F238E27FC236}">
                  <a16:creationId xmlns:a16="http://schemas.microsoft.com/office/drawing/2014/main" id="{EDCA72F5-360B-4623-B267-211F5DF155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6" name="Freeform 6">
              <a:extLst>
                <a:ext uri="{FF2B5EF4-FFF2-40B4-BE49-F238E27FC236}">
                  <a16:creationId xmlns:a16="http://schemas.microsoft.com/office/drawing/2014/main" id="{CF07D51C-F57B-4BB9-8EFD-27C938CFFD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7">
              <a:extLst>
                <a:ext uri="{FF2B5EF4-FFF2-40B4-BE49-F238E27FC236}">
                  <a16:creationId xmlns:a16="http://schemas.microsoft.com/office/drawing/2014/main" id="{E9213221-5D4A-4EFC-A322-DF1A02485F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Rectangle 8">
              <a:extLst>
                <a:ext uri="{FF2B5EF4-FFF2-40B4-BE49-F238E27FC236}">
                  <a16:creationId xmlns:a16="http://schemas.microsoft.com/office/drawing/2014/main" id="{D420FEC7-5CD4-4F76-A6C0-EEF63D3F6F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9" name="Freeform 9">
              <a:extLst>
                <a:ext uri="{FF2B5EF4-FFF2-40B4-BE49-F238E27FC236}">
                  <a16:creationId xmlns:a16="http://schemas.microsoft.com/office/drawing/2014/main" id="{A9D86DF6-07D1-455E-BB03-B3CB4BC176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0">
              <a:extLst>
                <a:ext uri="{FF2B5EF4-FFF2-40B4-BE49-F238E27FC236}">
                  <a16:creationId xmlns:a16="http://schemas.microsoft.com/office/drawing/2014/main" id="{B18391E0-FD79-4B6C-BDBB-918F44C4F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11">
              <a:extLst>
                <a:ext uri="{FF2B5EF4-FFF2-40B4-BE49-F238E27FC236}">
                  <a16:creationId xmlns:a16="http://schemas.microsoft.com/office/drawing/2014/main" id="{494D9609-E3C3-4599-AD45-F99055BD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12">
              <a:extLst>
                <a:ext uri="{FF2B5EF4-FFF2-40B4-BE49-F238E27FC236}">
                  <a16:creationId xmlns:a16="http://schemas.microsoft.com/office/drawing/2014/main" id="{37AAE96C-AD76-4DBF-B2F9-C7196E418F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3">
              <a:extLst>
                <a:ext uri="{FF2B5EF4-FFF2-40B4-BE49-F238E27FC236}">
                  <a16:creationId xmlns:a16="http://schemas.microsoft.com/office/drawing/2014/main" id="{6EE09368-D1CB-48FC-B5CD-9A15BFB49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4">
              <a:extLst>
                <a:ext uri="{FF2B5EF4-FFF2-40B4-BE49-F238E27FC236}">
                  <a16:creationId xmlns:a16="http://schemas.microsoft.com/office/drawing/2014/main" id="{C8DB935A-B465-436B-B1E9-D5D0A0722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15">
              <a:extLst>
                <a:ext uri="{FF2B5EF4-FFF2-40B4-BE49-F238E27FC236}">
                  <a16:creationId xmlns:a16="http://schemas.microsoft.com/office/drawing/2014/main" id="{07DAFDF9-58D7-48EB-A3EA-F10E451255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16">
              <a:extLst>
                <a:ext uri="{FF2B5EF4-FFF2-40B4-BE49-F238E27FC236}">
                  <a16:creationId xmlns:a16="http://schemas.microsoft.com/office/drawing/2014/main" id="{A094B296-A3BC-43BC-918A-3924D7AF43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17">
              <a:extLst>
                <a:ext uri="{FF2B5EF4-FFF2-40B4-BE49-F238E27FC236}">
                  <a16:creationId xmlns:a16="http://schemas.microsoft.com/office/drawing/2014/main" id="{5F8F92DE-7986-4440-AE1D-0F0D711AB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18">
              <a:extLst>
                <a:ext uri="{FF2B5EF4-FFF2-40B4-BE49-F238E27FC236}">
                  <a16:creationId xmlns:a16="http://schemas.microsoft.com/office/drawing/2014/main" id="{33DFBF0D-188A-4006-A214-01B152934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19">
              <a:extLst>
                <a:ext uri="{FF2B5EF4-FFF2-40B4-BE49-F238E27FC236}">
                  <a16:creationId xmlns:a16="http://schemas.microsoft.com/office/drawing/2014/main" id="{5C1F38A7-7EB3-4C5F-B041-C390304EA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0">
              <a:extLst>
                <a:ext uri="{FF2B5EF4-FFF2-40B4-BE49-F238E27FC236}">
                  <a16:creationId xmlns:a16="http://schemas.microsoft.com/office/drawing/2014/main" id="{81EEE605-7F28-4227-8B3F-CB7B3B17B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1">
              <a:extLst>
                <a:ext uri="{FF2B5EF4-FFF2-40B4-BE49-F238E27FC236}">
                  <a16:creationId xmlns:a16="http://schemas.microsoft.com/office/drawing/2014/main" id="{0DB9DEB5-2398-4890-AC83-153749F992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2">
              <a:extLst>
                <a:ext uri="{FF2B5EF4-FFF2-40B4-BE49-F238E27FC236}">
                  <a16:creationId xmlns:a16="http://schemas.microsoft.com/office/drawing/2014/main" id="{45C83127-F671-4E69-85E8-67CCCF9CB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3">
              <a:extLst>
                <a:ext uri="{FF2B5EF4-FFF2-40B4-BE49-F238E27FC236}">
                  <a16:creationId xmlns:a16="http://schemas.microsoft.com/office/drawing/2014/main" id="{1453BAF0-1329-45F3-958D-94AE1A5C45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4">
              <a:extLst>
                <a:ext uri="{FF2B5EF4-FFF2-40B4-BE49-F238E27FC236}">
                  <a16:creationId xmlns:a16="http://schemas.microsoft.com/office/drawing/2014/main" id="{0764A55F-196F-4AAF-B22B-05A049D888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25">
              <a:extLst>
                <a:ext uri="{FF2B5EF4-FFF2-40B4-BE49-F238E27FC236}">
                  <a16:creationId xmlns:a16="http://schemas.microsoft.com/office/drawing/2014/main" id="{454C88FA-6EF5-4C62-B2B4-97612CE3C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26">
              <a:extLst>
                <a:ext uri="{FF2B5EF4-FFF2-40B4-BE49-F238E27FC236}">
                  <a16:creationId xmlns:a16="http://schemas.microsoft.com/office/drawing/2014/main" id="{DBBE800B-AD00-4FA5-9334-B972B7D66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27">
              <a:extLst>
                <a:ext uri="{FF2B5EF4-FFF2-40B4-BE49-F238E27FC236}">
                  <a16:creationId xmlns:a16="http://schemas.microsoft.com/office/drawing/2014/main" id="{E8CFC670-D994-42DE-A967-300BFDE7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28">
              <a:extLst>
                <a:ext uri="{FF2B5EF4-FFF2-40B4-BE49-F238E27FC236}">
                  <a16:creationId xmlns:a16="http://schemas.microsoft.com/office/drawing/2014/main" id="{BED82E1F-2C39-40B1-B089-5838AB1175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29">
              <a:extLst>
                <a:ext uri="{FF2B5EF4-FFF2-40B4-BE49-F238E27FC236}">
                  <a16:creationId xmlns:a16="http://schemas.microsoft.com/office/drawing/2014/main" id="{52314714-E1CE-4F3C-B416-1550DED3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30">
              <a:extLst>
                <a:ext uri="{FF2B5EF4-FFF2-40B4-BE49-F238E27FC236}">
                  <a16:creationId xmlns:a16="http://schemas.microsoft.com/office/drawing/2014/main" id="{5A5FEBEC-6290-491F-820D-E9C2ED354A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31">
              <a:extLst>
                <a:ext uri="{FF2B5EF4-FFF2-40B4-BE49-F238E27FC236}">
                  <a16:creationId xmlns:a16="http://schemas.microsoft.com/office/drawing/2014/main" id="{C0485C8A-24C1-4E50-B9F2-9F12B107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32">
              <a:extLst>
                <a:ext uri="{FF2B5EF4-FFF2-40B4-BE49-F238E27FC236}">
                  <a16:creationId xmlns:a16="http://schemas.microsoft.com/office/drawing/2014/main" id="{2CEA8517-8AEE-46ED-BCF6-9DDD84295D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Rectangle 33">
              <a:extLst>
                <a:ext uri="{FF2B5EF4-FFF2-40B4-BE49-F238E27FC236}">
                  <a16:creationId xmlns:a16="http://schemas.microsoft.com/office/drawing/2014/main" id="{208156E6-D994-480C-ADFF-06BB3E4A4A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4" name="Freeform 34">
              <a:extLst>
                <a:ext uri="{FF2B5EF4-FFF2-40B4-BE49-F238E27FC236}">
                  <a16:creationId xmlns:a16="http://schemas.microsoft.com/office/drawing/2014/main" id="{D5A27998-7F18-4DEE-9006-623768B91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5">
              <a:extLst>
                <a:ext uri="{FF2B5EF4-FFF2-40B4-BE49-F238E27FC236}">
                  <a16:creationId xmlns:a16="http://schemas.microsoft.com/office/drawing/2014/main" id="{42F9E36D-0A03-40CD-8817-EA794C676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36">
              <a:extLst>
                <a:ext uri="{FF2B5EF4-FFF2-40B4-BE49-F238E27FC236}">
                  <a16:creationId xmlns:a16="http://schemas.microsoft.com/office/drawing/2014/main" id="{3A8B5998-B9D7-4490-B833-186451A3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37">
              <a:extLst>
                <a:ext uri="{FF2B5EF4-FFF2-40B4-BE49-F238E27FC236}">
                  <a16:creationId xmlns:a16="http://schemas.microsoft.com/office/drawing/2014/main" id="{4E2D1F84-A8C3-4EAE-91CA-FCDEEDE363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8">
              <a:extLst>
                <a:ext uri="{FF2B5EF4-FFF2-40B4-BE49-F238E27FC236}">
                  <a16:creationId xmlns:a16="http://schemas.microsoft.com/office/drawing/2014/main" id="{589E2833-52BD-44E8-B6DB-F06EA6D5F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9">
              <a:extLst>
                <a:ext uri="{FF2B5EF4-FFF2-40B4-BE49-F238E27FC236}">
                  <a16:creationId xmlns:a16="http://schemas.microsoft.com/office/drawing/2014/main" id="{15B81525-81F6-45D8-9F83-02E506CFB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40">
              <a:extLst>
                <a:ext uri="{FF2B5EF4-FFF2-40B4-BE49-F238E27FC236}">
                  <a16:creationId xmlns:a16="http://schemas.microsoft.com/office/drawing/2014/main" id="{635E319E-66A1-4D29-B609-A9277A90CB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41">
              <a:extLst>
                <a:ext uri="{FF2B5EF4-FFF2-40B4-BE49-F238E27FC236}">
                  <a16:creationId xmlns:a16="http://schemas.microsoft.com/office/drawing/2014/main" id="{AD7D8691-9C0A-4EC8-8CC5-EEDDA38F1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42">
              <a:extLst>
                <a:ext uri="{FF2B5EF4-FFF2-40B4-BE49-F238E27FC236}">
                  <a16:creationId xmlns:a16="http://schemas.microsoft.com/office/drawing/2014/main" id="{43835EA8-46BB-486D-9138-D4A871517E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43">
              <a:extLst>
                <a:ext uri="{FF2B5EF4-FFF2-40B4-BE49-F238E27FC236}">
                  <a16:creationId xmlns:a16="http://schemas.microsoft.com/office/drawing/2014/main" id="{E2057033-2E20-4CB5-A3AF-538A811C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44">
              <a:extLst>
                <a:ext uri="{FF2B5EF4-FFF2-40B4-BE49-F238E27FC236}">
                  <a16:creationId xmlns:a16="http://schemas.microsoft.com/office/drawing/2014/main" id="{416102F8-3DFA-4D10-8427-8F2BDECD8E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Rectangle 45">
              <a:extLst>
                <a:ext uri="{FF2B5EF4-FFF2-40B4-BE49-F238E27FC236}">
                  <a16:creationId xmlns:a16="http://schemas.microsoft.com/office/drawing/2014/main" id="{B4B1A755-3AAA-4328-97FC-E8E93CF45AD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6" name="Freeform 46">
              <a:extLst>
                <a:ext uri="{FF2B5EF4-FFF2-40B4-BE49-F238E27FC236}">
                  <a16:creationId xmlns:a16="http://schemas.microsoft.com/office/drawing/2014/main" id="{5260875C-EE53-48FB-983A-D903F7F70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47">
              <a:extLst>
                <a:ext uri="{FF2B5EF4-FFF2-40B4-BE49-F238E27FC236}">
                  <a16:creationId xmlns:a16="http://schemas.microsoft.com/office/drawing/2014/main" id="{56CCF650-B735-48C4-AE00-6791B88F6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48">
              <a:extLst>
                <a:ext uri="{FF2B5EF4-FFF2-40B4-BE49-F238E27FC236}">
                  <a16:creationId xmlns:a16="http://schemas.microsoft.com/office/drawing/2014/main" id="{8B4E9B6E-2ADE-40E6-B71F-95742E168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49">
              <a:extLst>
                <a:ext uri="{FF2B5EF4-FFF2-40B4-BE49-F238E27FC236}">
                  <a16:creationId xmlns:a16="http://schemas.microsoft.com/office/drawing/2014/main" id="{1EBE84BE-5822-4085-AFB2-786998CCF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50">
              <a:extLst>
                <a:ext uri="{FF2B5EF4-FFF2-40B4-BE49-F238E27FC236}">
                  <a16:creationId xmlns:a16="http://schemas.microsoft.com/office/drawing/2014/main" id="{1BD40EC8-F7EF-4B7E-95BC-B62018CEDE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51">
              <a:extLst>
                <a:ext uri="{FF2B5EF4-FFF2-40B4-BE49-F238E27FC236}">
                  <a16:creationId xmlns:a16="http://schemas.microsoft.com/office/drawing/2014/main" id="{7720644F-C156-41AB-9BB9-3ECF6656A4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52">
              <a:extLst>
                <a:ext uri="{FF2B5EF4-FFF2-40B4-BE49-F238E27FC236}">
                  <a16:creationId xmlns:a16="http://schemas.microsoft.com/office/drawing/2014/main" id="{0F1663D0-EA87-427D-A787-261F0F0EF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53">
              <a:extLst>
                <a:ext uri="{FF2B5EF4-FFF2-40B4-BE49-F238E27FC236}">
                  <a16:creationId xmlns:a16="http://schemas.microsoft.com/office/drawing/2014/main" id="{E129754D-6EE1-4043-A71E-49649E4EE3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54">
              <a:extLst>
                <a:ext uri="{FF2B5EF4-FFF2-40B4-BE49-F238E27FC236}">
                  <a16:creationId xmlns:a16="http://schemas.microsoft.com/office/drawing/2014/main" id="{687A7471-C2D5-4888-8F97-E7F477A2BA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55">
              <a:extLst>
                <a:ext uri="{FF2B5EF4-FFF2-40B4-BE49-F238E27FC236}">
                  <a16:creationId xmlns:a16="http://schemas.microsoft.com/office/drawing/2014/main" id="{DDDDF6BF-CEEF-43F8-BF47-C7C592A9E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56">
              <a:extLst>
                <a:ext uri="{FF2B5EF4-FFF2-40B4-BE49-F238E27FC236}">
                  <a16:creationId xmlns:a16="http://schemas.microsoft.com/office/drawing/2014/main" id="{288C3A0D-1CA4-45D1-9F6E-7B069D1679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57">
              <a:extLst>
                <a:ext uri="{FF2B5EF4-FFF2-40B4-BE49-F238E27FC236}">
                  <a16:creationId xmlns:a16="http://schemas.microsoft.com/office/drawing/2014/main" id="{19069CC1-9710-4967-99B7-1D25A767CC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58">
              <a:extLst>
                <a:ext uri="{FF2B5EF4-FFF2-40B4-BE49-F238E27FC236}">
                  <a16:creationId xmlns:a16="http://schemas.microsoft.com/office/drawing/2014/main" id="{366C3CCA-F0ED-4E18-8B91-DAB80C0C70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9" name="Google Shape;129;g11f2e6a7c0d_0_7"/>
          <p:cNvSpPr txBox="1">
            <a:spLocks noGrp="1"/>
          </p:cNvSpPr>
          <p:nvPr>
            <p:ph type="title"/>
          </p:nvPr>
        </p:nvSpPr>
        <p:spPr>
          <a:xfrm>
            <a:off x="1617233" y="4539573"/>
            <a:ext cx="8957534" cy="1182838"/>
          </a:xfrm>
          <a:prstGeom prst="rect">
            <a:avLst/>
          </a:prstGeom>
        </p:spPr>
        <p:txBody>
          <a:bodyPr spcFirstLastPara="1" vert="horz" lIns="91440" tIns="45720" rIns="91440" bIns="45720" rtlCol="0" anchor="b" anchorCtr="0">
            <a:normAutofit/>
          </a:bodyPr>
          <a:lstStyle/>
          <a:p>
            <a:pPr marL="0" lvl="0" indent="0" algn="ctr">
              <a:spcAft>
                <a:spcPts val="0"/>
              </a:spcAft>
              <a:buClr>
                <a:schemeClr val="dk1"/>
              </a:buClr>
              <a:buSzPts val="4400"/>
            </a:pPr>
            <a:r>
              <a:rPr lang="en-US" sz="3700">
                <a:sym typeface="Tahoma"/>
              </a:rPr>
              <a:t>Traditional System vs Blockchain based System:</a:t>
            </a:r>
          </a:p>
        </p:txBody>
      </p:sp>
      <p:sp>
        <p:nvSpPr>
          <p:cNvPr id="210" name="Round Diagonal Corner Rectangle 6">
            <a:extLst>
              <a:ext uri="{FF2B5EF4-FFF2-40B4-BE49-F238E27FC236}">
                <a16:creationId xmlns:a16="http://schemas.microsoft.com/office/drawing/2014/main" id="{E728737D-1BA8-46AF-BF5D-40840BEBD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Google Shape;132;g11f2e6a7c0d_0_7"/>
          <p:cNvPicPr preferRelativeResize="0"/>
          <p:nvPr/>
        </p:nvPicPr>
        <p:blipFill>
          <a:blip r:embed="rId5"/>
          <a:stretch>
            <a:fillRect/>
          </a:stretch>
        </p:blipFill>
        <p:spPr>
          <a:xfrm>
            <a:off x="987014" y="1053086"/>
            <a:ext cx="3310219" cy="2772307"/>
          </a:xfrm>
          <a:prstGeom prst="rect">
            <a:avLst/>
          </a:prstGeom>
          <a:noFill/>
        </p:spPr>
      </p:pic>
      <p:pic>
        <p:nvPicPr>
          <p:cNvPr id="130" name="Google Shape;130;g11f2e6a7c0d_0_7" descr="Diagram&#10;&#10;Description automatically generated"/>
          <p:cNvPicPr preferRelativeResize="0"/>
          <p:nvPr/>
        </p:nvPicPr>
        <p:blipFill>
          <a:blip r:embed="rId6"/>
          <a:stretch>
            <a:fillRect/>
          </a:stretch>
        </p:blipFill>
        <p:spPr>
          <a:xfrm>
            <a:off x="4449025" y="1306377"/>
            <a:ext cx="3319744" cy="2265725"/>
          </a:xfrm>
          <a:prstGeom prst="rect">
            <a:avLst/>
          </a:prstGeom>
          <a:noFill/>
        </p:spPr>
      </p:pic>
      <p:pic>
        <p:nvPicPr>
          <p:cNvPr id="131" name="Google Shape;131;g11f2e6a7c0d_0_7" descr="Diagram&#10;&#10;Description automatically generated"/>
          <p:cNvPicPr preferRelativeResize="0"/>
          <p:nvPr/>
        </p:nvPicPr>
        <p:blipFill>
          <a:blip r:embed="rId7"/>
          <a:stretch>
            <a:fillRect/>
          </a:stretch>
        </p:blipFill>
        <p:spPr>
          <a:xfrm>
            <a:off x="7920560" y="1829237"/>
            <a:ext cx="3319744" cy="1220005"/>
          </a:xfrm>
          <a:prstGeom prst="rect">
            <a:avLst/>
          </a:prstGeom>
          <a:noFill/>
        </p:spPr>
      </p:pic>
      <p:sp>
        <p:nvSpPr>
          <p:cNvPr id="133" name="Google Shape;133;g11f2e6a7c0d_0_7"/>
          <p:cNvSpPr txBox="1">
            <a:spLocks noGrp="1"/>
          </p:cNvSpPr>
          <p:nvPr>
            <p:ph type="sldNum" sz="quarter" idx="12"/>
          </p:nvPr>
        </p:nvSpPr>
        <p:spPr>
          <a:xfrm>
            <a:off x="9896911" y="6309360"/>
            <a:ext cx="771089"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Clr>
                <a:srgbClr val="000000"/>
              </a:buClr>
              <a:buFont typeface="Arial"/>
              <a:buNone/>
            </a:pPr>
            <a:fld id="{00000000-1234-1234-1234-123412341234}" type="slidenum">
              <a:rPr lang="en-US" b="1"/>
              <a:pPr lvl="0" indent="0">
                <a:spcBef>
                  <a:spcPts val="0"/>
                </a:spcBef>
                <a:spcAft>
                  <a:spcPts val="600"/>
                </a:spcAft>
                <a:buClr>
                  <a:srgbClr val="000000"/>
                </a:buClr>
                <a:buFont typeface="Arial"/>
                <a:buNone/>
              </a:pPr>
              <a:t>8</a:t>
            </a:fld>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37"/>
        <p:cNvGrpSpPr/>
        <p:nvPr/>
      </p:nvGrpSpPr>
      <p:grpSpPr>
        <a:xfrm>
          <a:off x="0" y="0"/>
          <a:ext cx="0" cy="0"/>
          <a:chOff x="0" y="0"/>
          <a:chExt cx="0" cy="0"/>
        </a:xfrm>
      </p:grpSpPr>
      <p:sp>
        <p:nvSpPr>
          <p:cNvPr id="81" name="Rectangle 8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8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38" name="Google Shape;138;g10b49a7982a_0_5"/>
          <p:cNvSpPr txBox="1">
            <a:spLocks noGrp="1"/>
          </p:cNvSpPr>
          <p:nvPr>
            <p:ph type="title"/>
          </p:nvPr>
        </p:nvSpPr>
        <p:spPr>
          <a:xfrm>
            <a:off x="1019015" y="1093787"/>
            <a:ext cx="3059969" cy="4697413"/>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100">
                <a:latin typeface="Tahoma"/>
                <a:ea typeface="Tahoma"/>
                <a:cs typeface="Tahoma"/>
                <a:sym typeface="Tahoma"/>
              </a:rPr>
              <a:t>Software Environment:</a:t>
            </a:r>
          </a:p>
        </p:txBody>
      </p:sp>
      <p:sp useBgFill="1">
        <p:nvSpPr>
          <p:cNvPr id="11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Google Shape;139;g10b49a7982a_0_5"/>
          <p:cNvSpPr txBox="1">
            <a:spLocks noGrp="1"/>
          </p:cNvSpPr>
          <p:nvPr>
            <p:ph idx="1"/>
          </p:nvPr>
        </p:nvSpPr>
        <p:spPr>
          <a:xfrm>
            <a:off x="5215467" y="1093788"/>
            <a:ext cx="5831944" cy="4697413"/>
          </a:xfrm>
          <a:prstGeom prst="rect">
            <a:avLst/>
          </a:prstGeom>
        </p:spPr>
        <p:txBody>
          <a:bodyPr spcFirstLastPara="1" lIns="91425" tIns="45700" rIns="91425" bIns="45700" anchorCtr="0">
            <a:normAutofit/>
          </a:bodyPr>
          <a:lstStyle/>
          <a:p>
            <a:pPr marL="0" lvl="0" indent="0" rtl="0">
              <a:lnSpc>
                <a:spcPct val="110000"/>
              </a:lnSpc>
              <a:spcBef>
                <a:spcPts val="0"/>
              </a:spcBef>
              <a:spcAft>
                <a:spcPts val="600"/>
              </a:spcAft>
              <a:buNone/>
            </a:pPr>
            <a:r>
              <a:rPr lang="en-US" sz="1500" b="1" dirty="0"/>
              <a:t>Operating system must run a stable build with the latest version of a browser supporting web 3.0 and pertaining to the below requirements: </a:t>
            </a:r>
          </a:p>
          <a:p>
            <a:pPr marL="0" lvl="0" indent="0" rtl="0">
              <a:lnSpc>
                <a:spcPct val="110000"/>
              </a:lnSpc>
              <a:spcBef>
                <a:spcPts val="0"/>
              </a:spcBef>
              <a:spcAft>
                <a:spcPts val="600"/>
              </a:spcAft>
              <a:buNone/>
            </a:pPr>
            <a:endParaRPr lang="en-US" sz="1500" b="1" dirty="0"/>
          </a:p>
          <a:p>
            <a:pPr marL="0" lvl="0" indent="0" rtl="0">
              <a:lnSpc>
                <a:spcPct val="110000"/>
              </a:lnSpc>
              <a:spcBef>
                <a:spcPts val="0"/>
              </a:spcBef>
              <a:spcAft>
                <a:spcPts val="600"/>
              </a:spcAft>
              <a:buNone/>
            </a:pPr>
            <a:r>
              <a:rPr lang="en-US" sz="1500" b="1" dirty="0"/>
              <a:t>Domain : Blockchain and Artificial Intelligence</a:t>
            </a:r>
          </a:p>
          <a:p>
            <a:pPr marL="0" lvl="0" indent="0" rtl="0">
              <a:lnSpc>
                <a:spcPct val="110000"/>
              </a:lnSpc>
              <a:spcBef>
                <a:spcPts val="0"/>
              </a:spcBef>
              <a:spcAft>
                <a:spcPts val="600"/>
              </a:spcAft>
              <a:buNone/>
            </a:pPr>
            <a:r>
              <a:rPr lang="en-US" sz="1500" b="1" dirty="0"/>
              <a:t>OS : Linux Distros / Windows 7 / macOS 10.15 (Catalina) or above</a:t>
            </a:r>
          </a:p>
          <a:p>
            <a:pPr marL="0" lvl="0" indent="0" rtl="0">
              <a:lnSpc>
                <a:spcPct val="110000"/>
              </a:lnSpc>
              <a:spcBef>
                <a:spcPts val="0"/>
              </a:spcBef>
              <a:spcAft>
                <a:spcPts val="600"/>
              </a:spcAft>
              <a:buNone/>
            </a:pPr>
            <a:r>
              <a:rPr lang="en-US" sz="1500" b="1" dirty="0"/>
              <a:t>Browser : Latest Version of Chrome, Edge or Firefox</a:t>
            </a:r>
          </a:p>
          <a:p>
            <a:pPr marL="0" lvl="0" indent="0" rtl="0">
              <a:lnSpc>
                <a:spcPct val="110000"/>
              </a:lnSpc>
              <a:spcBef>
                <a:spcPts val="0"/>
              </a:spcBef>
              <a:spcAft>
                <a:spcPts val="600"/>
              </a:spcAft>
              <a:buNone/>
            </a:pPr>
            <a:r>
              <a:rPr lang="en-US" sz="1500" b="1" dirty="0"/>
              <a:t>Platforms : Visual Studio Code Editor, Ethereum Platform, GitHub, </a:t>
            </a:r>
            <a:r>
              <a:rPr lang="en-US" sz="1500" b="1" dirty="0" err="1"/>
              <a:t>DApp</a:t>
            </a:r>
            <a:r>
              <a:rPr lang="en-US" sz="1500" b="1" dirty="0"/>
              <a:t> Test</a:t>
            </a:r>
          </a:p>
          <a:p>
            <a:pPr marL="0" lvl="0" indent="0" rtl="0">
              <a:lnSpc>
                <a:spcPct val="110000"/>
              </a:lnSpc>
              <a:spcBef>
                <a:spcPts val="0"/>
              </a:spcBef>
              <a:spcAft>
                <a:spcPts val="600"/>
              </a:spcAft>
              <a:buNone/>
            </a:pPr>
            <a:r>
              <a:rPr lang="en-US" sz="1500" b="1" dirty="0"/>
              <a:t>Languages : Python, </a:t>
            </a:r>
            <a:r>
              <a:rPr lang="en-US" sz="1500" b="1" dirty="0" err="1"/>
              <a:t>Javascript</a:t>
            </a:r>
            <a:r>
              <a:rPr lang="en-US" sz="1500" b="1" dirty="0"/>
              <a:t>, Solidity, HTML, CSS, JSON, </a:t>
            </a:r>
            <a:r>
              <a:rPr lang="en-US" sz="1500" b="1" dirty="0" err="1"/>
              <a:t>etc</a:t>
            </a:r>
            <a:endParaRPr lang="en-US" sz="1500" b="1" dirty="0"/>
          </a:p>
          <a:p>
            <a:pPr marL="0" lvl="0" indent="0" rtl="0">
              <a:lnSpc>
                <a:spcPct val="110000"/>
              </a:lnSpc>
              <a:spcBef>
                <a:spcPts val="0"/>
              </a:spcBef>
              <a:spcAft>
                <a:spcPts val="600"/>
              </a:spcAft>
              <a:buNone/>
            </a:pPr>
            <a:r>
              <a:rPr lang="en-US" sz="1500" b="1" dirty="0"/>
              <a:t>Packages : All the required dependencies, packages and requirements</a:t>
            </a:r>
          </a:p>
          <a:p>
            <a:pPr marL="0" lvl="0" indent="0" rtl="0">
              <a:lnSpc>
                <a:spcPct val="110000"/>
              </a:lnSpc>
              <a:spcBef>
                <a:spcPts val="0"/>
              </a:spcBef>
              <a:spcAft>
                <a:spcPts val="600"/>
              </a:spcAft>
              <a:buNone/>
            </a:pPr>
            <a:r>
              <a:rPr lang="en-US" sz="1500" b="1" dirty="0"/>
              <a:t>Tools : AI/ML frameworks (TensorFlow, </a:t>
            </a:r>
            <a:r>
              <a:rPr lang="en-US" sz="1500" b="1" dirty="0" err="1"/>
              <a:t>Pytorch</a:t>
            </a:r>
            <a:r>
              <a:rPr lang="en-US" sz="1500" b="1" dirty="0"/>
              <a:t>, </a:t>
            </a:r>
            <a:r>
              <a:rPr lang="en-US" sz="1500" b="1" dirty="0" err="1"/>
              <a:t>Keras</a:t>
            </a:r>
            <a:r>
              <a:rPr lang="en-US" sz="1500" b="1" dirty="0"/>
              <a:t>, </a:t>
            </a:r>
            <a:r>
              <a:rPr lang="en-US" sz="1500" b="1" dirty="0" err="1"/>
              <a:t>Streamlit</a:t>
            </a:r>
            <a:r>
              <a:rPr lang="en-US" sz="1500" b="1" dirty="0"/>
              <a:t>, </a:t>
            </a:r>
            <a:r>
              <a:rPr lang="en-US" sz="1500" b="1" dirty="0" err="1"/>
              <a:t>etc</a:t>
            </a:r>
            <a:r>
              <a:rPr lang="en-US" sz="1500" b="1" dirty="0"/>
              <a:t>), React </a:t>
            </a:r>
            <a:r>
              <a:rPr lang="en-US" sz="1500" b="1" dirty="0" err="1"/>
              <a:t>NextJS</a:t>
            </a:r>
            <a:r>
              <a:rPr lang="en-US" sz="1500" b="1" dirty="0"/>
              <a:t>, Ganache, </a:t>
            </a:r>
            <a:r>
              <a:rPr lang="en-US" sz="1500" b="1" dirty="0" err="1"/>
              <a:t>Metamask</a:t>
            </a:r>
            <a:r>
              <a:rPr lang="en-US" sz="1500" b="1" dirty="0"/>
              <a:t>, Ethereum, Auth0, </a:t>
            </a:r>
            <a:r>
              <a:rPr lang="en-US" sz="1500" b="1" dirty="0" err="1"/>
              <a:t>CollectChat</a:t>
            </a:r>
            <a:r>
              <a:rPr lang="en-US" sz="1500" b="1" dirty="0"/>
              <a:t>, Tally, Heroku, </a:t>
            </a:r>
            <a:r>
              <a:rPr lang="en-US" sz="1500" b="1" dirty="0" err="1"/>
              <a:t>Vercel</a:t>
            </a:r>
            <a:r>
              <a:rPr lang="en-US" sz="1500" b="1" dirty="0"/>
              <a:t>, Project Management (</a:t>
            </a:r>
            <a:r>
              <a:rPr lang="en-US" sz="1500" b="1" dirty="0" err="1"/>
              <a:t>Clickup</a:t>
            </a:r>
            <a:r>
              <a:rPr lang="en-US" sz="1500" b="1" dirty="0"/>
              <a:t>), Node, CLI</a:t>
            </a:r>
          </a:p>
          <a:p>
            <a:pPr marL="0" lvl="0" indent="0" rtl="0">
              <a:lnSpc>
                <a:spcPct val="110000"/>
              </a:lnSpc>
              <a:spcBef>
                <a:spcPts val="0"/>
              </a:spcBef>
              <a:spcAft>
                <a:spcPts val="600"/>
              </a:spcAft>
              <a:buNone/>
            </a:pPr>
            <a:endParaRPr lang="en-US" sz="1500" b="1" dirty="0"/>
          </a:p>
        </p:txBody>
      </p:sp>
      <p:sp>
        <p:nvSpPr>
          <p:cNvPr id="140" name="Google Shape;140;g10b49a7982a_0_5"/>
          <p:cNvSpPr txBox="1">
            <a:spLocks noGrp="1"/>
          </p:cNvSpPr>
          <p:nvPr>
            <p:ph type="sldNum" sz="quarter" idx="12"/>
          </p:nvPr>
        </p:nvSpPr>
        <p:spPr>
          <a:xfrm>
            <a:off x="10276321" y="5883274"/>
            <a:ext cx="771089"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b="1"/>
              <a:pPr marL="0" lvl="0" indent="0" rtl="0">
                <a:spcBef>
                  <a:spcPts val="0"/>
                </a:spcBef>
                <a:spcAft>
                  <a:spcPts val="600"/>
                </a:spcAft>
                <a:buClr>
                  <a:srgbClr val="000000"/>
                </a:buClr>
                <a:buFont typeface="Arial"/>
                <a:buNone/>
              </a:pPr>
              <a:t>9</a:t>
            </a:fld>
            <a:endParaRPr lang="en-US" b="1"/>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TotalTime>
  <Words>2711</Words>
  <Application>Microsoft Office PowerPoint</Application>
  <PresentationFormat>Widescreen</PresentationFormat>
  <Paragraphs>156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Tw Cen MT</vt:lpstr>
      <vt:lpstr>Calibri</vt:lpstr>
      <vt:lpstr>Times New Roman</vt:lpstr>
      <vt:lpstr>Arial</vt:lpstr>
      <vt:lpstr>Tahoma</vt:lpstr>
      <vt:lpstr>Circuit</vt:lpstr>
      <vt:lpstr>PANIMALAR ENGINEERING COLLEGE  </vt:lpstr>
      <vt:lpstr>Abstract:</vt:lpstr>
      <vt:lpstr>Introduction:</vt:lpstr>
      <vt:lpstr>Literature Survey:</vt:lpstr>
      <vt:lpstr>Literature Survey:</vt:lpstr>
      <vt:lpstr>Problem Statement:</vt:lpstr>
      <vt:lpstr>Proposed System:</vt:lpstr>
      <vt:lpstr>Traditional System vs Blockchain based System:</vt:lpstr>
      <vt:lpstr>Software Environment:</vt:lpstr>
      <vt:lpstr>Hardware Environment:</vt:lpstr>
      <vt:lpstr>PowerPoint Presentation</vt:lpstr>
      <vt:lpstr>System Design:</vt:lpstr>
      <vt:lpstr>System Design:</vt:lpstr>
      <vt:lpstr>System Design:</vt:lpstr>
      <vt:lpstr>System Design:</vt:lpstr>
      <vt:lpstr>Module Description:</vt:lpstr>
      <vt:lpstr>Module Description:</vt:lpstr>
      <vt:lpstr>Testing and Evaluation:</vt:lpstr>
      <vt:lpstr>Results:</vt:lpstr>
      <vt:lpstr>Screenshots:</vt:lpstr>
      <vt:lpstr>Screenshots:</vt:lpstr>
      <vt:lpstr>Screenshots:</vt:lpstr>
      <vt:lpstr>Conclusion:</vt:lpstr>
      <vt:lpstr>Publication: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dc:title>
  <dc:creator>9402</dc:creator>
  <cp:lastModifiedBy>Darin Joshua D</cp:lastModifiedBy>
  <cp:revision>5</cp:revision>
  <dcterms:created xsi:type="dcterms:W3CDTF">2021-12-30T12:43:11Z</dcterms:created>
  <dcterms:modified xsi:type="dcterms:W3CDTF">2022-05-25T19:21:54Z</dcterms:modified>
</cp:coreProperties>
</file>