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0ECD92-E473-420C-874E-83925BEAB2A5}">
  <a:tblStyle styleId="{5B0ECD92-E473-420C-874E-83925BEAB2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e9ea65e1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e9ea65e1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9ea65e1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e9ea65e1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e9ea65e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e9ea65e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e9ea65e1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e9ea65e1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e9ea65e1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e9ea65e1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Мвидео показывает высокие результаты по всем указанным критериям. Они зарекомендовали себя как надежный интернет-магазин с хорошим уровнем сервиса. Например, при покупке «iPhone 15 Pro Max на 512 ГБ» пользователи могут ожидать качественное выполнение заказа, актуальную информацию о товаре и гибкие условия обслуживания.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Чтобы оценить востребованность, обоснованность и доступность цены на товар «iPhone 15 Pro Max на 512 ГБ» в магазине Мвидео, рассмотрим каждый из этих пунктов подробнее.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Востребованность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Популярность модели: iPhone 15 Pro Max является одной из самых ожидаемых моделей от Apple, и спрос на новинки компании всегда высок. Высокая популярность смартфонов Apple гарантирует, что такие модели, как iPhone 15 Pro Max, быстро распродаются и вызывают интерес у потребителей.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спроса: В преддверии релиза новых моделей Apple маркетинговые исследования показывают рост интереса к предыдущим поколениям. Если говорить о текущем моменте, вероятно, что этот смартфон привлекает множество покупателей благодаря своим характеристикам и статусу.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Отзывы и оценки: На сайтах с отзывами потребителей обычно можно найти мнения о товаре. Если к iPhone 15 Pro Max на 512 ГБ уже существует множество положительных комментариев, это также подтверждает его востребованность.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Обоснованность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Соотношение цены и характеристик: iPhone 15 Pro Max на 512 ГБ ориентирован на высокую ценовую категорию, поэтому его цена обоснована качеством, производительностью и функциональностью.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Конкуренция на рынке: Оценка конкуренции свидетельствует о том, что аналогичные устройства от других производителей находятся в сопоставимом ценовом диапазоне, однако качество и бренд Apple нередко позволяют им сохранять высокую стоимость.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Технические характеристики: Высокое качество сборки, продвинутая камера, процессор с высокими показателями производительности и продолжительная поддержка обновлений — все это делает цену на данный товар более чем оправданной.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Доступность цены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Сравнение с другими ритейлерами: Сравнительный анализ цен в других магазинах показывает, что Мвидео, как правило, не сильно отличается от других крупных ритейлеров, таких как DNS или «Эльдорадо». Наличие акций и специальных предложений может несколько снизить цену.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Условия оплаты и рассрочки: Мвидео предлагает различные методы оплаты, включая кредит, рассрочку и возможность Trade-In, что делает покупку более доступной для разных категорий покупателей.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Доступность в розничной сети: Как правило, в крупных магазинах, таких как Мвидео, высока вероятность наличия популярного товара в магазине, им поддерживается достаточный запас, что обеспечивает быструю покупку без необходимости ожидания.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Вывод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целом, iPhone 15 Pro Max на 512 ГБ в магазине Мвидео можно рассматривать как востребованный товар с обоснованной ценой и достаточно доступной для большинства категорий потребителей благодаря гибким условиям оплаты.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Чтобы оценить востребованность, обоснованность и доступность цены на товар «iPhone 15 Pro Max на 512 ГБ» в магазине Мвидео, рассмотрим каждый из этих пунктов подробнее.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1. Востребованность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Популярность модели: iPhone 15 Pro Max является одной из самых ожидаемых моделей от Apple, и спрос на новинки компании всегда высок. Высокая популярность смартфонов Apple гарантирует, что такие модели, как iPhone 15 Pro Max, быстро распродаются и вызывают интерес у потребителей.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Анализ спроса: В преддверии релиза новых моделей Apple маркетинговые исследования показывают рост интереса к предыдущим поколениям. Если говорить о текущем моменте, вероятно, что этот смартфон привлекает множество покупателей благодаря своим характеристикам и статусу.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Отзывы и оценки: На сайтах с отзывами потребителей обычно можно найти мнения о товаре. Если к iPhone 15 Pro Max на 512 ГБ уже существует множество положительных комментариев, это также подтверждает его востребованность.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Обоснованность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Соотношение цены и характеристик: iPhone 15 Pro Max на 512 ГБ ориентирован на высокую ценовую категорию, поэтому его цена обоснована качеством, производительностью и функциональностью.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Конкуренция на рынке: Оценка конкуренции свидетельствует о том, что аналогичные устройства от других производителей находятся в сопоставимом ценовом диапазоне, однако качество и бренд Apple нередко позволяют им сохранять высокую стоимость.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Технические характеристики: Высокое качество сборки, продвинутая камера, процессор с высокими показателями производительности и продолжительная поддержка обновлений — все это делает цену на данный товар более чем оправданной.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Доступность цены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Сравнение с другими ритейлерами: Сравнительный анализ цен в других магазинах показывает, что Мвидео, как правило, не сильно отличается от других крупных ритейлеров, таких как DNS или «Эльдорадо». Наличие акций и специальных предложений может несколько снизить цену.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Условия оплаты и рассрочки: Мвидео предлагает различные методы оплаты, включая кредит, рассрочку и возможность Trade-In, что делает покупку более доступной для разных категорий покупателей.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Доступность в розничной сети: Как правило, в крупных магазинах, таких как Мвидео, высока вероятность наличия популярного товара в магазине, им поддерживается достаточный запас, что обеспечивает быструю покупку без необходимости ожидания.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Вывод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 целом, iPhone 15 Pro Max на 512 ГБ в магазине Мвидео можно рассматривать как востребованный товар с обоснованной ценой и достаточно доступной для большинства категорий потребителей благодаря гибким условиям оплаты.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e9ea65e1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e9ea65e1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e9ea65e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e9ea65e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e9ea65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e9ea65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e9ea65e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e9ea65e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e9ea65e1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e9ea65e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9ea65e1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9ea65e1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e9ea65e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e9ea65e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e9ea65e1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e9ea65e1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e9ea65e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e9ea65e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videoeldorado.ru/ru/shareholders-and-investors/results-and-reports/results-cent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0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75250" y="4703425"/>
            <a:ext cx="39057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Выполнила студентка гр. 02423-ДБ Гурская Д.И.</a:t>
            </a:r>
            <a:endParaRPr sz="1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775" y="2834125"/>
            <a:ext cx="3236976" cy="128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 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4</a:t>
            </a:r>
            <a:endParaRPr b="1">
              <a:solidFill>
                <a:srgbClr val="EC13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39300" y="4192700"/>
            <a:ext cx="84654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Доступно оформление рассрочки платежа и кредит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75" y="1017725"/>
            <a:ext cx="8013325" cy="2861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184" y="3836150"/>
            <a:ext cx="2565791" cy="1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 4</a:t>
            </a:r>
            <a:endParaRPr b="1">
              <a:solidFill>
                <a:srgbClr val="EC1326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62225" y="3838800"/>
            <a:ext cx="8219100" cy="1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Самовывоз (бесплатно): 10 магазинов в Иркутске, с 10:00 до 21:00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Доставка курьером (629 руб.) </a:t>
            </a:r>
            <a:r>
              <a:rPr lang="ru">
                <a:solidFill>
                  <a:srgbClr val="EC1326"/>
                </a:solidFill>
              </a:rPr>
              <a:t>+ </a:t>
            </a:r>
            <a:r>
              <a:rPr lang="ru"/>
              <a:t>Функция отслеживания статуса заказа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25" y="1065500"/>
            <a:ext cx="8118625" cy="26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Информативность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5</a:t>
            </a:r>
            <a:endParaRPr b="1">
              <a:solidFill>
                <a:srgbClr val="EC1326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5929650" y="1162525"/>
            <a:ext cx="2902800" cy="34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Актуальность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Полнота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</a:t>
            </a:r>
            <a:r>
              <a:rPr lang="ru"/>
              <a:t>остоверность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Соответствие товара описанию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075"/>
            <a:ext cx="5450701" cy="31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Гибкость       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 4</a:t>
            </a:r>
            <a:endParaRPr b="1">
              <a:solidFill>
                <a:srgbClr val="EC1326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57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добавить </a:t>
            </a:r>
            <a:r>
              <a:rPr lang="ru"/>
              <a:t>комментарий</a:t>
            </a:r>
            <a:r>
              <a:rPr lang="ru"/>
              <a:t> к заказу перед </a:t>
            </a:r>
            <a:r>
              <a:rPr lang="ru"/>
              <a:t>оформлением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Возможность </a:t>
            </a:r>
            <a:r>
              <a:rPr lang="ru"/>
              <a:t>изменить адрес или способ доставки</a:t>
            </a:r>
            <a:r>
              <a:rPr lang="ru"/>
              <a:t> через контактный центр или онлайн-консультанта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175" y="1152475"/>
            <a:ext cx="2606125" cy="38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Цена              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4</a:t>
            </a:r>
            <a:endParaRPr b="1">
              <a:solidFill>
                <a:srgbClr val="EC1326"/>
              </a:solidFill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1143" r="1152" t="2657"/>
          <a:stretch/>
        </p:blipFill>
        <p:spPr>
          <a:xfrm>
            <a:off x="553363" y="961225"/>
            <a:ext cx="8037273" cy="31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554300" y="4131525"/>
            <a:ext cx="8238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Отсутствие комментариев и отзывов клиентов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Маленький выбор цветов и вариантов памяти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Отсутствие в </a:t>
            </a:r>
            <a:r>
              <a:rPr lang="ru" sz="1800">
                <a:solidFill>
                  <a:schemeClr val="dk2"/>
                </a:solidFill>
              </a:rPr>
              <a:t>магазинах</a:t>
            </a:r>
            <a:r>
              <a:rPr lang="ru" sz="1800">
                <a:solidFill>
                  <a:schemeClr val="dk2"/>
                </a:solidFill>
              </a:rPr>
              <a:t> города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оценка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27"/>
          <p:cNvGraphicFramePr/>
          <p:nvPr/>
        </p:nvGraphicFramePr>
        <p:xfrm>
          <a:off x="1081100" y="1346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{5B0ECD92-E473-420C-874E-83925BEAB2A5}</a:tableStyleId>
              </a:tblPr>
              <a:tblGrid>
                <a:gridCol w="506850"/>
                <a:gridCol w="2103075"/>
                <a:gridCol w="2046950"/>
                <a:gridCol w="2046950"/>
              </a:tblGrid>
              <a:tr h="51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Наименование параметра 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Оценка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Вес 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Надежность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Информативность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Доступность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0,2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Гибкость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0,05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Цена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0,15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Итого:</a:t>
                      </a:r>
                      <a:endParaRPr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Средняя: 4,4</a:t>
                      </a:r>
                      <a:endParaRPr b="1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Средневзвешенная: 4,6</a:t>
                      </a:r>
                      <a:endParaRPr b="1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компании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02122"/>
                </a:solidFill>
                <a:highlight>
                  <a:srgbClr val="FFFFFF"/>
                </a:highlight>
              </a:rPr>
              <a:t>М.Видео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— российская 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торговая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сеть по продаже бытовой техники и электроники, основанная в 1993 году. Является публичной компанией.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После слияния с сетью «Эльдорадо» в 2018 году, оба бренда были сформированы в группу «М.Видео-Эльдорадо».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 По данным за 2020 год, группа «М.Видео-Эльдорадо» занимала первое место в России по объёму продаж в сети среди 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ритейлеров</a:t>
            </a:r>
            <a:r>
              <a:rPr lang="ru">
                <a:solidFill>
                  <a:srgbClr val="202122"/>
                </a:solidFill>
                <a:highlight>
                  <a:srgbClr val="FFFFFF"/>
                </a:highlight>
              </a:rPr>
              <a:t>, специализирующихся на реализации непродовольственных товаров.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3613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rgbClr val="393E42"/>
                </a:solidFill>
                <a:highlight>
                  <a:srgbClr val="FFFFFF"/>
                </a:highlight>
              </a:rPr>
              <a:t>Сеть магазинов М.Видео и Эльдорадо </a:t>
            </a:r>
            <a:r>
              <a:rPr lang="ru" sz="2400">
                <a:solidFill>
                  <a:srgbClr val="393E42"/>
                </a:solidFill>
                <a:highlight>
                  <a:srgbClr val="FFFFFF"/>
                </a:highlight>
              </a:rPr>
              <a:t>на конец марта 2024 </a:t>
            </a:r>
            <a:endParaRPr sz="34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814874"/>
            <a:ext cx="8520600" cy="238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C1326"/>
                </a:solidFill>
                <a:highlight>
                  <a:srgbClr val="FFFFFF"/>
                </a:highlight>
              </a:rPr>
              <a:t>1 241</a:t>
            </a:r>
            <a:r>
              <a:rPr lang="ru">
                <a:solidFill>
                  <a:srgbClr val="393E42"/>
                </a:solidFill>
                <a:highlight>
                  <a:srgbClr val="FFFFFF"/>
                </a:highlight>
              </a:rPr>
              <a:t> магазин в 373 городах России</a:t>
            </a:r>
            <a:endParaRPr>
              <a:solidFill>
                <a:srgbClr val="393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EC1326"/>
                </a:solidFill>
                <a:highlight>
                  <a:srgbClr val="FFFFFF"/>
                </a:highlight>
              </a:rPr>
              <a:t>100%</a:t>
            </a:r>
            <a:r>
              <a:rPr lang="ru">
                <a:solidFill>
                  <a:srgbClr val="393E42"/>
                </a:solidFill>
                <a:highlight>
                  <a:srgbClr val="FFFFFF"/>
                </a:highlight>
              </a:rPr>
              <a:t> онлайн-покрытие в городах присутствия</a:t>
            </a:r>
            <a:endParaRPr>
              <a:solidFill>
                <a:srgbClr val="393E4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9450" y="4031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95652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010101"/>
                </a:solidFill>
                <a:highlight>
                  <a:srgbClr val="FFFFFF"/>
                </a:highlight>
              </a:rPr>
              <a:t>Источник</a:t>
            </a:r>
            <a:r>
              <a:rPr b="1" lang="ru" sz="1200">
                <a:solidFill>
                  <a:srgbClr val="010101"/>
                </a:solidFill>
                <a:highlight>
                  <a:srgbClr val="FFFFFF"/>
                </a:highlight>
              </a:rPr>
              <a:t>: </a:t>
            </a:r>
            <a:r>
              <a:rPr lang="ru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https://www.mvideoeldorado.ru/ru/shareholders-and-investors/results-and-reports/results-center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77238" y="16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393E42"/>
                </a:solidFill>
                <a:highlight>
                  <a:srgbClr val="FFFFFF"/>
                </a:highlight>
              </a:rPr>
              <a:t>Операционные показатели М.Видео-Эльдорадо за 1 квартал 2024 года</a:t>
            </a:r>
            <a:endParaRPr sz="24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73900" y="4123175"/>
            <a:ext cx="85962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i="1" lang="ru" sz="86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[1]</a:t>
            </a:r>
            <a:r>
              <a:rPr i="1" lang="ru" sz="100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Показатель GMV (gross merchandise value) включает покупки в розничных магазинах (включая заказы самовывозом), оплаченные и доставленные на дом онлайн-заказы, а также оплаченные отгрузки со складов юридическим лицам. </a:t>
            </a:r>
            <a:endParaRPr i="1" sz="100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b="1" i="1" lang="ru" sz="86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i="1" lang="ru" sz="100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Общие онлайн-продажи Группы М.Видео-Эльдорадо учитывают продажи на веб-платформе (на веб-сайте и в контактном центре), а также на мобильной платформе (в Приложении покупателя и Приложении продавца в магазине).</a:t>
            </a:r>
            <a:endParaRPr i="1" sz="100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346125" y="10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{5B0ECD92-E473-420C-874E-83925BEAB2A5}</a:tableStyleId>
              </a:tblPr>
              <a:tblGrid>
                <a:gridCol w="1780100"/>
                <a:gridCol w="1194625"/>
                <a:gridCol w="1427325"/>
                <a:gridCol w="1214475"/>
              </a:tblGrid>
              <a:tr h="51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млрд руб. с НДС</a:t>
                      </a:r>
                      <a:endParaRPr b="1" i="1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 кв ‘23</a:t>
                      </a:r>
                      <a:endParaRPr b="1" i="1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 кв `24</a:t>
                      </a:r>
                      <a:endParaRPr b="1" i="1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Изм., %</a:t>
                      </a:r>
                      <a:endParaRPr b="1" i="1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53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GMV[</a:t>
                      </a: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1]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111,5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131,3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+17,7%</a:t>
                      </a:r>
                      <a:endParaRPr b="1"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7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Общие онлайн-продажи[</a:t>
                      </a: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2]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78,9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97,9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+24,1%</a:t>
                      </a:r>
                      <a:endParaRPr b="1"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1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Доля общих онлайн-продаж от GMV, %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70,7%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74,5%</a:t>
                      </a:r>
                      <a:endParaRPr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2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ru" sz="1200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+3,8пп</a:t>
                      </a:r>
                      <a:endParaRPr b="1" i="1" sz="1200"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42875" marB="142875" marR="95250" marL="952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393E42"/>
                </a:solidFill>
                <a:highlight>
                  <a:srgbClr val="FFFFFF"/>
                </a:highlight>
              </a:rPr>
              <a:t>Факторы, повлиявшие на результаты</a:t>
            </a:r>
            <a:endParaRPr sz="25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28075" y="1269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2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Расширение ассортимента, инструментов и каналов продаж</a:t>
            </a:r>
            <a:endParaRPr sz="160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2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Открытие новых магазинов (15 новых магазинов компактного формата в 14 городах России)</a:t>
            </a:r>
            <a:endParaRPr sz="160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2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Продажи пылесосов, сушильных машин и микроволновых печей увеличились на 40%, фенов и стайлеров — на 30%, игровых консолей и аксессуаров — на 25%</a:t>
            </a:r>
            <a:endParaRPr sz="160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93E42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rgbClr val="393E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Запуск фирменных зон «М.Мастер» для полного спектра услуг ремонта и сервисного обслуживания в магазинах М.Видео и Эльдорадо</a:t>
            </a:r>
            <a:endParaRPr sz="1600">
              <a:solidFill>
                <a:srgbClr val="393E4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600" y="1154150"/>
            <a:ext cx="85206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основе личного клиентского опыта и анализа отзывов клиентов на сервисах Яндекс Карты, 2GIS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Средняя оценка</a:t>
            </a:r>
            <a:r>
              <a:rPr b="1" lang="ru"/>
              <a:t>*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Яндекс Карты - </a:t>
            </a:r>
            <a:r>
              <a:rPr b="1" lang="ru"/>
              <a:t>4,4</a:t>
            </a:r>
            <a:r>
              <a:rPr lang="ru"/>
              <a:t> (941 оценка)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2GIS - </a:t>
            </a:r>
            <a:r>
              <a:rPr b="1" lang="ru"/>
              <a:t>4,4</a:t>
            </a:r>
            <a:r>
              <a:rPr lang="ru"/>
              <a:t> (1296 оценок)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125" y="3568913"/>
            <a:ext cx="32766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800" y="2571738"/>
            <a:ext cx="3670924" cy="875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01075" y="4624975"/>
            <a:ext cx="85707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2"/>
                </a:solidFill>
              </a:rPr>
              <a:t>*</a:t>
            </a:r>
            <a:r>
              <a:rPr lang="ru" sz="1300">
                <a:solidFill>
                  <a:schemeClr val="dk2"/>
                </a:solidFill>
              </a:rPr>
              <a:t> Данные на 24.10.2024 года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Надежность 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5</a:t>
            </a:r>
            <a:endParaRPr b="1">
              <a:solidFill>
                <a:srgbClr val="EC1326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884225" y="1152475"/>
            <a:ext cx="394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Положительные</a:t>
            </a:r>
            <a:r>
              <a:rPr lang="ru"/>
              <a:t> отзывы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Доступность и удобное местоположение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Широкий ассортимент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Профессионализм консультантов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Отрицательные</a:t>
            </a:r>
            <a:r>
              <a:rPr lang="ru"/>
              <a:t> отзывы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Проблемы с доставкой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Обслуживание персонала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307575" cy="31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 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4</a:t>
            </a:r>
            <a:endParaRPr b="1">
              <a:solidFill>
                <a:srgbClr val="EC13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0" y="3628100"/>
            <a:ext cx="1689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Консультация 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682369" y="1135825"/>
            <a:ext cx="44316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2"/>
                </a:solidFill>
              </a:rPr>
              <a:t>Сделать заказ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650131" y="1919999"/>
            <a:ext cx="2432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Онлайн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724586" y="1897208"/>
            <a:ext cx="2444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Офлайн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8" name="Google Shape;108;p20"/>
          <p:cNvCxnSpPr>
            <a:stCxn id="105" idx="2"/>
            <a:endCxn id="106" idx="0"/>
          </p:cNvCxnSpPr>
          <p:nvPr/>
        </p:nvCxnSpPr>
        <p:spPr>
          <a:xfrm flipH="1">
            <a:off x="2866269" y="1654525"/>
            <a:ext cx="2031900" cy="265500"/>
          </a:xfrm>
          <a:prstGeom prst="straightConnector1">
            <a:avLst/>
          </a:prstGeom>
          <a:noFill/>
          <a:ln cap="flat" cmpd="sng" w="19050">
            <a:solidFill>
              <a:srgbClr val="EC132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20"/>
          <p:cNvCxnSpPr>
            <a:stCxn id="105" idx="2"/>
            <a:endCxn id="107" idx="0"/>
          </p:cNvCxnSpPr>
          <p:nvPr/>
        </p:nvCxnSpPr>
        <p:spPr>
          <a:xfrm>
            <a:off x="4898169" y="1654525"/>
            <a:ext cx="2048400" cy="242700"/>
          </a:xfrm>
          <a:prstGeom prst="straightConnector1">
            <a:avLst/>
          </a:prstGeom>
          <a:noFill/>
          <a:ln cap="flat" cmpd="sng" w="19050">
            <a:solidFill>
              <a:srgbClr val="EC132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20"/>
          <p:cNvSpPr txBox="1"/>
          <p:nvPr/>
        </p:nvSpPr>
        <p:spPr>
          <a:xfrm>
            <a:off x="6136959" y="2415894"/>
            <a:ext cx="2385300" cy="809400"/>
          </a:xfrm>
          <a:prstGeom prst="rect">
            <a:avLst/>
          </a:prstGeom>
          <a:noFill/>
          <a:ln cap="flat" cmpd="sng" w="9525">
            <a:solidFill>
              <a:srgbClr val="EC13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10 магазинов в Иркутске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814875" y="2415900"/>
            <a:ext cx="3228300" cy="809400"/>
          </a:xfrm>
          <a:prstGeom prst="rect">
            <a:avLst/>
          </a:prstGeom>
          <a:noFill/>
          <a:ln cap="flat" cmpd="sng" w="9525">
            <a:solidFill>
              <a:srgbClr val="EC13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Веб-сайт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Мобильное приложение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188925" y="3561200"/>
            <a:ext cx="23334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Сотрудники магазина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814875" y="3628100"/>
            <a:ext cx="327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Онлайн-консультант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Доступность                                                                      </a:t>
            </a:r>
            <a:r>
              <a:rPr b="1" lang="ru">
                <a:solidFill>
                  <a:srgbClr val="EC1326"/>
                </a:solidFill>
              </a:rPr>
              <a:t>4</a:t>
            </a:r>
            <a:endParaRPr b="1">
              <a:solidFill>
                <a:srgbClr val="EC13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5820950" y="1455275"/>
            <a:ext cx="31947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Указание способа </a:t>
            </a:r>
            <a:r>
              <a:rPr lang="ru"/>
              <a:t>оплаты и доставки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Специальные предложения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Избранные товары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Баланс бонусных рублей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125"/>
            <a:ext cx="5408876" cy="2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