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63" r:id="rId7"/>
    <p:sldId id="265" r:id="rId8"/>
    <p:sldId id="257" r:id="rId9"/>
    <p:sldId id="261" r:id="rId10"/>
    <p:sldId id="258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3" Type="http://schemas.openxmlformats.org/officeDocument/2006/relationships/image" Target="../media/image33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415F0-98BD-5E43-90ED-04C250E76D7C}" type="datetimeFigureOut">
              <a:rPr lang="en-US" smtClean="0"/>
              <a:t>17/03/18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6BF4-0B83-D648-97BF-8E8C40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6.emf"/><Relationship Id="rId21" Type="http://schemas.openxmlformats.org/officeDocument/2006/relationships/oleObject" Target="../embeddings/oleObject9.bin"/><Relationship Id="rId22" Type="http://schemas.openxmlformats.org/officeDocument/2006/relationships/package" Target="../embeddings/Microsoft_Word_Document9.docx"/><Relationship Id="rId23" Type="http://schemas.openxmlformats.org/officeDocument/2006/relationships/image" Target="../media/image27.emf"/><Relationship Id="rId24" Type="http://schemas.openxmlformats.org/officeDocument/2006/relationships/oleObject" Target="../embeddings/oleObject10.bin"/><Relationship Id="rId25" Type="http://schemas.openxmlformats.org/officeDocument/2006/relationships/package" Target="../embeddings/Microsoft_Word_Document10.docx"/><Relationship Id="rId26" Type="http://schemas.openxmlformats.org/officeDocument/2006/relationships/image" Target="../media/image28.emf"/><Relationship Id="rId27" Type="http://schemas.openxmlformats.org/officeDocument/2006/relationships/oleObject" Target="../embeddings/oleObject11.bin"/><Relationship Id="rId28" Type="http://schemas.openxmlformats.org/officeDocument/2006/relationships/package" Target="../embeddings/Microsoft_Word_Document11.docx"/><Relationship Id="rId29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21.emf"/><Relationship Id="rId30" Type="http://schemas.openxmlformats.org/officeDocument/2006/relationships/oleObject" Target="../embeddings/oleObject12.bin"/><Relationship Id="rId31" Type="http://schemas.openxmlformats.org/officeDocument/2006/relationships/package" Target="../embeddings/Microsoft_Word_Document12.docx"/><Relationship Id="rId32" Type="http://schemas.openxmlformats.org/officeDocument/2006/relationships/image" Target="../media/image30.emf"/><Relationship Id="rId9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7" Type="http://schemas.openxmlformats.org/officeDocument/2006/relationships/package" Target="../embeddings/Microsoft_Word_Document4.docx"/><Relationship Id="rId8" Type="http://schemas.openxmlformats.org/officeDocument/2006/relationships/image" Target="../media/image22.emf"/><Relationship Id="rId33" Type="http://schemas.openxmlformats.org/officeDocument/2006/relationships/oleObject" Target="../embeddings/oleObject13.bin"/><Relationship Id="rId34" Type="http://schemas.openxmlformats.org/officeDocument/2006/relationships/package" Target="../embeddings/Microsoft_Word_Document13.docx"/><Relationship Id="rId35" Type="http://schemas.openxmlformats.org/officeDocument/2006/relationships/image" Target="../media/image31.emf"/><Relationship Id="rId36" Type="http://schemas.openxmlformats.org/officeDocument/2006/relationships/oleObject" Target="../embeddings/oleObject14.bin"/><Relationship Id="rId10" Type="http://schemas.openxmlformats.org/officeDocument/2006/relationships/package" Target="../embeddings/Microsoft_Word_Document5.docx"/><Relationship Id="rId11" Type="http://schemas.openxmlformats.org/officeDocument/2006/relationships/image" Target="../media/image23.emf"/><Relationship Id="rId12" Type="http://schemas.openxmlformats.org/officeDocument/2006/relationships/oleObject" Target="../embeddings/oleObject6.bin"/><Relationship Id="rId13" Type="http://schemas.openxmlformats.org/officeDocument/2006/relationships/package" Target="../embeddings/Microsoft_Word_Document6.docx"/><Relationship Id="rId14" Type="http://schemas.openxmlformats.org/officeDocument/2006/relationships/image" Target="../media/image24.emf"/><Relationship Id="rId15" Type="http://schemas.openxmlformats.org/officeDocument/2006/relationships/oleObject" Target="../embeddings/oleObject7.bin"/><Relationship Id="rId16" Type="http://schemas.openxmlformats.org/officeDocument/2006/relationships/package" Target="../embeddings/Microsoft_Word_Document7.docx"/><Relationship Id="rId17" Type="http://schemas.openxmlformats.org/officeDocument/2006/relationships/image" Target="../media/image25.emf"/><Relationship Id="rId18" Type="http://schemas.openxmlformats.org/officeDocument/2006/relationships/oleObject" Target="../embeddings/oleObject8.bin"/><Relationship Id="rId19" Type="http://schemas.openxmlformats.org/officeDocument/2006/relationships/package" Target="../embeddings/Microsoft_Word_Document8.docx"/><Relationship Id="rId37" Type="http://schemas.openxmlformats.org/officeDocument/2006/relationships/package" Target="../embeddings/Microsoft_Word_Document14.docx"/><Relationship Id="rId38" Type="http://schemas.openxmlformats.org/officeDocument/2006/relationships/image" Target="../media/image32.emf"/><Relationship Id="rId39" Type="http://schemas.openxmlformats.org/officeDocument/2006/relationships/oleObject" Target="../embeddings/oleObject15.bin"/><Relationship Id="rId40" Type="http://schemas.openxmlformats.org/officeDocument/2006/relationships/package" Target="../embeddings/Microsoft_Word_Document15.docx"/><Relationship Id="rId41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oleObject" Target="../embeddings/oleObject16.bin"/><Relationship Id="rId5" Type="http://schemas.openxmlformats.org/officeDocument/2006/relationships/package" Target="../embeddings/Microsoft_Word_Document16.docx"/><Relationship Id="rId6" Type="http://schemas.openxmlformats.org/officeDocument/2006/relationships/image" Target="../media/image34.emf"/><Relationship Id="rId7" Type="http://schemas.openxmlformats.org/officeDocument/2006/relationships/image" Target="../media/image3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genetics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7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variation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38" y="1265774"/>
            <a:ext cx="6015775" cy="2129375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25" y="3647599"/>
            <a:ext cx="5494411" cy="3157576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2527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333500"/>
            <a:ext cx="5969000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" y="3091075"/>
            <a:ext cx="1879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2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50498" y="2748827"/>
            <a:ext cx="6800725" cy="1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1672046" y="2780976"/>
            <a:ext cx="257238" cy="385801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226371" y="2788701"/>
            <a:ext cx="426396" cy="651351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399992" y="2788701"/>
            <a:ext cx="233492" cy="393525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533088" y="2796426"/>
            <a:ext cx="450895" cy="97769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746571" y="2804151"/>
            <a:ext cx="257238" cy="38580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751052" y="2795801"/>
            <a:ext cx="257238" cy="3858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19775"/>
              </p:ext>
            </p:extLst>
          </p:nvPr>
        </p:nvGraphicFramePr>
        <p:xfrm>
          <a:off x="-1622244" y="2294250"/>
          <a:ext cx="685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Document" r:id="rId4" imgW="6858000" imgH="533400" progId="Word.Document.12">
                  <p:embed/>
                </p:oleObj>
              </mc:Choice>
              <mc:Fallback>
                <p:oleObj name="Document" r:id="rId4" imgW="68580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22244" y="2294250"/>
                        <a:ext cx="6858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04369"/>
              </p:ext>
            </p:extLst>
          </p:nvPr>
        </p:nvGraphicFramePr>
        <p:xfrm>
          <a:off x="-1003611" y="2285900"/>
          <a:ext cx="685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Document" r:id="rId7" imgW="6858000" imgH="533400" progId="Word.Document.12">
                  <p:embed/>
                </p:oleObj>
              </mc:Choice>
              <mc:Fallback>
                <p:oleObj name="Document" r:id="rId7" imgW="68580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003611" y="2285900"/>
                        <a:ext cx="6858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05839"/>
              </p:ext>
            </p:extLst>
          </p:nvPr>
        </p:nvGraphicFramePr>
        <p:xfrm>
          <a:off x="65178" y="2277550"/>
          <a:ext cx="685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Document" r:id="rId10" imgW="6858000" imgH="533400" progId="Word.Document.12">
                  <p:embed/>
                </p:oleObj>
              </mc:Choice>
              <mc:Fallback>
                <p:oleObj name="Document" r:id="rId10" imgW="68580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78" y="2277550"/>
                        <a:ext cx="6858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711575"/>
              </p:ext>
            </p:extLst>
          </p:nvPr>
        </p:nvGraphicFramePr>
        <p:xfrm>
          <a:off x="1326891" y="2285275"/>
          <a:ext cx="685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Document" r:id="rId13" imgW="6858000" imgH="533400" progId="Word.Document.12">
                  <p:embed/>
                </p:oleObj>
              </mc:Choice>
              <mc:Fallback>
                <p:oleObj name="Document" r:id="rId13" imgW="68580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26891" y="2285275"/>
                        <a:ext cx="6858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83986"/>
              </p:ext>
            </p:extLst>
          </p:nvPr>
        </p:nvGraphicFramePr>
        <p:xfrm>
          <a:off x="2459988" y="2293000"/>
          <a:ext cx="685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Document" r:id="rId16" imgW="6858000" imgH="533400" progId="Word.Document.12">
                  <p:embed/>
                </p:oleObj>
              </mc:Choice>
              <mc:Fallback>
                <p:oleObj name="Document" r:id="rId16" imgW="68580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59988" y="2293000"/>
                        <a:ext cx="6858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89252"/>
              </p:ext>
            </p:extLst>
          </p:nvPr>
        </p:nvGraphicFramePr>
        <p:xfrm>
          <a:off x="3464469" y="2300725"/>
          <a:ext cx="685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Document" r:id="rId19" imgW="6858000" imgH="533400" progId="Word.Document.12">
                  <p:embed/>
                </p:oleObj>
              </mc:Choice>
              <mc:Fallback>
                <p:oleObj name="Document" r:id="rId19" imgW="68580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64469" y="2300725"/>
                        <a:ext cx="6858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249785"/>
              </p:ext>
            </p:extLst>
          </p:nvPr>
        </p:nvGraphicFramePr>
        <p:xfrm>
          <a:off x="-1638321" y="3213295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Document" r:id="rId22" imgW="6858000" imgH="177800" progId="Word.Document.12">
                  <p:embed/>
                </p:oleObj>
              </mc:Choice>
              <mc:Fallback>
                <p:oleObj name="Document" r:id="rId22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-1638321" y="3213295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30851"/>
              </p:ext>
            </p:extLst>
          </p:nvPr>
        </p:nvGraphicFramePr>
        <p:xfrm>
          <a:off x="-4929183" y="3600404"/>
          <a:ext cx="14717970" cy="38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Document" r:id="rId25" imgW="6858000" imgH="177800" progId="Word.Document.12">
                  <p:embed/>
                </p:oleObj>
              </mc:Choice>
              <mc:Fallback>
                <p:oleObj name="Document" r:id="rId25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-4929183" y="3600404"/>
                        <a:ext cx="14717970" cy="381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85655"/>
              </p:ext>
            </p:extLst>
          </p:nvPr>
        </p:nvGraphicFramePr>
        <p:xfrm>
          <a:off x="-3820131" y="3307439"/>
          <a:ext cx="14717970" cy="38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Document" r:id="rId28" imgW="6858000" imgH="177800" progId="Word.Document.12">
                  <p:embed/>
                </p:oleObj>
              </mc:Choice>
              <mc:Fallback>
                <p:oleObj name="Document" r:id="rId28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-3820131" y="3307439"/>
                        <a:ext cx="14717970" cy="381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20246"/>
              </p:ext>
            </p:extLst>
          </p:nvPr>
        </p:nvGraphicFramePr>
        <p:xfrm>
          <a:off x="-2595621" y="4020669"/>
          <a:ext cx="14717970" cy="38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Document" r:id="rId31" imgW="6858000" imgH="177800" progId="Word.Document.12">
                  <p:embed/>
                </p:oleObj>
              </mc:Choice>
              <mc:Fallback>
                <p:oleObj name="Document" r:id="rId31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-2595621" y="4020669"/>
                        <a:ext cx="14717970" cy="381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343471"/>
              </p:ext>
            </p:extLst>
          </p:nvPr>
        </p:nvGraphicFramePr>
        <p:xfrm>
          <a:off x="-164937" y="3232855"/>
          <a:ext cx="12142793" cy="3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Document" r:id="rId34" imgW="6858000" imgH="177800" progId="Word.Document.12">
                  <p:embed/>
                </p:oleObj>
              </mc:Choice>
              <mc:Fallback>
                <p:oleObj name="Document" r:id="rId34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-164937" y="3232855"/>
                        <a:ext cx="12142793" cy="31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0219"/>
              </p:ext>
            </p:extLst>
          </p:nvPr>
        </p:nvGraphicFramePr>
        <p:xfrm>
          <a:off x="845151" y="3203810"/>
          <a:ext cx="12142793" cy="3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Document" r:id="rId37" imgW="6858000" imgH="177800" progId="Word.Document.12">
                  <p:embed/>
                </p:oleObj>
              </mc:Choice>
              <mc:Fallback>
                <p:oleObj name="Document" r:id="rId37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45151" y="3203810"/>
                        <a:ext cx="12142793" cy="31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14675"/>
              </p:ext>
            </p:extLst>
          </p:nvPr>
        </p:nvGraphicFramePr>
        <p:xfrm>
          <a:off x="-2559050" y="534568"/>
          <a:ext cx="147177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Document" r:id="rId40" imgW="6858000" imgH="355600" progId="Word.Document.12">
                  <p:embed/>
                </p:oleObj>
              </mc:Choice>
              <mc:Fallback>
                <p:oleObj name="Document" r:id="rId40" imgW="68580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-2559050" y="534568"/>
                        <a:ext cx="14717713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1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Hardy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00FF"/>
                </a:solidFill>
              </a:rPr>
              <a:t>Weinberg</a:t>
            </a:r>
            <a:r>
              <a:rPr lang="en-US" dirty="0" smtClean="0"/>
              <a:t> Equilibrium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59" y="1740074"/>
            <a:ext cx="3548732" cy="3146727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471193"/>
              </p:ext>
            </p:extLst>
          </p:nvPr>
        </p:nvGraphicFramePr>
        <p:xfrm>
          <a:off x="-1149350" y="5719763"/>
          <a:ext cx="685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5" imgW="6858000" imgH="304800" progId="Word.Document.12">
                  <p:embed/>
                </p:oleObj>
              </mc:Choice>
              <mc:Fallback>
                <p:oleObj name="Document" r:id="rId5" imgW="68580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149350" y="5719763"/>
                        <a:ext cx="6858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520px-Hardy–Weinberg_law_-_Punnett_square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8" y="1730591"/>
            <a:ext cx="3922876" cy="3847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7077" y="4918952"/>
            <a:ext cx="299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Science</a:t>
            </a:r>
            <a:r>
              <a:rPr lang="en-US" dirty="0" smtClean="0"/>
              <a:t>, 1908, 28, 49:50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8501" y="5545877"/>
            <a:ext cx="289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mutation,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assortative</a:t>
            </a:r>
            <a:r>
              <a:rPr lang="en-US" dirty="0" smtClean="0"/>
              <a:t> mating</a:t>
            </a:r>
          </a:p>
          <a:p>
            <a:r>
              <a:rPr lang="en-US" dirty="0" smtClean="0"/>
              <a:t>No drift,</a:t>
            </a:r>
          </a:p>
          <a:p>
            <a:r>
              <a:rPr lang="en-US" dirty="0" smtClean="0"/>
              <a:t>No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9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Mendel’s genetics [1822-1884]</a:t>
            </a:r>
            <a:endParaRPr lang="en-US" dirty="0"/>
          </a:p>
        </p:txBody>
      </p:sp>
      <p:pic>
        <p:nvPicPr>
          <p:cNvPr id="4" name="Picture 3" descr="Mendelian_inheritance_3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63" y="1692504"/>
            <a:ext cx="4145057" cy="5133346"/>
          </a:xfrm>
          <a:prstGeom prst="rect">
            <a:avLst/>
          </a:prstGeom>
        </p:spPr>
      </p:pic>
      <p:pic>
        <p:nvPicPr>
          <p:cNvPr id="5" name="Picture 4" descr="480px-Gregor_Mendel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7" y="1639650"/>
            <a:ext cx="3839614" cy="52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/>
          <a:lstStyle/>
          <a:p>
            <a:r>
              <a:rPr lang="en-US" dirty="0" smtClean="0"/>
              <a:t>Francis Galton [1822-1911]</a:t>
            </a:r>
            <a:endParaRPr lang="en-US" dirty="0"/>
          </a:p>
        </p:txBody>
      </p:sp>
      <p:pic>
        <p:nvPicPr>
          <p:cNvPr id="4" name="Picture 3" descr="Francis_Galton_1850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3" y="1414601"/>
            <a:ext cx="3263849" cy="443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2347" y="1607501"/>
            <a:ext cx="3649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Eugenic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Nature versus nurture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Fingerprint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04" y="1302077"/>
            <a:ext cx="3250511" cy="4189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0779" y="5722703"/>
            <a:ext cx="308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Nature</a:t>
            </a:r>
            <a:r>
              <a:rPr lang="en-US" i="1" dirty="0" smtClean="0"/>
              <a:t>,</a:t>
            </a:r>
            <a:r>
              <a:rPr lang="en-US" dirty="0" smtClean="0"/>
              <a:t> 1906, V75, 173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arl</a:t>
            </a:r>
            <a:r>
              <a:rPr lang="zh-CN" altLang="en-US" dirty="0" smtClean="0"/>
              <a:t> </a:t>
            </a:r>
            <a:r>
              <a:rPr lang="en-AU" altLang="zh-CN" dirty="0" smtClean="0"/>
              <a:t>Pearson [1857-1936]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</a:p>
          <a:p>
            <a:r>
              <a:rPr lang="en-US" dirty="0" smtClean="0"/>
              <a:t>Principal component analysis</a:t>
            </a:r>
          </a:p>
          <a:p>
            <a:r>
              <a:rPr lang="en-US" dirty="0" smtClean="0"/>
              <a:t>Regression analysis</a:t>
            </a:r>
          </a:p>
          <a:p>
            <a:r>
              <a:rPr lang="en-US" b="1" i="1" dirty="0" err="1" smtClean="0">
                <a:solidFill>
                  <a:schemeClr val="accent5"/>
                </a:solidFill>
              </a:rPr>
              <a:t>Biometrika</a:t>
            </a:r>
            <a:r>
              <a:rPr lang="en-US" altLang="zh-CN" b="1" i="1" dirty="0" smtClean="0">
                <a:solidFill>
                  <a:schemeClr val="accent5"/>
                </a:solidFill>
              </a:rPr>
              <a:t>,</a:t>
            </a:r>
            <a:r>
              <a:rPr lang="zh-CN" altLang="en-US" b="1" i="1" dirty="0" smtClean="0">
                <a:solidFill>
                  <a:schemeClr val="accent5"/>
                </a:solidFill>
              </a:rPr>
              <a:t> </a:t>
            </a:r>
            <a:r>
              <a:rPr lang="en-AU" altLang="zh-CN" b="1" i="1" dirty="0" smtClean="0">
                <a:solidFill>
                  <a:schemeClr val="accent5"/>
                </a:solidFill>
              </a:rPr>
              <a:t>Annals</a:t>
            </a:r>
            <a:r>
              <a:rPr lang="zh-CN" altLang="en-US" b="1" i="1" dirty="0" smtClean="0">
                <a:solidFill>
                  <a:schemeClr val="accent5"/>
                </a:solidFill>
              </a:rPr>
              <a:t> </a:t>
            </a:r>
            <a:r>
              <a:rPr lang="en-AU" altLang="zh-CN" b="1" i="1" dirty="0" smtClean="0">
                <a:solidFill>
                  <a:schemeClr val="accent5"/>
                </a:solidFill>
              </a:rPr>
              <a:t>of</a:t>
            </a:r>
            <a:r>
              <a:rPr lang="zh-CN" altLang="en-US" b="1" i="1" dirty="0" smtClean="0">
                <a:solidFill>
                  <a:schemeClr val="accent5"/>
                </a:solidFill>
              </a:rPr>
              <a:t> </a:t>
            </a:r>
            <a:r>
              <a:rPr lang="en-AU" altLang="zh-CN" b="1" i="1" dirty="0" smtClean="0">
                <a:solidFill>
                  <a:schemeClr val="accent5"/>
                </a:solidFill>
              </a:rPr>
              <a:t>Eugenics</a:t>
            </a:r>
            <a:endParaRPr lang="en-US" b="1" i="1" dirty="0">
              <a:solidFill>
                <a:schemeClr val="accent5"/>
              </a:solidFill>
            </a:endParaRPr>
          </a:p>
        </p:txBody>
      </p:sp>
      <p:pic>
        <p:nvPicPr>
          <p:cNvPr id="5" name="Picture 4" descr="Pear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86" y="1623575"/>
            <a:ext cx="1928705" cy="2555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65" y="3958447"/>
            <a:ext cx="3690339" cy="2899552"/>
          </a:xfrm>
          <a:prstGeom prst="rect">
            <a:avLst/>
          </a:prstGeom>
        </p:spPr>
      </p:pic>
      <p:pic>
        <p:nvPicPr>
          <p:cNvPr id="7" name="Picture 6" descr="1024px-Karl_Pearson;_Sir_Francis_Galt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55" y="4324631"/>
            <a:ext cx="2125068" cy="2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5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K.P. </a:t>
            </a:r>
            <a:r>
              <a:rPr lang="en-US" dirty="0" err="1" smtClean="0"/>
              <a:t>vs</a:t>
            </a:r>
            <a:r>
              <a:rPr lang="en-US" dirty="0" smtClean="0"/>
              <a:t> Biologists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K.P.</a:t>
            </a:r>
            <a:r>
              <a:rPr lang="en-US" sz="2000" dirty="0" smtClean="0"/>
              <a:t> “Before we can accept [any cause of a progressive change] as a factor we must have not only shown its plausibility but if possible have demonstrated its quantitative ability.”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“Almost metaphysical speculation as to the cause of heredity” which had replaced the process of experimental data collection these actually might allow scientist to narrow down potential theories.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62" y="3953116"/>
            <a:ext cx="3489349" cy="29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 of Science</a:t>
            </a:r>
            <a:endParaRPr lang="en-US" dirty="0"/>
          </a:p>
        </p:txBody>
      </p:sp>
      <p:pic>
        <p:nvPicPr>
          <p:cNvPr id="4" name="Picture 3" descr="1920px-Einstein-with-habicht-and-solov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52" y="2523776"/>
            <a:ext cx="4697540" cy="3381249"/>
          </a:xfrm>
          <a:prstGeom prst="rect">
            <a:avLst/>
          </a:prstGeom>
          <a:ln w="63500">
            <a:solidFill>
              <a:schemeClr val="accent5"/>
            </a:solidFill>
          </a:ln>
        </p:spPr>
      </p:pic>
      <p:pic>
        <p:nvPicPr>
          <p:cNvPr id="5" name="Picture 4" descr="KP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4" y="1719925"/>
            <a:ext cx="3403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3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Mendel’s school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Biometry school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 descr="Pear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47" y="1736100"/>
            <a:ext cx="2066531" cy="2738573"/>
          </a:xfrm>
          <a:prstGeom prst="rect">
            <a:avLst/>
          </a:prstGeom>
          <a:ln w="63500">
            <a:solidFill>
              <a:schemeClr val="accent5"/>
            </a:solidFill>
          </a:ln>
        </p:spPr>
      </p:pic>
      <p:pic>
        <p:nvPicPr>
          <p:cNvPr id="5" name="Picture 4" descr="Bateso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73" y="1698526"/>
            <a:ext cx="1922920" cy="2769005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6" name="Picture 5" descr="Youngronaldfisher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86" y="3904686"/>
            <a:ext cx="2104766" cy="29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30380"/>
            <a:ext cx="7429500" cy="47371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06935"/>
              </p:ext>
            </p:extLst>
          </p:nvPr>
        </p:nvGraphicFramePr>
        <p:xfrm>
          <a:off x="-4250538" y="5944249"/>
          <a:ext cx="17496116" cy="45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Document" r:id="rId5" imgW="6858000" imgH="177800" progId="Word.Document.12">
                  <p:embed/>
                </p:oleObj>
              </mc:Choice>
              <mc:Fallback>
                <p:oleObj name="Document" r:id="rId5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4250538" y="5944249"/>
                        <a:ext cx="17496116" cy="453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15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5" y="1912926"/>
            <a:ext cx="4727452" cy="41091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8422" y="24755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eritability</a:t>
            </a:r>
          </a:p>
          <a:p>
            <a:r>
              <a:rPr lang="en-US" dirty="0" smtClean="0"/>
              <a:t>遗传率（遗传力）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9140"/>
              </p:ext>
            </p:extLst>
          </p:nvPr>
        </p:nvGraphicFramePr>
        <p:xfrm>
          <a:off x="2040437" y="3267275"/>
          <a:ext cx="9842503" cy="51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5" imgW="6858000" imgH="355600" progId="Word.Document.12">
                  <p:embed/>
                </p:oleObj>
              </mc:Choice>
              <mc:Fallback>
                <p:oleObj name="Document" r:id="rId5" imgW="68580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0437" y="3267275"/>
                        <a:ext cx="9842503" cy="51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11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168</Words>
  <Application>Microsoft Macintosh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Statistical genetics</vt:lpstr>
      <vt:lpstr>Mendel’s genetics [1822-1884]</vt:lpstr>
      <vt:lpstr>Francis Galton [1822-1911]</vt:lpstr>
      <vt:lpstr>Karl Pearson [1857-1936]</vt:lpstr>
      <vt:lpstr>K.P. vs Biologists</vt:lpstr>
      <vt:lpstr>The Grammar of Science</vt:lpstr>
      <vt:lpstr>Mendel’s school vs Biometry school</vt:lpstr>
      <vt:lpstr>PowerPoint Presentation</vt:lpstr>
      <vt:lpstr>Regression</vt:lpstr>
      <vt:lpstr>Source of variation</vt:lpstr>
      <vt:lpstr>Least squares</vt:lpstr>
      <vt:lpstr>PowerPoint Presentation</vt:lpstr>
      <vt:lpstr>Hardy-Weinberg Equilibrium</vt:lpstr>
    </vt:vector>
  </TitlesOfParts>
  <Company>Free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genetics</dc:title>
  <dc:creator>Guo-Bo Chen</dc:creator>
  <cp:lastModifiedBy>Guo-Bo Chen</cp:lastModifiedBy>
  <cp:revision>65</cp:revision>
  <dcterms:created xsi:type="dcterms:W3CDTF">2018-03-16T23:36:04Z</dcterms:created>
  <dcterms:modified xsi:type="dcterms:W3CDTF">2018-03-17T03:35:28Z</dcterms:modified>
</cp:coreProperties>
</file>