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2B7-0B7F-7A42-A10A-2E4A2EF4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12E2D-0F54-2D40-931A-57236FD2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79BD-7878-C445-820A-AFEEB158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B80E-B5FB-2944-837C-DF9DA7A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49EF-A913-384B-8A74-DA301427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B40-FE8B-B641-9815-8825A8D4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2EF9-843F-C344-8325-E2466F8B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79F8-F581-0649-BD9B-12C1C2A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7E2A-CE7B-CB4D-8689-62C8487A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D59-4C44-D449-847C-FBD3BAC0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82F00-41DA-A743-84D7-20D00A53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40E6-22FC-F646-B28E-ADC0406E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9D4E-6331-5B46-85C7-01318B41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CA2C-C2FC-6346-AB88-ED23AC0F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99FA-229B-F143-A49A-0253F7C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196F-6912-E546-BB1E-DA80E5F4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19DA-5893-6644-BAC3-4A8E8047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FF32-6759-2448-A953-5DDF525C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791F-476D-4041-8B32-2AEB34AA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609C-4D5F-CE48-85AC-1CC2ECB5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84A3-11D5-754F-83FC-4939ACB8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C5B9-4126-BB4C-9191-502A349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9A6F-659E-8144-8C93-3E88DD8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FB3A-953C-154F-9D01-DA84AAF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86C7-A452-F64F-BF85-F04B06BD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33F-53DA-754B-A99A-85C2AB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71C5-A9AD-F049-B648-33F973F3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1F341-6327-EB44-9BE4-F8EA8E13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5C77-78BE-CF40-BE55-057DED0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193E-7D8E-7447-A519-C0ADD22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C159-C5C1-C146-A168-6C267B81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B703-E083-574F-A0C8-98734750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610E-2701-7942-938B-519E19F5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83240-7D58-4941-BA0B-B6015BF2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676DE-0217-DF45-8186-6262618BB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F2A23-6D8A-4F42-80F9-837D18399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2C61-D755-2F44-86D2-6AFBC03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75777-8E08-664F-956E-62713A7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219CD-517F-B449-B3EC-0482F036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BBD-FF6E-4748-B6D8-2120890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5692D-C776-1140-9346-E1D86C53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CC215-59F4-A946-AFF7-534077BB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B7B6F-D9F4-BB48-BF3E-FA4FC4B5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A618-61EA-1444-98D1-A991F75F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231B1-C30A-E846-A474-855F5762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50C8-8EE4-6843-ACFE-FB0FA4B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1EF5-7A3A-204C-95EA-ED76A0B3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D03E-0725-B449-9701-C87B3F84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D01C-ED26-A74B-82FD-1012FA08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4BDDD-E810-5749-9A42-35C7DD8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394A1-7D1D-F14B-AA87-0BBA7FA9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0F1B3-A182-6E42-8663-774A51AE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F8FD-82B6-A44F-B342-4FF3F351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8DDF-5962-604C-BCB5-49222B97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E2CC9-08B7-7944-8CC6-EF60BB31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CD48F-5699-3346-9321-29F5F4D7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429E4-1CBA-DD45-A4FF-502801B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061E-3F0D-E94E-8BEB-553F23A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B6C96-1BF7-C548-ABCE-620D1323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FB87-5451-4649-BFD9-C7388071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062F-EE01-6548-B63B-46FECE03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082B-C644-0B4B-9F0C-EA4810FD6F6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A708-3527-1F41-ADF3-24BEECE7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CEAE-0F90-1048-B3E8-17584B375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B553-2C2A-734B-A8C5-324D5E41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2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package" Target="../embeddings/Microsoft_Word_Document3.docx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10.png"/><Relationship Id="rId4" Type="http://schemas.openxmlformats.org/officeDocument/2006/relationships/image" Target="../media/image6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17CF-79DD-AE4C-9769-C4EC7A7D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43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Kaiti SC" panose="02010600040101010101" pitchFamily="2" charset="-122"/>
                <a:ea typeface="Kaiti SC" panose="02010600040101010101" pitchFamily="2" charset="-122"/>
              </a:rPr>
              <a:t>样本量与统计功效计算</a:t>
            </a:r>
            <a:endParaRPr lang="en-US" sz="4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F0529-36EF-304A-AA26-6A9E745D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5" y="63689"/>
            <a:ext cx="8075221" cy="50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DD29-BD14-8B4F-A40D-581319C2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统计功效与样本量计算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87D6-3727-1340-8948-BB2DC7B6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基本设定</a:t>
            </a:r>
            <a:b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数据可能来自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A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B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两个独立的分布，但我们未必知道他们的确切来源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highlight>
                  <a:srgbClr val="FF00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第一个假想的例子</a:t>
            </a:r>
            <a:b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捡到一份体检报告，上面的信息都不清楚了，只有身高信息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第二个假象的例子</a:t>
            </a:r>
            <a:b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一种降血压新药，服用之后似乎可以降低血压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10</a:t>
            </a:r>
            <a:endParaRPr 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F6C36-1D3B-3946-8E22-62B66A72E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90283"/>
              </p:ext>
            </p:extLst>
          </p:nvPr>
        </p:nvGraphicFramePr>
        <p:xfrm>
          <a:off x="3990108" y="5089780"/>
          <a:ext cx="61698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383691964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909905730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392144006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15420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5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4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697-4E17-9042-928D-5A9082F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vs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EEFA-2E48-CD48-9A3D-8B60EF3EE8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2687" y="1916319"/>
            <a:ext cx="4261015" cy="255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EE0B1-2237-3745-850B-51604868A92B}"/>
              </a:ext>
            </a:extLst>
          </p:cNvPr>
          <p:cNvSpPr txBox="1"/>
          <p:nvPr/>
        </p:nvSpPr>
        <p:spPr>
          <a:xfrm>
            <a:off x="463138" y="1892564"/>
            <a:ext cx="5961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(Type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I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error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rate)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：错误地接受了</a:t>
            </a:r>
            <a:r>
              <a:rPr lang="zh-CN" altLang="en-US" dirty="0">
                <a:highlight>
                  <a:srgbClr val="00FF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假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</a:t>
            </a:r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(Type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II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error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rate)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：错误地拒绝了</a:t>
            </a:r>
            <a:r>
              <a:rPr lang="zh-CN" altLang="en-US" dirty="0">
                <a:highlight>
                  <a:srgbClr val="FF00FF"/>
                </a:highlight>
                <a:latin typeface="Kaiti SC" panose="02010600040101010101" pitchFamily="2" charset="-122"/>
                <a:ea typeface="Kaiti SC" panose="02010600040101010101" pitchFamily="2" charset="-122"/>
              </a:rPr>
              <a:t>真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</a:t>
            </a:r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一般一类错误会要求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&lt;0.05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(alpha)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；如果是二尾测验，则单边要求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&lt;0.025</a:t>
            </a: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二类错误一般要求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&lt;0.2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(beta)</a:t>
            </a:r>
          </a:p>
          <a:p>
            <a:endParaRPr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则统计功效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(statistical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power)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是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1-beta</a:t>
            </a: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39DE25-0D69-4B49-8F2A-BE2C81E09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51371"/>
              </p:ext>
            </p:extLst>
          </p:nvPr>
        </p:nvGraphicFramePr>
        <p:xfrm>
          <a:off x="1512125" y="4525883"/>
          <a:ext cx="914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9144000" imgH="723900" progId="Word.Document.12">
                  <p:embed/>
                </p:oleObj>
              </mc:Choice>
              <mc:Fallback>
                <p:oleObj name="Document" r:id="rId4" imgW="9144000" imgH="72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2125" y="4525883"/>
                        <a:ext cx="91440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32DB4-7ED5-B64E-AA8D-8581A61F5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68349"/>
              </p:ext>
            </p:extLst>
          </p:nvPr>
        </p:nvGraphicFramePr>
        <p:xfrm>
          <a:off x="2956953" y="5101654"/>
          <a:ext cx="61698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383691964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909905730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392144006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15420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</a:t>
                      </a:r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5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4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</a:t>
                      </a:r>
                      <a:r>
                        <a:rPr lang="en-US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8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8FD-7103-CB42-899E-A097FE52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样本量估算的类型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42067-59AF-7246-BE59-10E6927DB0B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17843"/>
              </p:ext>
            </p:extLst>
          </p:nvPr>
        </p:nvGraphicFramePr>
        <p:xfrm>
          <a:off x="1524000" y="1780558"/>
          <a:ext cx="91440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9144000" imgH="3086100" progId="Word.Document.12">
                  <p:embed/>
                </p:oleObj>
              </mc:Choice>
              <mc:Fallback>
                <p:oleObj name="Document" r:id="rId3" imgW="91440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780558"/>
                        <a:ext cx="91440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33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D61-9B44-7C4D-8413-FC8B5BE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AU" dirty="0">
                <a:latin typeface="Kaiti SC" panose="02010600040101010101" pitchFamily="2" charset="-122"/>
                <a:ea typeface="Kaiti SC" panose="02010600040101010101" pitchFamily="2" charset="-122"/>
              </a:rPr>
              <a:t>样本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计算公式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211F-4528-FC40-AF80-E8B26D03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707"/>
          </a:xfrm>
        </p:spPr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对于已知样本信息，可以计算样本量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n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，已达到所需要的一类和二类错误</a:t>
            </a:r>
            <a:endParaRPr lang="en-AU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endParaRPr lang="en-AU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98B175-CA2C-7645-93EA-EB2E4844DA25}"/>
                  </a:ext>
                </a:extLst>
              </p:cNvPr>
              <p:cNvSpPr/>
              <p:nvPr/>
            </p:nvSpPr>
            <p:spPr>
              <a:xfrm>
                <a:off x="4422102" y="4246211"/>
                <a:ext cx="2612062" cy="808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98B175-CA2C-7645-93EA-EB2E4844D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02" y="4246211"/>
                <a:ext cx="2612062" cy="808683"/>
              </a:xfrm>
              <a:prstGeom prst="rect">
                <a:avLst/>
              </a:prstGeom>
              <a:blipFill>
                <a:blip r:embed="rId3"/>
                <a:stretch>
                  <a:fillRect t="-3077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E26E430-0BF1-FF4B-97FA-AAC1C8D21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48653"/>
              </p:ext>
            </p:extLst>
          </p:nvPr>
        </p:nvGraphicFramePr>
        <p:xfrm>
          <a:off x="1524000" y="2735263"/>
          <a:ext cx="9144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9144000" imgH="1384300" progId="Word.Document.12">
                  <p:embed/>
                </p:oleObj>
              </mc:Choice>
              <mc:Fallback>
                <p:oleObj name="Document" r:id="rId4" imgW="9144000" imgH="138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735263"/>
                        <a:ext cx="91440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9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110-6518-CC4E-9083-8642222B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实例分析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12F0-03CF-AD40-BC1F-93D69D94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15"/>
            <a:ext cx="4386943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中国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男性平均身高</a:t>
            </a:r>
            <a:r>
              <a:rPr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1.7m</a:t>
            </a:r>
          </a:p>
          <a:p>
            <a:r>
              <a:rPr lang="zh-CN" altLang="en-US" dirty="0">
                <a:solidFill>
                  <a:schemeClr val="accent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日本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男性平均身高</a:t>
            </a:r>
            <a:r>
              <a:rPr lang="en-AU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1.74m</a:t>
            </a:r>
          </a:p>
          <a:p>
            <a:r>
              <a:rPr lang="zh-CN" altLang="en-AU" dirty="0">
                <a:solidFill>
                  <a:schemeClr val="accent2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荷兰</a:t>
            </a:r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男性平均身高</a:t>
            </a:r>
            <a:r>
              <a:rPr lang="en-AU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1.84m</a:t>
            </a:r>
            <a:endParaRPr 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384AF1-ED8F-0941-951F-36373429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38368"/>
              </p:ext>
            </p:extLst>
          </p:nvPr>
        </p:nvGraphicFramePr>
        <p:xfrm>
          <a:off x="3649663" y="1344613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3" imgW="9144000" imgH="1600200" progId="Word.Document.12">
                  <p:embed/>
                </p:oleObj>
              </mc:Choice>
              <mc:Fallback>
                <p:oleObj name="Document" r:id="rId3" imgW="9144000" imgH="160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9663" y="1344613"/>
                        <a:ext cx="9144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530CB0-0B4B-BA41-B61C-4E566ADF0CB4}"/>
                  </a:ext>
                </a:extLst>
              </p:cNvPr>
              <p:cNvSpPr/>
              <p:nvPr/>
            </p:nvSpPr>
            <p:spPr>
              <a:xfrm>
                <a:off x="4422102" y="600491"/>
                <a:ext cx="2612062" cy="808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530CB0-0B4B-BA41-B61C-4E566ADF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02" y="600491"/>
                <a:ext cx="2612062" cy="808683"/>
              </a:xfrm>
              <a:prstGeom prst="rect">
                <a:avLst/>
              </a:prstGeom>
              <a:blipFill>
                <a:blip r:embed="rId5"/>
                <a:stretch>
                  <a:fillRect t="-4615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AB274D1-0F31-F441-9E76-39687F756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42030"/>
              </p:ext>
            </p:extLst>
          </p:nvPr>
        </p:nvGraphicFramePr>
        <p:xfrm>
          <a:off x="2435907" y="3195931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6" imgW="9144000" imgH="1600200" progId="Word.Document.12">
                  <p:embed/>
                </p:oleObj>
              </mc:Choice>
              <mc:Fallback>
                <p:oleObj name="Document" r:id="rId6" imgW="9144000" imgH="1600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2384AF1-ED8F-0941-951F-363734295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5907" y="3195931"/>
                        <a:ext cx="9144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63ACBF7-4A90-0944-9860-EE5C6FBD0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84555"/>
              </p:ext>
            </p:extLst>
          </p:nvPr>
        </p:nvGraphicFramePr>
        <p:xfrm>
          <a:off x="4903992" y="4939621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8" imgW="9144000" imgH="1600200" progId="Word.Document.12">
                  <p:embed/>
                </p:oleObj>
              </mc:Choice>
              <mc:Fallback>
                <p:oleObj name="Document" r:id="rId8" imgW="9144000" imgH="16002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AB274D1-0F31-F441-9E76-39687F756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3992" y="4939621"/>
                        <a:ext cx="9144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9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238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Kaiti SC</vt:lpstr>
      <vt:lpstr>Arial</vt:lpstr>
      <vt:lpstr>Calibri</vt:lpstr>
      <vt:lpstr>Calibri Light</vt:lpstr>
      <vt:lpstr>Cambria Math</vt:lpstr>
      <vt:lpstr>Office Theme</vt:lpstr>
      <vt:lpstr>Document</vt:lpstr>
      <vt:lpstr>样本量与统计功效计算</vt:lpstr>
      <vt:lpstr>统计功效与样本量计算</vt:lpstr>
      <vt:lpstr>一类错误vs二类错误</vt:lpstr>
      <vt:lpstr>样本量估算的类型</vt:lpstr>
      <vt:lpstr>样本计算公式</vt:lpstr>
      <vt:lpstr>实例分析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统计功效计算</dc:title>
  <dc:creator>Guobo Chen</dc:creator>
  <cp:lastModifiedBy>Guobo Chen</cp:lastModifiedBy>
  <cp:revision>19</cp:revision>
  <dcterms:created xsi:type="dcterms:W3CDTF">2019-12-11T06:45:56Z</dcterms:created>
  <dcterms:modified xsi:type="dcterms:W3CDTF">2019-12-12T07:39:20Z</dcterms:modified>
</cp:coreProperties>
</file>