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7" r:id="rId3"/>
    <p:sldId id="259" r:id="rId4"/>
    <p:sldId id="257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42B7-0B7F-7A42-A10A-2E4A2EF43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12E2D-0F54-2D40-931A-57236FD20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79BD-7878-C445-820A-AFEEB158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B80E-B5FB-2944-837C-DF9DA7AE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49EF-A913-384B-8A74-DA301427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7B40-FE8B-B641-9815-8825A8D4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42EF9-843F-C344-8325-E2466F8BC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79F8-F581-0649-BD9B-12C1C2A1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7E2A-CE7B-CB4D-8689-62C8487A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D59-4C44-D449-847C-FBD3BAC0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82F00-41DA-A743-84D7-20D00A53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F40E6-22FC-F646-B28E-ADC0406ED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9D4E-6331-5B46-85C7-01318B41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CA2C-C2FC-6346-AB88-ED23AC0F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99FA-229B-F143-A49A-0253F7CF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196F-6912-E546-BB1E-DA80E5F4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19DA-5893-6644-BAC3-4A8E8047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FF32-6759-2448-A953-5DDF525C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791F-476D-4041-8B32-2AEB34AA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609C-4D5F-CE48-85AC-1CC2ECB5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9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84A3-11D5-754F-83FC-4939ACB8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4C5B9-4126-BB4C-9191-502A3491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9A6F-659E-8144-8C93-3E88DD80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FB3A-953C-154F-9D01-DA84AAF4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86C7-A452-F64F-BF85-F04B06BD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B33F-53DA-754B-A99A-85C2AB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71C5-A9AD-F049-B648-33F973F3A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1F341-6327-EB44-9BE4-F8EA8E130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5C77-78BE-CF40-BE55-057DED00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5193E-7D8E-7447-A519-C0ADD221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DC159-C5C1-C146-A168-6C267B81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B703-E083-574F-A0C8-98734750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3610E-2701-7942-938B-519E19F5E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83240-7D58-4941-BA0B-B6015BF2D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676DE-0217-DF45-8186-6262618BB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F2A23-6D8A-4F42-80F9-837D18399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B2C61-D755-2F44-86D2-6AFBC039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75777-8E08-664F-956E-62713A79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219CD-517F-B449-B3EC-0482F036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8BBD-FF6E-4748-B6D8-21208906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5692D-C776-1140-9346-E1D86C53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CC215-59F4-A946-AFF7-534077BB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B7B6F-D9F4-BB48-BF3E-FA4FC4B5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A618-61EA-1444-98D1-A991F75F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231B1-C30A-E846-A474-855F5762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550C8-8EE4-6843-ACFE-FB0FA4B7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1EF5-7A3A-204C-95EA-ED76A0B3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D03E-0725-B449-9701-C87B3F84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1D01C-ED26-A74B-82FD-1012FA08C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4BDDD-E810-5749-9A42-35C7DD80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394A1-7D1D-F14B-AA87-0BBA7FA9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0F1B3-A182-6E42-8663-774A51AE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5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F8FD-82B6-A44F-B342-4FF3F351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B8DDF-5962-604C-BCB5-49222B97D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E2CC9-08B7-7944-8CC6-EF60BB316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CD48F-5699-3346-9321-29F5F4D7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429E4-1CBA-DD45-A4FF-502801B2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E061E-3F0D-E94E-8BEB-553F23A4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4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B6C96-1BF7-C548-ABCE-620D1323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FB87-5451-4649-BFD9-C7388071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1062F-EE01-6548-B63B-46FECE034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082B-C644-0B4B-9F0C-EA4810FD6F68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A708-3527-1F41-ADF3-24BEECE70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CEAE-0F90-1048-B3E8-17584B375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7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17CF-79DD-AE4C-9769-C4EC7A7D9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2436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000" u="sng" dirty="0">
                <a:latin typeface="Kaiti SC" panose="02010600040101010101" pitchFamily="2" charset="-122"/>
                <a:ea typeface="Kaiti SC" panose="02010600040101010101" pitchFamily="2" charset="-122"/>
              </a:rPr>
              <a:t>样本量与统计功效计算</a:t>
            </a:r>
            <a:endParaRPr lang="en-US" sz="4000" u="sng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F0529-36EF-304A-AA26-6A9E745D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5" y="63689"/>
            <a:ext cx="8075221" cy="50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3A2C-3C07-214B-8948-0A9FA7D0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4 </a:t>
            </a:r>
            <a:r>
              <a:rPr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率资料的优势性</a:t>
            </a:r>
            <a:endParaRPr lang="en-US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066692B-6211-0647-94FE-2CE7BE63A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293941"/>
              </p:ext>
            </p:extLst>
          </p:nvPr>
        </p:nvGraphicFramePr>
        <p:xfrm>
          <a:off x="1524000" y="1674813"/>
          <a:ext cx="9144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Document" r:id="rId3" imgW="9144000" imgH="3505200" progId="Word.Document.12">
                  <p:embed/>
                </p:oleObj>
              </mc:Choice>
              <mc:Fallback>
                <p:oleObj name="Document" r:id="rId3" imgW="9144000" imgH="350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674813"/>
                        <a:ext cx="9144000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89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86AD-0FA6-7247-913A-E089573D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Kaiti SC" panose="02010600040101010101" pitchFamily="2" charset="-122"/>
                <a:ea typeface="Kaiti SC" panose="02010600040101010101" pitchFamily="2" charset="-122"/>
              </a:rPr>
              <a:t>5</a:t>
            </a:r>
            <a:r>
              <a:rPr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 均数资料的等效性</a:t>
            </a:r>
            <a:endParaRPr lang="en-US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5317072-8D45-724A-B7BC-58EAF86BD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81594"/>
              </p:ext>
            </p:extLst>
          </p:nvPr>
        </p:nvGraphicFramePr>
        <p:xfrm>
          <a:off x="985838" y="1439845"/>
          <a:ext cx="10333037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Document" r:id="rId3" imgW="9144000" imgH="4546600" progId="Word.Document.12">
                  <p:embed/>
                </p:oleObj>
              </mc:Choice>
              <mc:Fallback>
                <p:oleObj name="Document" r:id="rId3" imgW="9144000" imgH="454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8" y="1439845"/>
                        <a:ext cx="10333037" cy="454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54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4C6D-BAD6-5446-8C52-F41A372F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Kaiti SC" panose="02010600040101010101" pitchFamily="2" charset="-122"/>
                <a:ea typeface="Kaiti SC" panose="02010600040101010101" pitchFamily="2" charset="-122"/>
              </a:rPr>
              <a:t>6</a:t>
            </a:r>
            <a:r>
              <a:rPr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率资料的等效性</a:t>
            </a:r>
            <a:endParaRPr lang="en-US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48D18-D757-A847-9A84-C71C500CCDC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92984"/>
              </p:ext>
            </p:extLst>
          </p:nvPr>
        </p:nvGraphicFramePr>
        <p:xfrm>
          <a:off x="1524000" y="2540000"/>
          <a:ext cx="914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cument" r:id="rId3" imgW="9144000" imgH="2921000" progId="Word.Document.12">
                  <p:embed/>
                </p:oleObj>
              </mc:Choice>
              <mc:Fallback>
                <p:oleObj name="Document" r:id="rId3" imgW="9144000" imgH="2921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540000"/>
                        <a:ext cx="9144000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8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5CF8-73FC-1144-9966-EAD5AA90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现代药物开发的风控</a:t>
            </a:r>
            <a:endParaRPr lang="en-US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8C69-A271-F649-A32A-F98A277D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811"/>
            <a:ext cx="7654447" cy="45492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r>
              <a:rPr lang="zh-CN" altLang="en-US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 发现化合物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br>
              <a:rPr lang="en-AU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[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化学物筛选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3X10^62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，基因芯片；高通量技术，</a:t>
            </a:r>
            <a:r>
              <a:rPr lang="zh-CN" altLang="en-US" sz="2000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假阳性控制；约</a:t>
            </a:r>
            <a:r>
              <a:rPr lang="en-AU" altLang="zh-CN" sz="2000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1/10000</a:t>
            </a:r>
            <a:r>
              <a:rPr lang="zh-CN" altLang="en-AU" sz="2000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有效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]</a:t>
            </a:r>
          </a:p>
          <a:p>
            <a:r>
              <a:rPr lang="en-US" altLang="zh-CN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r>
              <a:rPr lang="zh-CN" altLang="en-US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 非临床研究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br>
              <a:rPr lang="en-AU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[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动物实验，</a:t>
            </a:r>
            <a:r>
              <a:rPr lang="zh-CN" altLang="en-US" sz="2000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生物统计分析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]</a:t>
            </a:r>
          </a:p>
          <a:p>
            <a:r>
              <a:rPr lang="en-US" altLang="zh-CN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r>
              <a:rPr lang="zh-CN" altLang="en-US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 申请临床研究</a:t>
            </a:r>
            <a:br>
              <a:rPr lang="en-AU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en-US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I</a:t>
            </a:r>
            <a:r>
              <a:rPr lang="zh-CN" altLang="en-US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 期</a:t>
            </a:r>
            <a:br>
              <a:rPr lang="en-AU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[</a:t>
            </a:r>
            <a:r>
              <a:rPr lang="en-US" altLang="zh-CN" sz="2000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10~100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例，人体耐受性试验，只选择健康受试者；</a:t>
            </a:r>
            <a:r>
              <a:rPr lang="zh-CN" altLang="en-AU" sz="2000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淘汰</a:t>
            </a:r>
            <a:r>
              <a:rPr lang="en-AU" altLang="zh-CN" sz="2000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~</a:t>
            </a:r>
            <a:r>
              <a:rPr lang="en-US" altLang="zh-CN" sz="2000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30%]</a:t>
            </a:r>
          </a:p>
          <a:p>
            <a:endParaRPr lang="en-US" sz="2000" b="1" u="sng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en-US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II</a:t>
            </a:r>
            <a:r>
              <a:rPr lang="zh-CN" altLang="en-US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 期</a:t>
            </a:r>
            <a:br>
              <a:rPr lang="en-AU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[</a:t>
            </a:r>
            <a:r>
              <a:rPr lang="en-US" altLang="zh-CN" sz="2000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100~500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例，治疗作用的初步评价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]</a:t>
            </a:r>
            <a:b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通过前两期临床的研究，开发单位对试验药物的受益风险比进行评估</a:t>
            </a: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en-US" altLang="zh-CN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III</a:t>
            </a:r>
            <a:r>
              <a:rPr lang="zh-CN" altLang="en-US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 期</a:t>
            </a:r>
            <a:br>
              <a:rPr lang="en-AU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[</a:t>
            </a:r>
            <a:r>
              <a:rPr lang="en-US" altLang="zh-CN" sz="2000" dirty="0">
                <a:highlight>
                  <a:srgbClr val="00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X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例，</a:t>
            </a:r>
            <a:r>
              <a:rPr lang="zh-CN" altLang="en-US" sz="2000" u="sng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统计功效计算；</a:t>
            </a:r>
            <a:r>
              <a:rPr lang="en-US" altLang="zh-CN" sz="2000" u="sng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II-III</a:t>
            </a:r>
            <a:r>
              <a:rPr lang="zh-CN" altLang="en-US" sz="2000" u="sng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淘汰</a:t>
            </a:r>
            <a:r>
              <a:rPr lang="en-AU" altLang="zh-CN" sz="2000" u="sng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~</a:t>
            </a:r>
            <a:r>
              <a:rPr lang="en-US" altLang="zh-CN" sz="2000" u="sng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50%-55%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]</a:t>
            </a:r>
            <a:b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en-US" altLang="zh-CN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IV</a:t>
            </a:r>
            <a:r>
              <a:rPr lang="zh-CN" altLang="en-US" sz="20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期</a:t>
            </a:r>
            <a:br>
              <a:rPr lang="en-AU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临床试验不良反应监测</a:t>
            </a:r>
            <a:b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b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endParaRPr lang="en-US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0A8CE-93D6-EA43-A9CA-18170231B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636" y="5444967"/>
            <a:ext cx="1853849" cy="1260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C23B3-092F-D643-8A7B-D5907ED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543-2AD2-8842-ABE5-219686FDD7E3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24D1E0-E630-1340-B012-A05E58DF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087" y="1366061"/>
            <a:ext cx="1231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9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FAEC-28BD-2F47-A5D8-CB80D157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药物试验</a:t>
            </a:r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4297-6D54-0F43-B867-B0DEC251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832"/>
            <a:ext cx="10515600" cy="181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lang="zh-CN" altLang="en-AU" sz="2000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圣经</a:t>
            </a:r>
            <a:r>
              <a:rPr lang="en-US" altLang="zh-CN" sz="2000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  <a:r>
              <a:rPr lang="zh-CN" altLang="en-US" sz="2000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zh-CN" altLang="en-AU" sz="2000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但</a:t>
            </a:r>
            <a:r>
              <a:rPr lang="zh-CN" altLang="en-US" sz="2000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以理书</a:t>
            </a:r>
            <a:r>
              <a:rPr lang="en-US" altLang="zh-CN" sz="2000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1:8-16</a:t>
            </a:r>
          </a:p>
          <a:p>
            <a:pPr marL="0" indent="0">
              <a:buNone/>
            </a:pP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巴比伦尼布甲尼撒二世</a:t>
            </a:r>
            <a:r>
              <a:rPr 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[Nebuchadnezzar II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，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605/604~562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BCE</a:t>
            </a:r>
            <a:r>
              <a:rPr 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]:</a:t>
            </a:r>
            <a:br>
              <a:rPr 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试验分两组：一组</a:t>
            </a:r>
            <a:r>
              <a:rPr lang="zh-CN" altLang="en-US" sz="2000" dirty="0">
                <a:highlight>
                  <a:srgbClr val="FF00FF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吃蔬菜和水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，另一组吃宫廷“</a:t>
            </a:r>
            <a:r>
              <a:rPr lang="zh-CN" altLang="en-US" sz="2000" dirty="0">
                <a:highlight>
                  <a:srgbClr val="00FFFF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御膳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”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+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酒。</a:t>
            </a:r>
            <a:b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10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天后，前者看上去更好。</a:t>
            </a:r>
            <a:endParaRPr lang="en-US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23ACA-E116-1147-8C1B-D19B31F97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093" y="1665457"/>
            <a:ext cx="1697973" cy="17172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FF56-5ADA-584D-8D76-43607CA2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543-2AD2-8842-ABE5-219686FDD7E3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5BA43-1055-AF44-A7F4-1EAC0DD818C5}"/>
              </a:ext>
            </a:extLst>
          </p:cNvPr>
          <p:cNvSpPr txBox="1"/>
          <p:nvPr/>
        </p:nvSpPr>
        <p:spPr>
          <a:xfrm>
            <a:off x="876832" y="4141154"/>
            <a:ext cx="9969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lang="zh-CN" altLang="en-AU" sz="2000" u="sng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本草</a:t>
            </a:r>
            <a:r>
              <a:rPr lang="zh-CN" altLang="en-US" sz="2000" u="sng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图经</a:t>
            </a:r>
            <a:r>
              <a:rPr lang="en-US" altLang="zh-CN" sz="2000" u="sng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  <a:endParaRPr lang="en-AU" altLang="zh-CN" sz="2000" u="sng" dirty="0">
              <a:highlight>
                <a:srgbClr val="FFFF00"/>
              </a:highlight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“相传欲试上党人参者，当使二人同走。</a:t>
            </a: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一与人参含之，一不与。</a:t>
            </a: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度走三、五里许，其不含人参者，必大喘，含者气息自如者，其人参乃真也。”</a:t>
            </a:r>
            <a:endParaRPr lang="en-US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7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9697-4E17-9042-928D-5A9082F8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一类错误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vs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二类错误</a:t>
            </a:r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EEFA-2E48-CD48-9A3D-8B60EF3EE8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82687" y="1916319"/>
            <a:ext cx="4261015" cy="2551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EE0B1-2237-3745-850B-51604868A92B}"/>
              </a:ext>
            </a:extLst>
          </p:cNvPr>
          <p:cNvSpPr txBox="1"/>
          <p:nvPr/>
        </p:nvSpPr>
        <p:spPr>
          <a:xfrm>
            <a:off x="463138" y="1892564"/>
            <a:ext cx="59614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一类错误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(Type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I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error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rate)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：错误地接受了</a:t>
            </a:r>
            <a:r>
              <a:rPr lang="zh-CN" altLang="en-US" dirty="0">
                <a:highlight>
                  <a:srgbClr val="00FFFF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假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的</a:t>
            </a:r>
            <a:endParaRPr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二类错误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(Type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II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error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rate)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：错误地拒绝了</a:t>
            </a:r>
            <a:r>
              <a:rPr lang="zh-CN" altLang="en-US" dirty="0">
                <a:highlight>
                  <a:srgbClr val="FF00FF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真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的</a:t>
            </a:r>
            <a:endParaRPr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一般一类错误会要求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&lt;0.05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(alpha)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；如果是二尾测验，则单边要求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&lt;0.025</a:t>
            </a:r>
          </a:p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二类错误一般要求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&lt;0.2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(beta)</a:t>
            </a:r>
          </a:p>
          <a:p>
            <a:endParaRPr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则统计功效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(statistical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power)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是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1-beta</a:t>
            </a:r>
          </a:p>
          <a:p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939DE25-0D69-4B49-8F2A-BE2C81E09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951371"/>
              </p:ext>
            </p:extLst>
          </p:nvPr>
        </p:nvGraphicFramePr>
        <p:xfrm>
          <a:off x="1512125" y="4525883"/>
          <a:ext cx="9144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4" imgW="9144000" imgH="723900" progId="Word.Document.12">
                  <p:embed/>
                </p:oleObj>
              </mc:Choice>
              <mc:Fallback>
                <p:oleObj name="Document" r:id="rId4" imgW="9144000" imgH="723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2125" y="4525883"/>
                        <a:ext cx="91440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C32DB4-7ED5-B64E-AA8D-8581A61F5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68349"/>
              </p:ext>
            </p:extLst>
          </p:nvPr>
        </p:nvGraphicFramePr>
        <p:xfrm>
          <a:off x="2956953" y="5101654"/>
          <a:ext cx="61698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473">
                  <a:extLst>
                    <a:ext uri="{9D8B030D-6E8A-4147-A177-3AD203B41FA5}">
                      <a16:colId xmlns:a16="http://schemas.microsoft.com/office/drawing/2014/main" val="3836919645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909905730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392144006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1542038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1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 </a:t>
                      </a: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 </a:t>
                      </a: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5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4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II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9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6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78FD-7103-CB42-899E-A097FE52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u="sng" dirty="0">
                <a:latin typeface="Kaiti SC" panose="02010600040101010101" pitchFamily="2" charset="-122"/>
                <a:ea typeface="Kaiti SC" panose="02010600040101010101" pitchFamily="2" charset="-122"/>
              </a:rPr>
              <a:t>样本量估算的类型</a:t>
            </a:r>
            <a:endParaRPr lang="en-US" sz="3600" b="1" u="sng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42067-59AF-7246-BE59-10E6927DB0B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95847"/>
              </p:ext>
            </p:extLst>
          </p:nvPr>
        </p:nvGraphicFramePr>
        <p:xfrm>
          <a:off x="1627934" y="1702997"/>
          <a:ext cx="91440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Document" r:id="rId3" imgW="9144000" imgH="2933700" progId="Word.Document.12">
                  <p:embed/>
                </p:oleObj>
              </mc:Choice>
              <mc:Fallback>
                <p:oleObj name="Document" r:id="rId3" imgW="9144000" imgH="293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7934" y="1702997"/>
                        <a:ext cx="91440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34600F6-F192-4141-B772-FB7305BCE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50340"/>
              </p:ext>
            </p:extLst>
          </p:nvPr>
        </p:nvGraphicFramePr>
        <p:xfrm>
          <a:off x="1524000" y="4754067"/>
          <a:ext cx="91440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Document" r:id="rId5" imgW="9144000" imgH="1384300" progId="Word.Document.12">
                  <p:embed/>
                </p:oleObj>
              </mc:Choice>
              <mc:Fallback>
                <p:oleObj name="Document" r:id="rId5" imgW="9144000" imgH="13843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E26E430-0BF1-FF4B-97FA-AAC1C8D213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754067"/>
                        <a:ext cx="91440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F4082D-B441-DD46-BBEF-D053052D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01980"/>
              </p:ext>
            </p:extLst>
          </p:nvPr>
        </p:nvGraphicFramePr>
        <p:xfrm>
          <a:off x="4215742" y="4543513"/>
          <a:ext cx="61698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473">
                  <a:extLst>
                    <a:ext uri="{9D8B030D-6E8A-4147-A177-3AD203B41FA5}">
                      <a16:colId xmlns:a16="http://schemas.microsoft.com/office/drawing/2014/main" val="3836919645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909905730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392144006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1542038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1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 </a:t>
                      </a: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 </a:t>
                      </a: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5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4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II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9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3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F913452-1CDD-AF4F-8CF6-672FA85DAB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167621"/>
              </p:ext>
            </p:extLst>
          </p:nvPr>
        </p:nvGraphicFramePr>
        <p:xfrm>
          <a:off x="1524000" y="680166"/>
          <a:ext cx="9144000" cy="615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3" imgW="9144000" imgH="6159500" progId="Word.Document.12">
                  <p:embed/>
                </p:oleObj>
              </mc:Choice>
              <mc:Fallback>
                <p:oleObj name="Document" r:id="rId3" imgW="9144000" imgH="6159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680166"/>
                        <a:ext cx="9144000" cy="615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CF6A3C-F999-C942-ACF1-BF4C6D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42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常见的药物</a:t>
            </a:r>
            <a:r>
              <a:rPr lang="zh-CN" altLang="en-US" sz="3600" dirty="0">
                <a:highlight>
                  <a:srgbClr val="FFFF00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临床</a:t>
            </a:r>
            <a:r>
              <a:rPr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试验中的比较类型</a:t>
            </a:r>
            <a:endParaRPr lang="en-US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32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A380-9FA5-2241-AD04-01F0760E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altLang="zh-CN" sz="3600" dirty="0">
                <a:latin typeface="Kaiti SC" panose="02010600040101010101" pitchFamily="2" charset="-122"/>
                <a:ea typeface="Kaiti SC" panose="02010600040101010101" pitchFamily="2" charset="-122"/>
              </a:rPr>
              <a:t>1 </a:t>
            </a:r>
            <a:r>
              <a:rPr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均数资料的非劣效性</a:t>
            </a:r>
            <a:endParaRPr lang="en-US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A03271-0D3B-9A46-BA9A-12B437F4B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89074"/>
              </p:ext>
            </p:extLst>
          </p:nvPr>
        </p:nvGraphicFramePr>
        <p:xfrm>
          <a:off x="1524000" y="958456"/>
          <a:ext cx="91440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Document" r:id="rId3" imgW="9144000" imgH="4724400" progId="Word.Document.12">
                  <p:embed/>
                </p:oleObj>
              </mc:Choice>
              <mc:Fallback>
                <p:oleObj name="Document" r:id="rId3" imgW="9144000" imgH="4724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958456"/>
                        <a:ext cx="91440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8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551F-591D-494D-B36F-40A06B6A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altLang="zh-CN" sz="3600" dirty="0">
                <a:latin typeface="Kaiti SC" panose="02010600040101010101" pitchFamily="2" charset="-122"/>
                <a:ea typeface="Kaiti SC" panose="02010600040101010101" pitchFamily="2" charset="-122"/>
              </a:rPr>
              <a:t>2 </a:t>
            </a:r>
            <a:r>
              <a:rPr lang="zh-CN" altLang="en-US" sz="3600" dirty="0">
                <a:highlight>
                  <a:srgbClr val="00FFFF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率</a:t>
            </a:r>
            <a:r>
              <a:rPr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资料的非劣效性（</a:t>
            </a:r>
            <a:r>
              <a:rPr lang="zh-CN" altLang="en-US" sz="3600" dirty="0">
                <a:highlight>
                  <a:srgbClr val="00FFFF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硬币</a:t>
            </a:r>
            <a:r>
              <a:rPr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测试）</a:t>
            </a:r>
            <a:endParaRPr lang="en-US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3C8849-4864-1A4B-AC17-D2D21D9A92F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390464"/>
              </p:ext>
            </p:extLst>
          </p:nvPr>
        </p:nvGraphicFramePr>
        <p:xfrm>
          <a:off x="1524000" y="1608138"/>
          <a:ext cx="9144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Document" r:id="rId3" imgW="9144000" imgH="2743200" progId="Word.Document.12">
                  <p:embed/>
                </p:oleObj>
              </mc:Choice>
              <mc:Fallback>
                <p:oleObj name="Document" r:id="rId3" imgW="9144000" imgH="2743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608138"/>
                        <a:ext cx="91440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60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0397-94C4-1F47-9D3D-4036732B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r>
              <a:rPr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 均数资料的优势性</a:t>
            </a:r>
            <a:endParaRPr lang="en-US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572AFE-AC97-C04C-866E-9426E2BD971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592760"/>
              </p:ext>
            </p:extLst>
          </p:nvPr>
        </p:nvGraphicFramePr>
        <p:xfrm>
          <a:off x="1524000" y="1384629"/>
          <a:ext cx="91440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Document" r:id="rId3" imgW="9144000" imgH="3378200" progId="Word.Document.12">
                  <p:embed/>
                </p:oleObj>
              </mc:Choice>
              <mc:Fallback>
                <p:oleObj name="Document" r:id="rId3" imgW="9144000" imgH="337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384629"/>
                        <a:ext cx="9144000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68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425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Kaiti SC</vt:lpstr>
      <vt:lpstr>Arial</vt:lpstr>
      <vt:lpstr>Calibri</vt:lpstr>
      <vt:lpstr>Calibri Light</vt:lpstr>
      <vt:lpstr>Office Theme</vt:lpstr>
      <vt:lpstr>Document</vt:lpstr>
      <vt:lpstr>样本量与统计功效计算</vt:lpstr>
      <vt:lpstr>现代药物开发的风控</vt:lpstr>
      <vt:lpstr>药物试验</vt:lpstr>
      <vt:lpstr>一类错误vs二类错误</vt:lpstr>
      <vt:lpstr>样本量估算的类型</vt:lpstr>
      <vt:lpstr>常见的药物临床试验中的比较类型</vt:lpstr>
      <vt:lpstr>1 均数资料的非劣效性</vt:lpstr>
      <vt:lpstr>2 率资料的非劣效性（硬币测试）</vt:lpstr>
      <vt:lpstr>3 均数资料的优势性</vt:lpstr>
      <vt:lpstr>4 率资料的优势性</vt:lpstr>
      <vt:lpstr>5 均数资料的等效性</vt:lpstr>
      <vt:lpstr>6率资料的等效性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统计功效计算</dc:title>
  <dc:creator>Guobo Chen</dc:creator>
  <cp:lastModifiedBy>Guobo Chen</cp:lastModifiedBy>
  <cp:revision>62</cp:revision>
  <dcterms:created xsi:type="dcterms:W3CDTF">2019-12-11T06:45:56Z</dcterms:created>
  <dcterms:modified xsi:type="dcterms:W3CDTF">2019-12-17T02:41:14Z</dcterms:modified>
</cp:coreProperties>
</file>