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5" r:id="rId10"/>
    <p:sldId id="262" r:id="rId11"/>
    <p:sldId id="267" r:id="rId12"/>
    <p:sldId id="268" r:id="rId13"/>
    <p:sldId id="265" r:id="rId14"/>
    <p:sldId id="266" r:id="rId15"/>
    <p:sldId id="276" r:id="rId16"/>
    <p:sldId id="263" r:id="rId17"/>
    <p:sldId id="264" r:id="rId18"/>
    <p:sldId id="271" r:id="rId19"/>
    <p:sldId id="274" r:id="rId20"/>
    <p:sldId id="273" r:id="rId21"/>
    <p:sldId id="27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/>
    <p:restoredTop sz="79890"/>
  </p:normalViewPr>
  <p:slideViewPr>
    <p:cSldViewPr snapToGrid="0">
      <p:cViewPr varScale="1">
        <p:scale>
          <a:sx n="133" d="100"/>
          <a:sy n="133" d="100"/>
        </p:scale>
        <p:origin x="9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14a677f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a14a677f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14a677f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a14a677f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14a677fe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14a677fe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14a677f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14a677f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a14a677f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a14a677fe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18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14a677f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14a677f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Штрафы за большие веса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14a677f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14a677f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14a677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14a677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14a677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14a677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59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14a677f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14a677f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14a677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14a677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447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a14a677f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a14a677f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14a677f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a14a677f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a14a677f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a14a677f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14a677f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a14a677f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14a677f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14a677f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14a677f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14a677f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14a677f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14a677f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03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9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Линейная регрессия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06224"/>
            <a:ext cx="8520600" cy="1254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Чайников Константин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</a:t>
            </a:r>
            <a:r>
              <a:rPr lang="ru" dirty="0"/>
              <a:t>.10.21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Проблема переобучения и недообучения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975" y="1155923"/>
            <a:ext cx="6529150" cy="21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l="1735" t="2762" r="1822" b="28518"/>
          <a:stretch/>
        </p:blipFill>
        <p:spPr>
          <a:xfrm>
            <a:off x="2401214" y="3222976"/>
            <a:ext cx="6075876" cy="17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81750" y="1833000"/>
            <a:ext cx="1819464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Регрессия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Классификация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59F94-71B8-2247-BEE7-DE3B6291EC02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9/19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Кроссвалидация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50" y="1421526"/>
            <a:ext cx="7187100" cy="31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580436-AD83-FA4F-B886-25AFD6E550D4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10/19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400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Кроссвалидация</a:t>
            </a:r>
            <a:endParaRPr dirty="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682" y="1253786"/>
            <a:ext cx="6530899" cy="30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67814D-D1CD-1142-9992-78DA1020ADEE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ru-RU" dirty="0"/>
              <a:t>1</a:t>
            </a:r>
            <a:r>
              <a:rPr lang="en-US" dirty="0"/>
              <a:t>/19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сложности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75" y="1311702"/>
            <a:ext cx="5616925" cy="3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3BE524-C2ED-644A-8562-81DDB84B5173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/19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сложности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50" y="1239666"/>
            <a:ext cx="6826201" cy="3685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B6A7E-C418-3645-8864-E1757C1E94AC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ru-RU" dirty="0"/>
              <a:t>3</a:t>
            </a:r>
            <a:r>
              <a:rPr lang="en-US" dirty="0"/>
              <a:t>/19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F7341-1A4E-3C40-99DA-AD6A42D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Регуляризация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87F69-B91E-D741-9801-80F150798394}"/>
                  </a:ext>
                </a:extLst>
              </p:cNvPr>
              <p:cNvSpPr txBox="1"/>
              <p:nvPr/>
            </p:nvSpPr>
            <p:spPr>
              <a:xfrm>
                <a:off x="1664898" y="3966786"/>
                <a:ext cx="59852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=93324528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+23132497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−23196733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87F69-B91E-D741-9801-80F15079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8" y="3966786"/>
                <a:ext cx="5985293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6647C8-6351-E044-9EDA-470CB2DA3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05" b="4286"/>
          <a:stretch/>
        </p:blipFill>
        <p:spPr>
          <a:xfrm>
            <a:off x="2704021" y="980805"/>
            <a:ext cx="3907045" cy="2893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524865-8CC1-2345-984C-D0B8599D2828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ru-RU" dirty="0"/>
              <a:t>4</a:t>
            </a:r>
            <a:r>
              <a:rPr lang="en-US" dirty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59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Регуляризация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E8034B-20C4-6442-9649-74220AEECD52}"/>
                  </a:ext>
                </a:extLst>
              </p:cNvPr>
              <p:cNvSpPr txBox="1"/>
              <p:nvPr/>
            </p:nvSpPr>
            <p:spPr>
              <a:xfrm>
                <a:off x="1697880" y="3179656"/>
                <a:ext cx="5843523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E8034B-20C4-6442-9649-74220AEE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880" y="3179656"/>
                <a:ext cx="5843523" cy="1344342"/>
              </a:xfrm>
              <a:prstGeom prst="rect">
                <a:avLst/>
              </a:prstGeom>
              <a:blipFill>
                <a:blip r:embed="rId3"/>
                <a:stretch>
                  <a:fillRect l="-5640" t="-120561" b="-1803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465D1BF-AC3A-E94C-8C7C-D36DA179C18A}"/>
                  </a:ext>
                </a:extLst>
              </p:cNvPr>
              <p:cNvSpPr/>
              <p:nvPr/>
            </p:nvSpPr>
            <p:spPr>
              <a:xfrm>
                <a:off x="1697880" y="1245506"/>
                <a:ext cx="5748240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465D1BF-AC3A-E94C-8C7C-D36DA179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880" y="1245506"/>
                <a:ext cx="5748240" cy="1436675"/>
              </a:xfrm>
              <a:prstGeom prst="rect">
                <a:avLst/>
              </a:prstGeom>
              <a:blipFill>
                <a:blip r:embed="rId4"/>
                <a:stretch>
                  <a:fillRect l="-5727" t="-107826" b="-16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B786D18-8AAA-0C41-BF74-29F77D129FE9}"/>
                  </a:ext>
                </a:extLst>
              </p:cNvPr>
              <p:cNvSpPr/>
              <p:nvPr/>
            </p:nvSpPr>
            <p:spPr>
              <a:xfrm>
                <a:off x="624084" y="1630796"/>
                <a:ext cx="865943" cy="584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B786D18-8AAA-0C41-BF74-29F77D129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84" y="1630796"/>
                <a:ext cx="865943" cy="584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80A44F-EB9B-5E4D-A8CB-AC0C30172084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ru-RU" dirty="0"/>
              <a:t>5</a:t>
            </a:r>
            <a:r>
              <a:rPr lang="en-US" dirty="0"/>
              <a:t>/19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E2C3162-FE62-404D-8DA6-CCE56F1F8785}"/>
                  </a:ext>
                </a:extLst>
              </p:cNvPr>
              <p:cNvSpPr/>
              <p:nvPr/>
            </p:nvSpPr>
            <p:spPr>
              <a:xfrm>
                <a:off x="624084" y="3559439"/>
                <a:ext cx="86663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3200" i="1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E2C3162-FE62-404D-8DA6-CCE56F1F8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84" y="3559439"/>
                <a:ext cx="86663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Регуляризация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800" y="1340913"/>
            <a:ext cx="573405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03599A-CC82-BC4F-BFAA-812C03971BEB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/19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Интерпретация </a:t>
            </a:r>
            <a:r>
              <a:rPr lang="ru-RU" dirty="0"/>
              <a:t>линейной модели</a:t>
            </a:r>
            <a:r>
              <a:rPr lang="ru" dirty="0"/>
              <a:t>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3D850-6374-9146-BC74-F25C84536AAB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17/19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7D2AEB-ED84-6C48-A85A-EDCE989FA298}"/>
                  </a:ext>
                </a:extLst>
              </p:cNvPr>
              <p:cNvSpPr txBox="1"/>
              <p:nvPr/>
            </p:nvSpPr>
            <p:spPr>
              <a:xfrm>
                <a:off x="460649" y="1435768"/>
                <a:ext cx="7692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ctr">
                  <a:spcAft>
                    <a:spcPts val="1200"/>
                  </a:spcAft>
                </a:pPr>
                <a:r>
                  <a:rPr lang="ru-RU" dirty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ar-A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ar-A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+0.3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−200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sz="2000" dirty="0">
                  <a:ea typeface="Cambria Math" panose="020405030504060302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:br>
                  <a:rPr lang="ar-AE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Чем важнее признак тем больше вес?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7D2AEB-ED84-6C48-A85A-EDCE989FA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9" y="1435768"/>
                <a:ext cx="7692751" cy="1169551"/>
              </a:xfrm>
              <a:prstGeom prst="rect">
                <a:avLst/>
              </a:prstGeom>
              <a:blipFill>
                <a:blip r:embed="rId3"/>
                <a:stretch>
                  <a:fillRect l="-824" b="-9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Интерпретация </a:t>
            </a:r>
            <a:r>
              <a:rPr lang="ru-RU" dirty="0"/>
              <a:t>линейной модели</a:t>
            </a:r>
            <a:r>
              <a:rPr lang="ru" dirty="0"/>
              <a:t>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43BBB-8127-3243-8A0C-303532A443A7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18/19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2285F-A551-F94F-9228-C3CE3BAAD821}"/>
                  </a:ext>
                </a:extLst>
              </p:cNvPr>
              <p:cNvSpPr txBox="1"/>
              <p:nvPr/>
            </p:nvSpPr>
            <p:spPr>
              <a:xfrm>
                <a:off x="460649" y="1435768"/>
                <a:ext cx="8371651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ctr">
                  <a:spcAft>
                    <a:spcPts val="1200"/>
                  </a:spcAft>
                </a:pPr>
                <a:r>
                  <a:rPr lang="ru-RU" dirty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ar-A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ar-A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+0.3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−200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sz="2000" dirty="0">
                  <a:ea typeface="Cambria Math" panose="020405030504060302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:br>
                  <a:rPr lang="ar-AE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Чем важнее признак тем больше вес?</a:t>
                </a:r>
              </a:p>
              <a:p>
                <a:pPr marL="0" lvl="0" indent="0">
                  <a:spcAft>
                    <a:spcPts val="1200"/>
                  </a:spcAft>
                  <a:buNone/>
                </a:pP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Только если признаки отмасштабированы и веса </a:t>
                </a:r>
                <a:r>
                  <a:rPr lang="ru-RU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отрегуляризованы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2285F-A551-F94F-9228-C3CE3BAAD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9" y="1435768"/>
                <a:ext cx="8371651" cy="2462213"/>
              </a:xfrm>
              <a:prstGeom prst="rect">
                <a:avLst/>
              </a:prstGeo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E04339-43ED-5246-BC54-3321D539EB30}"/>
                  </a:ext>
                </a:extLst>
              </p:cNvPr>
              <p:cNvSpPr txBox="1"/>
              <p:nvPr/>
            </p:nvSpPr>
            <p:spPr>
              <a:xfrm>
                <a:off x="1130567" y="3798895"/>
                <a:ext cx="6882865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𝑚𝑖𝑛𝑚𝑎𝑥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E04339-43ED-5246-BC54-3321D539E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67" y="3798895"/>
                <a:ext cx="6882865" cy="664926"/>
              </a:xfrm>
              <a:prstGeom prst="rect">
                <a:avLst/>
              </a:prstGeom>
              <a:blipFill>
                <a:blip r:embed="rId4"/>
                <a:stretch>
                  <a:fillRect l="-184" b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53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Задачи линейной регрессии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Критерии качества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Подготовка признаков</a:t>
            </a:r>
            <a:endParaRPr lang="en-US" dirty="0"/>
          </a:p>
          <a:p>
            <a:pPr>
              <a:buFont typeface="Arial"/>
              <a:buChar char="-"/>
            </a:pPr>
            <a:r>
              <a:rPr lang="ru-RU" dirty="0"/>
              <a:t>Как обучается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Проблема переобучения и недообучения</a:t>
            </a:r>
            <a:endParaRPr lang="en-US" dirty="0"/>
          </a:p>
          <a:p>
            <a:pPr>
              <a:buFont typeface="Arial"/>
              <a:buChar char="-"/>
            </a:pPr>
            <a:r>
              <a:rPr lang="ru-RU" dirty="0" err="1"/>
              <a:t>Кроссвалидация</a:t>
            </a:r>
            <a:endParaRPr lang="en-US" dirty="0"/>
          </a:p>
          <a:p>
            <a:pPr>
              <a:buFont typeface="Arial"/>
              <a:buChar char="-"/>
            </a:pPr>
            <a:r>
              <a:rPr lang="ru-RU" dirty="0"/>
              <a:t>Настройка сложности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Регуляризация</a:t>
            </a:r>
            <a:endParaRPr dirty="0"/>
          </a:p>
          <a:p>
            <a:pPr lvl="0">
              <a:buChar char="-"/>
            </a:pPr>
            <a:r>
              <a:rPr lang="ru" dirty="0"/>
              <a:t>Интерпретация </a:t>
            </a:r>
            <a:r>
              <a:rPr lang="ru-RU" dirty="0"/>
              <a:t>линейной модели</a:t>
            </a:r>
            <a:r>
              <a:rPr lang="ru" dirty="0"/>
              <a:t> </a:t>
            </a:r>
            <a:endParaRPr lang="en-US" dirty="0"/>
          </a:p>
          <a:p>
            <a:pPr lvl="0">
              <a:buChar char="-"/>
            </a:pPr>
            <a:r>
              <a:rPr lang="ru" dirty="0"/>
              <a:t>Практика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0F52B-1D00-D14F-A3F3-4B1DA925FA19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1/19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" dirty="0"/>
              <a:t>Интерпретация </a:t>
            </a:r>
            <a:r>
              <a:rPr lang="ru-RU" dirty="0"/>
              <a:t>линейной модели</a:t>
            </a:r>
            <a:r>
              <a:rPr lang="ru" dirty="0"/>
              <a:t> </a:t>
            </a:r>
            <a:endParaRPr dirty="0"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0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Обучаем модель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Считаем </a:t>
            </a:r>
            <a:r>
              <a:rPr lang="en-US" dirty="0"/>
              <a:t>MSE</a:t>
            </a:r>
            <a:r>
              <a:rPr lang="ru-RU" dirty="0"/>
              <a:t> – </a:t>
            </a:r>
            <a:r>
              <a:rPr lang="en-US" dirty="0" err="1"/>
              <a:t>mse_all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for</a:t>
            </a:r>
            <a:r>
              <a:rPr lang="ru-RU" dirty="0"/>
              <a:t> признак </a:t>
            </a:r>
            <a:r>
              <a:rPr lang="en-US" dirty="0"/>
              <a:t>in</a:t>
            </a:r>
            <a:r>
              <a:rPr lang="ru-RU" dirty="0"/>
              <a:t> </a:t>
            </a:r>
            <a:r>
              <a:rPr lang="en-US" dirty="0"/>
              <a:t>list(</a:t>
            </a:r>
            <a:r>
              <a:rPr lang="ru-RU" dirty="0" err="1"/>
              <a:t>пространство_признаков</a:t>
            </a:r>
            <a:r>
              <a:rPr lang="en-US" dirty="0"/>
              <a:t>):</a:t>
            </a:r>
            <a:endParaRPr lang="ru-RU" dirty="0"/>
          </a:p>
          <a:p>
            <a:pPr marL="0" lvl="0" indent="0">
              <a:spcAft>
                <a:spcPts val="1200"/>
              </a:spcAft>
              <a:buNone/>
            </a:pPr>
            <a:r>
              <a:rPr lang="ru-RU" dirty="0"/>
              <a:t>	удаляем</a:t>
            </a:r>
            <a:r>
              <a:rPr lang="en-US" dirty="0"/>
              <a:t> </a:t>
            </a:r>
            <a:r>
              <a:rPr lang="ru-RU" dirty="0"/>
              <a:t>признак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dirty="0"/>
              <a:t>	Обучаем модель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ru-RU" dirty="0"/>
              <a:t>Считаем </a:t>
            </a:r>
            <a:r>
              <a:rPr lang="en-US" dirty="0"/>
              <a:t>MSE</a:t>
            </a:r>
            <a:r>
              <a:rPr lang="ru-RU" dirty="0"/>
              <a:t> – </a:t>
            </a:r>
            <a:r>
              <a:rPr lang="en-US" dirty="0" err="1"/>
              <a:t>mse</a:t>
            </a:r>
            <a:r>
              <a:rPr lang="en-US" dirty="0"/>
              <a:t>_</a:t>
            </a:r>
            <a:r>
              <a:rPr lang="ru-RU" dirty="0" err="1"/>
              <a:t>без_признака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ru-RU" dirty="0"/>
              <a:t>Считаем дельту</a:t>
            </a:r>
            <a:r>
              <a:rPr lang="en-US" dirty="0"/>
              <a:t> delta = </a:t>
            </a:r>
            <a:r>
              <a:rPr lang="en-US" dirty="0" err="1"/>
              <a:t>mse</a:t>
            </a:r>
            <a:r>
              <a:rPr lang="en-US" dirty="0"/>
              <a:t>_</a:t>
            </a:r>
            <a:r>
              <a:rPr lang="ru-RU" dirty="0" err="1"/>
              <a:t>без_признака</a:t>
            </a:r>
            <a:r>
              <a:rPr lang="en-US" dirty="0"/>
              <a:t> - </a:t>
            </a:r>
            <a:r>
              <a:rPr lang="en-US" dirty="0" err="1"/>
              <a:t>mse_all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840AF-683F-7245-A285-3E227D95831F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19/19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58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87292" y="1281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6300" b="1" dirty="0"/>
              <a:t>Ваши вопросы</a:t>
            </a:r>
            <a:endParaRPr sz="63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77DC63-8C6C-D347-B934-015A62012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41" y="1634939"/>
            <a:ext cx="2831381" cy="28313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линейной регресси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0" y="1184300"/>
            <a:ext cx="3471927" cy="32020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99A86-FDAA-1345-AE1F-22B454849094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2/19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526AD2-97F5-A54B-9758-BBCBF929462B}"/>
                  </a:ext>
                </a:extLst>
              </p:cNvPr>
              <p:cNvSpPr txBox="1"/>
              <p:nvPr/>
            </p:nvSpPr>
            <p:spPr>
              <a:xfrm>
                <a:off x="4932948" y="2385228"/>
                <a:ext cx="313623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526AD2-97F5-A54B-9758-BBCBF9294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48" y="2385228"/>
                <a:ext cx="3136232" cy="800219"/>
              </a:xfrm>
              <a:prstGeom prst="rect">
                <a:avLst/>
              </a:prstGeom>
              <a:blipFill>
                <a:blip r:embed="rId4"/>
                <a:stretch>
                  <a:fillRect t="-10769" r="-6048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dirty="0"/>
              <a:t>Задачи линейной регресси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9306" r="-777"/>
          <a:stretch/>
        </p:blipFill>
        <p:spPr>
          <a:xfrm>
            <a:off x="154722" y="1017725"/>
            <a:ext cx="3808298" cy="27749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39656-98C5-B643-8CE4-9C252FF98A17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3/19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E15129-052A-0647-9852-24CA42E6EBA1}"/>
                  </a:ext>
                </a:extLst>
              </p:cNvPr>
              <p:cNvSpPr txBox="1"/>
              <p:nvPr/>
            </p:nvSpPr>
            <p:spPr>
              <a:xfrm>
                <a:off x="3800870" y="1329624"/>
                <a:ext cx="4885440" cy="303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br>
                  <a:rPr lang="ru-RU" sz="2400" dirty="0"/>
                </a:br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sz="24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1.3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2.1</m:t>
                                      </m:r>
                                    </m:e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3.8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1.6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Xw</m:t>
                      </m:r>
                    </m:oMath>
                  </m:oMathPara>
                </a14:m>
                <a:endParaRPr lang="ar-AE" sz="2400" dirty="0"/>
              </a:p>
              <a:p>
                <a:endParaRPr lang="ar-AE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E15129-052A-0647-9852-24CA42E6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70" y="1329624"/>
                <a:ext cx="4885440" cy="3035703"/>
              </a:xfrm>
              <a:prstGeom prst="rect">
                <a:avLst/>
              </a:prstGeom>
              <a:blipFill>
                <a:blip r:embed="rId4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9350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Критерии качества</a:t>
            </a: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00" y="1558428"/>
            <a:ext cx="4746520" cy="277203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A3E8A4-9948-234E-9CF7-F8DCC65AC41E}"/>
                  </a:ext>
                </a:extLst>
              </p:cNvPr>
              <p:cNvSpPr txBox="1"/>
              <p:nvPr/>
            </p:nvSpPr>
            <p:spPr>
              <a:xfrm>
                <a:off x="5719313" y="2254091"/>
                <a:ext cx="2973725" cy="1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Q - </a:t>
                </a:r>
                <a:r>
                  <a:rPr lang="ru-RU" sz="1800" dirty="0"/>
                  <a:t>функция потерь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A3E8A4-9948-234E-9CF7-F8DCC65A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313" y="2254091"/>
                <a:ext cx="2973725" cy="1402563"/>
              </a:xfrm>
              <a:prstGeom prst="rect">
                <a:avLst/>
              </a:prstGeom>
              <a:blipFill>
                <a:blip r:embed="rId4"/>
                <a:stretch>
                  <a:fillRect l="-1702" t="-61261" b="-54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121CBB8-A450-4945-A42F-8FE25E557D6E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4/19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признаков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699" y="1017725"/>
            <a:ext cx="8785455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Полиномиальные                   Категориальные                          Разбиение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r="52157"/>
          <a:stretch/>
        </p:blipFill>
        <p:spPr>
          <a:xfrm>
            <a:off x="470950" y="1496775"/>
            <a:ext cx="1652951" cy="17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48937"/>
          <a:stretch/>
        </p:blipFill>
        <p:spPr>
          <a:xfrm>
            <a:off x="470950" y="3224250"/>
            <a:ext cx="1764171" cy="17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379" y="2141500"/>
            <a:ext cx="2912622" cy="18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D7ABE-862B-4B46-A9AB-F4EBD97AE8CE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5/19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1FFE1F-912F-F048-85DA-66B4C143FD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6" b="-1"/>
          <a:stretch/>
        </p:blipFill>
        <p:spPr>
          <a:xfrm>
            <a:off x="2499976" y="2184816"/>
            <a:ext cx="3466548" cy="1412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ea typeface="Segoe UI Historic" panose="020B0502040204020203" pitchFamily="34" charset="0"/>
                <a:cs typeface="Segoe UI Historic" panose="020B0502040204020203" pitchFamily="34" charset="0"/>
              </a:rPr>
              <a:t>Как обучается</a:t>
            </a:r>
            <a:endParaRPr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B6E088-924D-A64C-9580-10AF88DB44EB}"/>
                  </a:ext>
                </a:extLst>
              </p:cNvPr>
              <p:cNvSpPr txBox="1"/>
              <p:nvPr/>
            </p:nvSpPr>
            <p:spPr>
              <a:xfrm>
                <a:off x="397328" y="1702169"/>
                <a:ext cx="8349343" cy="338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𝑋𝑤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B6E088-924D-A64C-9580-10AF88DB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8" y="1702169"/>
                <a:ext cx="8349343" cy="3389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FDCF33-0922-FF4D-8DA9-FD7E622858EB}"/>
              </a:ext>
            </a:extLst>
          </p:cNvPr>
          <p:cNvSpPr txBox="1"/>
          <p:nvPr/>
        </p:nvSpPr>
        <p:spPr>
          <a:xfrm>
            <a:off x="307497" y="1302061"/>
            <a:ext cx="435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800" dirty="0"/>
              <a:t>1. </a:t>
            </a:r>
            <a:r>
              <a:rPr lang="ru-RU" sz="1800" dirty="0"/>
              <a:t>Аналитическое решение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4CFD5-EA1C-5441-96F5-0C53409C8E5B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6/19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71269F-8E42-914D-8130-8757587F6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071" y="382047"/>
            <a:ext cx="32131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обучается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2. Градиентный спуск</a:t>
            </a:r>
            <a:endParaRPr dirty="0"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r="4269" b="7825"/>
          <a:stretch/>
        </p:blipFill>
        <p:spPr>
          <a:xfrm>
            <a:off x="185057" y="1723040"/>
            <a:ext cx="6048450" cy="327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200" y="83438"/>
            <a:ext cx="42291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AC6FF-712A-FB41-A51D-AF3BD41D7A8E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7/19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F7341-1A4E-3C40-99DA-AD6A42D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Переобучение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6647C8-6351-E044-9EDA-470CB2DA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8" y="1421308"/>
            <a:ext cx="8143336" cy="2141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0BB04-F475-BA47-9C81-EA3550E598D6}"/>
              </a:ext>
            </a:extLst>
          </p:cNvPr>
          <p:cNvSpPr txBox="1"/>
          <p:nvPr/>
        </p:nvSpPr>
        <p:spPr>
          <a:xfrm>
            <a:off x="8153400" y="4698475"/>
            <a:ext cx="80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839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8906</TotalTime>
  <Words>322</Words>
  <Application>Microsoft Macintosh PowerPoint</Application>
  <PresentationFormat>Экран (16:9)</PresentationFormat>
  <Paragraphs>98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Segoe UI Historic</vt:lpstr>
      <vt:lpstr>Simple Light</vt:lpstr>
      <vt:lpstr>Линейная регрессия</vt:lpstr>
      <vt:lpstr>План занятия</vt:lpstr>
      <vt:lpstr>Задачи линейной регресси</vt:lpstr>
      <vt:lpstr>Задачи линейной регресси </vt:lpstr>
      <vt:lpstr>Критерии качества</vt:lpstr>
      <vt:lpstr>Подготовка признаков</vt:lpstr>
      <vt:lpstr>Как обучается</vt:lpstr>
      <vt:lpstr>Как обучается</vt:lpstr>
      <vt:lpstr>Переобучение</vt:lpstr>
      <vt:lpstr>Проблема переобучения и недообучения </vt:lpstr>
      <vt:lpstr>Кроссвалидация</vt:lpstr>
      <vt:lpstr>Кроссвалидация</vt:lpstr>
      <vt:lpstr>Настройка сложности</vt:lpstr>
      <vt:lpstr>Настройка сложности</vt:lpstr>
      <vt:lpstr>Регуляризация</vt:lpstr>
      <vt:lpstr>Регуляризация</vt:lpstr>
      <vt:lpstr>Регуляризация</vt:lpstr>
      <vt:lpstr>Интерпретация линейной модели </vt:lpstr>
      <vt:lpstr>Интерпретация линейной модели </vt:lpstr>
      <vt:lpstr>Интерпретация линейной модели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Линейная регрессия</dc:title>
  <cp:lastModifiedBy>Microsoft Office User</cp:lastModifiedBy>
  <cp:revision>11</cp:revision>
  <dcterms:modified xsi:type="dcterms:W3CDTF">2021-10-30T08:23:58Z</dcterms:modified>
</cp:coreProperties>
</file>