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image20.jpg" ContentType="image/jpg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40"/>
  </p:notesMasterIdLst>
  <p:sldIdLst>
    <p:sldId id="256" r:id="rId2"/>
    <p:sldId id="289" r:id="rId3"/>
    <p:sldId id="288" r:id="rId4"/>
    <p:sldId id="290" r:id="rId5"/>
    <p:sldId id="334" r:id="rId6"/>
    <p:sldId id="335" r:id="rId7"/>
    <p:sldId id="291" r:id="rId8"/>
    <p:sldId id="292" r:id="rId9"/>
    <p:sldId id="293" r:id="rId10"/>
    <p:sldId id="294" r:id="rId11"/>
    <p:sldId id="295" r:id="rId12"/>
    <p:sldId id="296" r:id="rId13"/>
    <p:sldId id="298" r:id="rId14"/>
    <p:sldId id="299" r:id="rId15"/>
    <p:sldId id="297" r:id="rId16"/>
    <p:sldId id="300" r:id="rId17"/>
    <p:sldId id="321" r:id="rId18"/>
    <p:sldId id="322" r:id="rId19"/>
    <p:sldId id="323" r:id="rId20"/>
    <p:sldId id="301" r:id="rId21"/>
    <p:sldId id="326" r:id="rId22"/>
    <p:sldId id="325" r:id="rId23"/>
    <p:sldId id="320" r:id="rId24"/>
    <p:sldId id="319" r:id="rId25"/>
    <p:sldId id="324" r:id="rId26"/>
    <p:sldId id="314" r:id="rId27"/>
    <p:sldId id="316" r:id="rId28"/>
    <p:sldId id="317" r:id="rId29"/>
    <p:sldId id="318" r:id="rId30"/>
    <p:sldId id="333" r:id="rId31"/>
    <p:sldId id="328" r:id="rId32"/>
    <p:sldId id="329" r:id="rId33"/>
    <p:sldId id="327" r:id="rId34"/>
    <p:sldId id="315" r:id="rId35"/>
    <p:sldId id="332" r:id="rId36"/>
    <p:sldId id="302" r:id="rId37"/>
    <p:sldId id="330" r:id="rId38"/>
    <p:sldId id="331" r:id="rId39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7" autoAdjust="0"/>
  </p:normalViewPr>
  <p:slideViewPr>
    <p:cSldViewPr>
      <p:cViewPr varScale="1">
        <p:scale>
          <a:sx n="123" d="100"/>
          <a:sy n="123" d="100"/>
        </p:scale>
        <p:origin x="12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4ADB048-B6AA-4D22-B925-1E07B42FCC2F}" type="datetimeFigureOut">
              <a:rPr lang="en-US"/>
              <a:pPr>
                <a:defRPr/>
              </a:pPr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BF2CB4-761B-4BF8-ADAE-309A87B15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1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0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A09A81-C022-4231-8872-99A464F4C764}" type="datetime1">
              <a:rPr lang="sv-SE" smtClean="0"/>
              <a:t>2019-10-31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41135-FE25-4BB9-845D-2A6C9DB4D6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25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98308-94EF-420F-8322-3F4D2FF449FA}" type="datetime1">
              <a:rPr lang="sv-SE" smtClean="0"/>
              <a:t>2019-10-31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1788B-0916-4076-90CD-A11BF9C4C5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81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C8448-7734-48A8-B5FB-5C7A65C7FE40}" type="datetime1">
              <a:rPr lang="sv-SE" smtClean="0"/>
              <a:t>2019-10-31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041AE-3DF6-4B42-A32B-B013DFED45F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7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588BC-B386-49ED-8BB3-1FCAF3CE93F8}" type="datetime1">
              <a:rPr lang="sv-SE" smtClean="0"/>
              <a:t>2019-10-31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DAB0-3E44-4037-BFD8-EC40824E78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05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BB1AE-A689-4386-8E80-451D02475A50}" type="datetime1">
              <a:rPr lang="sv-SE" smtClean="0"/>
              <a:t>2019-10-31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442D-BF2B-4F0F-86BC-2E9B5D092FB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7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083D5-8492-4BEE-8C68-7DFD1491CBDD}" type="datetime1">
              <a:rPr lang="sv-SE" smtClean="0"/>
              <a:t>2019-10-31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43A0B-D25E-4CEE-9A8D-A89D71CA941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5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C322A-FA83-4AA2-A09D-0CBB07B528AF}" type="datetime1">
              <a:rPr lang="sv-SE" smtClean="0"/>
              <a:t>2019-10-31</a:t>
            </a:fld>
            <a:endParaRPr lang="sv-S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F4E0B-44E5-4E70-A00D-EAF82574E9B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068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5E55B-A258-4B18-8C95-CE2EAD8CBB49}" type="datetime1">
              <a:rPr lang="sv-SE" smtClean="0"/>
              <a:t>2019-10-31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B8F3-1A8A-45D7-B8F3-C3176EA372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89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4A3A3-C67C-4FA5-B408-BE229986D0AC}" type="datetime1">
              <a:rPr lang="sv-SE" smtClean="0"/>
              <a:t>2019-10-31</a:t>
            </a:fld>
            <a:endParaRPr lang="sv-S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C067-4760-4791-9AD9-243D3788801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6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177CD-5386-452D-9A05-4441E21A2CAA}" type="datetime1">
              <a:rPr lang="sv-SE" smtClean="0"/>
              <a:t>2019-10-31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CB188-BE35-4DCB-B587-5780F2D8A2E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57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8FCC7-D6F9-49AB-8AC8-7968262D404A}" type="datetime1">
              <a:rPr lang="sv-SE" smtClean="0"/>
              <a:t>2019-10-31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C374-092E-49BD-9EFA-BFB4801F359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78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text styles</a:t>
            </a:r>
          </a:p>
          <a:p>
            <a:pPr lvl="1"/>
            <a:r>
              <a:rPr lang="en-US" altLang="sv-SE"/>
              <a:t>Second level</a:t>
            </a:r>
          </a:p>
          <a:p>
            <a:pPr lvl="2"/>
            <a:r>
              <a:rPr lang="en-US" altLang="sv-SE"/>
              <a:t>Third level</a:t>
            </a:r>
          </a:p>
          <a:p>
            <a:pPr lvl="3"/>
            <a:r>
              <a:rPr lang="en-US" altLang="sv-SE"/>
              <a:t>Fourth level</a:t>
            </a:r>
          </a:p>
          <a:p>
            <a:pPr lvl="4"/>
            <a:r>
              <a:rPr lang="en-US" altLang="sv-S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A8B8979-3CB6-4C22-BEED-3A919778F1FD}" type="datetime1">
              <a:rPr lang="sv-SE" smtClean="0"/>
              <a:t>2019-10-31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57A1C-DCE8-4055-B631-8BF35863A1E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899592" y="1988840"/>
            <a:ext cx="7772400" cy="1470025"/>
          </a:xfrm>
        </p:spPr>
        <p:txBody>
          <a:bodyPr/>
          <a:lstStyle/>
          <a:p>
            <a:pPr eaLnBrk="1" hangingPunct="1"/>
            <a:r>
              <a:rPr lang="sv-SE" altLang="sv-SE" sz="4800" dirty="0"/>
              <a:t>Basic </a:t>
            </a:r>
            <a:r>
              <a:rPr lang="sv-SE" altLang="sv-SE" sz="4800" dirty="0" err="1"/>
              <a:t>concepts</a:t>
            </a:r>
            <a:endParaRPr lang="sv-SE" altLang="sv-SE" sz="4800" dirty="0"/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v-SE" altLang="sv-SE" dirty="0" err="1"/>
              <a:t>Lecture</a:t>
            </a:r>
            <a:r>
              <a:rPr lang="sv-SE" altLang="sv-SE" dirty="0"/>
              <a:t> 1a</a:t>
            </a:r>
          </a:p>
          <a:p>
            <a:pPr algn="l" eaLnBrk="1" hangingPunct="1"/>
            <a:endParaRPr lang="sv-SE" altLang="sv-SE" sz="2000" dirty="0"/>
          </a:p>
          <a:p>
            <a:pPr eaLnBrk="1" hangingPunct="1"/>
            <a:r>
              <a:rPr lang="sv-SE" altLang="sv-SE" sz="2000" dirty="0"/>
              <a:t>Course </a:t>
            </a:r>
            <a:r>
              <a:rPr lang="sv-SE" altLang="sv-SE" sz="2000" dirty="0" err="1"/>
              <a:t>leader</a:t>
            </a:r>
            <a:r>
              <a:rPr lang="sv-SE" altLang="sv-SE" sz="2000" dirty="0"/>
              <a:t>: Oleg Sysoev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  <a:endParaRPr lang="sv-S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</a:t>
            </a:r>
            <a:r>
              <a:rPr lang="sv-SE" dirty="0" err="1"/>
              <a:t>probability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?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4525963"/>
          </a:xfrm>
        </p:spPr>
        <p:txBody>
          <a:bodyPr>
            <a:normAutofit/>
          </a:bodyPr>
          <a:lstStyle/>
          <a:p>
            <a:r>
              <a:rPr lang="en-US" sz="1800" spc="-20" dirty="0">
                <a:cs typeface="Tahoma"/>
              </a:rPr>
              <a:t>Probability </a:t>
            </a:r>
            <a:r>
              <a:rPr lang="en-US" sz="1800" spc="-55" dirty="0">
                <a:cs typeface="Tahoma"/>
              </a:rPr>
              <a:t>models and </a:t>
            </a:r>
            <a:r>
              <a:rPr lang="en-US" sz="1800" spc="-25" dirty="0">
                <a:cs typeface="Tahoma"/>
              </a:rPr>
              <a:t>statistical </a:t>
            </a:r>
            <a:r>
              <a:rPr lang="en-US" sz="1800" spc="-55" dirty="0">
                <a:cs typeface="Tahoma"/>
              </a:rPr>
              <a:t>inference </a:t>
            </a:r>
            <a:r>
              <a:rPr lang="en-US" sz="1800" spc="-50" dirty="0">
                <a:cs typeface="Tahoma"/>
              </a:rPr>
              <a:t>provide </a:t>
            </a:r>
            <a:r>
              <a:rPr lang="en-US" sz="1800" spc="-60" dirty="0">
                <a:cs typeface="Tahoma"/>
              </a:rPr>
              <a:t>a </a:t>
            </a:r>
            <a:r>
              <a:rPr lang="en-US" sz="1800" spc="105" dirty="0">
                <a:cs typeface="Tahoma"/>
              </a:rPr>
              <a:t> </a:t>
            </a:r>
            <a:r>
              <a:rPr lang="en-US" sz="1800" b="1" spc="5" dirty="0">
                <a:cs typeface="Calibri"/>
              </a:rPr>
              <a:t>framework</a:t>
            </a:r>
            <a:endParaRPr lang="en-US" sz="1800" spc="5" dirty="0">
              <a:cs typeface="Tahoma"/>
            </a:endParaRPr>
          </a:p>
          <a:p>
            <a:pPr>
              <a:spcBef>
                <a:spcPts val="930"/>
              </a:spcBef>
            </a:pPr>
            <a:endParaRPr lang="en-US" sz="1800" spc="55" dirty="0">
              <a:cs typeface="Tahoma"/>
            </a:endParaRPr>
          </a:p>
          <a:p>
            <a:pPr>
              <a:spcBef>
                <a:spcPts val="930"/>
              </a:spcBef>
            </a:pPr>
            <a:r>
              <a:rPr lang="en-US" sz="1800" spc="55" dirty="0">
                <a:cs typeface="Tahoma"/>
              </a:rPr>
              <a:t>A </a:t>
            </a:r>
            <a:r>
              <a:rPr lang="en-US" sz="1800" spc="-40" dirty="0">
                <a:cs typeface="Tahoma"/>
              </a:rPr>
              <a:t>principled </a:t>
            </a:r>
            <a:r>
              <a:rPr lang="en-US" sz="1800" b="1" spc="-5" dirty="0">
                <a:cs typeface="Calibri"/>
              </a:rPr>
              <a:t>way  </a:t>
            </a:r>
            <a:r>
              <a:rPr lang="en-US" sz="1800" b="1" spc="25" dirty="0">
                <a:cs typeface="Calibri"/>
              </a:rPr>
              <a:t>to  think </a:t>
            </a:r>
            <a:r>
              <a:rPr lang="en-US" sz="1800" spc="-35" dirty="0">
                <a:cs typeface="Tahoma"/>
              </a:rPr>
              <a:t>about </a:t>
            </a:r>
            <a:r>
              <a:rPr lang="en-US" sz="1800" spc="-55" dirty="0">
                <a:cs typeface="Tahoma"/>
              </a:rPr>
              <a:t>any problem </a:t>
            </a:r>
            <a:r>
              <a:rPr lang="en-US" sz="1800" spc="-30" dirty="0">
                <a:cs typeface="Tahoma"/>
              </a:rPr>
              <a:t>in </a:t>
            </a:r>
            <a:r>
              <a:rPr lang="en-US" sz="1800" spc="-55" dirty="0">
                <a:cs typeface="Tahoma"/>
              </a:rPr>
              <a:t>machine </a:t>
            </a:r>
            <a:r>
              <a:rPr lang="en-US" sz="1800" spc="-20" dirty="0">
                <a:cs typeface="Tahoma"/>
              </a:rPr>
              <a:t> </a:t>
            </a:r>
            <a:r>
              <a:rPr lang="en-US" sz="1800" spc="-50" dirty="0">
                <a:cs typeface="Tahoma"/>
              </a:rPr>
              <a:t>learning</a:t>
            </a:r>
          </a:p>
          <a:p>
            <a:pPr lvl="1">
              <a:spcBef>
                <a:spcPts val="930"/>
              </a:spcBef>
            </a:pPr>
            <a:r>
              <a:rPr lang="en-US" sz="1600" spc="-50" dirty="0">
                <a:cs typeface="Tahoma"/>
              </a:rPr>
              <a:t>Probabilistic model </a:t>
            </a:r>
            <a:r>
              <a:rPr lang="en-US" sz="1600" spc="-50" dirty="0">
                <a:cs typeface="Tahoma"/>
                <a:sym typeface="Wingdings" panose="05000000000000000000" pitchFamily="2" charset="2"/>
              </a:rPr>
              <a:t>Estimation Prediction</a:t>
            </a:r>
            <a:endParaRPr lang="en-US" sz="1600" spc="-50" dirty="0">
              <a:cs typeface="Tahoma"/>
            </a:endParaRPr>
          </a:p>
          <a:p>
            <a:pPr>
              <a:spcBef>
                <a:spcPts val="930"/>
              </a:spcBef>
            </a:pPr>
            <a:endParaRPr lang="en-US" sz="1800" dirty="0">
              <a:cs typeface="Tahoma"/>
            </a:endParaRPr>
          </a:p>
          <a:p>
            <a:pPr marL="297815" marR="513715" indent="-285750">
              <a:lnSpc>
                <a:spcPct val="102600"/>
              </a:lnSpc>
              <a:spcBef>
                <a:spcPts val="894"/>
              </a:spcBef>
            </a:pPr>
            <a:r>
              <a:rPr lang="en-US" sz="1800" spc="-20" dirty="0">
                <a:cs typeface="Tahoma"/>
              </a:rPr>
              <a:t>Probabilistic </a:t>
            </a:r>
            <a:r>
              <a:rPr lang="en-US" sz="1800" spc="-55" dirty="0">
                <a:cs typeface="Tahoma"/>
              </a:rPr>
              <a:t>models </a:t>
            </a:r>
            <a:r>
              <a:rPr lang="en-US" sz="1800" b="1" spc="25" dirty="0">
                <a:cs typeface="Calibri"/>
              </a:rPr>
              <a:t>quantify </a:t>
            </a:r>
            <a:r>
              <a:rPr lang="en-US" sz="1800" b="1" spc="20" dirty="0">
                <a:cs typeface="Calibri"/>
              </a:rPr>
              <a:t>uncertainties</a:t>
            </a:r>
            <a:r>
              <a:rPr lang="en-US" sz="1800" spc="20" dirty="0">
                <a:cs typeface="Tahoma"/>
              </a:rPr>
              <a:t>. </a:t>
            </a:r>
            <a:endParaRPr lang="en-US" sz="1800" spc="-45" dirty="0">
              <a:cs typeface="Tahoma"/>
            </a:endParaRPr>
          </a:p>
          <a:p>
            <a:pPr lvl="1"/>
            <a:r>
              <a:rPr lang="en-US" sz="1600" dirty="0">
                <a:cs typeface="Times New Roman"/>
              </a:rPr>
              <a:t>Deterministic answers may often be inappropriate</a:t>
            </a:r>
          </a:p>
          <a:p>
            <a:endParaRPr lang="sv-SE" sz="1800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357117"/>
            <a:ext cx="1969441" cy="1969441"/>
          </a:xfrm>
          <a:prstGeom prst="rect">
            <a:avLst/>
          </a:prstGeom>
        </p:spPr>
      </p:pic>
      <p:sp>
        <p:nvSpPr>
          <p:cNvPr id="6" name="textruta 5"/>
          <p:cNvSpPr txBox="1"/>
          <p:nvPr/>
        </p:nvSpPr>
        <p:spPr>
          <a:xfrm>
            <a:off x="5940151" y="4509120"/>
            <a:ext cx="3265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/>
              <a:t>The </a:t>
            </a:r>
            <a:r>
              <a:rPr lang="sv-SE" i="1" dirty="0" err="1"/>
              <a:t>currency</a:t>
            </a:r>
            <a:r>
              <a:rPr lang="sv-SE" i="1" dirty="0"/>
              <a:t> </a:t>
            </a:r>
            <a:r>
              <a:rPr lang="sv-SE" i="1" dirty="0" err="1"/>
              <a:t>exchange</a:t>
            </a:r>
            <a:r>
              <a:rPr lang="sv-SE" i="1" dirty="0"/>
              <a:t> rate </a:t>
            </a:r>
            <a:r>
              <a:rPr lang="sv-SE" i="1" dirty="0" err="1"/>
              <a:t>tomorrow</a:t>
            </a:r>
            <a:r>
              <a:rPr lang="sv-SE" i="1" dirty="0"/>
              <a:t> </a:t>
            </a:r>
            <a:r>
              <a:rPr lang="sv-SE" i="1" dirty="0" err="1"/>
              <a:t>will</a:t>
            </a:r>
            <a:r>
              <a:rPr lang="sv-SE" i="1" dirty="0"/>
              <a:t> be 10.41!</a:t>
            </a:r>
          </a:p>
        </p:txBody>
      </p:sp>
      <p:sp>
        <p:nvSpPr>
          <p:cNvPr id="7" name="Rektangel 6"/>
          <p:cNvSpPr/>
          <p:nvPr/>
        </p:nvSpPr>
        <p:spPr>
          <a:xfrm>
            <a:off x="6756052" y="4302740"/>
            <a:ext cx="163378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600" dirty="0">
                <a:solidFill>
                  <a:schemeClr val="bg1">
                    <a:lumMod val="85000"/>
                  </a:schemeClr>
                </a:solidFill>
              </a:rPr>
              <a:t>http://lolnada.org/t/src/1454993210255.jpg</a:t>
            </a:r>
          </a:p>
        </p:txBody>
      </p:sp>
    </p:spTree>
    <p:extLst>
      <p:ext uri="{BB962C8B-B14F-4D97-AF65-F5344CB8AC3E}">
        <p14:creationId xmlns:p14="http://schemas.microsoft.com/office/powerpoint/2010/main" val="330083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</a:t>
            </a:r>
            <a:r>
              <a:rPr lang="sv-SE" dirty="0" err="1"/>
              <a:t>probability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?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204470" indent="0">
              <a:lnSpc>
                <a:spcPct val="102600"/>
              </a:lnSpc>
              <a:spcBef>
                <a:spcPts val="880"/>
              </a:spcBef>
              <a:buNone/>
            </a:pPr>
            <a:endParaRPr lang="en-US" sz="2400" i="1" spc="-45" dirty="0">
              <a:latin typeface="Book Antiqua"/>
              <a:cs typeface="Book Antiqua"/>
            </a:endParaRPr>
          </a:p>
          <a:p>
            <a:pPr marL="0" marR="204470" indent="0">
              <a:lnSpc>
                <a:spcPct val="102600"/>
              </a:lnSpc>
              <a:spcBef>
                <a:spcPts val="880"/>
              </a:spcBef>
              <a:buNone/>
            </a:pPr>
            <a:endParaRPr lang="en-US" sz="2400" i="1" spc="-45" dirty="0">
              <a:latin typeface="Book Antiqua"/>
              <a:cs typeface="Book Antiqua"/>
            </a:endParaRPr>
          </a:p>
          <a:p>
            <a:pPr marL="0" marR="204470" indent="0">
              <a:lnSpc>
                <a:spcPct val="102600"/>
              </a:lnSpc>
              <a:spcBef>
                <a:spcPts val="880"/>
              </a:spcBef>
              <a:buNone/>
            </a:pPr>
            <a:r>
              <a:rPr lang="en-US" sz="2400" i="1" spc="-45" dirty="0">
                <a:latin typeface="Book Antiqua"/>
                <a:cs typeface="Book Antiqua"/>
              </a:rPr>
              <a:t>As </a:t>
            </a:r>
            <a:r>
              <a:rPr lang="en-US" sz="2400" i="1" spc="10" dirty="0">
                <a:latin typeface="Book Antiqua"/>
                <a:cs typeface="Book Antiqua"/>
              </a:rPr>
              <a:t>robotics </a:t>
            </a:r>
            <a:r>
              <a:rPr lang="en-US" sz="2400" i="1" spc="-35" dirty="0">
                <a:latin typeface="Book Antiqua"/>
                <a:cs typeface="Book Antiqua"/>
              </a:rPr>
              <a:t>is </a:t>
            </a:r>
            <a:r>
              <a:rPr lang="en-US" sz="2400" i="1" spc="-30" dirty="0">
                <a:latin typeface="Book Antiqua"/>
                <a:cs typeface="Book Antiqua"/>
              </a:rPr>
              <a:t>now </a:t>
            </a:r>
            <a:r>
              <a:rPr lang="en-US" sz="2400" i="1" spc="-25" dirty="0">
                <a:latin typeface="Book Antiqua"/>
                <a:cs typeface="Book Antiqua"/>
              </a:rPr>
              <a:t>moving </a:t>
            </a:r>
            <a:r>
              <a:rPr lang="en-US" sz="2400" i="1" spc="-10" dirty="0">
                <a:latin typeface="Book Antiqua"/>
                <a:cs typeface="Book Antiqua"/>
              </a:rPr>
              <a:t>into </a:t>
            </a:r>
            <a:r>
              <a:rPr lang="en-US" sz="2400" i="1" spc="20" dirty="0">
                <a:latin typeface="Book Antiqua"/>
                <a:cs typeface="Book Antiqua"/>
              </a:rPr>
              <a:t>the </a:t>
            </a:r>
            <a:r>
              <a:rPr lang="en-US" sz="2400" i="1" spc="15" dirty="0">
                <a:latin typeface="Book Antiqua"/>
                <a:cs typeface="Book Antiqua"/>
              </a:rPr>
              <a:t>open </a:t>
            </a:r>
            <a:r>
              <a:rPr lang="en-US" sz="2400" i="1" spc="-25" dirty="0">
                <a:latin typeface="Book Antiqua"/>
                <a:cs typeface="Book Antiqua"/>
              </a:rPr>
              <a:t>world, </a:t>
            </a:r>
            <a:r>
              <a:rPr lang="en-US" sz="2400" i="1" spc="20" dirty="0">
                <a:latin typeface="Book Antiqua"/>
                <a:cs typeface="Book Antiqua"/>
              </a:rPr>
              <a:t>the </a:t>
            </a:r>
            <a:r>
              <a:rPr lang="en-US" sz="2400" i="1" spc="-20" dirty="0">
                <a:latin typeface="Book Antiqua"/>
                <a:cs typeface="Book Antiqua"/>
              </a:rPr>
              <a:t>issue </a:t>
            </a:r>
            <a:r>
              <a:rPr lang="en-US" sz="2400" i="1" spc="30" dirty="0">
                <a:latin typeface="Book Antiqua"/>
                <a:cs typeface="Book Antiqua"/>
              </a:rPr>
              <a:t>of  </a:t>
            </a:r>
            <a:r>
              <a:rPr lang="en-US" sz="2000" b="1" i="1" spc="-10" dirty="0">
                <a:solidFill>
                  <a:srgbClr val="0000FF"/>
                </a:solidFill>
                <a:latin typeface="Book Antiqua"/>
                <a:cs typeface="Book Antiqua"/>
              </a:rPr>
              <a:t>uncertainty </a:t>
            </a:r>
            <a:r>
              <a:rPr lang="en-US" sz="2400" i="1" spc="5" dirty="0">
                <a:latin typeface="Book Antiqua"/>
                <a:cs typeface="Book Antiqua"/>
              </a:rPr>
              <a:t>has </a:t>
            </a:r>
            <a:r>
              <a:rPr lang="en-US" sz="2400" i="1" spc="40" dirty="0">
                <a:latin typeface="Book Antiqua"/>
                <a:cs typeface="Book Antiqua"/>
              </a:rPr>
              <a:t>become </a:t>
            </a:r>
            <a:r>
              <a:rPr lang="en-US" sz="2400" i="1" spc="25" dirty="0">
                <a:latin typeface="Book Antiqua"/>
                <a:cs typeface="Book Antiqua"/>
              </a:rPr>
              <a:t>a </a:t>
            </a:r>
            <a:r>
              <a:rPr lang="en-US" sz="2400" i="1" spc="-10" dirty="0">
                <a:latin typeface="Book Antiqua"/>
                <a:cs typeface="Book Antiqua"/>
              </a:rPr>
              <a:t>major </a:t>
            </a:r>
            <a:r>
              <a:rPr lang="en-US" sz="2400" i="1" spc="-25" dirty="0">
                <a:latin typeface="Book Antiqua"/>
                <a:cs typeface="Book Antiqua"/>
              </a:rPr>
              <a:t>stumbling </a:t>
            </a:r>
            <a:r>
              <a:rPr lang="en-US" sz="2400" i="1" spc="25" dirty="0">
                <a:latin typeface="Book Antiqua"/>
                <a:cs typeface="Book Antiqua"/>
              </a:rPr>
              <a:t>block </a:t>
            </a:r>
            <a:r>
              <a:rPr lang="en-US" sz="2400" i="1" spc="-10" dirty="0">
                <a:latin typeface="Book Antiqua"/>
                <a:cs typeface="Book Antiqua"/>
              </a:rPr>
              <a:t>for </a:t>
            </a:r>
            <a:r>
              <a:rPr lang="en-US" sz="2400" i="1" spc="20" dirty="0">
                <a:latin typeface="Book Antiqua"/>
                <a:cs typeface="Book Antiqua"/>
              </a:rPr>
              <a:t>the </a:t>
            </a:r>
            <a:r>
              <a:rPr lang="en-US" sz="2400" i="1" spc="-15" dirty="0">
                <a:latin typeface="Book Antiqua"/>
                <a:cs typeface="Book Antiqua"/>
              </a:rPr>
              <a:t>design </a:t>
            </a:r>
            <a:r>
              <a:rPr lang="en-US" sz="2400" i="1" spc="30" dirty="0">
                <a:latin typeface="Book Antiqua"/>
                <a:cs typeface="Book Antiqua"/>
              </a:rPr>
              <a:t>of  </a:t>
            </a:r>
            <a:r>
              <a:rPr lang="en-US" sz="2400" i="1" spc="15" dirty="0">
                <a:latin typeface="Book Antiqua"/>
                <a:cs typeface="Book Antiqua"/>
              </a:rPr>
              <a:t>capable </a:t>
            </a:r>
            <a:r>
              <a:rPr lang="en-US" sz="2400" i="1" spc="25" dirty="0">
                <a:latin typeface="Book Antiqua"/>
                <a:cs typeface="Book Antiqua"/>
              </a:rPr>
              <a:t>robot </a:t>
            </a:r>
            <a:r>
              <a:rPr lang="en-US" sz="2400" i="1" spc="-5" dirty="0">
                <a:latin typeface="Book Antiqua"/>
                <a:cs typeface="Book Antiqua"/>
              </a:rPr>
              <a:t>systems. </a:t>
            </a:r>
            <a:r>
              <a:rPr lang="en-US" sz="2400" i="1" spc="-30" dirty="0">
                <a:latin typeface="Book Antiqua"/>
                <a:cs typeface="Book Antiqua"/>
              </a:rPr>
              <a:t>Managing </a:t>
            </a:r>
            <a:r>
              <a:rPr lang="en-US" sz="2400" i="1" spc="-25" dirty="0">
                <a:latin typeface="Book Antiqua"/>
                <a:cs typeface="Book Antiqua"/>
              </a:rPr>
              <a:t>uncertainty </a:t>
            </a:r>
            <a:r>
              <a:rPr lang="en-US" sz="2400" i="1" spc="-35" dirty="0">
                <a:latin typeface="Book Antiqua"/>
                <a:cs typeface="Book Antiqua"/>
              </a:rPr>
              <a:t>is </a:t>
            </a:r>
            <a:r>
              <a:rPr lang="en-US" sz="2400" i="1" spc="-10" dirty="0">
                <a:latin typeface="Book Antiqua"/>
                <a:cs typeface="Book Antiqua"/>
              </a:rPr>
              <a:t>possibly </a:t>
            </a:r>
            <a:r>
              <a:rPr lang="en-US" sz="2400" i="1" spc="20" dirty="0">
                <a:latin typeface="Book Antiqua"/>
                <a:cs typeface="Book Antiqua"/>
              </a:rPr>
              <a:t>the </a:t>
            </a:r>
            <a:r>
              <a:rPr lang="en-US" sz="2400" i="1" spc="10" dirty="0">
                <a:latin typeface="Book Antiqua"/>
                <a:cs typeface="Book Antiqua"/>
              </a:rPr>
              <a:t>most  </a:t>
            </a:r>
            <a:r>
              <a:rPr lang="en-US" sz="2400" i="1" spc="-5" dirty="0">
                <a:latin typeface="Book Antiqua"/>
                <a:cs typeface="Book Antiqua"/>
              </a:rPr>
              <a:t>important </a:t>
            </a:r>
            <a:r>
              <a:rPr lang="en-US" sz="2400" i="1" spc="10" dirty="0">
                <a:latin typeface="Book Antiqua"/>
                <a:cs typeface="Book Antiqua"/>
              </a:rPr>
              <a:t>step </a:t>
            </a:r>
            <a:r>
              <a:rPr lang="en-US" sz="2400" i="1" spc="-20" dirty="0">
                <a:latin typeface="Book Antiqua"/>
                <a:cs typeface="Book Antiqua"/>
              </a:rPr>
              <a:t>towards </a:t>
            </a:r>
            <a:r>
              <a:rPr lang="en-US" sz="2400" i="1" dirty="0">
                <a:latin typeface="Book Antiqua"/>
                <a:cs typeface="Book Antiqua"/>
              </a:rPr>
              <a:t>robust </a:t>
            </a:r>
            <a:r>
              <a:rPr lang="en-US" sz="2400" i="1" spc="-20" dirty="0">
                <a:latin typeface="Book Antiqua"/>
                <a:cs typeface="Book Antiqua"/>
              </a:rPr>
              <a:t>real-world </a:t>
            </a:r>
            <a:r>
              <a:rPr lang="en-US" sz="2400" i="1" spc="25" dirty="0">
                <a:latin typeface="Book Antiqua"/>
                <a:cs typeface="Book Antiqua"/>
              </a:rPr>
              <a:t>robot   </a:t>
            </a:r>
            <a:r>
              <a:rPr lang="en-US" sz="2400" i="1" spc="-5" dirty="0">
                <a:latin typeface="Book Antiqua"/>
                <a:cs typeface="Book Antiqua"/>
              </a:rPr>
              <a:t>systems.</a:t>
            </a:r>
            <a:endParaRPr lang="en-US" sz="2400" dirty="0">
              <a:latin typeface="Book Antiqua"/>
              <a:cs typeface="Book Antiqua"/>
            </a:endParaRPr>
          </a:p>
          <a:p>
            <a:pPr marL="0" indent="0">
              <a:lnSpc>
                <a:spcPct val="100000"/>
              </a:lnSpc>
              <a:spcBef>
                <a:spcPts val="535"/>
              </a:spcBef>
              <a:buNone/>
            </a:pPr>
            <a:r>
              <a:rPr lang="en-US" sz="1400" i="1" spc="50" dirty="0">
                <a:latin typeface="Book Antiqua"/>
                <a:cs typeface="Book Antiqua"/>
              </a:rPr>
              <a:t>    from </a:t>
            </a:r>
            <a:r>
              <a:rPr lang="en-US" sz="1400" i="1" spc="65" dirty="0">
                <a:latin typeface="Book Antiqua"/>
                <a:cs typeface="Book Antiqua"/>
              </a:rPr>
              <a:t>the </a:t>
            </a:r>
            <a:r>
              <a:rPr lang="en-US" sz="1400" i="1" spc="85" dirty="0">
                <a:latin typeface="Book Antiqua"/>
                <a:cs typeface="Book Antiqua"/>
              </a:rPr>
              <a:t>book </a:t>
            </a:r>
            <a:r>
              <a:rPr lang="en-US" sz="1400" i="1" spc="35" dirty="0">
                <a:latin typeface="Book Antiqua"/>
                <a:cs typeface="Book Antiqua"/>
              </a:rPr>
              <a:t>Probabilistic </a:t>
            </a:r>
            <a:r>
              <a:rPr lang="en-US" sz="1400" i="1" spc="60" dirty="0">
                <a:latin typeface="Book Antiqua"/>
                <a:cs typeface="Book Antiqua"/>
              </a:rPr>
              <a:t>Robotics </a:t>
            </a:r>
            <a:r>
              <a:rPr lang="en-US" sz="1400" i="1" spc="40" dirty="0">
                <a:latin typeface="Book Antiqua"/>
                <a:cs typeface="Book Antiqua"/>
              </a:rPr>
              <a:t>by </a:t>
            </a:r>
            <a:r>
              <a:rPr lang="en-US" sz="1400" i="1" spc="45" dirty="0" err="1">
                <a:latin typeface="Book Antiqua"/>
                <a:cs typeface="Book Antiqua"/>
              </a:rPr>
              <a:t>Thrun</a:t>
            </a:r>
            <a:r>
              <a:rPr lang="en-US" sz="1400" i="1" spc="45" dirty="0">
                <a:latin typeface="Book Antiqua"/>
                <a:cs typeface="Book Antiqua"/>
              </a:rPr>
              <a:t> </a:t>
            </a:r>
            <a:r>
              <a:rPr lang="en-US" sz="1400" i="1" spc="65" dirty="0">
                <a:latin typeface="Book Antiqua"/>
                <a:cs typeface="Book Antiqua"/>
              </a:rPr>
              <a:t>et  </a:t>
            </a:r>
            <a:r>
              <a:rPr lang="en-US" sz="1400" i="1" spc="35" dirty="0">
                <a:latin typeface="Book Antiqua"/>
                <a:cs typeface="Book Antiqua"/>
              </a:rPr>
              <a:t>al.</a:t>
            </a:r>
            <a:endParaRPr lang="en-US" sz="1400" dirty="0">
              <a:latin typeface="Book Antiqua"/>
              <a:cs typeface="Book Antiqua"/>
            </a:endParaRP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1952471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classifying</a:t>
            </a:r>
            <a:r>
              <a:rPr lang="sv-SE" dirty="0"/>
              <a:t> </a:t>
            </a:r>
            <a:r>
              <a:rPr lang="sv-SE" dirty="0" err="1"/>
              <a:t>hadwritten</a:t>
            </a:r>
            <a:r>
              <a:rPr lang="sv-SE" dirty="0"/>
              <a:t> </a:t>
            </a:r>
            <a:r>
              <a:rPr lang="sv-SE" dirty="0" err="1"/>
              <a:t>digits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object 3"/>
          <p:cNvSpPr/>
          <p:nvPr/>
        </p:nvSpPr>
        <p:spPr>
          <a:xfrm>
            <a:off x="2483768" y="2348880"/>
            <a:ext cx="3744416" cy="3456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5624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classifying</a:t>
            </a:r>
            <a:r>
              <a:rPr lang="sv-SE" dirty="0"/>
              <a:t> </a:t>
            </a:r>
            <a:r>
              <a:rPr lang="sv-SE" dirty="0" err="1"/>
              <a:t>hadwritten</a:t>
            </a:r>
            <a:r>
              <a:rPr lang="sv-SE" dirty="0"/>
              <a:t> </a:t>
            </a:r>
            <a:r>
              <a:rPr lang="sv-SE" dirty="0" err="1"/>
              <a:t>digits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spc="40" dirty="0">
                <a:solidFill>
                  <a:srgbClr val="0000FF"/>
                </a:solidFill>
                <a:cs typeface="Calibri"/>
              </a:rPr>
              <a:t>Training </a:t>
            </a:r>
            <a:r>
              <a:rPr lang="en-US" spc="-50" dirty="0">
                <a:latin typeface="Tahoma"/>
                <a:cs typeface="Tahoma"/>
              </a:rPr>
              <a:t>data:  </a:t>
            </a:r>
            <a:r>
              <a:rPr lang="en-US" spc="-60" dirty="0">
                <a:latin typeface="Tahoma"/>
                <a:cs typeface="Tahoma"/>
              </a:rPr>
              <a:t>60000</a:t>
            </a:r>
            <a:r>
              <a:rPr lang="en-US" spc="-100" dirty="0">
                <a:latin typeface="Tahoma"/>
                <a:cs typeface="Tahoma"/>
              </a:rPr>
              <a:t> </a:t>
            </a:r>
            <a:r>
              <a:rPr lang="en-US" spc="-60" dirty="0">
                <a:latin typeface="Tahoma"/>
                <a:cs typeface="Tahoma"/>
              </a:rPr>
              <a:t>images.</a:t>
            </a:r>
            <a:endParaRPr lang="en-US" dirty="0">
              <a:latin typeface="Tahoma"/>
              <a:cs typeface="Tahoma"/>
            </a:endParaRPr>
          </a:p>
          <a:p>
            <a:pPr marL="0" indent="0">
              <a:lnSpc>
                <a:spcPct val="100000"/>
              </a:lnSpc>
              <a:spcBef>
                <a:spcPts val="330"/>
              </a:spcBef>
              <a:buNone/>
            </a:pPr>
            <a:r>
              <a:rPr lang="en-US" b="1" spc="50" dirty="0">
                <a:solidFill>
                  <a:srgbClr val="0000FF"/>
                </a:solidFill>
                <a:cs typeface="Calibri"/>
              </a:rPr>
              <a:t>Test </a:t>
            </a:r>
            <a:r>
              <a:rPr lang="en-US" spc="-50" dirty="0">
                <a:latin typeface="Tahoma"/>
                <a:cs typeface="Tahoma"/>
              </a:rPr>
              <a:t>data:  </a:t>
            </a:r>
            <a:r>
              <a:rPr lang="en-US" spc="-60" dirty="0">
                <a:latin typeface="Tahoma"/>
                <a:cs typeface="Tahoma"/>
              </a:rPr>
              <a:t>10000</a:t>
            </a:r>
            <a:r>
              <a:rPr lang="en-US" spc="-130" dirty="0">
                <a:latin typeface="Tahoma"/>
                <a:cs typeface="Tahoma"/>
              </a:rPr>
              <a:t> </a:t>
            </a:r>
            <a:r>
              <a:rPr lang="en-US" spc="-60" dirty="0">
                <a:latin typeface="Tahoma"/>
                <a:cs typeface="Tahoma"/>
              </a:rPr>
              <a:t>images.</a:t>
            </a:r>
            <a:endParaRPr lang="en-US" dirty="0">
              <a:latin typeface="Tahoma"/>
              <a:cs typeface="Tahoma"/>
            </a:endParaRPr>
          </a:p>
          <a:p>
            <a:pPr marL="12065" marR="5080" indent="0">
              <a:lnSpc>
                <a:spcPct val="102600"/>
              </a:lnSpc>
              <a:spcBef>
                <a:spcPts val="300"/>
              </a:spcBef>
              <a:buNone/>
            </a:pPr>
            <a:r>
              <a:rPr lang="en-US" b="1" spc="15" dirty="0">
                <a:solidFill>
                  <a:srgbClr val="0000FF"/>
                </a:solidFill>
                <a:cs typeface="Calibri"/>
              </a:rPr>
              <a:t>Features</a:t>
            </a:r>
            <a:r>
              <a:rPr lang="en-US" spc="15" dirty="0">
                <a:latin typeface="Tahoma"/>
                <a:cs typeface="Tahoma"/>
              </a:rPr>
              <a:t>: </a:t>
            </a:r>
            <a:r>
              <a:rPr lang="en-US" spc="-40" dirty="0">
                <a:latin typeface="Tahoma"/>
                <a:cs typeface="Tahoma"/>
              </a:rPr>
              <a:t>intensities </a:t>
            </a:r>
            <a:r>
              <a:rPr lang="en-US" spc="-45" dirty="0">
                <a:latin typeface="Tahoma"/>
                <a:cs typeface="Tahoma"/>
              </a:rPr>
              <a:t>(0-255, </a:t>
            </a:r>
            <a:r>
              <a:rPr lang="en-US" spc="-55" dirty="0">
                <a:latin typeface="Tahoma"/>
                <a:cs typeface="Tahoma"/>
              </a:rPr>
              <a:t>scaled </a:t>
            </a:r>
            <a:r>
              <a:rPr lang="en-US" spc="-20" dirty="0">
                <a:latin typeface="Tahoma"/>
                <a:cs typeface="Tahoma"/>
              </a:rPr>
              <a:t>to </a:t>
            </a:r>
            <a:r>
              <a:rPr lang="en-US" spc="-45" dirty="0">
                <a:latin typeface="Tahoma"/>
                <a:cs typeface="Tahoma"/>
              </a:rPr>
              <a:t>0-1) </a:t>
            </a:r>
            <a:r>
              <a:rPr lang="en-US" spc="-30" dirty="0">
                <a:latin typeface="Tahoma"/>
                <a:cs typeface="Tahoma"/>
              </a:rPr>
              <a:t>in </a:t>
            </a:r>
            <a:r>
              <a:rPr lang="en-US" spc="-50" dirty="0">
                <a:latin typeface="Tahoma"/>
                <a:cs typeface="Tahoma"/>
              </a:rPr>
              <a:t>the  </a:t>
            </a:r>
            <a:r>
              <a:rPr lang="en-US" spc="-60" dirty="0">
                <a:latin typeface="Tahoma"/>
                <a:cs typeface="Tahoma"/>
              </a:rPr>
              <a:t>28 </a:t>
            </a:r>
            <a:r>
              <a:rPr lang="en-US" sz="3600" i="1" spc="-5" dirty="0">
                <a:latin typeface="Meiryo"/>
                <a:cs typeface="Meiryo"/>
              </a:rPr>
              <a:t>× </a:t>
            </a:r>
            <a:r>
              <a:rPr lang="en-US" spc="-60" dirty="0">
                <a:latin typeface="Tahoma"/>
                <a:cs typeface="Tahoma"/>
              </a:rPr>
              <a:t>28 </a:t>
            </a:r>
            <a:r>
              <a:rPr lang="en-US" sz="3600" spc="5" dirty="0">
                <a:latin typeface="Lucida Sans Unicode"/>
                <a:cs typeface="Lucida Sans Unicode"/>
              </a:rPr>
              <a:t>= </a:t>
            </a:r>
            <a:r>
              <a:rPr lang="en-US" spc="-60" dirty="0">
                <a:latin typeface="Tahoma"/>
                <a:cs typeface="Tahoma"/>
              </a:rPr>
              <a:t>784 </a:t>
            </a:r>
            <a:r>
              <a:rPr lang="en-US" spc="-50" dirty="0">
                <a:latin typeface="Tahoma"/>
                <a:cs typeface="Tahoma"/>
              </a:rPr>
              <a:t>pixels </a:t>
            </a:r>
            <a:r>
              <a:rPr lang="en-US" spc="-65" dirty="0">
                <a:latin typeface="Tahoma"/>
                <a:cs typeface="Tahoma"/>
              </a:rPr>
              <a:t>as </a:t>
            </a:r>
            <a:r>
              <a:rPr lang="en-US" spc="-50" dirty="0">
                <a:latin typeface="Tahoma"/>
                <a:cs typeface="Tahoma"/>
              </a:rPr>
              <a:t>features</a:t>
            </a:r>
            <a:r>
              <a:rPr lang="en-US" spc="-45" dirty="0">
                <a:latin typeface="Tahoma"/>
                <a:cs typeface="Tahoma"/>
              </a:rPr>
              <a:t>.</a:t>
            </a:r>
            <a:endParaRPr lang="en-US" dirty="0">
              <a:latin typeface="Tahoma"/>
              <a:cs typeface="Tahoma"/>
            </a:endParaRPr>
          </a:p>
          <a:p>
            <a:pPr marL="0" indent="0">
              <a:lnSpc>
                <a:spcPct val="100000"/>
              </a:lnSpc>
              <a:spcBef>
                <a:spcPts val="330"/>
              </a:spcBef>
              <a:buNone/>
            </a:pPr>
            <a:endParaRPr lang="en-US" b="1" spc="25" dirty="0">
              <a:solidFill>
                <a:srgbClr val="0000FF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330"/>
              </a:spcBef>
              <a:buNone/>
            </a:pPr>
            <a:r>
              <a:rPr lang="en-US" b="1" spc="25" dirty="0">
                <a:solidFill>
                  <a:srgbClr val="0000FF"/>
                </a:solidFill>
                <a:cs typeface="Calibri"/>
              </a:rPr>
              <a:t>Methods: </a:t>
            </a:r>
          </a:p>
          <a:p>
            <a:pPr>
              <a:spcBef>
                <a:spcPts val="330"/>
              </a:spcBef>
            </a:pPr>
            <a:r>
              <a:rPr lang="en-US" spc="25" dirty="0">
                <a:cs typeface="Calibri"/>
              </a:rPr>
              <a:t>Multinomial regression with LASSO prior</a:t>
            </a:r>
          </a:p>
          <a:p>
            <a:pPr>
              <a:spcBef>
                <a:spcPts val="330"/>
              </a:spcBef>
            </a:pPr>
            <a:r>
              <a:rPr lang="en-US" spc="25" dirty="0">
                <a:cs typeface="Calibri"/>
              </a:rPr>
              <a:t>Support vector machines</a:t>
            </a:r>
          </a:p>
          <a:p>
            <a:pPr>
              <a:spcBef>
                <a:spcPts val="330"/>
              </a:spcBef>
            </a:pPr>
            <a:r>
              <a:rPr lang="en-US" spc="25" dirty="0">
                <a:cs typeface="Calibri"/>
              </a:rPr>
              <a:t>Neural Networks (deep?)</a:t>
            </a:r>
            <a:endParaRPr lang="en-US" spc="15" dirty="0">
              <a:cs typeface="Calibri"/>
            </a:endParaRP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691105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000" dirty="0" err="1"/>
              <a:t>Example</a:t>
            </a:r>
            <a:r>
              <a:rPr lang="sv-SE" sz="4000" dirty="0"/>
              <a:t>: </a:t>
            </a:r>
            <a:r>
              <a:rPr lang="sv-SE" sz="4000" dirty="0" err="1"/>
              <a:t>classifying</a:t>
            </a:r>
            <a:r>
              <a:rPr lang="sv-SE" sz="4000" dirty="0"/>
              <a:t> </a:t>
            </a:r>
            <a:r>
              <a:rPr lang="sv-SE" sz="4000" dirty="0" err="1"/>
              <a:t>hadwritten</a:t>
            </a:r>
            <a:r>
              <a:rPr lang="sv-SE" sz="4000" dirty="0"/>
              <a:t> </a:t>
            </a:r>
            <a:r>
              <a:rPr lang="sv-SE" sz="4000" dirty="0" err="1"/>
              <a:t>digits</a:t>
            </a:r>
            <a:endParaRPr lang="sv-SE" sz="40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Confusion</a:t>
            </a:r>
            <a:r>
              <a:rPr lang="sv-SE" dirty="0"/>
              <a:t> matrix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object 3"/>
          <p:cNvSpPr/>
          <p:nvPr/>
        </p:nvSpPr>
        <p:spPr>
          <a:xfrm>
            <a:off x="2483768" y="2924944"/>
            <a:ext cx="4320480" cy="2376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ruta 5"/>
          <p:cNvSpPr txBox="1"/>
          <p:nvPr/>
        </p:nvSpPr>
        <p:spPr>
          <a:xfrm>
            <a:off x="1763688" y="2906648"/>
            <a:ext cx="432048" cy="255454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TRUTH</a:t>
            </a:r>
          </a:p>
        </p:txBody>
      </p:sp>
      <p:sp>
        <p:nvSpPr>
          <p:cNvPr id="7" name="textruta 6"/>
          <p:cNvSpPr txBox="1"/>
          <p:nvPr/>
        </p:nvSpPr>
        <p:spPr>
          <a:xfrm>
            <a:off x="3152770" y="2321873"/>
            <a:ext cx="2867030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721950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000" dirty="0" err="1"/>
              <a:t>Example</a:t>
            </a:r>
            <a:r>
              <a:rPr lang="sv-SE" sz="4000" dirty="0"/>
              <a:t>: </a:t>
            </a:r>
            <a:r>
              <a:rPr lang="sv-SE" sz="4000" dirty="0" err="1"/>
              <a:t>smartfone</a:t>
            </a:r>
            <a:r>
              <a:rPr lang="sv-SE" sz="4000" dirty="0"/>
              <a:t> </a:t>
            </a:r>
            <a:r>
              <a:rPr lang="sv-SE" sz="4000" dirty="0" err="1"/>
              <a:t>typing</a:t>
            </a:r>
            <a:r>
              <a:rPr lang="sv-SE" sz="4000" dirty="0"/>
              <a:t> </a:t>
            </a:r>
            <a:r>
              <a:rPr lang="sv-SE" sz="4000" dirty="0" err="1"/>
              <a:t>predictions</a:t>
            </a:r>
            <a:endParaRPr lang="sv-SE" sz="4000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668403"/>
            <a:ext cx="2498610" cy="444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80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smartfone</a:t>
            </a:r>
            <a:r>
              <a:rPr lang="sv-SE" dirty="0"/>
              <a:t> </a:t>
            </a:r>
            <a:r>
              <a:rPr lang="sv-SE" dirty="0" err="1"/>
              <a:t>typing</a:t>
            </a:r>
            <a:r>
              <a:rPr lang="sv-SE" dirty="0"/>
              <a:t> </a:t>
            </a:r>
            <a:r>
              <a:rPr lang="sv-SE" dirty="0" err="1"/>
              <a:t>predictions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Assume a simple (Markov) model of a sentence: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Intuition: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𝑝𝑒𝑟𝑠𝑜𝑛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𝑐𝑟𝑎𝑧𝑦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h𝑜𝑟𝑠𝑒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𝑐𝑟𝑎𝑧𝑦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=0.0001</m:t>
                    </m:r>
                  </m:oMath>
                </a14:m>
                <a:endParaRPr lang="sv-SE" b="0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Probability for sentence depends only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How to compute ? Investigate a lot of data!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𝑐𝑎𝑠𝑒𝑠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𝑓𝑜𝑙𝑙𝑜𝑤𝑠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𝑐𝑎𝑠𝑒𝑠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practice, more advanced model used</a:t>
                </a:r>
              </a:p>
              <a:p>
                <a:pPr lvl="1"/>
                <a:r>
                  <a:rPr lang="en-US" dirty="0"/>
                  <a:t>Neural networks for ex.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29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textruta 4"/>
          <p:cNvSpPr txBox="1"/>
          <p:nvPr/>
        </p:nvSpPr>
        <p:spPr>
          <a:xfrm>
            <a:off x="4860032" y="292494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Highest</a:t>
            </a:r>
            <a:r>
              <a:rPr lang="sv-SE" dirty="0">
                <a:solidFill>
                  <a:srgbClr val="7030A0"/>
                </a:solidFill>
              </a:rPr>
              <a:t> P(?|Donald) ?</a:t>
            </a:r>
          </a:p>
        </p:txBody>
      </p:sp>
    </p:spTree>
    <p:extLst>
      <p:ext uri="{BB962C8B-B14F-4D97-AF65-F5344CB8AC3E}">
        <p14:creationId xmlns:p14="http://schemas.microsoft.com/office/powerpoint/2010/main" val="189165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4000500" y="4572000"/>
            <a:ext cx="1857375" cy="10001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 err="1"/>
              <a:t>Model</a:t>
            </a:r>
            <a:r>
              <a:rPr lang="sv-SE" dirty="0"/>
              <a:t>(?,?,?,...)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000500" y="4572000"/>
            <a:ext cx="1857375" cy="10001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 err="1"/>
              <a:t>Model</a:t>
            </a:r>
            <a:r>
              <a:rPr lang="sv-SE" dirty="0"/>
              <a:t>(</a:t>
            </a:r>
            <a:r>
              <a:rPr lang="sv-SE" dirty="0" err="1"/>
              <a:t>a,b,c</a:t>
            </a:r>
            <a:r>
              <a:rPr lang="sv-SE" dirty="0"/>
              <a:t>,...)</a:t>
            </a:r>
          </a:p>
        </p:txBody>
      </p:sp>
      <p:sp>
        <p:nvSpPr>
          <p:cNvPr id="1024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/>
              <a:t>Types of learning</a:t>
            </a:r>
          </a:p>
        </p:txBody>
      </p:sp>
      <p:sp>
        <p:nvSpPr>
          <p:cNvPr id="1024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sv-SE" sz="2200" b="1" dirty="0">
                <a:solidFill>
                  <a:srgbClr val="C00000"/>
                </a:solidFill>
              </a:rPr>
              <a:t>Supervised learning </a:t>
            </a:r>
            <a:r>
              <a:rPr lang="en-US" altLang="sv-SE" sz="2200" dirty="0"/>
              <a:t>(classification, regression)</a:t>
            </a:r>
          </a:p>
          <a:p>
            <a:pPr lvl="1" eaLnBrk="1" hangingPunct="1"/>
            <a:r>
              <a:rPr lang="en-US" altLang="sv-SE" sz="2200" dirty="0"/>
              <a:t>Compute parameters from data</a:t>
            </a:r>
          </a:p>
          <a:p>
            <a:pPr lvl="1" eaLnBrk="1" hangingPunct="1"/>
            <a:r>
              <a:rPr lang="en-US" altLang="sv-SE" sz="2200" dirty="0"/>
              <a:t>Given features of a new object, predict target</a:t>
            </a:r>
          </a:p>
          <a:p>
            <a:pPr lvl="1" eaLnBrk="1" hangingPunct="1"/>
            <a:r>
              <a:rPr lang="en-US" sz="2400" b="1" spc="15" dirty="0">
                <a:solidFill>
                  <a:srgbClr val="0000FF"/>
                </a:solidFill>
                <a:cs typeface="Calibri"/>
              </a:rPr>
              <a:t>Classification</a:t>
            </a:r>
            <a:r>
              <a:rPr lang="en-US" altLang="sv-SE" sz="2200" dirty="0"/>
              <a:t> (Y=categorical), </a:t>
            </a:r>
            <a:r>
              <a:rPr lang="en-US" sz="2400" b="1" spc="15" dirty="0">
                <a:solidFill>
                  <a:srgbClr val="0000FF"/>
                </a:solidFill>
                <a:cs typeface="Calibri"/>
              </a:rPr>
              <a:t>Regression</a:t>
            </a:r>
            <a:r>
              <a:rPr lang="en-US" altLang="sv-SE" sz="2200" dirty="0"/>
              <a:t> (Y=continuous)</a:t>
            </a:r>
          </a:p>
          <a:p>
            <a:pPr eaLnBrk="1" hangingPunct="1"/>
            <a:r>
              <a:rPr lang="en-US" altLang="sv-SE" sz="2000" dirty="0"/>
              <a:t>Most of ML models: Neural Nets, Decision Trees, Support Vector Machines, Bayesian nets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  <a:endParaRPr lang="sv-SE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071563" y="4357688"/>
            <a:ext cx="2071687" cy="785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 err="1"/>
              <a:t>Datase</a:t>
            </a:r>
            <a:r>
              <a:rPr lang="sv-SE" dirty="0"/>
              <a:t> =t</a:t>
            </a:r>
          </a:p>
          <a:p>
            <a:pPr algn="ctr">
              <a:defRPr/>
            </a:pPr>
            <a:r>
              <a:rPr lang="sv-SE" b="1" dirty="0"/>
              <a:t>{X</a:t>
            </a:r>
            <a:r>
              <a:rPr lang="sv-SE" sz="1600" b="1" dirty="0"/>
              <a:t>i</a:t>
            </a:r>
            <a:r>
              <a:rPr lang="sv-SE" b="1" dirty="0"/>
              <a:t>, Y</a:t>
            </a:r>
            <a:r>
              <a:rPr lang="sv-SE" sz="1600" b="1" dirty="0"/>
              <a:t>i</a:t>
            </a:r>
            <a:r>
              <a:rPr lang="sv-SE" b="1" dirty="0"/>
              <a:t>}</a:t>
            </a:r>
          </a:p>
        </p:txBody>
      </p:sp>
      <p:cxnSp>
        <p:nvCxnSpPr>
          <p:cNvPr id="7" name="Прямая со стрелкой 6"/>
          <p:cNvCxnSpPr>
            <a:endCxn id="5" idx="1"/>
          </p:cNvCxnSpPr>
          <p:nvPr/>
        </p:nvCxnSpPr>
        <p:spPr>
          <a:xfrm>
            <a:off x="3143250" y="4857750"/>
            <a:ext cx="857250" cy="2143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4429125" y="3929063"/>
            <a:ext cx="714375" cy="357187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/>
              <a:t>X,?</a:t>
            </a:r>
          </a:p>
        </p:txBody>
      </p:sp>
      <p:cxnSp>
        <p:nvCxnSpPr>
          <p:cNvPr id="14" name="Прямая соединительная линия 13"/>
          <p:cNvCxnSpPr>
            <a:stCxn id="12" idx="4"/>
            <a:endCxn id="5" idx="0"/>
          </p:cNvCxnSpPr>
          <p:nvPr/>
        </p:nvCxnSpPr>
        <p:spPr>
          <a:xfrm rot="16200000" flipH="1">
            <a:off x="4714876" y="4357687"/>
            <a:ext cx="28575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3"/>
          </p:cNvCxnSpPr>
          <p:nvPr/>
        </p:nvCxnSpPr>
        <p:spPr>
          <a:xfrm>
            <a:off x="5857875" y="5072063"/>
            <a:ext cx="1214438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143750" y="5000625"/>
            <a:ext cx="785813" cy="428625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/>
              <a:t>X,Y</a:t>
            </a:r>
          </a:p>
        </p:txBody>
      </p:sp>
    </p:spTree>
    <p:extLst>
      <p:ext uri="{BB962C8B-B14F-4D97-AF65-F5344CB8AC3E}">
        <p14:creationId xmlns:p14="http://schemas.microsoft.com/office/powerpoint/2010/main" val="114994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Types of learning</a:t>
            </a:r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sv-SE" sz="2200" dirty="0">
                <a:solidFill>
                  <a:srgbClr val="C00000"/>
                </a:solidFill>
              </a:rPr>
              <a:t>Unsupervised learning (</a:t>
            </a:r>
            <a:r>
              <a:rPr lang="en-US" altLang="sv-SE" sz="2200" dirty="0">
                <a:solidFill>
                  <a:srgbClr val="C00000"/>
                </a:solidFill>
                <a:sym typeface="Wingdings" panose="05000000000000000000" pitchFamily="2" charset="2"/>
              </a:rPr>
              <a:t>Data Mining)</a:t>
            </a:r>
            <a:endParaRPr lang="en-US" altLang="sv-SE" sz="2200" dirty="0"/>
          </a:p>
          <a:p>
            <a:pPr lvl="1" eaLnBrk="1" hangingPunct="1"/>
            <a:r>
              <a:rPr lang="en-US" altLang="sv-SE" sz="2200" dirty="0"/>
              <a:t>No target</a:t>
            </a:r>
          </a:p>
          <a:p>
            <a:pPr lvl="1" eaLnBrk="1" hangingPunct="1"/>
            <a:r>
              <a:rPr lang="en-US" altLang="sv-SE" sz="2200" dirty="0"/>
              <a:t> Aim is to extract interesting information about</a:t>
            </a:r>
          </a:p>
          <a:p>
            <a:pPr lvl="2" eaLnBrk="1" hangingPunct="1"/>
            <a:r>
              <a:rPr lang="en-US" altLang="sv-SE" sz="1900" dirty="0"/>
              <a:t>Relations of parameters to each other</a:t>
            </a:r>
          </a:p>
          <a:p>
            <a:pPr lvl="2" eaLnBrk="1" hangingPunct="1"/>
            <a:r>
              <a:rPr lang="en-US" altLang="sv-SE" sz="1900" dirty="0"/>
              <a:t>Grouping of objects</a:t>
            </a:r>
          </a:p>
          <a:p>
            <a:pPr marL="0" indent="0" eaLnBrk="1" hangingPunct="1">
              <a:buNone/>
            </a:pPr>
            <a:r>
              <a:rPr lang="en-US" altLang="sv-SE" sz="2400" dirty="0">
                <a:solidFill>
                  <a:srgbClr val="C00000"/>
                </a:solidFill>
              </a:rPr>
              <a:t>Ex</a:t>
            </a:r>
            <a:r>
              <a:rPr lang="en-US" altLang="sv-SE" sz="2400" dirty="0"/>
              <a:t>: clustering, density estimation, association analysis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214563" y="4286250"/>
            <a:ext cx="3429000" cy="150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/>
              <a:t>X1&lt;-&gt; X2&lt;-&gt; X3...</a:t>
            </a:r>
          </a:p>
        </p:txBody>
      </p:sp>
    </p:spTree>
    <p:extLst>
      <p:ext uri="{BB962C8B-B14F-4D97-AF65-F5344CB8AC3E}">
        <p14:creationId xmlns:p14="http://schemas.microsoft.com/office/powerpoint/2010/main" val="4048025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learning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55"/>
              </a:spcBef>
            </a:pPr>
            <a:r>
              <a:rPr lang="en-US" b="1" spc="20" dirty="0">
                <a:solidFill>
                  <a:srgbClr val="C00000"/>
                </a:solidFill>
                <a:cs typeface="Calibri"/>
              </a:rPr>
              <a:t>Semi-supervised</a:t>
            </a:r>
            <a:r>
              <a:rPr lang="en-US" spc="20" dirty="0">
                <a:cs typeface="Tahoma"/>
              </a:rPr>
              <a:t>: </a:t>
            </a:r>
            <a:r>
              <a:rPr lang="en-US" spc="-45" dirty="0">
                <a:cs typeface="Tahoma"/>
              </a:rPr>
              <a:t>targets </a:t>
            </a:r>
            <a:r>
              <a:rPr lang="en-US" spc="-70" dirty="0">
                <a:cs typeface="Tahoma"/>
              </a:rPr>
              <a:t>are </a:t>
            </a:r>
            <a:r>
              <a:rPr lang="en-US" spc="-60" dirty="0">
                <a:cs typeface="Tahoma"/>
              </a:rPr>
              <a:t>known </a:t>
            </a:r>
            <a:r>
              <a:rPr lang="en-US" spc="-45" dirty="0">
                <a:cs typeface="Tahoma"/>
              </a:rPr>
              <a:t>only </a:t>
            </a:r>
            <a:r>
              <a:rPr lang="en-US" spc="-50" dirty="0">
                <a:cs typeface="Tahoma"/>
              </a:rPr>
              <a:t>for </a:t>
            </a:r>
            <a:r>
              <a:rPr lang="en-US" spc="-75" dirty="0">
                <a:cs typeface="Tahoma"/>
              </a:rPr>
              <a:t>some </a:t>
            </a:r>
            <a:r>
              <a:rPr lang="en-US" spc="-30" dirty="0">
                <a:cs typeface="Tahoma"/>
              </a:rPr>
              <a:t> </a:t>
            </a:r>
            <a:r>
              <a:rPr lang="en-US" spc="-50" dirty="0">
                <a:cs typeface="Tahoma"/>
              </a:rPr>
              <a:t>observations.</a:t>
            </a:r>
          </a:p>
          <a:p>
            <a:pPr>
              <a:spcBef>
                <a:spcPts val="355"/>
              </a:spcBef>
            </a:pPr>
            <a:endParaRPr lang="en-US" dirty="0">
              <a:cs typeface="Tahoma"/>
            </a:endParaRPr>
          </a:p>
          <a:p>
            <a:pPr>
              <a:spcBef>
                <a:spcPts val="140"/>
              </a:spcBef>
            </a:pPr>
            <a:r>
              <a:rPr lang="en-US" b="1" spc="35" dirty="0">
                <a:solidFill>
                  <a:srgbClr val="C00000"/>
                </a:solidFill>
                <a:cs typeface="Calibri"/>
              </a:rPr>
              <a:t>Active  </a:t>
            </a:r>
            <a:r>
              <a:rPr lang="en-US" b="1" spc="10" dirty="0">
                <a:solidFill>
                  <a:srgbClr val="C00000"/>
                </a:solidFill>
                <a:cs typeface="Calibri"/>
              </a:rPr>
              <a:t>learning</a:t>
            </a:r>
            <a:r>
              <a:rPr lang="en-US" spc="10" dirty="0">
                <a:cs typeface="Tahoma"/>
              </a:rPr>
              <a:t>. </a:t>
            </a:r>
            <a:r>
              <a:rPr lang="en-US" spc="-40" dirty="0">
                <a:cs typeface="Tahoma"/>
              </a:rPr>
              <a:t>Strategies </a:t>
            </a:r>
            <a:r>
              <a:rPr lang="en-US" spc="-50" dirty="0">
                <a:cs typeface="Tahoma"/>
              </a:rPr>
              <a:t>for </a:t>
            </a:r>
            <a:r>
              <a:rPr lang="en-US" spc="-45" dirty="0">
                <a:cs typeface="Tahoma"/>
              </a:rPr>
              <a:t>deciding which </a:t>
            </a:r>
            <a:r>
              <a:rPr lang="en-US" spc="-55" dirty="0">
                <a:cs typeface="Tahoma"/>
              </a:rPr>
              <a:t>observations </a:t>
            </a:r>
            <a:r>
              <a:rPr lang="en-US" spc="-20" dirty="0">
                <a:cs typeface="Tahoma"/>
              </a:rPr>
              <a:t>to </a:t>
            </a:r>
            <a:r>
              <a:rPr lang="en-US" spc="-40" dirty="0">
                <a:cs typeface="Tahoma"/>
              </a:rPr>
              <a:t>label</a:t>
            </a:r>
          </a:p>
          <a:p>
            <a:pPr>
              <a:spcBef>
                <a:spcPts val="355"/>
              </a:spcBef>
            </a:pPr>
            <a:endParaRPr lang="en-US" dirty="0">
              <a:cs typeface="Tahoma"/>
            </a:endParaRPr>
          </a:p>
          <a:p>
            <a:pPr>
              <a:spcBef>
                <a:spcPts val="140"/>
              </a:spcBef>
            </a:pPr>
            <a:r>
              <a:rPr lang="en-US" b="1" spc="35" dirty="0">
                <a:solidFill>
                  <a:srgbClr val="C00000"/>
                </a:solidFill>
                <a:cs typeface="Calibri"/>
              </a:rPr>
              <a:t>Reinforcement learning</a:t>
            </a:r>
            <a:r>
              <a:rPr lang="en-US" spc="10" dirty="0">
                <a:cs typeface="Tahoma"/>
              </a:rPr>
              <a:t>. </a:t>
            </a:r>
            <a:r>
              <a:rPr lang="sv-SE" spc="-40" dirty="0" err="1">
                <a:cs typeface="Tahoma"/>
              </a:rPr>
              <a:t>Find</a:t>
            </a:r>
            <a:r>
              <a:rPr lang="sv-SE" spc="-40" dirty="0">
                <a:cs typeface="Tahoma"/>
              </a:rPr>
              <a:t> </a:t>
            </a:r>
            <a:r>
              <a:rPr lang="sv-SE" spc="-40" dirty="0" err="1">
                <a:cs typeface="Tahoma"/>
              </a:rPr>
              <a:t>suitable</a:t>
            </a:r>
            <a:r>
              <a:rPr lang="sv-SE" spc="-40" dirty="0">
                <a:cs typeface="Tahoma"/>
              </a:rPr>
              <a:t> actions to </a:t>
            </a:r>
            <a:r>
              <a:rPr lang="sv-SE" spc="-40" dirty="0" err="1">
                <a:cs typeface="Tahoma"/>
              </a:rPr>
              <a:t>maximize</a:t>
            </a:r>
            <a:r>
              <a:rPr lang="sv-SE" spc="-40" dirty="0">
                <a:cs typeface="Tahoma"/>
              </a:rPr>
              <a:t> the </a:t>
            </a:r>
            <a:r>
              <a:rPr lang="sv-SE" spc="-40" dirty="0" err="1">
                <a:cs typeface="Tahoma"/>
              </a:rPr>
              <a:t>reward</a:t>
            </a:r>
            <a:r>
              <a:rPr lang="sv-SE" spc="-40" dirty="0">
                <a:cs typeface="Tahoma"/>
              </a:rPr>
              <a:t>.  </a:t>
            </a:r>
            <a:r>
              <a:rPr lang="sv-SE" spc="-40" dirty="0" err="1">
                <a:cs typeface="Tahoma"/>
              </a:rPr>
              <a:t>True</a:t>
            </a:r>
            <a:r>
              <a:rPr lang="sv-SE" spc="-40" dirty="0">
                <a:cs typeface="Tahoma"/>
              </a:rPr>
              <a:t> </a:t>
            </a:r>
            <a:r>
              <a:rPr lang="sv-SE" spc="-40" dirty="0" err="1">
                <a:cs typeface="Tahoma"/>
              </a:rPr>
              <a:t>targets</a:t>
            </a:r>
            <a:r>
              <a:rPr lang="sv-SE" spc="-40" dirty="0">
                <a:cs typeface="Tahoma"/>
              </a:rPr>
              <a:t> </a:t>
            </a:r>
            <a:r>
              <a:rPr lang="sv-SE" spc="-40" dirty="0" err="1">
                <a:cs typeface="Tahoma"/>
              </a:rPr>
              <a:t>are</a:t>
            </a:r>
            <a:r>
              <a:rPr lang="sv-SE" spc="-40" dirty="0">
                <a:cs typeface="Tahoma"/>
              </a:rPr>
              <a:t> </a:t>
            </a:r>
            <a:r>
              <a:rPr lang="sv-SE" spc="-40" dirty="0" err="1">
                <a:cs typeface="Tahoma"/>
              </a:rPr>
              <a:t>discovered</a:t>
            </a:r>
            <a:r>
              <a:rPr lang="sv-SE" spc="-40" dirty="0">
                <a:cs typeface="Tahoma"/>
              </a:rPr>
              <a:t> by trial and </a:t>
            </a:r>
            <a:r>
              <a:rPr lang="sv-SE" spc="-40" dirty="0" err="1">
                <a:cs typeface="Tahoma"/>
              </a:rPr>
              <a:t>error</a:t>
            </a:r>
            <a:r>
              <a:rPr lang="sv-SE" spc="-40" dirty="0">
                <a:cs typeface="Tahoma"/>
              </a:rPr>
              <a:t>.</a:t>
            </a:r>
            <a:endParaRPr lang="sv-SE" dirty="0"/>
          </a:p>
          <a:p>
            <a:pPr>
              <a:spcBef>
                <a:spcPts val="140"/>
              </a:spcBef>
            </a:pP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114997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</a:t>
            </a:r>
            <a:r>
              <a:rPr lang="sv-SE" dirty="0" err="1"/>
              <a:t>topics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Block 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Basic concepts in machine learning.  Software for  ML.</a:t>
            </a:r>
          </a:p>
          <a:p>
            <a:r>
              <a:rPr lang="en-US" dirty="0"/>
              <a:t>Regression, regularization and model  selection</a:t>
            </a:r>
          </a:p>
          <a:p>
            <a:r>
              <a:rPr lang="en-US" dirty="0"/>
              <a:t>Classification methods</a:t>
            </a:r>
          </a:p>
          <a:p>
            <a:r>
              <a:rPr lang="en-US" dirty="0"/>
              <a:t>Dimensionality reduction and uncertainty  estimation</a:t>
            </a:r>
          </a:p>
          <a:p>
            <a:r>
              <a:rPr lang="en-US" dirty="0"/>
              <a:t>Support vector machines and kernel  methods</a:t>
            </a:r>
          </a:p>
          <a:p>
            <a:r>
              <a:rPr lang="en-US" dirty="0"/>
              <a:t>Neural networks and deep  learning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Block 2</a:t>
            </a:r>
          </a:p>
          <a:p>
            <a:r>
              <a:rPr lang="en-US" dirty="0"/>
              <a:t>Splines and additive  models. High-dimensional  problems</a:t>
            </a:r>
          </a:p>
          <a:p>
            <a:r>
              <a:rPr lang="en-US" dirty="0"/>
              <a:t>Mixture  models and online learning. Ensemble methods 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2296965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Basic ML </a:t>
            </a:r>
            <a:r>
              <a:rPr lang="sv-SE" dirty="0" err="1"/>
              <a:t>ingridients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b="1" dirty="0">
                    <a:solidFill>
                      <a:srgbClr val="0F1AF9"/>
                    </a:solidFill>
                  </a:rPr>
                  <a:t>Data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sv-SE" sz="2400" dirty="0"/>
                  <a:t>: observations (</a:t>
                </a:r>
                <a:r>
                  <a:rPr lang="sv-SE" sz="2400" dirty="0" err="1"/>
                  <a:t>cases</a:t>
                </a:r>
                <a:r>
                  <a:rPr lang="sv-SE" sz="2400" dirty="0"/>
                  <a:t>)</a:t>
                </a:r>
              </a:p>
              <a:p>
                <a:pPr lvl="1"/>
                <a:r>
                  <a:rPr lang="sv-SE" sz="2000" dirty="0"/>
                  <a:t>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,.. 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sv-SE" sz="2000" b="0" dirty="0"/>
              </a:p>
              <a:p>
                <a:pPr lvl="1"/>
                <a:r>
                  <a:rPr lang="sv-SE" sz="2000" dirty="0"/>
                  <a:t>Targets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sv-SE" sz="2000" b="0" dirty="0"/>
              </a:p>
              <a:p>
                <a:pPr lvl="1"/>
                <a:endParaRPr lang="sv-SE" sz="2000" dirty="0"/>
              </a:p>
              <a:p>
                <a:r>
                  <a:rPr lang="sv-SE" sz="2400" b="1" dirty="0" err="1">
                    <a:solidFill>
                      <a:srgbClr val="0F1AF9"/>
                    </a:solidFill>
                  </a:rPr>
                  <a:t>Model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sz="2400" b="0" dirty="0"/>
                  <a:t> or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400" b="0" dirty="0"/>
              </a:p>
              <a:p>
                <a:pPr lvl="1"/>
                <a:r>
                  <a:rPr lang="sv-SE" sz="2000" b="0" dirty="0" err="1"/>
                  <a:t>Example</a:t>
                </a:r>
                <a:r>
                  <a:rPr lang="sv-SE" sz="2000" b="0" dirty="0"/>
                  <a:t>: </a:t>
                </a:r>
                <a:r>
                  <a:rPr lang="sv-SE" sz="2000" b="0" dirty="0" err="1"/>
                  <a:t>Linear</a:t>
                </a:r>
                <a:r>
                  <a:rPr lang="sv-SE" sz="2000" b="0" dirty="0"/>
                  <a:t> regression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/>
                        <a:sym typeface="Symbol" pitchFamily="18" charset="2"/>
                      </a:rPr>
                      <m:t>𝑝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𝑦</m:t>
                        </m:r>
                      </m:e>
                      <m:e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,</m:t>
                        </m:r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𝑤</m:t>
                        </m:r>
                      </m:e>
                    </m:d>
                    <m:r>
                      <a:rPr lang="sv-SE" sz="2000" i="1"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a:rPr lang="sv-SE" sz="2000" i="1">
                        <a:latin typeface="Cambria Math"/>
                        <a:sym typeface="Symbol" pitchFamily="18" charset="2"/>
                      </a:rPr>
                      <m:t>𝑁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  <m:r>
                          <a:rPr lang="sv-SE" sz="2000" b="1" i="1">
                            <a:latin typeface="Cambria Math"/>
                            <a:sym typeface="Symbol" pitchFamily="18" charset="2"/>
                          </a:rPr>
                          <m:t>, </m:t>
                        </m:r>
                        <m:sSup>
                          <m:sSupPr>
                            <m:ctrlPr>
                              <a:rPr lang="sv-SE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𝜎</m:t>
                            </m:r>
                          </m:e>
                          <m:sup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sv-SE" sz="2000" b="0" dirty="0"/>
              </a:p>
              <a:p>
                <a:pPr lvl="1"/>
                <a:endParaRPr lang="sv-SE" sz="2000" b="0" dirty="0"/>
              </a:p>
              <a:p>
                <a:r>
                  <a:rPr lang="sv-SE" sz="2400" b="1" dirty="0">
                    <a:solidFill>
                      <a:srgbClr val="0F1AF9"/>
                    </a:solidFill>
                  </a:rPr>
                  <a:t>Learning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procedure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dirty="0"/>
                  <a:t>(</a:t>
                </a:r>
                <a:r>
                  <a:rPr lang="sv-SE" sz="2400" dirty="0" err="1"/>
                  <a:t>data</a:t>
                </a:r>
                <a:r>
                  <a:rPr lang="sv-SE" sz="2400" dirty="0" err="1">
                    <a:sym typeface="Wingdings" panose="05000000000000000000" pitchFamily="2" charset="2"/>
                  </a:rPr>
                  <a:t>get</a:t>
                </a:r>
                <a:r>
                  <a:rPr lang="sv-SE" sz="2400" dirty="0">
                    <a:sym typeface="Wingdings" panose="05000000000000000000" pitchFamily="2" charset="2"/>
                  </a:rPr>
                  <a:t> 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</m:acc>
                  </m:oMath>
                </a14:m>
                <a:r>
                  <a:rPr lang="sv-SE" sz="2400" dirty="0"/>
                  <a:t> or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sv-SE" sz="2400" dirty="0"/>
                  <a:t> )</a:t>
                </a:r>
              </a:p>
              <a:p>
                <a:pPr lvl="1"/>
                <a:r>
                  <a:rPr lang="sv-SE" sz="2000" dirty="0"/>
                  <a:t>Maximum </a:t>
                </a:r>
                <a:r>
                  <a:rPr lang="sv-SE" sz="2000" dirty="0" err="1"/>
                  <a:t>likelihood</a:t>
                </a:r>
                <a:r>
                  <a:rPr lang="sv-SE" sz="2000" dirty="0"/>
                  <a:t>, </a:t>
                </a:r>
                <a:r>
                  <a:rPr lang="sv-SE" sz="2000" dirty="0" err="1"/>
                  <a:t>Bayesian</a:t>
                </a:r>
                <a:r>
                  <a:rPr lang="sv-SE" sz="2000" dirty="0"/>
                  <a:t> </a:t>
                </a:r>
                <a:r>
                  <a:rPr lang="sv-SE" sz="2000" dirty="0" err="1"/>
                  <a:t>estimation</a:t>
                </a:r>
                <a:r>
                  <a:rPr lang="sv-SE" sz="2000" dirty="0"/>
                  <a:t>…</a:t>
                </a:r>
              </a:p>
              <a:p>
                <a:endParaRPr lang="sv-SE" sz="2400" dirty="0"/>
              </a:p>
              <a:p>
                <a:r>
                  <a:rPr lang="sv-SE" sz="2400" b="1" dirty="0" err="1">
                    <a:solidFill>
                      <a:srgbClr val="0F1AF9"/>
                    </a:solidFill>
                  </a:rPr>
                  <a:t>Prediction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 new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</m:oMath>
                </a14:m>
                <a:r>
                  <a:rPr lang="sv-SE" sz="2400" dirty="0"/>
                  <a:t> by </a:t>
                </a:r>
                <a:r>
                  <a:rPr lang="sv-SE" sz="2400" dirty="0" err="1"/>
                  <a:t>using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fitted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model</a:t>
                </a: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 b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4370751"/>
                  </p:ext>
                </p:extLst>
              </p:nvPr>
            </p:nvGraphicFramePr>
            <p:xfrm>
              <a:off x="5084420" y="1682135"/>
              <a:ext cx="362406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6016">
                      <a:extLst>
                        <a:ext uri="{9D8B030D-6E8A-4147-A177-3AD203B41FA5}">
                          <a16:colId xmlns:a16="http://schemas.microsoft.com/office/drawing/2014/main" val="2761139198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131809531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3121050123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29610338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v-SE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0764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87621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271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029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4370751"/>
                  </p:ext>
                </p:extLst>
              </p:nvPr>
            </p:nvGraphicFramePr>
            <p:xfrm>
              <a:off x="5084420" y="1682135"/>
              <a:ext cx="362406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6016">
                      <a:extLst>
                        <a:ext uri="{9D8B030D-6E8A-4147-A177-3AD203B41FA5}">
                          <a16:colId xmlns:a16="http://schemas.microsoft.com/office/drawing/2014/main" val="2761139198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131809531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3121050123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29610338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3"/>
                          <a:stretch>
                            <a:fillRect l="-100671" t="-8197" r="-20201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3"/>
                          <a:stretch>
                            <a:fillRect l="-202027" t="-8197" r="-1033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8197" r="-2685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0764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87621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271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0296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06876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data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5626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spc="15" dirty="0">
                    <a:solidFill>
                      <a:srgbClr val="0000FF"/>
                    </a:solidFill>
                    <a:cs typeface="Calibri"/>
                  </a:rPr>
                  <a:t>Training data </a:t>
                </a:r>
                <a:r>
                  <a:rPr lang="sv-SE" dirty="0"/>
                  <a:t>(</a:t>
                </a:r>
                <a:r>
                  <a:rPr lang="sv-SE" dirty="0" err="1"/>
                  <a:t>training</a:t>
                </a:r>
                <a:r>
                  <a:rPr lang="sv-SE" dirty="0"/>
                  <a:t> set D): </a:t>
                </a:r>
                <a:r>
                  <a:rPr lang="sv-SE" dirty="0" err="1"/>
                  <a:t>used</a:t>
                </a:r>
                <a:r>
                  <a:rPr lang="sv-SE" dirty="0"/>
                  <a:t> for </a:t>
                </a:r>
                <a:r>
                  <a:rPr lang="sv-SE" dirty="0" err="1"/>
                  <a:t>fitting</a:t>
                </a:r>
                <a:r>
                  <a:rPr lang="sv-SE" dirty="0"/>
                  <a:t> the </a:t>
                </a:r>
                <a:r>
                  <a:rPr lang="sv-SE" dirty="0" err="1"/>
                  <a:t>model</a:t>
                </a:r>
                <a:endParaRPr lang="sv-SE" dirty="0"/>
              </a:p>
              <a:p>
                <a:pPr lvl="1"/>
                <a:r>
                  <a:rPr lang="sv-SE" dirty="0" err="1"/>
                  <a:t>Supervised</a:t>
                </a:r>
                <a:r>
                  <a:rPr lang="sv-SE" dirty="0"/>
                  <a:t> </a:t>
                </a:r>
                <a:r>
                  <a:rPr lang="sv-SE" dirty="0" err="1"/>
                  <a:t>learning</a:t>
                </a:r>
                <a:r>
                  <a:rPr lang="sv-S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dirty="0"/>
                  <a:t> in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estimated</a:t>
                </a:r>
                <a:r>
                  <a:rPr lang="sv-SE" dirty="0"/>
                  <a:t> </a:t>
                </a:r>
                <a:r>
                  <a:rPr lang="sv-SE" dirty="0" err="1"/>
                  <a:t>using</a:t>
                </a:r>
                <a:r>
                  <a:rPr lang="sv-SE" dirty="0"/>
                  <a:t> D</a:t>
                </a:r>
              </a:p>
              <a:p>
                <a:pPr lvl="1"/>
                <a:endParaRPr lang="sv-SE" dirty="0"/>
              </a:p>
              <a:p>
                <a:r>
                  <a:rPr lang="en-US" b="1" spc="15" dirty="0">
                    <a:solidFill>
                      <a:srgbClr val="0000FF"/>
                    </a:solidFill>
                    <a:cs typeface="Calibri"/>
                  </a:rPr>
                  <a:t>Test data </a:t>
                </a:r>
                <a:r>
                  <a:rPr lang="sv-SE" dirty="0"/>
                  <a:t>(test set T): </a:t>
                </a:r>
                <a:r>
                  <a:rPr lang="sv-SE" dirty="0" err="1"/>
                  <a:t>used</a:t>
                </a:r>
                <a:r>
                  <a:rPr lang="sv-SE" dirty="0"/>
                  <a:t> for </a:t>
                </a:r>
                <a:r>
                  <a:rPr lang="sv-SE" dirty="0" err="1"/>
                  <a:t>predictions</a:t>
                </a:r>
                <a:endParaRPr lang="sv-SE" dirty="0"/>
              </a:p>
              <a:p>
                <a:pPr lvl="1"/>
                <a:r>
                  <a:rPr lang="sv-SE" dirty="0" err="1"/>
                  <a:t>Supervised</a:t>
                </a:r>
                <a:r>
                  <a:rPr lang="sv-SE" dirty="0"/>
                  <a:t> </a:t>
                </a:r>
                <a:r>
                  <a:rPr lang="sv-SE" dirty="0" err="1"/>
                  <a:t>learning</a:t>
                </a:r>
                <a:r>
                  <a:rPr lang="sv-SE" dirty="0"/>
                  <a:t>: </a:t>
                </a:r>
                <a:r>
                  <a:rPr lang="sv-SE" dirty="0" err="1"/>
                  <a:t>estimate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dirty="0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b="0" i="1" spc="1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b="0" i="1" spc="1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sv-SE" dirty="0"/>
                  <a:t> for new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sv-SE" b="1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562600" cy="4525963"/>
              </a:xfrm>
              <a:blipFill>
                <a:blip r:embed="rId2"/>
                <a:stretch>
                  <a:fillRect l="-2519" t="-2830" r="-2300" b="-363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graphicFrame>
        <p:nvGraphicFramePr>
          <p:cNvPr id="5" name="Tabel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153885"/>
              </p:ext>
            </p:extLst>
          </p:nvPr>
        </p:nvGraphicFramePr>
        <p:xfrm>
          <a:off x="6588224" y="2060848"/>
          <a:ext cx="1600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456">
                  <a:extLst>
                    <a:ext uri="{9D8B030D-6E8A-4147-A177-3AD203B41FA5}">
                      <a16:colId xmlns:a16="http://schemas.microsoft.com/office/drawing/2014/main" val="2082496997"/>
                    </a:ext>
                  </a:extLst>
                </a:gridCol>
                <a:gridCol w="743744">
                  <a:extLst>
                    <a:ext uri="{9D8B030D-6E8A-4147-A177-3AD203B41FA5}">
                      <a16:colId xmlns:a16="http://schemas.microsoft.com/office/drawing/2014/main" val="1934317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50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 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4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29824"/>
                  </a:ext>
                </a:extLst>
              </a:tr>
            </a:tbl>
          </a:graphicData>
        </a:graphic>
      </p:graphicFrame>
      <p:graphicFrame>
        <p:nvGraphicFramePr>
          <p:cNvPr id="6" name="Tabel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32368"/>
              </p:ext>
            </p:extLst>
          </p:nvPr>
        </p:nvGraphicFramePr>
        <p:xfrm>
          <a:off x="6598848" y="4437112"/>
          <a:ext cx="1600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456">
                  <a:extLst>
                    <a:ext uri="{9D8B030D-6E8A-4147-A177-3AD203B41FA5}">
                      <a16:colId xmlns:a16="http://schemas.microsoft.com/office/drawing/2014/main" val="2082496997"/>
                    </a:ext>
                  </a:extLst>
                </a:gridCol>
                <a:gridCol w="743744">
                  <a:extLst>
                    <a:ext uri="{9D8B030D-6E8A-4147-A177-3AD203B41FA5}">
                      <a16:colId xmlns:a16="http://schemas.microsoft.com/office/drawing/2014/main" val="1934317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50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 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4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29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90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Logistic</a:t>
            </a:r>
            <a:r>
              <a:rPr lang="sv-SE" dirty="0"/>
              <a:t>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𝑁𝑜𝑡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=#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𝑤𝑜𝑟𝑑</m:t>
                    </m:r>
                  </m:oMath>
                </a14:m>
                <a:endParaRPr lang="sv-SE" sz="2400" dirty="0"/>
              </a:p>
              <a:p>
                <a:r>
                  <a:rPr lang="sv-SE" sz="2400" dirty="0" err="1"/>
                  <a:t>Model</a:t>
                </a:r>
                <a:r>
                  <a:rPr lang="sv-SE" sz="2400" dirty="0"/>
                  <a:t>: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</m:e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endParaRPr lang="sv-SE" sz="2400" dirty="0"/>
              </a:p>
              <a:p>
                <a:r>
                  <a:rPr lang="sv-SE" sz="2400" dirty="0"/>
                  <a:t>Fitting: maximum </a:t>
                </a:r>
                <a:r>
                  <a:rPr lang="sv-SE" sz="2400" dirty="0" err="1"/>
                  <a:t>likelihood</a:t>
                </a:r>
                <a:r>
                  <a:rPr lang="sv-SE" sz="2400" dirty="0"/>
                  <a:t> </a:t>
                </a:r>
              </a:p>
              <a:p>
                <a:r>
                  <a:rPr lang="sv-SE" sz="2400" dirty="0" err="1"/>
                  <a:t>Prediction</a:t>
                </a:r>
                <a:r>
                  <a:rPr lang="sv-SE" sz="2400" dirty="0"/>
                  <a:t> :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𝑠𝑝𝑎𝑚</m:t>
                        </m:r>
                      </m:e>
                    </m:d>
                    <m:r>
                      <a:rPr lang="sv-SE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𝑠𝑝𝑎𝑚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884406"/>
            <a:ext cx="3070899" cy="2654506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081262"/>
            <a:ext cx="3081627" cy="2319116"/>
          </a:xfrm>
          <a:prstGeom prst="rect">
            <a:avLst/>
          </a:prstGeom>
        </p:spPr>
      </p:pic>
      <p:sp>
        <p:nvSpPr>
          <p:cNvPr id="8" name="textruta 7"/>
          <p:cNvSpPr txBox="1"/>
          <p:nvPr/>
        </p:nvSpPr>
        <p:spPr>
          <a:xfrm>
            <a:off x="1691680" y="3701843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We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can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also</a:t>
            </a:r>
            <a:r>
              <a:rPr lang="sv-SE" dirty="0">
                <a:solidFill>
                  <a:srgbClr val="7030A0"/>
                </a:solidFill>
              </a:rPr>
              <a:t> make </a:t>
            </a:r>
            <a:r>
              <a:rPr lang="sv-SE" dirty="0" err="1">
                <a:solidFill>
                  <a:srgbClr val="7030A0"/>
                </a:solidFill>
              </a:rPr>
              <a:t>point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predictions</a:t>
            </a:r>
            <a:r>
              <a:rPr lang="sv-SE" dirty="0">
                <a:solidFill>
                  <a:srgbClr val="7030A0"/>
                </a:solidFill>
              </a:rPr>
              <a:t>  -</a:t>
            </a:r>
            <a:r>
              <a:rPr lang="sv-SE" dirty="0" err="1">
                <a:solidFill>
                  <a:srgbClr val="7030A0"/>
                </a:solidFill>
              </a:rPr>
              <a:t>how</a:t>
            </a:r>
            <a:r>
              <a:rPr lang="sv-SE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38006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000" dirty="0"/>
              <a:t>K-</a:t>
            </a:r>
            <a:r>
              <a:rPr lang="sv-SE" sz="4000" dirty="0" err="1"/>
              <a:t>nearest</a:t>
            </a:r>
            <a:r>
              <a:rPr lang="sv-SE" sz="4000" dirty="0"/>
              <a:t> </a:t>
            </a:r>
            <a:r>
              <a:rPr lang="sv-SE" sz="4000" dirty="0" err="1"/>
              <a:t>neighbor</a:t>
            </a:r>
            <a:r>
              <a:rPr lang="sv-SE" sz="4000" dirty="0"/>
              <a:t> </a:t>
            </a:r>
            <a:r>
              <a:rPr lang="sv-SE" sz="4000" dirty="0" err="1"/>
              <a:t>density</a:t>
            </a:r>
            <a:r>
              <a:rPr lang="sv-SE" sz="4000" dirty="0"/>
              <a:t> </a:t>
            </a:r>
            <a:r>
              <a:rPr lang="sv-SE" sz="4000" dirty="0" err="1"/>
              <a:t>estimation</a:t>
            </a:r>
            <a:endParaRPr lang="sv-S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91264" cy="4525963"/>
              </a:xfrm>
            </p:spPr>
            <p:txBody>
              <a:bodyPr>
                <a:normAutofit/>
              </a:bodyPr>
              <a:lstStyle/>
              <a:p>
                <a:r>
                  <a:rPr lang="sv-SE" dirty="0"/>
                  <a:t>Data: </a:t>
                </a:r>
                <a:r>
                  <a:rPr lang="sv-SE" dirty="0" err="1"/>
                  <a:t>Fish</a:t>
                </a:r>
                <a:r>
                  <a:rPr lang="sv-SE" dirty="0"/>
                  <a:t> </a:t>
                </a:r>
                <a:r>
                  <a:rPr lang="sv-SE" dirty="0" err="1"/>
                  <a:t>length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sv-SE" dirty="0"/>
              </a:p>
              <a:p>
                <a:r>
                  <a:rPr lang="sv-SE" dirty="0" err="1"/>
                  <a:t>Model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⋅∆</m:t>
                        </m:r>
                      </m:den>
                    </m:f>
                  </m:oMath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sv-SE" dirty="0"/>
                  <a:t>: #</a:t>
                </a:r>
                <a:r>
                  <a:rPr lang="sv-SE" dirty="0" err="1"/>
                  <a:t>neighbors</a:t>
                </a:r>
                <a:r>
                  <a:rPr lang="sv-SE" dirty="0"/>
                  <a:t> in </a:t>
                </a:r>
                <a:r>
                  <a:rPr lang="sv-SE" dirty="0" err="1"/>
                  <a:t>training</a:t>
                </a:r>
                <a:r>
                  <a:rPr lang="sv-SE" dirty="0"/>
                  <a:t> data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sv-SE" dirty="0"/>
                  <a:t>: </a:t>
                </a:r>
                <a:r>
                  <a:rPr lang="sv-SE" dirty="0" err="1"/>
                  <a:t>length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the </a:t>
                </a:r>
                <a:r>
                  <a:rPr lang="sv-SE" dirty="0" err="1"/>
                  <a:t>interval</a:t>
                </a:r>
                <a:r>
                  <a:rPr lang="sv-SE" dirty="0"/>
                  <a:t> </a:t>
                </a:r>
                <a:r>
                  <a:rPr lang="sv-SE" dirty="0" err="1"/>
                  <a:t>containing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sv-SE" dirty="0"/>
                  <a:t> neighbors</a:t>
                </a:r>
              </a:p>
              <a:p>
                <a:pPr lvl="1"/>
                <a:endParaRPr lang="sv-SE" dirty="0"/>
              </a:p>
              <a:p>
                <a:r>
                  <a:rPr lang="sv-SE" dirty="0"/>
                  <a:t>Learning: Fix </a:t>
                </a:r>
                <a:r>
                  <a:rPr lang="sv-SE" dirty="0" err="1"/>
                  <a:t>some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sv-SE" dirty="0"/>
                  <a:t> or </a:t>
                </a:r>
                <a:r>
                  <a:rPr lang="sv-SE" dirty="0" err="1"/>
                  <a:t>find</a:t>
                </a:r>
                <a:r>
                  <a:rPr lang="sv-SE" dirty="0"/>
                  <a:t> an </a:t>
                </a:r>
                <a:r>
                  <a:rPr lang="sv-SE" dirty="0" err="1"/>
                  <a:t>appropriate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sv-SE" dirty="0"/>
              </a:p>
              <a:p>
                <a:r>
                  <a:rPr lang="sv-SE" dirty="0" err="1"/>
                  <a:t>Prediction</a:t>
                </a:r>
                <a:r>
                  <a:rPr lang="sv-SE" dirty="0"/>
                  <a:t>: </a:t>
                </a:r>
                <a:r>
                  <a:rPr lang="sv-SE" dirty="0" err="1"/>
                  <a:t>predict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91264" cy="4525963"/>
              </a:xfrm>
              <a:blipFill>
                <a:blip r:embed="rId2"/>
                <a:stretch>
                  <a:fillRect l="-1691" t="-161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829691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000" dirty="0">
                <a:solidFill>
                  <a:prstClr val="white"/>
                </a:solidFill>
              </a:rPr>
              <a:t>K-</a:t>
            </a:r>
            <a:r>
              <a:rPr lang="sv-SE" sz="4000" dirty="0" err="1">
                <a:solidFill>
                  <a:prstClr val="white"/>
                </a:solidFill>
              </a:rPr>
              <a:t>nearest</a:t>
            </a:r>
            <a:r>
              <a:rPr lang="sv-SE" sz="4000" dirty="0">
                <a:solidFill>
                  <a:prstClr val="white"/>
                </a:solidFill>
              </a:rPr>
              <a:t> </a:t>
            </a:r>
            <a:r>
              <a:rPr lang="sv-SE" sz="4000" dirty="0" err="1">
                <a:solidFill>
                  <a:prstClr val="white"/>
                </a:solidFill>
              </a:rPr>
              <a:t>neighbor</a:t>
            </a:r>
            <a:r>
              <a:rPr lang="sv-SE" sz="4000" dirty="0">
                <a:solidFill>
                  <a:prstClr val="white"/>
                </a:solidFill>
              </a:rPr>
              <a:t> </a:t>
            </a:r>
            <a:r>
              <a:rPr lang="sv-SE" sz="4000" dirty="0" err="1">
                <a:solidFill>
                  <a:prstClr val="white"/>
                </a:solidFill>
              </a:rPr>
              <a:t>density</a:t>
            </a:r>
            <a:r>
              <a:rPr lang="sv-SE" sz="4000" dirty="0">
                <a:solidFill>
                  <a:prstClr val="white"/>
                </a:solidFill>
              </a:rPr>
              <a:t> </a:t>
            </a:r>
            <a:r>
              <a:rPr lang="sv-SE" sz="4000" dirty="0" err="1">
                <a:solidFill>
                  <a:prstClr val="white"/>
                </a:solidFill>
              </a:rPr>
              <a:t>estimation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35138"/>
            <a:ext cx="7259614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32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>
                <a:solidFill>
                  <a:prstClr val="white"/>
                </a:solidFill>
              </a:rPr>
              <a:t>K-</a:t>
            </a:r>
            <a:r>
              <a:rPr lang="sv-SE" dirty="0" err="1">
                <a:solidFill>
                  <a:prstClr val="white"/>
                </a:solidFill>
              </a:rPr>
              <a:t>nearest</a:t>
            </a:r>
            <a:r>
              <a:rPr lang="sv-SE" dirty="0">
                <a:solidFill>
                  <a:prstClr val="white"/>
                </a:solidFill>
              </a:rPr>
              <a:t> </a:t>
            </a:r>
            <a:r>
              <a:rPr lang="sv-SE" dirty="0" err="1">
                <a:solidFill>
                  <a:prstClr val="white"/>
                </a:solidFill>
              </a:rPr>
              <a:t>neighbor</a:t>
            </a:r>
            <a:r>
              <a:rPr lang="sv-SE" dirty="0">
                <a:solidFill>
                  <a:prstClr val="white"/>
                </a:solidFill>
              </a:rPr>
              <a:t> </a:t>
            </a:r>
            <a:r>
              <a:rPr lang="sv-SE" dirty="0" err="1">
                <a:solidFill>
                  <a:prstClr val="white"/>
                </a:solidFill>
              </a:rPr>
              <a:t>density</a:t>
            </a:r>
            <a:r>
              <a:rPr lang="sv-SE" dirty="0">
                <a:solidFill>
                  <a:prstClr val="white"/>
                </a:solidFill>
              </a:rPr>
              <a:t> </a:t>
            </a:r>
            <a:r>
              <a:rPr lang="sv-SE" dirty="0" err="1">
                <a:solidFill>
                  <a:prstClr val="white"/>
                </a:solidFill>
              </a:rPr>
              <a:t>estimation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/>
                  <a:t>Why </a:t>
                </a:r>
                <a:r>
                  <a:rPr lang="sv-SE" sz="2800" dirty="0" err="1"/>
                  <a:t>estimating</a:t>
                </a:r>
                <a:r>
                  <a:rPr lang="sv-SE" sz="2800" dirty="0"/>
                  <a:t> a </a:t>
                </a:r>
                <a:r>
                  <a:rPr lang="sv-SE" sz="2800" dirty="0" err="1"/>
                  <a:t>density</a:t>
                </a:r>
                <a:r>
                  <a:rPr lang="sv-SE" sz="2800" dirty="0"/>
                  <a:t> </a:t>
                </a:r>
                <a:r>
                  <a:rPr lang="sv-SE" sz="2800" dirty="0" err="1"/>
                  <a:t>can</a:t>
                </a:r>
                <a:r>
                  <a:rPr lang="sv-SE" sz="2800" dirty="0"/>
                  <a:t> be </a:t>
                </a:r>
                <a:r>
                  <a:rPr lang="sv-SE" sz="2800" dirty="0" err="1"/>
                  <a:t>interesting</a:t>
                </a:r>
                <a:r>
                  <a:rPr lang="sv-SE" sz="2800" dirty="0"/>
                  <a:t>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sv-SE" sz="2400" dirty="0" err="1"/>
                  <a:t>Estimate</a:t>
                </a:r>
                <a:r>
                  <a:rPr lang="sv-SE" sz="2400" dirty="0"/>
                  <a:t> </a:t>
                </a:r>
                <a:r>
                  <a:rPr lang="en-US" sz="2400" b="1" spc="15" dirty="0">
                    <a:solidFill>
                      <a:srgbClr val="0000FF"/>
                    </a:solidFill>
                    <a:cs typeface="Calibri"/>
                  </a:rPr>
                  <a:t>class-conditional densities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400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sv-SE" sz="2400" dirty="0" err="1"/>
                  <a:t>Predict</a:t>
                </a: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5" name="Content Placeholder 3" descr="Figure1.24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573016"/>
            <a:ext cx="3758251" cy="231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550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K-</a:t>
            </a:r>
            <a:r>
              <a:rPr lang="sv-SE" dirty="0" err="1"/>
              <a:t>nearest</a:t>
            </a:r>
            <a:r>
              <a:rPr lang="sv-SE" dirty="0"/>
              <a:t> </a:t>
            </a:r>
            <a:r>
              <a:rPr lang="sv-SE" dirty="0" err="1"/>
              <a:t>neighbor</a:t>
            </a:r>
            <a:r>
              <a:rPr lang="sv-SE" dirty="0"/>
              <a:t> </a:t>
            </a:r>
            <a:r>
              <a:rPr lang="sv-SE" dirty="0" err="1"/>
              <a:t>classification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194920" cy="475615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sv-SE" dirty="0"/>
                  <a:t>Given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sv-SE" dirty="0"/>
                  <a:t> observations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dirty="0"/>
                  <a:t>, </a:t>
                </a:r>
                <a:r>
                  <a:rPr lang="sv-SE" dirty="0" err="1"/>
                  <a:t>where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are</a:t>
                </a:r>
                <a:r>
                  <a:rPr lang="sv-SE" dirty="0"/>
                  <a:t> </a:t>
                </a:r>
                <a:r>
                  <a:rPr lang="sv-SE" dirty="0" err="1"/>
                  <a:t>possible</a:t>
                </a:r>
                <a:r>
                  <a:rPr lang="sv-SE" dirty="0"/>
                  <a:t> </a:t>
                </a:r>
                <a:r>
                  <a:rPr lang="sv-SE" dirty="0" err="1"/>
                  <a:t>class</a:t>
                </a:r>
                <a:r>
                  <a:rPr lang="sv-SE" dirty="0"/>
                  <a:t> </a:t>
                </a:r>
                <a:r>
                  <a:rPr lang="sv-SE" dirty="0" err="1"/>
                  <a:t>values</a:t>
                </a:r>
                <a:endParaRPr lang="sv-SE" dirty="0"/>
              </a:p>
              <a:p>
                <a:pPr lvl="1"/>
                <a:endParaRPr lang="sv-SE" dirty="0"/>
              </a:p>
              <a:p>
                <a:r>
                  <a:rPr lang="sv-SE" dirty="0" err="1"/>
                  <a:t>Model</a:t>
                </a:r>
                <a:r>
                  <a:rPr lang="sv-SE" dirty="0"/>
                  <a:t> </a:t>
                </a:r>
                <a:r>
                  <a:rPr lang="sv-SE" dirty="0" err="1"/>
                  <a:t>assumptions</a:t>
                </a:r>
                <a:endParaRPr lang="sv-SE" dirty="0"/>
              </a:p>
              <a:p>
                <a:pPr lvl="1"/>
                <a:r>
                  <a:rPr lang="sv-SE" dirty="0" err="1"/>
                  <a:t>Apply</a:t>
                </a:r>
                <a:r>
                  <a:rPr lang="sv-SE" dirty="0"/>
                  <a:t> K-NN </a:t>
                </a:r>
                <a:r>
                  <a:rPr lang="sv-SE" dirty="0" err="1"/>
                  <a:t>density</a:t>
                </a:r>
                <a:r>
                  <a:rPr lang="sv-SE" dirty="0"/>
                  <a:t> </a:t>
                </a:r>
                <a:r>
                  <a:rPr lang="sv-SE" dirty="0" err="1"/>
                  <a:t>estimation</a:t>
                </a:r>
                <a:r>
                  <a:rPr lang="sv-SE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v-SE" b="0" i="1" dirty="0">
                    <a:latin typeface="Cambria Math" panose="02040503050406030204" pitchFamily="18" charset="0"/>
                  </a:rPr>
                  <a:t> </a:t>
                </a:r>
                <a:r>
                  <a:rPr lang="sv-SE" dirty="0" err="1"/>
                  <a:t>volume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the </a:t>
                </a:r>
                <a:r>
                  <a:rPr lang="sv-SE" dirty="0" err="1"/>
                  <a:t>sphere</a:t>
                </a:r>
                <a:endParaRPr lang="sv-S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dirty="0"/>
                  <a:t>: #obs from </a:t>
                </a:r>
                <a:r>
                  <a:rPr lang="sv-SE" dirty="0" err="1"/>
                  <a:t>training</a:t>
                </a:r>
                <a:r>
                  <a:rPr lang="sv-SE" dirty="0"/>
                  <a:t> data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dirty="0"/>
                  <a:t> in the </a:t>
                </a:r>
                <a:r>
                  <a:rPr lang="sv-SE" dirty="0" err="1"/>
                  <a:t>sphere</a:t>
                </a:r>
                <a:endParaRPr lang="sv-S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dirty="0"/>
                  <a:t>: #obs from </a:t>
                </a:r>
                <a:r>
                  <a:rPr lang="sv-SE" dirty="0" err="1"/>
                  <a:t>training</a:t>
                </a:r>
                <a:r>
                  <a:rPr lang="sv-SE" dirty="0"/>
                  <a:t> data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194920" cy="4756150"/>
              </a:xfrm>
              <a:blipFill>
                <a:blip r:embed="rId2"/>
                <a:stretch>
                  <a:fillRect l="-1643" t="-230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204864"/>
            <a:ext cx="3505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15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Bayesian</a:t>
            </a:r>
            <a:r>
              <a:rPr lang="sv-SE" dirty="0"/>
              <a:t> </a:t>
            </a:r>
            <a:r>
              <a:rPr lang="sv-SE" dirty="0" err="1"/>
              <a:t>classification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d>
                      <m:d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sv-SE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</m:oMath>
                  </m:oMathPara>
                </a14:m>
                <a:endParaRPr lang="sv-SE" dirty="0"/>
              </a:p>
              <a:p>
                <a:r>
                  <a:rPr lang="sv-SE" dirty="0" err="1">
                    <a:solidFill>
                      <a:srgbClr val="0070C0"/>
                    </a:solidFill>
                  </a:rPr>
                  <a:t>Bayes</a:t>
                </a:r>
                <a:r>
                  <a:rPr lang="sv-SE" dirty="0">
                    <a:solidFill>
                      <a:srgbClr val="0070C0"/>
                    </a:solidFill>
                  </a:rPr>
                  <a:t> </a:t>
                </a:r>
                <a:r>
                  <a:rPr lang="sv-SE" dirty="0" err="1">
                    <a:solidFill>
                      <a:srgbClr val="0070C0"/>
                    </a:solidFill>
                  </a:rPr>
                  <a:t>theorem</a:t>
                </a:r>
                <a:endParaRPr lang="sv-SE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v-SE" dirty="0"/>
              </a:p>
              <a:p>
                <a:r>
                  <a:rPr lang="sv-SE" dirty="0" err="1"/>
                  <a:t>We</a:t>
                </a:r>
                <a:r>
                  <a:rPr lang="sv-SE" dirty="0"/>
                  <a:t>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2770437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K-</a:t>
            </a:r>
            <a:r>
              <a:rPr lang="sv-SE" dirty="0" err="1"/>
              <a:t>nearest</a:t>
            </a:r>
            <a:r>
              <a:rPr lang="sv-SE" dirty="0"/>
              <a:t> </a:t>
            </a:r>
            <a:r>
              <a:rPr lang="sv-SE" dirty="0" err="1"/>
              <a:t>neighbor</a:t>
            </a:r>
            <a:r>
              <a:rPr lang="sv-SE" dirty="0"/>
              <a:t> </a:t>
            </a:r>
            <a:r>
              <a:rPr lang="sv-SE" dirty="0" err="1"/>
              <a:t>classification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sz="2400" dirty="0">
                    <a:solidFill>
                      <a:srgbClr val="0070C0"/>
                    </a:solidFill>
                  </a:rPr>
                  <a:t>Algorithm</a:t>
                </a:r>
              </a:p>
              <a:p>
                <a:pPr marL="0" indent="0">
                  <a:buNone/>
                </a:pPr>
                <a:endParaRPr lang="sv-SE" sz="2400" dirty="0">
                  <a:solidFill>
                    <a:srgbClr val="0070C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sz="2400" dirty="0"/>
                  <a:t>Given </a:t>
                </a:r>
                <a:r>
                  <a:rPr lang="sv-SE" sz="2400" dirty="0" err="1"/>
                  <a:t>training</a:t>
                </a:r>
                <a:r>
                  <a:rPr lang="sv-SE" sz="2400" dirty="0"/>
                  <a:t> set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sv-SE" sz="2400" dirty="0"/>
                  <a:t>,</a:t>
                </a:r>
                <a:r>
                  <a:rPr lang="sv-SE" sz="2400" dirty="0" err="1"/>
                  <a:t>number</a:t>
                </a:r>
                <a:r>
                  <a:rPr lang="sv-SE" sz="2400" dirty="0"/>
                  <a:t> 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sv-SE" sz="2400" b="1" dirty="0"/>
                  <a:t>, </a:t>
                </a:r>
                <a:r>
                  <a:rPr lang="sv-SE" sz="2400" dirty="0"/>
                  <a:t>and test set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sv-SE" sz="2400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sz="2400" dirty="0"/>
                  <a:t>For </a:t>
                </a:r>
                <a:r>
                  <a:rPr lang="sv-SE" sz="2400" dirty="0" err="1"/>
                  <a:t>each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sv-SE" sz="2400" b="0" dirty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sv-SE" sz="2000" b="0" dirty="0"/>
                  <a:t>For </a:t>
                </a:r>
                <a:r>
                  <a:rPr lang="sv-SE" sz="2000" b="0" dirty="0" err="1"/>
                  <a:t>each</a:t>
                </a:r>
                <a:r>
                  <a:rPr lang="sv-SE" sz="2000" b="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sv-SE" sz="2000" b="0" dirty="0"/>
              </a:p>
              <a:p>
                <a:pPr marL="1257300" lvl="2" indent="-457200">
                  <a:buFont typeface="+mj-lt"/>
                  <a:buAutoNum type="arabicPeriod"/>
                </a:pPr>
                <a:r>
                  <a:rPr lang="sv-SE" sz="1600" dirty="0"/>
                  <a:t> </a:t>
                </a:r>
                <a14:m>
                  <m:oMath xmlns:m="http://schemas.openxmlformats.org/officeDocument/2006/math">
                    <m:r>
                      <a:rPr lang="sv-SE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sz="16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v-S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sv-SE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v-S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sv-S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sv-SE" sz="1600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sv-SE" sz="1600" b="0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sv-SE" sz="2000" dirty="0" err="1"/>
                  <a:t>Compute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sz="20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sv-SE" sz="20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sv-SE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sv-SE" sz="20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sv-S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v-SE" sz="2000" i="1">
                                        <a:latin typeface="Cambria Math" panose="02040503050406030204" pitchFamily="18" charset="0"/>
                                      </a:rPr>
                                      <m:t>1,…,</m:t>
                                    </m:r>
                                    <m:r>
                                      <a:rPr lang="sv-SE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sv-SE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sv-SE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endParaRPr lang="sv-SE" sz="2000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sv-SE" sz="2000" dirty="0" err="1"/>
                  <a:t>Predict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d>
                      <m:dPr>
                        <m:ctrlPr>
                          <a:rPr lang="sv-SE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sv-SE" sz="2000" b="0" dirty="0"/>
              </a:p>
              <a:p>
                <a:pPr marL="514350" indent="-514350">
                  <a:buFont typeface="+mj-lt"/>
                  <a:buAutoNum type="arabicPeriod"/>
                </a:pP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ruta 4"/>
              <p:cNvSpPr txBox="1"/>
              <p:nvPr/>
            </p:nvSpPr>
            <p:spPr>
              <a:xfrm>
                <a:off x="611560" y="5373216"/>
                <a:ext cx="72728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b="1" dirty="0">
                    <a:solidFill>
                      <a:srgbClr val="C00000"/>
                    </a:solidFill>
                  </a:rPr>
                  <a:t>Majority </a:t>
                </a:r>
                <a:r>
                  <a:rPr lang="sv-SE" b="1" dirty="0" err="1">
                    <a:solidFill>
                      <a:srgbClr val="C00000"/>
                    </a:solidFill>
                  </a:rPr>
                  <a:t>voting</a:t>
                </a:r>
                <a:r>
                  <a:rPr lang="sv-SE" dirty="0"/>
                  <a:t>: </a:t>
                </a:r>
                <a:r>
                  <a:rPr lang="sv-SE" dirty="0" err="1"/>
                  <a:t>prediction</a:t>
                </a:r>
                <a:r>
                  <a:rPr lang="sv-SE" dirty="0"/>
                  <a:t> for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sv-SE" dirty="0"/>
                  <a:t> is </a:t>
                </a:r>
                <a:r>
                  <a:rPr lang="sv-SE" dirty="0" err="1"/>
                  <a:t>defined</a:t>
                </a:r>
                <a:r>
                  <a:rPr lang="sv-SE" dirty="0"/>
                  <a:t> by </a:t>
                </a:r>
                <a:r>
                  <a:rPr lang="sv-SE" dirty="0" err="1"/>
                  <a:t>majority</a:t>
                </a:r>
                <a:r>
                  <a:rPr lang="sv-SE" dirty="0"/>
                  <a:t> </a:t>
                </a:r>
                <a:r>
                  <a:rPr lang="sv-SE" dirty="0" err="1"/>
                  <a:t>voting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sv-SE" dirty="0"/>
                  <a:t> neighbors</a:t>
                </a:r>
              </a:p>
            </p:txBody>
          </p:sp>
        </mc:Choice>
        <mc:Fallback xmlns="">
          <p:sp>
            <p:nvSpPr>
              <p:cNvPr id="5" name="textruta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373216"/>
                <a:ext cx="7272808" cy="646331"/>
              </a:xfrm>
              <a:prstGeom prst="rect">
                <a:avLst/>
              </a:prstGeom>
              <a:blipFill>
                <a:blip r:embed="rId3"/>
                <a:stretch>
                  <a:fillRect l="-671" t="-4717" b="-1415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478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K-</a:t>
            </a:r>
            <a:r>
              <a:rPr lang="sv-SE" dirty="0" err="1"/>
              <a:t>nearest</a:t>
            </a:r>
            <a:r>
              <a:rPr lang="sv-SE" dirty="0"/>
              <a:t> </a:t>
            </a:r>
            <a:r>
              <a:rPr lang="sv-SE" dirty="0" err="1"/>
              <a:t>neigbor</a:t>
            </a:r>
            <a:r>
              <a:rPr lang="sv-SE" dirty="0"/>
              <a:t> </a:t>
            </a:r>
            <a:r>
              <a:rPr lang="sv-SE" dirty="0" err="1"/>
              <a:t>example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object 3"/>
          <p:cNvSpPr/>
          <p:nvPr/>
        </p:nvSpPr>
        <p:spPr>
          <a:xfrm>
            <a:off x="1547664" y="2523614"/>
            <a:ext cx="5746961" cy="3803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ruta 6"/>
          <p:cNvSpPr txBox="1"/>
          <p:nvPr/>
        </p:nvSpPr>
        <p:spPr>
          <a:xfrm>
            <a:off x="457200" y="1772816"/>
            <a:ext cx="670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Why</a:t>
            </a:r>
            <a:r>
              <a:rPr lang="sv-SE" dirty="0"/>
              <a:t> </a:t>
            </a:r>
            <a:r>
              <a:rPr lang="sv-SE" dirty="0" err="1"/>
              <a:t>classification</a:t>
            </a:r>
            <a:r>
              <a:rPr lang="sv-SE" dirty="0"/>
              <a:t> </a:t>
            </a:r>
            <a:r>
              <a:rPr lang="sv-SE" dirty="0" err="1"/>
              <a:t>results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so different for K-NN?</a:t>
            </a:r>
          </a:p>
        </p:txBody>
      </p:sp>
    </p:spTree>
    <p:extLst>
      <p:ext uri="{BB962C8B-B14F-4D97-AF65-F5344CB8AC3E}">
        <p14:creationId xmlns:p14="http://schemas.microsoft.com/office/powerpoint/2010/main" val="251173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</a:t>
            </a:r>
            <a:r>
              <a:rPr lang="sv-SE" dirty="0" err="1"/>
              <a:t>organization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v-SE" dirty="0"/>
              <a:t>1 </a:t>
            </a:r>
            <a:r>
              <a:rPr lang="sv-SE" dirty="0" err="1"/>
              <a:t>topic</a:t>
            </a:r>
            <a:r>
              <a:rPr lang="sv-SE" dirty="0"/>
              <a:t>= 4-5 </a:t>
            </a:r>
            <a:r>
              <a:rPr lang="sv-SE" dirty="0" err="1"/>
              <a:t>lectures</a:t>
            </a:r>
            <a:r>
              <a:rPr lang="sv-SE" dirty="0"/>
              <a:t> +1 </a:t>
            </a:r>
            <a:r>
              <a:rPr lang="sv-SE" dirty="0" err="1"/>
              <a:t>lab</a:t>
            </a:r>
            <a:r>
              <a:rPr lang="sv-SE" dirty="0"/>
              <a:t> (2h* 3)+</a:t>
            </a:r>
            <a:r>
              <a:rPr lang="sv-SE" dirty="0" err="1"/>
              <a:t>seminar</a:t>
            </a:r>
            <a:endParaRPr lang="sv-SE" dirty="0"/>
          </a:p>
          <a:p>
            <a:endParaRPr lang="sv-SE" dirty="0"/>
          </a:p>
          <a:p>
            <a:r>
              <a:rPr lang="sv-SE" dirty="0"/>
              <a:t>Course given as </a:t>
            </a:r>
          </a:p>
          <a:p>
            <a:pPr lvl="1"/>
            <a:r>
              <a:rPr lang="sv-SE" dirty="0"/>
              <a:t>732A99 (9 ECTS): Block 1+Block2</a:t>
            </a:r>
          </a:p>
          <a:p>
            <a:pPr lvl="1"/>
            <a:r>
              <a:rPr lang="sv-SE" dirty="0"/>
              <a:t>732A68 (9 ECTS): Block 1+Block2</a:t>
            </a:r>
          </a:p>
          <a:p>
            <a:pPr lvl="1"/>
            <a:r>
              <a:rPr lang="sv-SE" dirty="0"/>
              <a:t>TDDE01 (6 ECTS): Block 1</a:t>
            </a:r>
          </a:p>
          <a:p>
            <a:endParaRPr lang="sv-SE" dirty="0"/>
          </a:p>
          <a:p>
            <a:r>
              <a:rPr lang="sv-SE" b="1" dirty="0" err="1">
                <a:solidFill>
                  <a:srgbClr val="0070C0"/>
                </a:solidFill>
              </a:rPr>
              <a:t>Labs</a:t>
            </a:r>
            <a:endParaRPr lang="sv-SE" b="1" dirty="0">
              <a:solidFill>
                <a:srgbClr val="0070C0"/>
              </a:solidFill>
            </a:endParaRPr>
          </a:p>
          <a:p>
            <a:pPr lvl="1"/>
            <a:r>
              <a:rPr lang="sv-SE" dirty="0"/>
              <a:t>SU </a:t>
            </a:r>
            <a:r>
              <a:rPr lang="sv-SE" dirty="0" err="1"/>
              <a:t>rooms</a:t>
            </a:r>
            <a:r>
              <a:rPr lang="sv-SE" dirty="0"/>
              <a:t> </a:t>
            </a:r>
            <a:r>
              <a:rPr lang="sv-SE" dirty="0" err="1"/>
              <a:t>used</a:t>
            </a:r>
            <a:endParaRPr lang="sv-SE" dirty="0"/>
          </a:p>
          <a:p>
            <a:pPr lvl="1"/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around</a:t>
            </a:r>
            <a:r>
              <a:rPr lang="sv-SE" dirty="0"/>
              <a:t> 8h </a:t>
            </a:r>
          </a:p>
          <a:p>
            <a:pPr lvl="1"/>
            <a:r>
              <a:rPr lang="sv-SE" dirty="0" err="1"/>
              <a:t>Individual</a:t>
            </a:r>
            <a:r>
              <a:rPr lang="sv-SE" dirty="0"/>
              <a:t> and </a:t>
            </a:r>
            <a:r>
              <a:rPr lang="sv-SE" dirty="0" err="1"/>
              <a:t>group</a:t>
            </a:r>
            <a:r>
              <a:rPr lang="sv-SE" dirty="0"/>
              <a:t> </a:t>
            </a:r>
            <a:r>
              <a:rPr lang="sv-SE" dirty="0" err="1"/>
              <a:t>reports</a:t>
            </a:r>
            <a:endParaRPr lang="sv-SE" dirty="0"/>
          </a:p>
          <a:p>
            <a:pPr lvl="1"/>
            <a:r>
              <a:rPr lang="sv-SE" dirty="0" err="1"/>
              <a:t>Sharing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ideas</a:t>
            </a:r>
            <a:r>
              <a:rPr lang="sv-SE" dirty="0"/>
              <a:t> in the </a:t>
            </a:r>
            <a:r>
              <a:rPr lang="sv-SE" dirty="0" err="1"/>
              <a:t>group</a:t>
            </a:r>
            <a:r>
              <a:rPr lang="sv-SE" dirty="0"/>
              <a:t>, not text or </a:t>
            </a:r>
            <a:r>
              <a:rPr lang="sv-SE" dirty="0" err="1"/>
              <a:t>codes</a:t>
            </a:r>
            <a:endParaRPr lang="sv-SE" dirty="0"/>
          </a:p>
          <a:p>
            <a:pPr lvl="1"/>
            <a:r>
              <a:rPr lang="sv-SE" dirty="0"/>
              <a:t>Bring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own</a:t>
            </a:r>
            <a:r>
              <a:rPr lang="sv-SE" dirty="0"/>
              <a:t> laptop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– </a:t>
            </a:r>
            <a:r>
              <a:rPr lang="sv-SE" dirty="0" err="1"/>
              <a:t>limited</a:t>
            </a:r>
            <a:r>
              <a:rPr lang="sv-SE" dirty="0"/>
              <a:t> </a:t>
            </a:r>
            <a:r>
              <a:rPr lang="sv-SE" dirty="0" err="1"/>
              <a:t>amount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computers</a:t>
            </a:r>
            <a:r>
              <a:rPr lang="sv-SE" dirty="0"/>
              <a:t> in the </a:t>
            </a:r>
            <a:r>
              <a:rPr lang="sv-SE" dirty="0" err="1"/>
              <a:t>rooms</a:t>
            </a:r>
            <a:endParaRPr lang="sv-SE" dirty="0"/>
          </a:p>
          <a:p>
            <a:pPr lvl="1"/>
            <a:r>
              <a:rPr lang="sv-SE" dirty="0"/>
              <a:t>Deadlines</a:t>
            </a:r>
          </a:p>
          <a:p>
            <a:pPr lvl="1"/>
            <a:r>
              <a:rPr lang="sv-SE" dirty="0" err="1"/>
              <a:t>Individual</a:t>
            </a:r>
            <a:r>
              <a:rPr lang="sv-SE" dirty="0"/>
              <a:t> Special tasks (</a:t>
            </a:r>
            <a:r>
              <a:rPr lang="sv-SE" dirty="0" err="1"/>
              <a:t>optional</a:t>
            </a:r>
            <a:r>
              <a:rPr lang="sv-SE" dirty="0"/>
              <a:t>)–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solve</a:t>
            </a:r>
            <a:r>
              <a:rPr lang="sv-SE" dirty="0"/>
              <a:t> all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them</a:t>
            </a:r>
            <a:r>
              <a:rPr lang="sv-SE" dirty="0"/>
              <a:t> and get at </a:t>
            </a:r>
            <a:r>
              <a:rPr lang="sv-SE" dirty="0" err="1"/>
              <a:t>least</a:t>
            </a:r>
            <a:r>
              <a:rPr lang="sv-SE" dirty="0"/>
              <a:t> 14 </a:t>
            </a:r>
            <a:r>
              <a:rPr lang="sv-SE" dirty="0" err="1"/>
              <a:t>points</a:t>
            </a:r>
            <a:r>
              <a:rPr lang="sv-SE" dirty="0"/>
              <a:t> at the </a:t>
            </a:r>
            <a:r>
              <a:rPr lang="sv-SE" dirty="0" err="1"/>
              <a:t>exam</a:t>
            </a:r>
            <a:r>
              <a:rPr lang="sv-SE" dirty="0"/>
              <a:t>, </a:t>
            </a:r>
            <a:r>
              <a:rPr lang="sv-SE" dirty="0" err="1"/>
              <a:t>you</a:t>
            </a:r>
            <a:r>
              <a:rPr lang="sv-SE" dirty="0"/>
              <a:t> get 2 </a:t>
            </a:r>
            <a:r>
              <a:rPr lang="sv-SE" dirty="0" err="1"/>
              <a:t>points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.</a:t>
            </a:r>
          </a:p>
          <a:p>
            <a:pPr lvl="1"/>
            <a:r>
              <a:rPr lang="sv-SE" dirty="0" err="1"/>
              <a:t>Published</a:t>
            </a:r>
            <a:r>
              <a:rPr lang="sv-SE" dirty="0"/>
              <a:t> a </a:t>
            </a:r>
            <a:r>
              <a:rPr lang="sv-SE" dirty="0" err="1"/>
              <a:t>couple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days</a:t>
            </a:r>
            <a:r>
              <a:rPr lang="sv-SE" dirty="0"/>
              <a:t> in </a:t>
            </a:r>
            <a:r>
              <a:rPr lang="sv-SE"/>
              <a:t>advance </a:t>
            </a:r>
            <a:r>
              <a:rPr lang="sv-SE" dirty="0"/>
              <a:t>– try </a:t>
            </a:r>
            <a:r>
              <a:rPr lang="sv-SE" dirty="0" err="1"/>
              <a:t>doing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coming to the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lab</a:t>
            </a:r>
            <a:r>
              <a:rPr lang="sv-SE" dirty="0"/>
              <a:t> session!</a:t>
            </a:r>
          </a:p>
          <a:p>
            <a:pPr lvl="1"/>
            <a:r>
              <a:rPr lang="sv-SE" dirty="0"/>
              <a:t>Submission via LISAM</a:t>
            </a:r>
          </a:p>
          <a:p>
            <a:pPr lvl="1"/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1021387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types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>
            <a:normAutofit lnSpcReduction="10000"/>
          </a:bodyPr>
          <a:lstStyle/>
          <a:p>
            <a:r>
              <a:rPr lang="sv-SE" dirty="0"/>
              <a:t>Parametric </a:t>
            </a:r>
            <a:r>
              <a:rPr lang="sv-SE" dirty="0" err="1"/>
              <a:t>models</a:t>
            </a:r>
            <a:endParaRPr lang="sv-SE" dirty="0"/>
          </a:p>
          <a:p>
            <a:pPr lvl="1"/>
            <a:r>
              <a:rPr lang="sv-SE" sz="2400" dirty="0" err="1"/>
              <a:t>Have</a:t>
            </a:r>
            <a:r>
              <a:rPr lang="sv-SE" sz="2400" dirty="0"/>
              <a:t> </a:t>
            </a:r>
            <a:r>
              <a:rPr lang="sv-SE" sz="2400" dirty="0" err="1"/>
              <a:t>certain</a:t>
            </a:r>
            <a:r>
              <a:rPr lang="sv-SE" sz="2400" dirty="0"/>
              <a:t> </a:t>
            </a:r>
            <a:r>
              <a:rPr lang="sv-SE" sz="2400" dirty="0" err="1"/>
              <a:t>number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parameters </a:t>
            </a:r>
            <a:r>
              <a:rPr lang="sv-SE" sz="2400" dirty="0" err="1"/>
              <a:t>independently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the </a:t>
            </a:r>
            <a:r>
              <a:rPr lang="sv-SE" sz="2400" dirty="0" err="1"/>
              <a:t>size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</a:t>
            </a:r>
            <a:r>
              <a:rPr lang="sv-SE" sz="2400" dirty="0" err="1"/>
              <a:t>training</a:t>
            </a:r>
            <a:r>
              <a:rPr lang="sv-SE" sz="2400" dirty="0"/>
              <a:t> data</a:t>
            </a:r>
          </a:p>
          <a:p>
            <a:pPr lvl="1"/>
            <a:r>
              <a:rPr lang="sv-SE" sz="2400" dirty="0" err="1"/>
              <a:t>Assumption</a:t>
            </a:r>
            <a:r>
              <a:rPr lang="sv-SE" sz="2400" dirty="0"/>
              <a:t> </a:t>
            </a:r>
            <a:r>
              <a:rPr lang="sv-SE" sz="2400" dirty="0" err="1"/>
              <a:t>about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the data distribution</a:t>
            </a:r>
          </a:p>
          <a:p>
            <a:pPr lvl="1"/>
            <a:r>
              <a:rPr lang="sv-SE" sz="2400" dirty="0"/>
              <a:t>Ex: </a:t>
            </a:r>
            <a:r>
              <a:rPr lang="sv-SE" sz="2400" dirty="0" err="1"/>
              <a:t>logistic</a:t>
            </a:r>
            <a:r>
              <a:rPr lang="sv-SE" sz="2400" dirty="0"/>
              <a:t> regression</a:t>
            </a:r>
          </a:p>
          <a:p>
            <a:r>
              <a:rPr lang="sv-SE" dirty="0" err="1"/>
              <a:t>Nonparametric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  <a:p>
            <a:pPr lvl="1"/>
            <a:r>
              <a:rPr lang="sv-SE" sz="2000" dirty="0" err="1"/>
              <a:t>Number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parameters (</a:t>
            </a:r>
            <a:r>
              <a:rPr lang="sv-SE" sz="2000" dirty="0" err="1"/>
              <a:t>complexity</a:t>
            </a:r>
            <a:r>
              <a:rPr lang="sv-SE" sz="2000" dirty="0"/>
              <a:t>) </a:t>
            </a:r>
            <a:r>
              <a:rPr lang="sv-SE" sz="2000" dirty="0" err="1"/>
              <a:t>grows</a:t>
            </a:r>
            <a:r>
              <a:rPr lang="sv-SE" sz="2000" dirty="0"/>
              <a:t> </a:t>
            </a:r>
            <a:r>
              <a:rPr lang="sv-SE" sz="2000" dirty="0" err="1"/>
              <a:t>with</a:t>
            </a:r>
            <a:r>
              <a:rPr lang="sv-SE" sz="2000" dirty="0"/>
              <a:t> </a:t>
            </a:r>
            <a:r>
              <a:rPr lang="sv-SE" sz="2000" dirty="0" err="1"/>
              <a:t>training</a:t>
            </a:r>
            <a:r>
              <a:rPr lang="sv-SE" sz="2000" dirty="0"/>
              <a:t> data</a:t>
            </a:r>
          </a:p>
          <a:p>
            <a:pPr lvl="2"/>
            <a:r>
              <a:rPr lang="sv-SE" sz="1600" dirty="0" err="1"/>
              <a:t>Example</a:t>
            </a:r>
            <a:r>
              <a:rPr lang="sv-SE" sz="1600" dirty="0"/>
              <a:t>: K-NN </a:t>
            </a:r>
            <a:r>
              <a:rPr lang="sv-SE" sz="1600" dirty="0" err="1"/>
              <a:t>classifier</a:t>
            </a:r>
            <a:endParaRPr lang="sv-SE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  <a:endParaRPr lang="sv-SE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814683"/>
            <a:ext cx="2606246" cy="219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946" y="4293096"/>
            <a:ext cx="2545684" cy="2158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006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Прямоугольник 68"/>
          <p:cNvSpPr/>
          <p:nvPr/>
        </p:nvSpPr>
        <p:spPr>
          <a:xfrm>
            <a:off x="285750" y="2786063"/>
            <a:ext cx="2786063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70" name="Прямая со стрелкой 69"/>
          <p:cNvCxnSpPr/>
          <p:nvPr/>
        </p:nvCxnSpPr>
        <p:spPr>
          <a:xfrm rot="5400000" flipH="1" flipV="1">
            <a:off x="-1035844" y="4536282"/>
            <a:ext cx="32146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/>
          <p:nvPr/>
        </p:nvCxnSpPr>
        <p:spPr>
          <a:xfrm>
            <a:off x="571500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>
            <a:off x="2928938" y="40005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3" name="Овал 72"/>
          <p:cNvSpPr/>
          <p:nvPr/>
        </p:nvSpPr>
        <p:spPr>
          <a:xfrm>
            <a:off x="1214438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4" name="Овал 73"/>
          <p:cNvSpPr/>
          <p:nvPr/>
        </p:nvSpPr>
        <p:spPr>
          <a:xfrm>
            <a:off x="2643188" y="4429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5" name="Овал 74"/>
          <p:cNvSpPr/>
          <p:nvPr/>
        </p:nvSpPr>
        <p:spPr>
          <a:xfrm>
            <a:off x="2500313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6" name="Овал 75"/>
          <p:cNvSpPr/>
          <p:nvPr/>
        </p:nvSpPr>
        <p:spPr>
          <a:xfrm>
            <a:off x="928688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7" name="Овал 76"/>
          <p:cNvSpPr/>
          <p:nvPr/>
        </p:nvSpPr>
        <p:spPr>
          <a:xfrm>
            <a:off x="714375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8" name="Овал 77"/>
          <p:cNvSpPr/>
          <p:nvPr/>
        </p:nvSpPr>
        <p:spPr>
          <a:xfrm>
            <a:off x="2286000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9" name="Овал 78"/>
          <p:cNvSpPr/>
          <p:nvPr/>
        </p:nvSpPr>
        <p:spPr>
          <a:xfrm>
            <a:off x="2214563" y="521493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0" name="Овал 79"/>
          <p:cNvSpPr/>
          <p:nvPr/>
        </p:nvSpPr>
        <p:spPr>
          <a:xfrm>
            <a:off x="2071688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1" name="Овал 80"/>
          <p:cNvSpPr/>
          <p:nvPr/>
        </p:nvSpPr>
        <p:spPr>
          <a:xfrm>
            <a:off x="1428750" y="57150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2" name="Овал 81"/>
          <p:cNvSpPr/>
          <p:nvPr/>
        </p:nvSpPr>
        <p:spPr>
          <a:xfrm>
            <a:off x="1857375" y="5500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3" name="Овал 82"/>
          <p:cNvSpPr/>
          <p:nvPr/>
        </p:nvSpPr>
        <p:spPr>
          <a:xfrm>
            <a:off x="1643063" y="5572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6401" name="Заголовок 8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Overfitting</a:t>
            </a:r>
          </a:p>
        </p:txBody>
      </p:sp>
      <p:sp>
        <p:nvSpPr>
          <p:cNvPr id="18449" name="Содержимое 2"/>
          <p:cNvSpPr>
            <a:spLocks noGrp="1"/>
          </p:cNvSpPr>
          <p:nvPr>
            <p:ph idx="1"/>
          </p:nvPr>
        </p:nvSpPr>
        <p:spPr>
          <a:xfrm>
            <a:off x="428626" y="1772816"/>
            <a:ext cx="7715250" cy="79893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Which model feels appropriate?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  <a:endParaRPr lang="sv-SE" dirty="0"/>
          </a:p>
        </p:txBody>
      </p:sp>
      <p:sp>
        <p:nvSpPr>
          <p:cNvPr id="9" name="Овал 8"/>
          <p:cNvSpPr/>
          <p:nvPr/>
        </p:nvSpPr>
        <p:spPr>
          <a:xfrm>
            <a:off x="3714750" y="39290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11" name="Овал 10"/>
          <p:cNvSpPr/>
          <p:nvPr/>
        </p:nvSpPr>
        <p:spPr>
          <a:xfrm>
            <a:off x="3429000" y="4357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12" name="Овал 11"/>
          <p:cNvSpPr/>
          <p:nvPr/>
        </p:nvSpPr>
        <p:spPr>
          <a:xfrm>
            <a:off x="3286125" y="478631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215063" y="2786063"/>
            <a:ext cx="2786062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 rot="5400000" flipH="1" flipV="1">
            <a:off x="4894263" y="4535488"/>
            <a:ext cx="32146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6500813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8858250" y="40005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28" name="Овал 27"/>
          <p:cNvSpPr/>
          <p:nvPr/>
        </p:nvSpPr>
        <p:spPr>
          <a:xfrm>
            <a:off x="7143750" y="56435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29" name="Овал 28"/>
          <p:cNvSpPr/>
          <p:nvPr/>
        </p:nvSpPr>
        <p:spPr>
          <a:xfrm>
            <a:off x="8572500" y="442912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30" name="Овал 29"/>
          <p:cNvSpPr/>
          <p:nvPr/>
        </p:nvSpPr>
        <p:spPr>
          <a:xfrm>
            <a:off x="8429625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31" name="Овал 30"/>
          <p:cNvSpPr/>
          <p:nvPr/>
        </p:nvSpPr>
        <p:spPr>
          <a:xfrm>
            <a:off x="6858000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32" name="Овал 31"/>
          <p:cNvSpPr/>
          <p:nvPr/>
        </p:nvSpPr>
        <p:spPr>
          <a:xfrm>
            <a:off x="6643688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33" name="Овал 32"/>
          <p:cNvSpPr/>
          <p:nvPr/>
        </p:nvSpPr>
        <p:spPr>
          <a:xfrm>
            <a:off x="8215313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34" name="Овал 33"/>
          <p:cNvSpPr/>
          <p:nvPr/>
        </p:nvSpPr>
        <p:spPr>
          <a:xfrm>
            <a:off x="8143875" y="521493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35" name="Овал 34"/>
          <p:cNvSpPr/>
          <p:nvPr/>
        </p:nvSpPr>
        <p:spPr>
          <a:xfrm>
            <a:off x="8001000" y="56435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36" name="Овал 35"/>
          <p:cNvSpPr/>
          <p:nvPr/>
        </p:nvSpPr>
        <p:spPr>
          <a:xfrm>
            <a:off x="7358063" y="57150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37" name="Овал 36"/>
          <p:cNvSpPr/>
          <p:nvPr/>
        </p:nvSpPr>
        <p:spPr>
          <a:xfrm>
            <a:off x="7786688" y="550068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38" name="Овал 37"/>
          <p:cNvSpPr/>
          <p:nvPr/>
        </p:nvSpPr>
        <p:spPr>
          <a:xfrm>
            <a:off x="7572375" y="557212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3286125" y="2786063"/>
            <a:ext cx="2786063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cxnSp>
        <p:nvCxnSpPr>
          <p:cNvPr id="55" name="Прямая со стрелкой 54"/>
          <p:cNvCxnSpPr/>
          <p:nvPr/>
        </p:nvCxnSpPr>
        <p:spPr>
          <a:xfrm rot="5400000" flipH="1" flipV="1">
            <a:off x="1964531" y="4536282"/>
            <a:ext cx="32146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3571875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5929313" y="40005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58" name="Овал 57"/>
          <p:cNvSpPr/>
          <p:nvPr/>
        </p:nvSpPr>
        <p:spPr>
          <a:xfrm>
            <a:off x="4214813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59" name="Овал 58"/>
          <p:cNvSpPr/>
          <p:nvPr/>
        </p:nvSpPr>
        <p:spPr>
          <a:xfrm>
            <a:off x="5643563" y="4429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60" name="Овал 59"/>
          <p:cNvSpPr/>
          <p:nvPr/>
        </p:nvSpPr>
        <p:spPr>
          <a:xfrm>
            <a:off x="5500688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61" name="Овал 60"/>
          <p:cNvSpPr/>
          <p:nvPr/>
        </p:nvSpPr>
        <p:spPr>
          <a:xfrm>
            <a:off x="3929063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62" name="Овал 61"/>
          <p:cNvSpPr/>
          <p:nvPr/>
        </p:nvSpPr>
        <p:spPr>
          <a:xfrm>
            <a:off x="3714750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63" name="Овал 62"/>
          <p:cNvSpPr/>
          <p:nvPr/>
        </p:nvSpPr>
        <p:spPr>
          <a:xfrm>
            <a:off x="5286375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64" name="Овал 63"/>
          <p:cNvSpPr/>
          <p:nvPr/>
        </p:nvSpPr>
        <p:spPr>
          <a:xfrm>
            <a:off x="5214938" y="521493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65" name="Овал 64"/>
          <p:cNvSpPr/>
          <p:nvPr/>
        </p:nvSpPr>
        <p:spPr>
          <a:xfrm>
            <a:off x="5072063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66" name="Овал 65"/>
          <p:cNvSpPr/>
          <p:nvPr/>
        </p:nvSpPr>
        <p:spPr>
          <a:xfrm>
            <a:off x="4429125" y="57150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67" name="Овал 66"/>
          <p:cNvSpPr/>
          <p:nvPr/>
        </p:nvSpPr>
        <p:spPr>
          <a:xfrm>
            <a:off x="4857750" y="5500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68" name="Овал 67"/>
          <p:cNvSpPr/>
          <p:nvPr/>
        </p:nvSpPr>
        <p:spPr>
          <a:xfrm>
            <a:off x="4643438" y="5572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cxnSp>
        <p:nvCxnSpPr>
          <p:cNvPr id="85" name="Прямая соединительная линия 84"/>
          <p:cNvCxnSpPr>
            <a:endCxn id="69" idx="3"/>
          </p:cNvCxnSpPr>
          <p:nvPr/>
        </p:nvCxnSpPr>
        <p:spPr>
          <a:xfrm flipV="1">
            <a:off x="714375" y="4500563"/>
            <a:ext cx="2357438" cy="157162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Полилиния 90"/>
          <p:cNvSpPr/>
          <p:nvPr/>
        </p:nvSpPr>
        <p:spPr>
          <a:xfrm>
            <a:off x="3736975" y="3848100"/>
            <a:ext cx="2312988" cy="2035175"/>
          </a:xfrm>
          <a:custGeom>
            <a:avLst/>
            <a:gdLst>
              <a:gd name="connsiteX0" fmla="*/ 0 w 2312505"/>
              <a:gd name="connsiteY0" fmla="*/ 2036417 h 2036417"/>
              <a:gd name="connsiteX1" fmla="*/ 1364974 w 2312505"/>
              <a:gd name="connsiteY1" fmla="*/ 1506330 h 2036417"/>
              <a:gd name="connsiteX2" fmla="*/ 2173357 w 2312505"/>
              <a:gd name="connsiteY2" fmla="*/ 220869 h 2036417"/>
              <a:gd name="connsiteX3" fmla="*/ 2199861 w 2312505"/>
              <a:gd name="connsiteY3" fmla="*/ 181113 h 203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2505" h="2036417">
                <a:moveTo>
                  <a:pt x="0" y="2036417"/>
                </a:moveTo>
                <a:cubicBezTo>
                  <a:pt x="501374" y="1922669"/>
                  <a:pt x="1002748" y="1808921"/>
                  <a:pt x="1364974" y="1506330"/>
                </a:cubicBezTo>
                <a:cubicBezTo>
                  <a:pt x="1727200" y="1203739"/>
                  <a:pt x="2034209" y="441738"/>
                  <a:pt x="2173357" y="220869"/>
                </a:cubicBezTo>
                <a:cubicBezTo>
                  <a:pt x="2312505" y="0"/>
                  <a:pt x="2256183" y="90556"/>
                  <a:pt x="2199861" y="181113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92" name="Полилиния 91"/>
          <p:cNvSpPr/>
          <p:nvPr/>
        </p:nvSpPr>
        <p:spPr>
          <a:xfrm>
            <a:off x="6665913" y="3927475"/>
            <a:ext cx="2273300" cy="1995488"/>
          </a:xfrm>
          <a:custGeom>
            <a:avLst/>
            <a:gdLst>
              <a:gd name="connsiteX0" fmla="*/ 0 w 2272749"/>
              <a:gd name="connsiteY0" fmla="*/ 1970156 h 1996660"/>
              <a:gd name="connsiteX1" fmla="*/ 238540 w 2272749"/>
              <a:gd name="connsiteY1" fmla="*/ 1956904 h 1996660"/>
              <a:gd name="connsiteX2" fmla="*/ 530087 w 2272749"/>
              <a:gd name="connsiteY2" fmla="*/ 1731617 h 1996660"/>
              <a:gd name="connsiteX3" fmla="*/ 742122 w 2272749"/>
              <a:gd name="connsiteY3" fmla="*/ 1824382 h 1996660"/>
              <a:gd name="connsiteX4" fmla="*/ 927653 w 2272749"/>
              <a:gd name="connsiteY4" fmla="*/ 1678609 h 1996660"/>
              <a:gd name="connsiteX5" fmla="*/ 1166192 w 2272749"/>
              <a:gd name="connsiteY5" fmla="*/ 1612348 h 1996660"/>
              <a:gd name="connsiteX6" fmla="*/ 1378227 w 2272749"/>
              <a:gd name="connsiteY6" fmla="*/ 1744869 h 1996660"/>
              <a:gd name="connsiteX7" fmla="*/ 1590261 w 2272749"/>
              <a:gd name="connsiteY7" fmla="*/ 976243 h 1996660"/>
              <a:gd name="connsiteX8" fmla="*/ 1802296 w 2272749"/>
              <a:gd name="connsiteY8" fmla="*/ 989496 h 1996660"/>
              <a:gd name="connsiteX9" fmla="*/ 1948070 w 2272749"/>
              <a:gd name="connsiteY9" fmla="*/ 538922 h 1996660"/>
              <a:gd name="connsiteX10" fmla="*/ 2226366 w 2272749"/>
              <a:gd name="connsiteY10" fmla="*/ 75096 h 1996660"/>
              <a:gd name="connsiteX11" fmla="*/ 2226366 w 2272749"/>
              <a:gd name="connsiteY11" fmla="*/ 88348 h 199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72749" h="1996660">
                <a:moveTo>
                  <a:pt x="0" y="1970156"/>
                </a:moveTo>
                <a:cubicBezTo>
                  <a:pt x="75096" y="1983408"/>
                  <a:pt x="150192" y="1996660"/>
                  <a:pt x="238540" y="1956904"/>
                </a:cubicBezTo>
                <a:cubicBezTo>
                  <a:pt x="326888" y="1917148"/>
                  <a:pt x="446157" y="1753704"/>
                  <a:pt x="530087" y="1731617"/>
                </a:cubicBezTo>
                <a:cubicBezTo>
                  <a:pt x="614017" y="1709530"/>
                  <a:pt x="675861" y="1833217"/>
                  <a:pt x="742122" y="1824382"/>
                </a:cubicBezTo>
                <a:cubicBezTo>
                  <a:pt x="808383" y="1815547"/>
                  <a:pt x="856975" y="1713948"/>
                  <a:pt x="927653" y="1678609"/>
                </a:cubicBezTo>
                <a:cubicBezTo>
                  <a:pt x="998331" y="1643270"/>
                  <a:pt x="1091096" y="1601305"/>
                  <a:pt x="1166192" y="1612348"/>
                </a:cubicBezTo>
                <a:cubicBezTo>
                  <a:pt x="1241288" y="1623391"/>
                  <a:pt x="1307549" y="1850886"/>
                  <a:pt x="1378227" y="1744869"/>
                </a:cubicBezTo>
                <a:cubicBezTo>
                  <a:pt x="1448905" y="1638852"/>
                  <a:pt x="1519583" y="1102138"/>
                  <a:pt x="1590261" y="976243"/>
                </a:cubicBezTo>
                <a:cubicBezTo>
                  <a:pt x="1660939" y="850348"/>
                  <a:pt x="1742661" y="1062383"/>
                  <a:pt x="1802296" y="989496"/>
                </a:cubicBezTo>
                <a:cubicBezTo>
                  <a:pt x="1861931" y="916609"/>
                  <a:pt x="1877392" y="691322"/>
                  <a:pt x="1948070" y="538922"/>
                </a:cubicBezTo>
                <a:cubicBezTo>
                  <a:pt x="2018748" y="386522"/>
                  <a:pt x="2179983" y="150192"/>
                  <a:pt x="2226366" y="75096"/>
                </a:cubicBezTo>
                <a:cubicBezTo>
                  <a:pt x="2272749" y="0"/>
                  <a:pt x="2249557" y="44174"/>
                  <a:pt x="2226366" y="88348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93" name="TextBox 92"/>
          <p:cNvSpPr txBox="1"/>
          <p:nvPr/>
        </p:nvSpPr>
        <p:spPr>
          <a:xfrm>
            <a:off x="785813" y="3071813"/>
            <a:ext cx="2130425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Easy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model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few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parameters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572250" y="3071813"/>
            <a:ext cx="2286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Complex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model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,</a:t>
            </a:r>
          </a:p>
          <a:p>
            <a:pPr>
              <a:defRPr/>
            </a:pP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many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parameters</a:t>
            </a:r>
          </a:p>
        </p:txBody>
      </p:sp>
    </p:spTree>
    <p:extLst>
      <p:ext uri="{BB962C8B-B14F-4D97-AF65-F5344CB8AC3E}">
        <p14:creationId xmlns:p14="http://schemas.microsoft.com/office/powerpoint/2010/main" val="1914729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Overfitting</a:t>
            </a:r>
          </a:p>
        </p:txBody>
      </p:sp>
      <p:sp>
        <p:nvSpPr>
          <p:cNvPr id="98" name="Footer Placeholder 9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5750" y="2786063"/>
            <a:ext cx="2786063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5" name="Прямая со стрелкой 4"/>
          <p:cNvCxnSpPr/>
          <p:nvPr/>
        </p:nvCxnSpPr>
        <p:spPr>
          <a:xfrm rot="5400000" flipH="1" flipV="1">
            <a:off x="-1035844" y="4536282"/>
            <a:ext cx="32146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571500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2928938" y="40005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" name="Овал 7"/>
          <p:cNvSpPr/>
          <p:nvPr/>
        </p:nvSpPr>
        <p:spPr>
          <a:xfrm>
            <a:off x="1214438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9" name="Овал 8"/>
          <p:cNvSpPr/>
          <p:nvPr/>
        </p:nvSpPr>
        <p:spPr>
          <a:xfrm>
            <a:off x="2643188" y="4429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0" name="Овал 9"/>
          <p:cNvSpPr/>
          <p:nvPr/>
        </p:nvSpPr>
        <p:spPr>
          <a:xfrm>
            <a:off x="2500313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1" name="Овал 10"/>
          <p:cNvSpPr/>
          <p:nvPr/>
        </p:nvSpPr>
        <p:spPr>
          <a:xfrm>
            <a:off x="928688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2" name="Овал 11"/>
          <p:cNvSpPr/>
          <p:nvPr/>
        </p:nvSpPr>
        <p:spPr>
          <a:xfrm>
            <a:off x="714375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3" name="Овал 12"/>
          <p:cNvSpPr/>
          <p:nvPr/>
        </p:nvSpPr>
        <p:spPr>
          <a:xfrm>
            <a:off x="2286000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4" name="Овал 13"/>
          <p:cNvSpPr/>
          <p:nvPr/>
        </p:nvSpPr>
        <p:spPr>
          <a:xfrm>
            <a:off x="2214563" y="521493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5" name="Овал 14"/>
          <p:cNvSpPr/>
          <p:nvPr/>
        </p:nvSpPr>
        <p:spPr>
          <a:xfrm>
            <a:off x="2071688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6" name="Овал 15"/>
          <p:cNvSpPr/>
          <p:nvPr/>
        </p:nvSpPr>
        <p:spPr>
          <a:xfrm>
            <a:off x="1428750" y="57150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7" name="Овал 16"/>
          <p:cNvSpPr/>
          <p:nvPr/>
        </p:nvSpPr>
        <p:spPr>
          <a:xfrm>
            <a:off x="1857375" y="5500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8" name="Овал 17"/>
          <p:cNvSpPr/>
          <p:nvPr/>
        </p:nvSpPr>
        <p:spPr>
          <a:xfrm>
            <a:off x="1643063" y="5572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9" name="Овал 18"/>
          <p:cNvSpPr/>
          <p:nvPr/>
        </p:nvSpPr>
        <p:spPr>
          <a:xfrm>
            <a:off x="3714750" y="39290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0" name="Овал 19"/>
          <p:cNvSpPr/>
          <p:nvPr/>
        </p:nvSpPr>
        <p:spPr>
          <a:xfrm>
            <a:off x="3429000" y="4357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1" name="Овал 20"/>
          <p:cNvSpPr/>
          <p:nvPr/>
        </p:nvSpPr>
        <p:spPr>
          <a:xfrm>
            <a:off x="3286125" y="478631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2" name="Прямоугольник 21"/>
          <p:cNvSpPr/>
          <p:nvPr/>
        </p:nvSpPr>
        <p:spPr>
          <a:xfrm>
            <a:off x="6215063" y="2786063"/>
            <a:ext cx="2786062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23" name="Прямая со стрелкой 22"/>
          <p:cNvCxnSpPr/>
          <p:nvPr/>
        </p:nvCxnSpPr>
        <p:spPr>
          <a:xfrm rot="5400000" flipH="1" flipV="1">
            <a:off x="4894263" y="4535488"/>
            <a:ext cx="32146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6500813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8858250" y="40005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6" name="Овал 25"/>
          <p:cNvSpPr/>
          <p:nvPr/>
        </p:nvSpPr>
        <p:spPr>
          <a:xfrm>
            <a:off x="7143750" y="56435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7" name="Овал 26"/>
          <p:cNvSpPr/>
          <p:nvPr/>
        </p:nvSpPr>
        <p:spPr>
          <a:xfrm>
            <a:off x="8572500" y="442912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8" name="Овал 27"/>
          <p:cNvSpPr/>
          <p:nvPr/>
        </p:nvSpPr>
        <p:spPr>
          <a:xfrm>
            <a:off x="8429625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9" name="Овал 28"/>
          <p:cNvSpPr/>
          <p:nvPr/>
        </p:nvSpPr>
        <p:spPr>
          <a:xfrm>
            <a:off x="6858000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0" name="Овал 29"/>
          <p:cNvSpPr/>
          <p:nvPr/>
        </p:nvSpPr>
        <p:spPr>
          <a:xfrm>
            <a:off x="6643688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1" name="Овал 30"/>
          <p:cNvSpPr/>
          <p:nvPr/>
        </p:nvSpPr>
        <p:spPr>
          <a:xfrm>
            <a:off x="8215313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2" name="Овал 31"/>
          <p:cNvSpPr/>
          <p:nvPr/>
        </p:nvSpPr>
        <p:spPr>
          <a:xfrm>
            <a:off x="8143875" y="521493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3" name="Овал 32"/>
          <p:cNvSpPr/>
          <p:nvPr/>
        </p:nvSpPr>
        <p:spPr>
          <a:xfrm>
            <a:off x="8001000" y="56435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4" name="Овал 33"/>
          <p:cNvSpPr/>
          <p:nvPr/>
        </p:nvSpPr>
        <p:spPr>
          <a:xfrm>
            <a:off x="7358063" y="57150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5" name="Овал 34"/>
          <p:cNvSpPr/>
          <p:nvPr/>
        </p:nvSpPr>
        <p:spPr>
          <a:xfrm>
            <a:off x="7786688" y="550068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6" name="Овал 35"/>
          <p:cNvSpPr/>
          <p:nvPr/>
        </p:nvSpPr>
        <p:spPr>
          <a:xfrm>
            <a:off x="7572375" y="557212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7" name="Прямоугольник 36"/>
          <p:cNvSpPr/>
          <p:nvPr/>
        </p:nvSpPr>
        <p:spPr>
          <a:xfrm>
            <a:off x="3286125" y="2786063"/>
            <a:ext cx="2786063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38" name="Прямая со стрелкой 37"/>
          <p:cNvCxnSpPr/>
          <p:nvPr/>
        </p:nvCxnSpPr>
        <p:spPr>
          <a:xfrm rot="5400000" flipH="1" flipV="1">
            <a:off x="1964531" y="4536282"/>
            <a:ext cx="32146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3571875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5929313" y="40005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1" name="Овал 40"/>
          <p:cNvSpPr/>
          <p:nvPr/>
        </p:nvSpPr>
        <p:spPr>
          <a:xfrm>
            <a:off x="4214813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2" name="Овал 41"/>
          <p:cNvSpPr/>
          <p:nvPr/>
        </p:nvSpPr>
        <p:spPr>
          <a:xfrm>
            <a:off x="5643563" y="4429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3" name="Овал 42"/>
          <p:cNvSpPr/>
          <p:nvPr/>
        </p:nvSpPr>
        <p:spPr>
          <a:xfrm>
            <a:off x="5500688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4" name="Овал 43"/>
          <p:cNvSpPr/>
          <p:nvPr/>
        </p:nvSpPr>
        <p:spPr>
          <a:xfrm>
            <a:off x="3929063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5" name="Овал 44"/>
          <p:cNvSpPr/>
          <p:nvPr/>
        </p:nvSpPr>
        <p:spPr>
          <a:xfrm>
            <a:off x="3714750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6" name="Овал 45"/>
          <p:cNvSpPr/>
          <p:nvPr/>
        </p:nvSpPr>
        <p:spPr>
          <a:xfrm>
            <a:off x="5286375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7" name="Овал 46"/>
          <p:cNvSpPr/>
          <p:nvPr/>
        </p:nvSpPr>
        <p:spPr>
          <a:xfrm>
            <a:off x="5214938" y="521493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8" name="Овал 47"/>
          <p:cNvSpPr/>
          <p:nvPr/>
        </p:nvSpPr>
        <p:spPr>
          <a:xfrm>
            <a:off x="5072063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9" name="Овал 48"/>
          <p:cNvSpPr/>
          <p:nvPr/>
        </p:nvSpPr>
        <p:spPr>
          <a:xfrm>
            <a:off x="4429125" y="57150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0" name="Овал 49"/>
          <p:cNvSpPr/>
          <p:nvPr/>
        </p:nvSpPr>
        <p:spPr>
          <a:xfrm>
            <a:off x="4857750" y="5500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1" name="Овал 50"/>
          <p:cNvSpPr/>
          <p:nvPr/>
        </p:nvSpPr>
        <p:spPr>
          <a:xfrm>
            <a:off x="4643438" y="5572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52" name="Прямая соединительная линия 51"/>
          <p:cNvCxnSpPr>
            <a:endCxn id="4" idx="3"/>
          </p:cNvCxnSpPr>
          <p:nvPr/>
        </p:nvCxnSpPr>
        <p:spPr>
          <a:xfrm flipV="1">
            <a:off x="714375" y="4500563"/>
            <a:ext cx="2357438" cy="157162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3" name="Полилиния 52"/>
          <p:cNvSpPr/>
          <p:nvPr/>
        </p:nvSpPr>
        <p:spPr>
          <a:xfrm>
            <a:off x="3736975" y="3848100"/>
            <a:ext cx="2312988" cy="2035175"/>
          </a:xfrm>
          <a:custGeom>
            <a:avLst/>
            <a:gdLst>
              <a:gd name="connsiteX0" fmla="*/ 0 w 2312505"/>
              <a:gd name="connsiteY0" fmla="*/ 2036417 h 2036417"/>
              <a:gd name="connsiteX1" fmla="*/ 1364974 w 2312505"/>
              <a:gd name="connsiteY1" fmla="*/ 1506330 h 2036417"/>
              <a:gd name="connsiteX2" fmla="*/ 2173357 w 2312505"/>
              <a:gd name="connsiteY2" fmla="*/ 220869 h 2036417"/>
              <a:gd name="connsiteX3" fmla="*/ 2199861 w 2312505"/>
              <a:gd name="connsiteY3" fmla="*/ 181113 h 203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2505" h="2036417">
                <a:moveTo>
                  <a:pt x="0" y="2036417"/>
                </a:moveTo>
                <a:cubicBezTo>
                  <a:pt x="501374" y="1922669"/>
                  <a:pt x="1002748" y="1808921"/>
                  <a:pt x="1364974" y="1506330"/>
                </a:cubicBezTo>
                <a:cubicBezTo>
                  <a:pt x="1727200" y="1203739"/>
                  <a:pt x="2034209" y="441738"/>
                  <a:pt x="2173357" y="220869"/>
                </a:cubicBezTo>
                <a:cubicBezTo>
                  <a:pt x="2312505" y="0"/>
                  <a:pt x="2256183" y="90556"/>
                  <a:pt x="2199861" y="181113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4" name="Полилиния 53"/>
          <p:cNvSpPr/>
          <p:nvPr/>
        </p:nvSpPr>
        <p:spPr>
          <a:xfrm>
            <a:off x="6665913" y="3927475"/>
            <a:ext cx="2273300" cy="1995488"/>
          </a:xfrm>
          <a:custGeom>
            <a:avLst/>
            <a:gdLst>
              <a:gd name="connsiteX0" fmla="*/ 0 w 2272749"/>
              <a:gd name="connsiteY0" fmla="*/ 1970156 h 1996660"/>
              <a:gd name="connsiteX1" fmla="*/ 238540 w 2272749"/>
              <a:gd name="connsiteY1" fmla="*/ 1956904 h 1996660"/>
              <a:gd name="connsiteX2" fmla="*/ 530087 w 2272749"/>
              <a:gd name="connsiteY2" fmla="*/ 1731617 h 1996660"/>
              <a:gd name="connsiteX3" fmla="*/ 742122 w 2272749"/>
              <a:gd name="connsiteY3" fmla="*/ 1824382 h 1996660"/>
              <a:gd name="connsiteX4" fmla="*/ 927653 w 2272749"/>
              <a:gd name="connsiteY4" fmla="*/ 1678609 h 1996660"/>
              <a:gd name="connsiteX5" fmla="*/ 1166192 w 2272749"/>
              <a:gd name="connsiteY5" fmla="*/ 1612348 h 1996660"/>
              <a:gd name="connsiteX6" fmla="*/ 1378227 w 2272749"/>
              <a:gd name="connsiteY6" fmla="*/ 1744869 h 1996660"/>
              <a:gd name="connsiteX7" fmla="*/ 1590261 w 2272749"/>
              <a:gd name="connsiteY7" fmla="*/ 976243 h 1996660"/>
              <a:gd name="connsiteX8" fmla="*/ 1802296 w 2272749"/>
              <a:gd name="connsiteY8" fmla="*/ 989496 h 1996660"/>
              <a:gd name="connsiteX9" fmla="*/ 1948070 w 2272749"/>
              <a:gd name="connsiteY9" fmla="*/ 538922 h 1996660"/>
              <a:gd name="connsiteX10" fmla="*/ 2226366 w 2272749"/>
              <a:gd name="connsiteY10" fmla="*/ 75096 h 1996660"/>
              <a:gd name="connsiteX11" fmla="*/ 2226366 w 2272749"/>
              <a:gd name="connsiteY11" fmla="*/ 88348 h 199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72749" h="1996660">
                <a:moveTo>
                  <a:pt x="0" y="1970156"/>
                </a:moveTo>
                <a:cubicBezTo>
                  <a:pt x="75096" y="1983408"/>
                  <a:pt x="150192" y="1996660"/>
                  <a:pt x="238540" y="1956904"/>
                </a:cubicBezTo>
                <a:cubicBezTo>
                  <a:pt x="326888" y="1917148"/>
                  <a:pt x="446157" y="1753704"/>
                  <a:pt x="530087" y="1731617"/>
                </a:cubicBezTo>
                <a:cubicBezTo>
                  <a:pt x="614017" y="1709530"/>
                  <a:pt x="675861" y="1833217"/>
                  <a:pt x="742122" y="1824382"/>
                </a:cubicBezTo>
                <a:cubicBezTo>
                  <a:pt x="808383" y="1815547"/>
                  <a:pt x="856975" y="1713948"/>
                  <a:pt x="927653" y="1678609"/>
                </a:cubicBezTo>
                <a:cubicBezTo>
                  <a:pt x="998331" y="1643270"/>
                  <a:pt x="1091096" y="1601305"/>
                  <a:pt x="1166192" y="1612348"/>
                </a:cubicBezTo>
                <a:cubicBezTo>
                  <a:pt x="1241288" y="1623391"/>
                  <a:pt x="1307549" y="1850886"/>
                  <a:pt x="1378227" y="1744869"/>
                </a:cubicBezTo>
                <a:cubicBezTo>
                  <a:pt x="1448905" y="1638852"/>
                  <a:pt x="1519583" y="1102138"/>
                  <a:pt x="1590261" y="976243"/>
                </a:cubicBezTo>
                <a:cubicBezTo>
                  <a:pt x="1660939" y="850348"/>
                  <a:pt x="1742661" y="1062383"/>
                  <a:pt x="1802296" y="989496"/>
                </a:cubicBezTo>
                <a:cubicBezTo>
                  <a:pt x="1861931" y="916609"/>
                  <a:pt x="1877392" y="691322"/>
                  <a:pt x="1948070" y="538922"/>
                </a:cubicBezTo>
                <a:cubicBezTo>
                  <a:pt x="2018748" y="386522"/>
                  <a:pt x="2179983" y="150192"/>
                  <a:pt x="2226366" y="75096"/>
                </a:cubicBezTo>
                <a:cubicBezTo>
                  <a:pt x="2272749" y="0"/>
                  <a:pt x="2249557" y="44174"/>
                  <a:pt x="2226366" y="88348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grpSp>
        <p:nvGrpSpPr>
          <p:cNvPr id="17467" name="Группа 121"/>
          <p:cNvGrpSpPr>
            <a:grpSpLocks/>
          </p:cNvGrpSpPr>
          <p:nvPr/>
        </p:nvGrpSpPr>
        <p:grpSpPr bwMode="auto">
          <a:xfrm>
            <a:off x="3714750" y="3786188"/>
            <a:ext cx="2214563" cy="2143125"/>
            <a:chOff x="3714744" y="3786190"/>
            <a:chExt cx="2214578" cy="2143140"/>
          </a:xfrm>
        </p:grpSpPr>
        <p:sp>
          <p:nvSpPr>
            <p:cNvPr id="110" name="Овал 109"/>
            <p:cNvSpPr/>
            <p:nvPr/>
          </p:nvSpPr>
          <p:spPr>
            <a:xfrm>
              <a:off x="5643570" y="464344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5857884" y="3786190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2" name="Овал 111"/>
            <p:cNvSpPr/>
            <p:nvPr/>
          </p:nvSpPr>
          <p:spPr>
            <a:xfrm>
              <a:off x="5429256" y="4714883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3" name="Овал 112"/>
            <p:cNvSpPr/>
            <p:nvPr/>
          </p:nvSpPr>
          <p:spPr>
            <a:xfrm>
              <a:off x="5286380" y="5072074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4" name="Овал 113"/>
            <p:cNvSpPr/>
            <p:nvPr/>
          </p:nvSpPr>
          <p:spPr>
            <a:xfrm>
              <a:off x="5072066" y="5286387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5" name="Овал 114"/>
            <p:cNvSpPr/>
            <p:nvPr/>
          </p:nvSpPr>
          <p:spPr>
            <a:xfrm>
              <a:off x="4643438" y="5715015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6" name="Овал 115"/>
            <p:cNvSpPr/>
            <p:nvPr/>
          </p:nvSpPr>
          <p:spPr>
            <a:xfrm>
              <a:off x="4429124" y="5500702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7" name="Овал 116"/>
            <p:cNvSpPr/>
            <p:nvPr/>
          </p:nvSpPr>
          <p:spPr>
            <a:xfrm>
              <a:off x="4214810" y="5857891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8" name="Овал 117"/>
            <p:cNvSpPr/>
            <p:nvPr/>
          </p:nvSpPr>
          <p:spPr>
            <a:xfrm>
              <a:off x="5214942" y="535782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9" name="Овал 118"/>
            <p:cNvSpPr/>
            <p:nvPr/>
          </p:nvSpPr>
          <p:spPr>
            <a:xfrm>
              <a:off x="4786314" y="535782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20" name="Овал 119"/>
            <p:cNvSpPr/>
            <p:nvPr/>
          </p:nvSpPr>
          <p:spPr>
            <a:xfrm>
              <a:off x="3929058" y="5715015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21" name="Овал 120"/>
            <p:cNvSpPr/>
            <p:nvPr/>
          </p:nvSpPr>
          <p:spPr>
            <a:xfrm>
              <a:off x="3714744" y="5857891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</p:grpSp>
      <p:grpSp>
        <p:nvGrpSpPr>
          <p:cNvPr id="17468" name="Группа 135"/>
          <p:cNvGrpSpPr>
            <a:grpSpLocks/>
          </p:cNvGrpSpPr>
          <p:nvPr/>
        </p:nvGrpSpPr>
        <p:grpSpPr bwMode="auto">
          <a:xfrm>
            <a:off x="6643688" y="3786188"/>
            <a:ext cx="2214562" cy="2143125"/>
            <a:chOff x="3714744" y="3786190"/>
            <a:chExt cx="2214578" cy="2143140"/>
          </a:xfrm>
        </p:grpSpPr>
        <p:sp>
          <p:nvSpPr>
            <p:cNvPr id="137" name="Овал 136"/>
            <p:cNvSpPr/>
            <p:nvPr/>
          </p:nvSpPr>
          <p:spPr>
            <a:xfrm>
              <a:off x="5643570" y="4643446"/>
              <a:ext cx="71439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38" name="Овал 137"/>
            <p:cNvSpPr/>
            <p:nvPr/>
          </p:nvSpPr>
          <p:spPr>
            <a:xfrm>
              <a:off x="5857884" y="3786190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39" name="Овал 138"/>
            <p:cNvSpPr/>
            <p:nvPr/>
          </p:nvSpPr>
          <p:spPr>
            <a:xfrm>
              <a:off x="5429256" y="4714883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0" name="Овал 139"/>
            <p:cNvSpPr/>
            <p:nvPr/>
          </p:nvSpPr>
          <p:spPr>
            <a:xfrm>
              <a:off x="5286380" y="5072074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1" name="Овал 140"/>
            <p:cNvSpPr/>
            <p:nvPr/>
          </p:nvSpPr>
          <p:spPr>
            <a:xfrm>
              <a:off x="5072066" y="5286387"/>
              <a:ext cx="71439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2" name="Овал 141"/>
            <p:cNvSpPr/>
            <p:nvPr/>
          </p:nvSpPr>
          <p:spPr>
            <a:xfrm>
              <a:off x="4643438" y="5715015"/>
              <a:ext cx="71439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3" name="Овал 142"/>
            <p:cNvSpPr/>
            <p:nvPr/>
          </p:nvSpPr>
          <p:spPr>
            <a:xfrm>
              <a:off x="4429124" y="5500702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4" name="Овал 143"/>
            <p:cNvSpPr/>
            <p:nvPr/>
          </p:nvSpPr>
          <p:spPr>
            <a:xfrm>
              <a:off x="4214810" y="5857891"/>
              <a:ext cx="71439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5" name="Овал 144"/>
            <p:cNvSpPr/>
            <p:nvPr/>
          </p:nvSpPr>
          <p:spPr>
            <a:xfrm>
              <a:off x="5214942" y="5357826"/>
              <a:ext cx="71439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6" name="Овал 145"/>
            <p:cNvSpPr/>
            <p:nvPr/>
          </p:nvSpPr>
          <p:spPr>
            <a:xfrm>
              <a:off x="4786314" y="5357826"/>
              <a:ext cx="71439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7" name="Овал 146"/>
            <p:cNvSpPr/>
            <p:nvPr/>
          </p:nvSpPr>
          <p:spPr>
            <a:xfrm>
              <a:off x="3929058" y="5715015"/>
              <a:ext cx="71439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8" name="Овал 147"/>
            <p:cNvSpPr/>
            <p:nvPr/>
          </p:nvSpPr>
          <p:spPr>
            <a:xfrm>
              <a:off x="3714744" y="5857891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</p:grpSp>
      <p:grpSp>
        <p:nvGrpSpPr>
          <p:cNvPr id="17469" name="Группа 148"/>
          <p:cNvGrpSpPr>
            <a:grpSpLocks/>
          </p:cNvGrpSpPr>
          <p:nvPr/>
        </p:nvGrpSpPr>
        <p:grpSpPr bwMode="auto">
          <a:xfrm>
            <a:off x="714375" y="3786188"/>
            <a:ext cx="2214563" cy="2143125"/>
            <a:chOff x="3714744" y="3786190"/>
            <a:chExt cx="2214578" cy="2143140"/>
          </a:xfrm>
        </p:grpSpPr>
        <p:sp>
          <p:nvSpPr>
            <p:cNvPr id="150" name="Овал 149"/>
            <p:cNvSpPr/>
            <p:nvPr/>
          </p:nvSpPr>
          <p:spPr>
            <a:xfrm>
              <a:off x="5643570" y="464344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1" name="Овал 150"/>
            <p:cNvSpPr/>
            <p:nvPr/>
          </p:nvSpPr>
          <p:spPr>
            <a:xfrm>
              <a:off x="5857884" y="3786190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2" name="Овал 151"/>
            <p:cNvSpPr/>
            <p:nvPr/>
          </p:nvSpPr>
          <p:spPr>
            <a:xfrm>
              <a:off x="5429256" y="4714883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3" name="Овал 152"/>
            <p:cNvSpPr/>
            <p:nvPr/>
          </p:nvSpPr>
          <p:spPr>
            <a:xfrm>
              <a:off x="5286380" y="5072074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4" name="Овал 153"/>
            <p:cNvSpPr/>
            <p:nvPr/>
          </p:nvSpPr>
          <p:spPr>
            <a:xfrm>
              <a:off x="5072066" y="5286387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5" name="Овал 154"/>
            <p:cNvSpPr/>
            <p:nvPr/>
          </p:nvSpPr>
          <p:spPr>
            <a:xfrm>
              <a:off x="4643438" y="5715015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6" name="Овал 155"/>
            <p:cNvSpPr/>
            <p:nvPr/>
          </p:nvSpPr>
          <p:spPr>
            <a:xfrm>
              <a:off x="4429124" y="5500702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7" name="Овал 156"/>
            <p:cNvSpPr/>
            <p:nvPr/>
          </p:nvSpPr>
          <p:spPr>
            <a:xfrm>
              <a:off x="4214810" y="5857891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8" name="Овал 157"/>
            <p:cNvSpPr/>
            <p:nvPr/>
          </p:nvSpPr>
          <p:spPr>
            <a:xfrm>
              <a:off x="5214942" y="535782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9" name="Овал 158"/>
            <p:cNvSpPr/>
            <p:nvPr/>
          </p:nvSpPr>
          <p:spPr>
            <a:xfrm>
              <a:off x="4786314" y="535782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60" name="Овал 159"/>
            <p:cNvSpPr/>
            <p:nvPr/>
          </p:nvSpPr>
          <p:spPr>
            <a:xfrm>
              <a:off x="3929058" y="5715015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61" name="Овал 160"/>
            <p:cNvSpPr/>
            <p:nvPr/>
          </p:nvSpPr>
          <p:spPr>
            <a:xfrm>
              <a:off x="3714744" y="5857891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3828638" y="3147910"/>
            <a:ext cx="1935162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/>
              <a:t>Best </a:t>
            </a:r>
            <a:r>
              <a:rPr lang="sv-SE" dirty="0" err="1"/>
              <a:t>prediction</a:t>
            </a:r>
            <a:r>
              <a:rPr lang="sv-SE" dirty="0"/>
              <a:t>!</a:t>
            </a:r>
          </a:p>
        </p:txBody>
      </p:sp>
      <p:sp>
        <p:nvSpPr>
          <p:cNvPr id="2" name="textruta 1"/>
          <p:cNvSpPr txBox="1"/>
          <p:nvPr/>
        </p:nvSpPr>
        <p:spPr>
          <a:xfrm>
            <a:off x="714375" y="1916832"/>
            <a:ext cx="630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Now</a:t>
            </a:r>
            <a:r>
              <a:rPr lang="sv-SE" dirty="0"/>
              <a:t> new data from the same process</a:t>
            </a:r>
          </a:p>
        </p:txBody>
      </p:sp>
    </p:spTree>
    <p:extLst>
      <p:ext uri="{BB962C8B-B14F-4D97-AF65-F5344CB8AC3E}">
        <p14:creationId xmlns:p14="http://schemas.microsoft.com/office/powerpoint/2010/main" val="3250522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Overfitting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Observed</a:t>
            </a:r>
            <a:r>
              <a:rPr lang="sv-SE" dirty="0"/>
              <a:t>: 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24" name="Bildobjekt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49132"/>
            <a:ext cx="5867452" cy="410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58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selection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sv-SE" dirty="0"/>
                  <a:t>Given </a:t>
                </a:r>
                <a:r>
                  <a:rPr lang="sv-SE" dirty="0" err="1"/>
                  <a:t>several</a:t>
                </a:r>
                <a:r>
                  <a:rPr lang="sv-SE" dirty="0"/>
                  <a:t>  </a:t>
                </a:r>
                <a:r>
                  <a:rPr lang="sv-SE" dirty="0" err="1"/>
                  <a:t>models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sv-SE" b="0" dirty="0"/>
              </a:p>
              <a:p>
                <a:r>
                  <a:rPr lang="sv-SE" dirty="0" err="1"/>
                  <a:t>Divide</a:t>
                </a:r>
                <a:r>
                  <a:rPr lang="sv-SE" dirty="0"/>
                  <a:t> data set </a:t>
                </a:r>
                <a:r>
                  <a:rPr lang="sv-SE" dirty="0" err="1"/>
                  <a:t>into</a:t>
                </a:r>
                <a:r>
                  <a:rPr lang="sv-SE" dirty="0"/>
                  <a:t> </a:t>
                </a:r>
                <a:r>
                  <a:rPr lang="en-US" b="1" spc="15" dirty="0">
                    <a:solidFill>
                      <a:srgbClr val="0000FF"/>
                    </a:solidFill>
                    <a:cs typeface="Calibri"/>
                  </a:rPr>
                  <a:t>training</a:t>
                </a:r>
                <a:r>
                  <a:rPr lang="sv-SE" dirty="0"/>
                  <a:t> and </a:t>
                </a:r>
                <a:r>
                  <a:rPr lang="en-US" b="1" spc="15" dirty="0">
                    <a:solidFill>
                      <a:srgbClr val="0000FF"/>
                    </a:solidFill>
                  </a:rPr>
                  <a:t>test</a:t>
                </a:r>
                <a:r>
                  <a:rPr lang="sv-SE" dirty="0"/>
                  <a:t> data</a:t>
                </a:r>
              </a:p>
              <a:p>
                <a:endParaRPr lang="sv-SE" dirty="0"/>
              </a:p>
              <a:p>
                <a:r>
                  <a:rPr lang="sv-SE" dirty="0"/>
                  <a:t>Fit </a:t>
                </a:r>
                <a:r>
                  <a:rPr lang="sv-SE" dirty="0" err="1"/>
                  <a:t>models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dirty="0"/>
                  <a:t> to </a:t>
                </a:r>
                <a:r>
                  <a:rPr lang="sv-SE" dirty="0" err="1"/>
                  <a:t>training</a:t>
                </a:r>
                <a:r>
                  <a:rPr lang="sv-SE" dirty="0"/>
                  <a:t> </a:t>
                </a:r>
                <a:r>
                  <a:rPr lang="sv-SE" dirty="0" err="1"/>
                  <a:t>data</a:t>
                </a:r>
                <a:r>
                  <a:rPr lang="sv-SE" dirty="0" err="1">
                    <a:sym typeface="Wingdings" panose="05000000000000000000" pitchFamily="2" charset="2"/>
                  </a:rPr>
                  <a:t>get</a:t>
                </a:r>
                <a:r>
                  <a:rPr lang="sv-SE" dirty="0">
                    <a:sym typeface="Wingdings" panose="05000000000000000000" pitchFamily="2" charset="2"/>
                  </a:rPr>
                  <a:t> parameter </a:t>
                </a:r>
                <a:r>
                  <a:rPr lang="sv-SE" dirty="0" err="1">
                    <a:sym typeface="Wingdings" panose="05000000000000000000" pitchFamily="2" charset="2"/>
                  </a:rPr>
                  <a:t>values</a:t>
                </a:r>
                <a:endParaRPr lang="sv-SE" dirty="0">
                  <a:sym typeface="Wingdings" panose="05000000000000000000" pitchFamily="2" charset="2"/>
                </a:endParaRPr>
              </a:p>
              <a:p>
                <a:r>
                  <a:rPr lang="sv-SE" dirty="0" err="1">
                    <a:sym typeface="Wingdings" panose="05000000000000000000" pitchFamily="2" charset="2"/>
                  </a:rPr>
                  <a:t>Use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fitted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models</a:t>
                </a:r>
                <a:r>
                  <a:rPr lang="sv-SE" dirty="0">
                    <a:sym typeface="Wingdings" panose="05000000000000000000" pitchFamily="2" charset="2"/>
                  </a:rPr>
                  <a:t> to </a:t>
                </a:r>
                <a:r>
                  <a:rPr lang="sv-SE" dirty="0" err="1">
                    <a:sym typeface="Wingdings" panose="05000000000000000000" pitchFamily="2" charset="2"/>
                  </a:rPr>
                  <a:t>predict</a:t>
                </a:r>
                <a:r>
                  <a:rPr lang="sv-SE" dirty="0">
                    <a:sym typeface="Wingdings" panose="05000000000000000000" pitchFamily="2" charset="2"/>
                  </a:rPr>
                  <a:t> test data and </a:t>
                </a:r>
                <a:r>
                  <a:rPr lang="sv-SE" dirty="0" err="1">
                    <a:sym typeface="Wingdings" panose="05000000000000000000" pitchFamily="2" charset="2"/>
                  </a:rPr>
                  <a:t>compare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en-US" b="1" spc="15" dirty="0">
                    <a:solidFill>
                      <a:srgbClr val="0000FF"/>
                    </a:solidFill>
                  </a:rPr>
                  <a:t>test errors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,…</m:t>
                    </m:r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</m:t>
                    </m:r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sv-SE" dirty="0">
                  <a:sym typeface="Wingdings" panose="05000000000000000000" pitchFamily="2" charset="2"/>
                </a:endParaRPr>
              </a:p>
              <a:p>
                <a:r>
                  <a:rPr lang="sv-SE" dirty="0" err="1">
                    <a:sym typeface="Wingdings" panose="05000000000000000000" pitchFamily="2" charset="2"/>
                  </a:rPr>
                  <a:t>Model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with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lowest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prediction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error</a:t>
                </a:r>
                <a:r>
                  <a:rPr lang="sv-SE" dirty="0">
                    <a:sym typeface="Wingdings" panose="05000000000000000000" pitchFamily="2" charset="2"/>
                  </a:rPr>
                  <a:t> is best</a:t>
                </a:r>
              </a:p>
              <a:p>
                <a:endParaRPr lang="sv-SE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sv-SE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Comment</a:t>
                </a:r>
                <a:r>
                  <a:rPr lang="sv-SE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:</a:t>
                </a:r>
              </a:p>
              <a:p>
                <a:r>
                  <a:rPr lang="sv-SE" dirty="0">
                    <a:sym typeface="Wingdings" panose="05000000000000000000" pitchFamily="2" charset="2"/>
                  </a:rPr>
                  <a:t>Approach </a:t>
                </a:r>
                <a:r>
                  <a:rPr lang="sv-SE" dirty="0" err="1">
                    <a:sym typeface="Wingdings" panose="05000000000000000000" pitchFamily="2" charset="2"/>
                  </a:rPr>
                  <a:t>works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well</a:t>
                </a:r>
                <a:r>
                  <a:rPr lang="sv-SE" dirty="0">
                    <a:sym typeface="Wingdings" panose="05000000000000000000" pitchFamily="2" charset="2"/>
                  </a:rPr>
                  <a:t> for moderate/</a:t>
                </a:r>
                <a:r>
                  <a:rPr lang="sv-SE" dirty="0" err="1">
                    <a:sym typeface="Wingdings" panose="05000000000000000000" pitchFamily="2" charset="2"/>
                  </a:rPr>
                  <a:t>large</a:t>
                </a:r>
                <a:r>
                  <a:rPr lang="sv-SE" dirty="0">
                    <a:sym typeface="Wingdings" panose="05000000000000000000" pitchFamily="2" charset="2"/>
                  </a:rPr>
                  <a:t> data</a:t>
                </a:r>
              </a:p>
              <a:p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2156" r="-2296" b="-202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259855" y="2539182"/>
            <a:ext cx="3024113" cy="406400"/>
          </a:xfrm>
          <a:prstGeom prst="rect">
            <a:avLst/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 dirty="0" err="1"/>
              <a:t>Training</a:t>
            </a:r>
            <a:endParaRPr lang="en-US" altLang="sv-SE" sz="2000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283968" y="2539182"/>
            <a:ext cx="2808363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Test</a:t>
            </a:r>
            <a:endParaRPr lang="en-US" altLang="sv-SE" sz="2000"/>
          </a:p>
        </p:txBody>
      </p:sp>
    </p:spTree>
    <p:extLst>
      <p:ext uri="{BB962C8B-B14F-4D97-AF65-F5344CB8AC3E}">
        <p14:creationId xmlns:p14="http://schemas.microsoft.com/office/powerpoint/2010/main" val="845264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Typical</a:t>
            </a:r>
            <a:r>
              <a:rPr lang="sv-SE" dirty="0"/>
              <a:t> </a:t>
            </a:r>
            <a:r>
              <a:rPr lang="sv-SE" dirty="0" err="1"/>
              <a:t>error</a:t>
            </a:r>
            <a:r>
              <a:rPr lang="sv-SE" dirty="0"/>
              <a:t> </a:t>
            </a:r>
            <a:r>
              <a:rPr lang="sv-SE" dirty="0" err="1"/>
              <a:t>functions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Regression, </a:t>
                </a:r>
                <a:r>
                  <a:rPr lang="en-US" b="1" spc="15" dirty="0">
                    <a:solidFill>
                      <a:srgbClr val="0000FF"/>
                    </a:solidFill>
                    <a:cs typeface="Calibri"/>
                  </a:rPr>
                  <a:t>MSE </a:t>
                </a:r>
                <a:r>
                  <a:rPr lang="sv-SE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sv-SE" dirty="0"/>
              </a:p>
              <a:p>
                <a:r>
                  <a:rPr lang="sv-SE" dirty="0" err="1"/>
                  <a:t>Classification</a:t>
                </a:r>
                <a:r>
                  <a:rPr lang="sv-SE" dirty="0"/>
                  <a:t>, </a:t>
                </a:r>
                <a:r>
                  <a:rPr lang="en-US" b="1" spc="15" dirty="0">
                    <a:solidFill>
                      <a:srgbClr val="0000FF"/>
                    </a:solidFill>
                    <a:cs typeface="Calibri"/>
                  </a:rPr>
                  <a:t>misclassification rate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739129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Curse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dimensionality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91264" cy="4525963"/>
              </a:xfrm>
            </p:spPr>
            <p:txBody>
              <a:bodyPr/>
              <a:lstStyle/>
              <a:p>
                <a:r>
                  <a:rPr lang="sv-SE" sz="2400" dirty="0"/>
                  <a:t>Given data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sv-SE" sz="2400" dirty="0"/>
                  <a:t>:</a:t>
                </a:r>
              </a:p>
              <a:p>
                <a:pPr lvl="1"/>
                <a:r>
                  <a:rPr lang="sv-SE" sz="2000" dirty="0"/>
                  <a:t>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,.. 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sv-SE" sz="2000" dirty="0"/>
              </a:p>
              <a:p>
                <a:pPr lvl="1"/>
                <a:r>
                  <a:rPr lang="sv-SE" sz="2000" dirty="0"/>
                  <a:t>Targets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sv-SE" dirty="0"/>
              </a:p>
              <a:p>
                <a:r>
                  <a:rPr lang="sv-SE" sz="2800" dirty="0"/>
                  <a:t>When </a:t>
                </a:r>
                <a14:m>
                  <m:oMath xmlns:m="http://schemas.openxmlformats.org/officeDocument/2006/math">
                    <m:r>
                      <a:rPr lang="sv-SE" sz="2800" i="1">
                        <a:latin typeface="Cambria Math"/>
                      </a:rPr>
                      <m:t>𝑝</m:t>
                    </m:r>
                  </m:oMath>
                </a14:m>
                <a:r>
                  <a:rPr lang="sv-SE" sz="2800" dirty="0"/>
                  <a:t> increases models </a:t>
                </a:r>
                <a:r>
                  <a:rPr lang="sv-SE" sz="2800" dirty="0" err="1"/>
                  <a:t>using</a:t>
                </a:r>
                <a:r>
                  <a:rPr lang="sv-SE" sz="2800" dirty="0"/>
                  <a:t> ”</a:t>
                </a:r>
                <a:r>
                  <a:rPr lang="sv-SE" sz="2800" dirty="0" err="1"/>
                  <a:t>proximity</a:t>
                </a:r>
                <a:r>
                  <a:rPr lang="sv-SE" sz="2800" dirty="0"/>
                  <a:t>” </a:t>
                </a:r>
                <a:r>
                  <a:rPr lang="sv-SE" sz="2800" dirty="0" err="1"/>
                  <a:t>measures</a:t>
                </a:r>
                <a:r>
                  <a:rPr lang="sv-SE" sz="2800" dirty="0"/>
                  <a:t> </a:t>
                </a:r>
                <a:r>
                  <a:rPr lang="sv-SE" sz="2800" dirty="0" err="1"/>
                  <a:t>work</a:t>
                </a:r>
                <a:r>
                  <a:rPr lang="sv-SE" sz="2800" dirty="0"/>
                  <a:t> </a:t>
                </a:r>
                <a:r>
                  <a:rPr lang="sv-SE" sz="2800" dirty="0" err="1"/>
                  <a:t>badly</a:t>
                </a:r>
                <a:endParaRPr lang="sv-SE" sz="2800" dirty="0"/>
              </a:p>
              <a:p>
                <a:r>
                  <a:rPr lang="sv-SE" sz="2800" dirty="0" err="1">
                    <a:solidFill>
                      <a:srgbClr val="C00000"/>
                    </a:solidFill>
                  </a:rPr>
                  <a:t>Curse</a:t>
                </a:r>
                <a:r>
                  <a:rPr lang="sv-SE" sz="2800" dirty="0">
                    <a:solidFill>
                      <a:srgbClr val="C00000"/>
                    </a:solidFill>
                  </a:rPr>
                  <a:t> </a:t>
                </a:r>
                <a:r>
                  <a:rPr lang="sv-SE" sz="2800" dirty="0" err="1">
                    <a:solidFill>
                      <a:srgbClr val="C00000"/>
                    </a:solidFill>
                  </a:rPr>
                  <a:t>of</a:t>
                </a:r>
                <a:r>
                  <a:rPr lang="sv-SE" sz="2800" dirty="0">
                    <a:solidFill>
                      <a:srgbClr val="C00000"/>
                    </a:solidFill>
                  </a:rPr>
                  <a:t> </a:t>
                </a:r>
                <a:r>
                  <a:rPr lang="sv-SE" sz="2800" dirty="0" err="1">
                    <a:solidFill>
                      <a:srgbClr val="C00000"/>
                    </a:solidFill>
                  </a:rPr>
                  <a:t>dimensionality</a:t>
                </a:r>
                <a:r>
                  <a:rPr lang="sv-SE" sz="2800" dirty="0"/>
                  <a:t>: A </a:t>
                </a:r>
                <a:r>
                  <a:rPr lang="sv-SE" sz="2800" dirty="0" err="1"/>
                  <a:t>point</a:t>
                </a:r>
                <a:r>
                  <a:rPr lang="sv-SE" sz="2800" dirty="0"/>
                  <a:t> has no ”</a:t>
                </a:r>
                <a:r>
                  <a:rPr lang="sv-SE" sz="2800" dirty="0" err="1"/>
                  <a:t>near</a:t>
                </a:r>
                <a:r>
                  <a:rPr lang="sv-SE" sz="2800" dirty="0"/>
                  <a:t> </a:t>
                </a:r>
                <a:r>
                  <a:rPr lang="sv-SE" sz="2800" dirty="0" err="1"/>
                  <a:t>neighbors</a:t>
                </a:r>
                <a:r>
                  <a:rPr lang="sv-SE" sz="2800" dirty="0"/>
                  <a:t>” in </a:t>
                </a:r>
                <a:r>
                  <a:rPr lang="sv-SE" sz="2800" dirty="0" err="1"/>
                  <a:t>high</a:t>
                </a:r>
                <a:r>
                  <a:rPr lang="sv-SE" sz="2800" dirty="0"/>
                  <a:t> dimensions </a:t>
                </a:r>
                <a:r>
                  <a:rPr lang="sv-SE" sz="2800" dirty="0">
                    <a:sym typeface="Wingdings" panose="05000000000000000000" pitchFamily="2" charset="2"/>
                  </a:rPr>
                  <a:t> </a:t>
                </a:r>
                <a:r>
                  <a:rPr lang="sv-SE" sz="2800" dirty="0" err="1">
                    <a:sym typeface="Wingdings" panose="05000000000000000000" pitchFamily="2" charset="2"/>
                  </a:rPr>
                  <a:t>using</a:t>
                </a:r>
                <a:r>
                  <a:rPr lang="sv-SE" sz="2800" dirty="0">
                    <a:sym typeface="Wingdings" panose="05000000000000000000" pitchFamily="2" charset="2"/>
                  </a:rPr>
                  <a:t> </a:t>
                </a:r>
                <a:r>
                  <a:rPr lang="sv-SE" sz="2800" dirty="0" err="1">
                    <a:sym typeface="Wingdings" panose="05000000000000000000" pitchFamily="2" charset="2"/>
                  </a:rPr>
                  <a:t>class</a:t>
                </a:r>
                <a:r>
                  <a:rPr lang="sv-SE" sz="2800" dirty="0">
                    <a:sym typeface="Wingdings" panose="05000000000000000000" pitchFamily="2" charset="2"/>
                  </a:rPr>
                  <a:t> </a:t>
                </a:r>
                <a:r>
                  <a:rPr lang="sv-SE" sz="2800" dirty="0" err="1">
                    <a:sym typeface="Wingdings" panose="05000000000000000000" pitchFamily="2" charset="2"/>
                  </a:rPr>
                  <a:t>labels</a:t>
                </a:r>
                <a:r>
                  <a:rPr lang="sv-SE" sz="2800" dirty="0">
                    <a:sym typeface="Wingdings" panose="05000000000000000000" pitchFamily="2" charset="2"/>
                  </a:rPr>
                  <a:t> </a:t>
                </a:r>
                <a:r>
                  <a:rPr lang="sv-SE" sz="2800" dirty="0" err="1">
                    <a:sym typeface="Wingdings" panose="05000000000000000000" pitchFamily="2" charset="2"/>
                  </a:rPr>
                  <a:t>of</a:t>
                </a:r>
                <a:r>
                  <a:rPr lang="sv-SE" sz="2800" dirty="0">
                    <a:sym typeface="Wingdings" panose="05000000000000000000" pitchFamily="2" charset="2"/>
                  </a:rPr>
                  <a:t> a </a:t>
                </a:r>
                <a:r>
                  <a:rPr lang="sv-SE" sz="2800" dirty="0" err="1">
                    <a:sym typeface="Wingdings" panose="05000000000000000000" pitchFamily="2" charset="2"/>
                  </a:rPr>
                  <a:t>neighbor</a:t>
                </a:r>
                <a:r>
                  <a:rPr lang="sv-SE" sz="2800" dirty="0">
                    <a:sym typeface="Wingdings" panose="05000000000000000000" pitchFamily="2" charset="2"/>
                  </a:rPr>
                  <a:t> </a:t>
                </a:r>
                <a:r>
                  <a:rPr lang="sv-SE" sz="2800" dirty="0" err="1">
                    <a:sym typeface="Wingdings" panose="05000000000000000000" pitchFamily="2" charset="2"/>
                  </a:rPr>
                  <a:t>can</a:t>
                </a:r>
                <a:r>
                  <a:rPr lang="sv-SE" sz="2800" dirty="0">
                    <a:sym typeface="Wingdings" panose="05000000000000000000" pitchFamily="2" charset="2"/>
                  </a:rPr>
                  <a:t> be </a:t>
                </a:r>
                <a:r>
                  <a:rPr lang="sv-SE" sz="2800" dirty="0" err="1">
                    <a:sym typeface="Wingdings" panose="05000000000000000000" pitchFamily="2" charset="2"/>
                  </a:rPr>
                  <a:t>misleadning</a:t>
                </a:r>
                <a:endParaRPr lang="sv-SE" sz="2800" dirty="0"/>
              </a:p>
              <a:p>
                <a:pPr lvl="1"/>
                <a:r>
                  <a:rPr lang="sv-SE" sz="2400" dirty="0" err="1"/>
                  <a:t>Distance-based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methods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affected</a:t>
                </a:r>
                <a:endParaRPr lang="sv-SE" sz="2400" dirty="0"/>
              </a:p>
              <a:p>
                <a:pPr lvl="1"/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91264" cy="4525963"/>
              </a:xfrm>
              <a:blipFill>
                <a:blip r:embed="rId2"/>
                <a:stretch>
                  <a:fillRect l="-1324" t="-1078" r="-58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3565201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Curse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dimensionality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5621"/>
            <a:ext cx="4765593" cy="2481440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2085621"/>
            <a:ext cx="2786864" cy="296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75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Curse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dimensionality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Hopeless? No!</a:t>
            </a:r>
          </a:p>
          <a:p>
            <a:endParaRPr lang="sv-SE" dirty="0"/>
          </a:p>
          <a:p>
            <a:r>
              <a:rPr lang="sv-SE" dirty="0"/>
              <a:t>Real data </a:t>
            </a:r>
            <a:r>
              <a:rPr lang="sv-SE" dirty="0" err="1"/>
              <a:t>normally</a:t>
            </a:r>
            <a:r>
              <a:rPr lang="sv-SE" dirty="0"/>
              <a:t> has </a:t>
            </a:r>
            <a:r>
              <a:rPr lang="sv-SE" dirty="0" err="1"/>
              <a:t>much</a:t>
            </a:r>
            <a:r>
              <a:rPr lang="sv-SE" dirty="0"/>
              <a:t> </a:t>
            </a:r>
            <a:r>
              <a:rPr lang="sv-SE" dirty="0" err="1"/>
              <a:t>lower</a:t>
            </a:r>
            <a:r>
              <a:rPr lang="sv-SE" dirty="0"/>
              <a:t> </a:t>
            </a:r>
            <a:r>
              <a:rPr lang="sv-SE" dirty="0" err="1"/>
              <a:t>effective</a:t>
            </a:r>
            <a:r>
              <a:rPr lang="sv-SE" dirty="0"/>
              <a:t> dimension</a:t>
            </a:r>
          </a:p>
          <a:p>
            <a:pPr lvl="1"/>
            <a:r>
              <a:rPr lang="sv-SE" dirty="0" err="1"/>
              <a:t>Dimensionality</a:t>
            </a:r>
            <a:r>
              <a:rPr lang="sv-SE" dirty="0"/>
              <a:t> </a:t>
            </a:r>
            <a:r>
              <a:rPr lang="sv-SE" dirty="0" err="1"/>
              <a:t>reduction</a:t>
            </a:r>
            <a:r>
              <a:rPr lang="sv-SE" dirty="0"/>
              <a:t> </a:t>
            </a:r>
            <a:r>
              <a:rPr lang="sv-SE" dirty="0" err="1"/>
              <a:t>techniques</a:t>
            </a:r>
            <a:endParaRPr lang="sv-SE" dirty="0"/>
          </a:p>
          <a:p>
            <a:pPr lvl="1"/>
            <a:endParaRPr lang="sv-SE" dirty="0"/>
          </a:p>
          <a:p>
            <a:r>
              <a:rPr lang="sv-SE" dirty="0" err="1"/>
              <a:t>Smoothness</a:t>
            </a:r>
            <a:r>
              <a:rPr lang="sv-SE" dirty="0"/>
              <a:t> </a:t>
            </a:r>
            <a:r>
              <a:rPr lang="sv-SE" dirty="0" err="1"/>
              <a:t>assumption</a:t>
            </a:r>
            <a:endParaRPr lang="sv-SE" dirty="0"/>
          </a:p>
          <a:p>
            <a:pPr lvl="1"/>
            <a:r>
              <a:rPr lang="sv-SE" dirty="0"/>
              <a:t> small </a:t>
            </a:r>
            <a:r>
              <a:rPr lang="sv-SE" dirty="0" err="1"/>
              <a:t>change</a:t>
            </a:r>
            <a:r>
              <a:rPr lang="sv-SE" dirty="0"/>
              <a:t> in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Xs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</a:t>
            </a:r>
            <a:r>
              <a:rPr lang="sv-SE" dirty="0" err="1"/>
              <a:t>lead</a:t>
            </a:r>
            <a:r>
              <a:rPr lang="sv-SE" dirty="0"/>
              <a:t> to small </a:t>
            </a:r>
            <a:r>
              <a:rPr lang="sv-SE" dirty="0" err="1"/>
              <a:t>change</a:t>
            </a:r>
            <a:r>
              <a:rPr lang="sv-SE" dirty="0"/>
              <a:t> in </a:t>
            </a:r>
            <a:r>
              <a:rPr lang="sv-SE" dirty="0" err="1"/>
              <a:t>Y</a:t>
            </a:r>
            <a:r>
              <a:rPr lang="sv-SE" dirty="0" err="1">
                <a:sym typeface="Wingdings" panose="05000000000000000000" pitchFamily="2" charset="2"/>
              </a:rPr>
              <a:t>interpolation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233122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</a:t>
            </a:r>
            <a:r>
              <a:rPr lang="sv-SE" dirty="0" err="1"/>
              <a:t>organization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dirty="0" err="1">
                <a:solidFill>
                  <a:srgbClr val="0070C0"/>
                </a:solidFill>
              </a:rPr>
              <a:t>Lectures</a:t>
            </a:r>
            <a:endParaRPr lang="sv-SE" dirty="0">
              <a:solidFill>
                <a:srgbClr val="0070C0"/>
              </a:solidFill>
            </a:endParaRPr>
          </a:p>
          <a:p>
            <a:pPr lvl="1"/>
            <a:r>
              <a:rPr lang="sv-SE" dirty="0" err="1"/>
              <a:t>Available</a:t>
            </a:r>
            <a:r>
              <a:rPr lang="sv-SE" dirty="0"/>
              <a:t> as PowerPoint or PDF, </a:t>
            </a:r>
            <a:r>
              <a:rPr lang="sv-SE" dirty="0" err="1"/>
              <a:t>normally</a:t>
            </a:r>
            <a:r>
              <a:rPr lang="sv-SE" dirty="0"/>
              <a:t> at LISAM</a:t>
            </a:r>
          </a:p>
          <a:p>
            <a:endParaRPr lang="sv-SE" dirty="0"/>
          </a:p>
          <a:p>
            <a:r>
              <a:rPr lang="sv-SE" dirty="0" err="1">
                <a:solidFill>
                  <a:srgbClr val="0070C0"/>
                </a:solidFill>
              </a:rPr>
              <a:t>Seminars</a:t>
            </a:r>
            <a:endParaRPr lang="sv-SE" dirty="0">
              <a:solidFill>
                <a:srgbClr val="0070C0"/>
              </a:solidFill>
            </a:endParaRPr>
          </a:p>
          <a:p>
            <a:pPr lvl="1"/>
            <a:r>
              <a:rPr lang="sv-SE" dirty="0"/>
              <a:t>Speaker and opponent </a:t>
            </a:r>
            <a:r>
              <a:rPr lang="sv-SE" dirty="0" err="1"/>
              <a:t>groups</a:t>
            </a:r>
            <a:endParaRPr lang="sv-SE" dirty="0"/>
          </a:p>
          <a:p>
            <a:pPr lvl="1"/>
            <a:r>
              <a:rPr lang="sv-SE" dirty="0"/>
              <a:t>Is a </a:t>
            </a:r>
            <a:r>
              <a:rPr lang="sv-SE" dirty="0" err="1"/>
              <a:t>laboratory</a:t>
            </a:r>
            <a:r>
              <a:rPr lang="sv-SE" dirty="0"/>
              <a:t> part, </a:t>
            </a:r>
            <a:r>
              <a:rPr lang="sv-SE" dirty="0" err="1"/>
              <a:t>obligatory</a:t>
            </a:r>
            <a:r>
              <a:rPr lang="sv-SE" dirty="0"/>
              <a:t> </a:t>
            </a:r>
            <a:r>
              <a:rPr lang="sv-SE" dirty="0" err="1"/>
              <a:t>attendance</a:t>
            </a:r>
            <a:r>
              <a:rPr lang="sv-SE" dirty="0"/>
              <a:t> for speakers and opponents</a:t>
            </a:r>
          </a:p>
          <a:p>
            <a:pPr lvl="1"/>
            <a:r>
              <a:rPr lang="sv-SE" dirty="0" err="1"/>
              <a:t>Discussion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latest</a:t>
            </a:r>
            <a:r>
              <a:rPr lang="sv-SE" dirty="0"/>
              <a:t> lab.</a:t>
            </a:r>
          </a:p>
          <a:p>
            <a:pPr lvl="2"/>
            <a:r>
              <a:rPr lang="sv-SE" dirty="0"/>
              <a:t> </a:t>
            </a:r>
            <a:r>
              <a:rPr lang="sv-SE" dirty="0">
                <a:solidFill>
                  <a:srgbClr val="FF0000"/>
                </a:solidFill>
              </a:rPr>
              <a:t>Note: </a:t>
            </a:r>
            <a:r>
              <a:rPr lang="sv-SE" dirty="0" err="1">
                <a:solidFill>
                  <a:srgbClr val="FF0000"/>
                </a:solidFill>
              </a:rPr>
              <a:t>lab</a:t>
            </a:r>
            <a:r>
              <a:rPr lang="sv-SE" dirty="0">
                <a:solidFill>
                  <a:srgbClr val="FF0000"/>
                </a:solidFill>
              </a:rPr>
              <a:t> </a:t>
            </a:r>
            <a:r>
              <a:rPr lang="sv-SE" dirty="0" err="1">
                <a:solidFill>
                  <a:srgbClr val="FF0000"/>
                </a:solidFill>
              </a:rPr>
              <a:t>assignments</a:t>
            </a:r>
            <a:r>
              <a:rPr lang="sv-SE" dirty="0">
                <a:solidFill>
                  <a:srgbClr val="FF0000"/>
                </a:solidFill>
              </a:rPr>
              <a:t> </a:t>
            </a:r>
            <a:r>
              <a:rPr lang="sv-SE" dirty="0" err="1">
                <a:solidFill>
                  <a:srgbClr val="FF0000"/>
                </a:solidFill>
              </a:rPr>
              <a:t>are</a:t>
            </a:r>
            <a:r>
              <a:rPr lang="sv-SE" dirty="0">
                <a:solidFill>
                  <a:srgbClr val="FF0000"/>
                </a:solidFill>
              </a:rPr>
              <a:t> </a:t>
            </a:r>
            <a:r>
              <a:rPr lang="sv-SE" dirty="0" err="1">
                <a:solidFill>
                  <a:srgbClr val="FF0000"/>
                </a:solidFill>
              </a:rPr>
              <a:t>slighlty</a:t>
            </a:r>
            <a:r>
              <a:rPr lang="sv-SE" dirty="0">
                <a:solidFill>
                  <a:srgbClr val="FF0000"/>
                </a:solidFill>
              </a:rPr>
              <a:t> different for TDDDE01/732A99 </a:t>
            </a:r>
            <a:r>
              <a:rPr lang="sv-SE" dirty="0" err="1">
                <a:solidFill>
                  <a:srgbClr val="FF0000"/>
                </a:solidFill>
              </a:rPr>
              <a:t>but</a:t>
            </a:r>
            <a:r>
              <a:rPr lang="sv-SE" dirty="0">
                <a:solidFill>
                  <a:srgbClr val="FF0000"/>
                </a:solidFill>
              </a:rPr>
              <a:t> all kinds </a:t>
            </a:r>
            <a:r>
              <a:rPr lang="sv-SE" dirty="0" err="1">
                <a:solidFill>
                  <a:srgbClr val="FF0000"/>
                </a:solidFill>
              </a:rPr>
              <a:t>of</a:t>
            </a:r>
            <a:r>
              <a:rPr lang="sv-SE" dirty="0">
                <a:solidFill>
                  <a:srgbClr val="FF0000"/>
                </a:solidFill>
              </a:rPr>
              <a:t> </a:t>
            </a:r>
            <a:r>
              <a:rPr lang="sv-SE" dirty="0" err="1">
                <a:solidFill>
                  <a:srgbClr val="FF0000"/>
                </a:solidFill>
              </a:rPr>
              <a:t>assignments</a:t>
            </a:r>
            <a:r>
              <a:rPr lang="sv-SE" dirty="0">
                <a:solidFill>
                  <a:srgbClr val="FF0000"/>
                </a:solidFill>
              </a:rPr>
              <a:t> </a:t>
            </a:r>
            <a:r>
              <a:rPr lang="sv-SE" dirty="0" err="1">
                <a:solidFill>
                  <a:srgbClr val="FF0000"/>
                </a:solidFill>
              </a:rPr>
              <a:t>may</a:t>
            </a:r>
            <a:r>
              <a:rPr lang="sv-SE" dirty="0">
                <a:solidFill>
                  <a:srgbClr val="FF0000"/>
                </a:solidFill>
              </a:rPr>
              <a:t> </a:t>
            </a:r>
            <a:r>
              <a:rPr lang="sv-SE" dirty="0" err="1">
                <a:solidFill>
                  <a:srgbClr val="FF0000"/>
                </a:solidFill>
              </a:rPr>
              <a:t>appear</a:t>
            </a:r>
            <a:r>
              <a:rPr lang="sv-SE" dirty="0">
                <a:solidFill>
                  <a:srgbClr val="FF0000"/>
                </a:solidFill>
              </a:rPr>
              <a:t> at the </a:t>
            </a:r>
            <a:r>
              <a:rPr lang="sv-SE" dirty="0" err="1">
                <a:solidFill>
                  <a:srgbClr val="FF0000"/>
                </a:solidFill>
              </a:rPr>
              <a:t>exam</a:t>
            </a:r>
            <a:r>
              <a:rPr lang="sv-SE" dirty="0">
                <a:solidFill>
                  <a:srgbClr val="FF0000"/>
                </a:solidFill>
              </a:rPr>
              <a:t>!</a:t>
            </a:r>
          </a:p>
          <a:p>
            <a:pPr lvl="1"/>
            <a:r>
              <a:rPr lang="sv-SE" dirty="0" err="1"/>
              <a:t>Define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group</a:t>
            </a:r>
            <a:r>
              <a:rPr lang="sv-SE" dirty="0"/>
              <a:t> (3 persons) as </a:t>
            </a:r>
            <a:r>
              <a:rPr lang="sv-SE" dirty="0" err="1"/>
              <a:t>soon</a:t>
            </a:r>
            <a:r>
              <a:rPr lang="sv-SE" dirty="0"/>
              <a:t> as </a:t>
            </a:r>
            <a:r>
              <a:rPr lang="sv-SE" dirty="0" err="1"/>
              <a:t>possible</a:t>
            </a:r>
            <a:r>
              <a:rPr lang="sv-SE" dirty="0"/>
              <a:t> via </a:t>
            </a:r>
            <a:r>
              <a:rPr lang="sv-SE" dirty="0" err="1"/>
              <a:t>Lisam</a:t>
            </a:r>
            <a:r>
              <a:rPr lang="sv-SE" dirty="0"/>
              <a:t> (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next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slides</a:t>
            </a:r>
            <a:r>
              <a:rPr lang="sv-SE" dirty="0"/>
              <a:t>)</a:t>
            </a:r>
          </a:p>
          <a:p>
            <a:pPr lvl="2"/>
            <a:r>
              <a:rPr lang="sv-SE" b="1" dirty="0" err="1">
                <a:solidFill>
                  <a:srgbClr val="C00000"/>
                </a:solidFill>
              </a:rPr>
              <a:t>Difficult</a:t>
            </a:r>
            <a:r>
              <a:rPr lang="sv-SE" b="1" dirty="0">
                <a:solidFill>
                  <a:srgbClr val="C00000"/>
                </a:solidFill>
              </a:rPr>
              <a:t> to </a:t>
            </a:r>
            <a:r>
              <a:rPr lang="sv-SE" b="1" dirty="0" err="1">
                <a:solidFill>
                  <a:srgbClr val="C00000"/>
                </a:solidFill>
              </a:rPr>
              <a:t>find</a:t>
            </a:r>
            <a:r>
              <a:rPr lang="sv-SE" b="1" dirty="0">
                <a:solidFill>
                  <a:srgbClr val="C00000"/>
                </a:solidFill>
              </a:rPr>
              <a:t> a </a:t>
            </a:r>
            <a:r>
              <a:rPr lang="sv-SE" b="1" dirty="0" err="1">
                <a:solidFill>
                  <a:srgbClr val="C00000"/>
                </a:solidFill>
              </a:rPr>
              <a:t>group</a:t>
            </a:r>
            <a:r>
              <a:rPr lang="sv-SE" b="1" dirty="0">
                <a:solidFill>
                  <a:srgbClr val="C00000"/>
                </a:solidFill>
              </a:rPr>
              <a:t>? </a:t>
            </a:r>
            <a:r>
              <a:rPr lang="sv-SE" b="1" dirty="0" err="1">
                <a:solidFill>
                  <a:srgbClr val="C00000"/>
                </a:solidFill>
              </a:rPr>
              <a:t>Put</a:t>
            </a:r>
            <a:r>
              <a:rPr lang="sv-SE" b="1" dirty="0">
                <a:solidFill>
                  <a:srgbClr val="C00000"/>
                </a:solidFill>
              </a:rPr>
              <a:t> </a:t>
            </a:r>
            <a:r>
              <a:rPr lang="sv-SE" b="1" dirty="0" err="1">
                <a:solidFill>
                  <a:srgbClr val="C00000"/>
                </a:solidFill>
              </a:rPr>
              <a:t>your</a:t>
            </a:r>
            <a:r>
              <a:rPr lang="sv-SE" b="1" dirty="0">
                <a:solidFill>
                  <a:srgbClr val="C00000"/>
                </a:solidFill>
              </a:rPr>
              <a:t> </a:t>
            </a:r>
            <a:r>
              <a:rPr lang="sv-SE" b="1" dirty="0" err="1">
                <a:solidFill>
                  <a:srgbClr val="C00000"/>
                </a:solidFill>
              </a:rPr>
              <a:t>name</a:t>
            </a:r>
            <a:r>
              <a:rPr lang="sv-SE" b="1" dirty="0">
                <a:solidFill>
                  <a:srgbClr val="C00000"/>
                </a:solidFill>
              </a:rPr>
              <a:t> in </a:t>
            </a:r>
            <a:r>
              <a:rPr lang="sv-SE" b="1" dirty="0" err="1">
                <a:solidFill>
                  <a:srgbClr val="C00000"/>
                </a:solidFill>
              </a:rPr>
              <a:t>some</a:t>
            </a:r>
            <a:r>
              <a:rPr lang="sv-SE" b="1" dirty="0">
                <a:solidFill>
                  <a:srgbClr val="C00000"/>
                </a:solidFill>
              </a:rPr>
              <a:t> </a:t>
            </a:r>
            <a:r>
              <a:rPr lang="sv-SE" b="1" dirty="0" err="1">
                <a:solidFill>
                  <a:srgbClr val="C00000"/>
                </a:solidFill>
              </a:rPr>
              <a:t>empty</a:t>
            </a:r>
            <a:r>
              <a:rPr lang="sv-SE" b="1" dirty="0">
                <a:solidFill>
                  <a:srgbClr val="C00000"/>
                </a:solidFill>
              </a:rPr>
              <a:t> </a:t>
            </a:r>
            <a:r>
              <a:rPr lang="sv-SE" b="1" dirty="0" err="1">
                <a:solidFill>
                  <a:srgbClr val="C00000"/>
                </a:solidFill>
              </a:rPr>
              <a:t>group</a:t>
            </a:r>
            <a:r>
              <a:rPr lang="sv-SE" b="1" dirty="0">
                <a:solidFill>
                  <a:srgbClr val="C00000"/>
                </a:solidFill>
              </a:rPr>
              <a:t> item</a:t>
            </a:r>
          </a:p>
          <a:p>
            <a:pPr lvl="2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406164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D51C8B7-66DC-4F22-A6BD-72005F1A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Define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group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F047714-F9A8-4668-ABA8-352BA2F40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0958A0A-84F7-484C-B097-0CADA4D2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DD89DE9A-00FB-44B2-9A87-82C934EAA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784983"/>
            <a:ext cx="5009753" cy="431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40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80B03A-F8C9-4141-ABFD-60C5E6C3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Define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group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E03DA6E-B6F4-405B-A79A-33AB28CA1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/>
              <a:t>732A99: </a:t>
            </a:r>
            <a:r>
              <a:rPr lang="sv-SE" sz="2400" dirty="0" err="1"/>
              <a:t>Use</a:t>
            </a:r>
            <a:r>
              <a:rPr lang="sv-SE" sz="2400" dirty="0"/>
              <a:t> </a:t>
            </a:r>
            <a:r>
              <a:rPr lang="sv-SE" sz="2400" dirty="0" err="1"/>
              <a:t>any</a:t>
            </a:r>
            <a:r>
              <a:rPr lang="sv-SE" sz="2400" dirty="0"/>
              <a:t> </a:t>
            </a:r>
            <a:r>
              <a:rPr lang="sv-SE" sz="2400" dirty="0" err="1"/>
              <a:t>empty</a:t>
            </a:r>
            <a:r>
              <a:rPr lang="sv-SE" sz="2400" dirty="0"/>
              <a:t> </a:t>
            </a:r>
            <a:r>
              <a:rPr lang="sv-SE" sz="2400" dirty="0" err="1"/>
              <a:t>group</a:t>
            </a:r>
            <a:r>
              <a:rPr lang="sv-SE" sz="2400" dirty="0"/>
              <a:t> </a:t>
            </a:r>
            <a:r>
              <a:rPr lang="sv-SE" sz="2400" dirty="0" err="1"/>
              <a:t>with</a:t>
            </a:r>
            <a:r>
              <a:rPr lang="sv-SE" sz="2400" dirty="0"/>
              <a:t> letter </a:t>
            </a:r>
            <a:r>
              <a:rPr lang="sv-SE" sz="2400" b="1" dirty="0">
                <a:solidFill>
                  <a:srgbClr val="0F1AF9"/>
                </a:solidFill>
              </a:rPr>
              <a:t>A</a:t>
            </a:r>
          </a:p>
          <a:p>
            <a:r>
              <a:rPr lang="sv-SE" sz="2400" dirty="0"/>
              <a:t>TDDE01: </a:t>
            </a:r>
            <a:r>
              <a:rPr lang="sv-SE" sz="2400" dirty="0" err="1"/>
              <a:t>Use</a:t>
            </a:r>
            <a:r>
              <a:rPr lang="sv-SE" sz="2400" dirty="0"/>
              <a:t> </a:t>
            </a:r>
            <a:r>
              <a:rPr lang="sv-SE" sz="2400" dirty="0" err="1"/>
              <a:t>any</a:t>
            </a:r>
            <a:r>
              <a:rPr lang="sv-SE" sz="2400" dirty="0"/>
              <a:t> </a:t>
            </a:r>
            <a:r>
              <a:rPr lang="sv-SE" sz="2400" dirty="0" err="1"/>
              <a:t>empty</a:t>
            </a:r>
            <a:r>
              <a:rPr lang="sv-SE" sz="2400" dirty="0"/>
              <a:t> </a:t>
            </a:r>
            <a:r>
              <a:rPr lang="sv-SE" sz="2400" dirty="0" err="1"/>
              <a:t>group</a:t>
            </a:r>
            <a:r>
              <a:rPr lang="sv-SE" sz="2400" dirty="0"/>
              <a:t> </a:t>
            </a:r>
            <a:r>
              <a:rPr lang="sv-SE" sz="2400" dirty="0" err="1"/>
              <a:t>with</a:t>
            </a:r>
            <a:r>
              <a:rPr lang="sv-SE" sz="2400" dirty="0"/>
              <a:t> letter  </a:t>
            </a:r>
            <a:r>
              <a:rPr lang="sv-SE" sz="2400" b="1" dirty="0">
                <a:solidFill>
                  <a:srgbClr val="0F1AF9"/>
                </a:solidFill>
              </a:rPr>
              <a:t>B</a:t>
            </a:r>
            <a:r>
              <a:rPr lang="sv-SE" sz="2400" dirty="0"/>
              <a:t> or </a:t>
            </a:r>
            <a:r>
              <a:rPr lang="sv-SE" sz="2400" b="1" dirty="0">
                <a:solidFill>
                  <a:srgbClr val="0F1AF9"/>
                </a:solidFill>
              </a:rPr>
              <a:t>C</a:t>
            </a:r>
          </a:p>
          <a:p>
            <a:endParaRPr lang="sv-SE" sz="2400" b="1" dirty="0">
              <a:solidFill>
                <a:srgbClr val="0F1AF9"/>
              </a:solidFill>
            </a:endParaRP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4945C25-C973-46D5-911F-C331AF85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3A9D56F7-11AE-448C-8C92-35F82C2ED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544558"/>
            <a:ext cx="4524747" cy="388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2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</a:t>
            </a:r>
            <a:r>
              <a:rPr lang="sv-SE" dirty="0" err="1"/>
              <a:t>organization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 fontScale="92500" lnSpcReduction="10000"/>
          </a:bodyPr>
          <a:lstStyle/>
          <a:p>
            <a:r>
              <a:rPr lang="sv-SE" dirty="0">
                <a:solidFill>
                  <a:srgbClr val="0070C0"/>
                </a:solidFill>
              </a:rPr>
              <a:t>Examination</a:t>
            </a:r>
          </a:p>
          <a:p>
            <a:pPr lvl="1"/>
            <a:r>
              <a:rPr lang="sv-SE" dirty="0"/>
              <a:t>TDDE01, 732A99: </a:t>
            </a:r>
            <a:r>
              <a:rPr lang="sv-SE" dirty="0" err="1"/>
              <a:t>laboratory</a:t>
            </a:r>
            <a:r>
              <a:rPr lang="sv-SE" dirty="0"/>
              <a:t> part + computer-</a:t>
            </a:r>
            <a:r>
              <a:rPr lang="sv-SE" dirty="0" err="1"/>
              <a:t>based</a:t>
            </a:r>
            <a:r>
              <a:rPr lang="sv-SE" dirty="0"/>
              <a:t> </a:t>
            </a:r>
            <a:r>
              <a:rPr lang="sv-SE" dirty="0" err="1"/>
              <a:t>exam</a:t>
            </a:r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r>
              <a:rPr lang="sv-SE" dirty="0" err="1"/>
              <a:t>Lecture</a:t>
            </a:r>
            <a:r>
              <a:rPr lang="sv-SE" dirty="0"/>
              <a:t> 1c is ’</a:t>
            </a:r>
            <a:r>
              <a:rPr lang="sv-SE" dirty="0" err="1"/>
              <a:t>Introduction</a:t>
            </a:r>
            <a:r>
              <a:rPr lang="sv-SE" dirty="0"/>
              <a:t> to R’ </a:t>
            </a:r>
          </a:p>
          <a:p>
            <a:r>
              <a:rPr lang="sv-SE" dirty="0" err="1"/>
              <a:t>Lecture</a:t>
            </a:r>
            <a:r>
              <a:rPr lang="sv-SE" dirty="0"/>
              <a:t> 1b is ’Basic </a:t>
            </a:r>
            <a:r>
              <a:rPr lang="sv-SE" dirty="0" err="1"/>
              <a:t>Statistics</a:t>
            </a:r>
            <a:r>
              <a:rPr lang="sv-SE" dirty="0"/>
              <a:t>’</a:t>
            </a:r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4864"/>
            <a:ext cx="3810000" cy="2540000"/>
          </a:xfrm>
          <a:prstGeom prst="rect">
            <a:avLst/>
          </a:prstGeom>
        </p:spPr>
      </p:pic>
      <p:sp>
        <p:nvSpPr>
          <p:cNvPr id="6" name="textruta 5"/>
          <p:cNvSpPr txBox="1"/>
          <p:nvPr/>
        </p:nvSpPr>
        <p:spPr>
          <a:xfrm>
            <a:off x="5563344" y="4781217"/>
            <a:ext cx="34667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85000"/>
                  </a:schemeClr>
                </a:solidFill>
              </a:rPr>
              <a:t>http://www.swagseduction.com/wp-content/uploads/2014/11/stressful.jpg</a:t>
            </a:r>
          </a:p>
        </p:txBody>
      </p:sp>
    </p:spTree>
    <p:extLst>
      <p:ext uri="{BB962C8B-B14F-4D97-AF65-F5344CB8AC3E}">
        <p14:creationId xmlns:p14="http://schemas.microsoft.com/office/powerpoint/2010/main" val="20485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Machine</a:t>
            </a:r>
            <a:r>
              <a:rPr lang="sv-SE" dirty="0"/>
              <a:t> Learning ?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2700" marR="41275">
              <a:lnSpc>
                <a:spcPct val="102600"/>
              </a:lnSpc>
            </a:pPr>
            <a:r>
              <a:rPr lang="en-US" i="1" spc="-15" dirty="0">
                <a:latin typeface="Book Antiqua"/>
                <a:cs typeface="Book Antiqua"/>
              </a:rPr>
              <a:t>Machine </a:t>
            </a:r>
            <a:r>
              <a:rPr lang="en-US" i="1" spc="-30" dirty="0">
                <a:latin typeface="Book Antiqua"/>
                <a:cs typeface="Book Antiqua"/>
              </a:rPr>
              <a:t>learning </a:t>
            </a:r>
            <a:r>
              <a:rPr lang="en-US" i="1" spc="-35" dirty="0">
                <a:latin typeface="Book Antiqua"/>
                <a:cs typeface="Book Antiqua"/>
              </a:rPr>
              <a:t>is </a:t>
            </a:r>
            <a:r>
              <a:rPr lang="en-US" i="1" spc="25" dirty="0">
                <a:latin typeface="Book Antiqua"/>
                <a:cs typeface="Book Antiqua"/>
              </a:rPr>
              <a:t>a </a:t>
            </a:r>
            <a:r>
              <a:rPr lang="en-US" i="1" spc="-10" dirty="0">
                <a:latin typeface="Book Antiqua"/>
                <a:cs typeface="Book Antiqua"/>
              </a:rPr>
              <a:t>subfield </a:t>
            </a:r>
            <a:r>
              <a:rPr lang="en-US" i="1" spc="35" dirty="0">
                <a:latin typeface="Book Antiqua"/>
                <a:cs typeface="Book Antiqua"/>
              </a:rPr>
              <a:t>of </a:t>
            </a:r>
            <a:r>
              <a:rPr lang="en-US" b="1" i="1" spc="30" dirty="0">
                <a:cs typeface="Calibri"/>
              </a:rPr>
              <a:t>computer science </a:t>
            </a:r>
            <a:r>
              <a:rPr lang="en-US" i="1" spc="15" dirty="0">
                <a:latin typeface="Book Antiqua"/>
                <a:cs typeface="Book Antiqua"/>
              </a:rPr>
              <a:t>that </a:t>
            </a:r>
            <a:r>
              <a:rPr lang="en-US" i="1" spc="-5" dirty="0">
                <a:latin typeface="Book Antiqua"/>
                <a:cs typeface="Book Antiqua"/>
              </a:rPr>
              <a:t>evolved  </a:t>
            </a:r>
            <a:r>
              <a:rPr lang="en-US" i="1" dirty="0">
                <a:latin typeface="Book Antiqua"/>
                <a:cs typeface="Book Antiqua"/>
              </a:rPr>
              <a:t>from </a:t>
            </a:r>
            <a:r>
              <a:rPr lang="en-US" i="1" spc="20" dirty="0">
                <a:latin typeface="Book Antiqua"/>
                <a:cs typeface="Book Antiqua"/>
              </a:rPr>
              <a:t>the </a:t>
            </a:r>
            <a:r>
              <a:rPr lang="en-US" i="1" spc="-25" dirty="0">
                <a:latin typeface="Book Antiqua"/>
                <a:cs typeface="Book Antiqua"/>
              </a:rPr>
              <a:t>study </a:t>
            </a:r>
            <a:r>
              <a:rPr lang="en-US" i="1" spc="35" dirty="0">
                <a:latin typeface="Book Antiqua"/>
                <a:cs typeface="Book Antiqua"/>
              </a:rPr>
              <a:t>of </a:t>
            </a:r>
            <a:r>
              <a:rPr lang="en-US" b="1" i="1" spc="25" dirty="0">
                <a:solidFill>
                  <a:srgbClr val="0000FF"/>
                </a:solidFill>
                <a:cs typeface="Calibri"/>
              </a:rPr>
              <a:t>pattern recognition </a:t>
            </a:r>
            <a:r>
              <a:rPr lang="en-US" i="1" spc="-5" dirty="0">
                <a:latin typeface="Book Antiqua"/>
                <a:cs typeface="Book Antiqua"/>
              </a:rPr>
              <a:t>and computational  </a:t>
            </a:r>
            <a:r>
              <a:rPr lang="en-US" i="1" spc="-30" dirty="0">
                <a:latin typeface="Book Antiqua"/>
                <a:cs typeface="Book Antiqua"/>
              </a:rPr>
              <a:t>learning  </a:t>
            </a:r>
            <a:r>
              <a:rPr lang="en-US" i="1" spc="-5" dirty="0">
                <a:latin typeface="Book Antiqua"/>
                <a:cs typeface="Book Antiqua"/>
              </a:rPr>
              <a:t>theory </a:t>
            </a:r>
            <a:r>
              <a:rPr lang="en-US" i="1" spc="-55" dirty="0">
                <a:latin typeface="Book Antiqua"/>
                <a:cs typeface="Book Antiqua"/>
              </a:rPr>
              <a:t>in  </a:t>
            </a:r>
            <a:r>
              <a:rPr lang="en-US" b="1" i="1" spc="15" dirty="0">
                <a:solidFill>
                  <a:srgbClr val="0000FF"/>
                </a:solidFill>
                <a:cs typeface="Calibri"/>
              </a:rPr>
              <a:t>artificial</a:t>
            </a:r>
            <a:r>
              <a:rPr lang="en-US" b="1" i="1" spc="80" dirty="0">
                <a:solidFill>
                  <a:srgbClr val="0000FF"/>
                </a:solidFill>
                <a:cs typeface="Calibri"/>
              </a:rPr>
              <a:t> </a:t>
            </a:r>
            <a:r>
              <a:rPr lang="en-US" b="1" i="1" spc="20" dirty="0">
                <a:solidFill>
                  <a:srgbClr val="0000FF"/>
                </a:solidFill>
                <a:cs typeface="Calibri"/>
              </a:rPr>
              <a:t>intelligence</a:t>
            </a:r>
            <a:r>
              <a:rPr lang="en-US" i="1" spc="20" dirty="0">
                <a:latin typeface="Book Antiqua"/>
                <a:cs typeface="Book Antiqua"/>
              </a:rPr>
              <a:t>.</a:t>
            </a:r>
            <a:endParaRPr lang="en-US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</a:pPr>
            <a:r>
              <a:rPr lang="en-US" i="1" spc="-15" dirty="0">
                <a:latin typeface="Book Antiqua"/>
                <a:cs typeface="Book Antiqua"/>
              </a:rPr>
              <a:t>Machine </a:t>
            </a:r>
            <a:r>
              <a:rPr lang="en-US" i="1" spc="-30" dirty="0">
                <a:latin typeface="Book Antiqua"/>
                <a:cs typeface="Book Antiqua"/>
              </a:rPr>
              <a:t>learning </a:t>
            </a:r>
            <a:r>
              <a:rPr lang="en-US" i="1" spc="-10" dirty="0">
                <a:latin typeface="Book Antiqua"/>
                <a:cs typeface="Book Antiqua"/>
              </a:rPr>
              <a:t>explores </a:t>
            </a:r>
            <a:r>
              <a:rPr lang="en-US" i="1" spc="20" dirty="0">
                <a:latin typeface="Book Antiqua"/>
                <a:cs typeface="Book Antiqua"/>
              </a:rPr>
              <a:t>the </a:t>
            </a:r>
            <a:r>
              <a:rPr lang="en-US" i="1" spc="-25" dirty="0">
                <a:latin typeface="Book Antiqua"/>
                <a:cs typeface="Book Antiqua"/>
              </a:rPr>
              <a:t>study </a:t>
            </a:r>
            <a:r>
              <a:rPr lang="en-US" i="1" spc="-5" dirty="0">
                <a:latin typeface="Book Antiqua"/>
                <a:cs typeface="Book Antiqua"/>
              </a:rPr>
              <a:t>and </a:t>
            </a:r>
            <a:r>
              <a:rPr lang="en-US" i="1" spc="-10" dirty="0">
                <a:latin typeface="Book Antiqua"/>
                <a:cs typeface="Book Antiqua"/>
              </a:rPr>
              <a:t>construction </a:t>
            </a:r>
            <a:r>
              <a:rPr lang="en-US" i="1" spc="30" dirty="0">
                <a:latin typeface="Book Antiqua"/>
                <a:cs typeface="Book Antiqua"/>
              </a:rPr>
              <a:t>of  </a:t>
            </a:r>
            <a:r>
              <a:rPr lang="en-US" b="1" i="1" spc="20" dirty="0">
                <a:solidFill>
                  <a:srgbClr val="0000FF"/>
                </a:solidFill>
                <a:cs typeface="Calibri"/>
              </a:rPr>
              <a:t>algorithms </a:t>
            </a:r>
            <a:r>
              <a:rPr lang="en-US" i="1" spc="15" dirty="0">
                <a:latin typeface="Book Antiqua"/>
                <a:cs typeface="Book Antiqua"/>
              </a:rPr>
              <a:t>that </a:t>
            </a:r>
            <a:r>
              <a:rPr lang="en-US" i="1" dirty="0">
                <a:latin typeface="Book Antiqua"/>
                <a:cs typeface="Book Antiqua"/>
              </a:rPr>
              <a:t>can </a:t>
            </a:r>
            <a:r>
              <a:rPr lang="en-US" b="1" i="1" spc="5" dirty="0">
                <a:solidFill>
                  <a:srgbClr val="0000FF"/>
                </a:solidFill>
                <a:cs typeface="Calibri"/>
              </a:rPr>
              <a:t>learn </a:t>
            </a:r>
            <a:r>
              <a:rPr lang="en-US" i="1" dirty="0">
                <a:latin typeface="Book Antiqua"/>
                <a:cs typeface="Book Antiqua"/>
              </a:rPr>
              <a:t>from </a:t>
            </a:r>
            <a:r>
              <a:rPr lang="en-US" i="1" spc="-5" dirty="0">
                <a:latin typeface="Book Antiqua"/>
                <a:cs typeface="Book Antiqua"/>
              </a:rPr>
              <a:t>and </a:t>
            </a:r>
            <a:r>
              <a:rPr lang="en-US" i="1" spc="20" dirty="0">
                <a:latin typeface="Book Antiqua"/>
                <a:cs typeface="Book Antiqua"/>
              </a:rPr>
              <a:t>make </a:t>
            </a:r>
            <a:r>
              <a:rPr lang="en-US" b="1" i="1" spc="25" dirty="0">
                <a:solidFill>
                  <a:srgbClr val="0000FF"/>
                </a:solidFill>
                <a:cs typeface="Calibri"/>
              </a:rPr>
              <a:t>predictions </a:t>
            </a:r>
            <a:r>
              <a:rPr lang="en-US" i="1" spc="-5" dirty="0">
                <a:latin typeface="Book Antiqua"/>
                <a:cs typeface="Book Antiqua"/>
              </a:rPr>
              <a:t>on </a:t>
            </a:r>
            <a:r>
              <a:rPr lang="en-US" b="1" i="1" spc="15" dirty="0">
                <a:solidFill>
                  <a:srgbClr val="0000FF"/>
                </a:solidFill>
                <a:cs typeface="Calibri"/>
              </a:rPr>
              <a:t>data</a:t>
            </a:r>
            <a:r>
              <a:rPr lang="en-US" i="1" spc="15" dirty="0">
                <a:latin typeface="Book Antiqua"/>
                <a:cs typeface="Book Antiqua"/>
              </a:rPr>
              <a:t>.  </a:t>
            </a:r>
            <a:r>
              <a:rPr lang="en-US" i="1" spc="-10" dirty="0">
                <a:latin typeface="Book Antiqua"/>
                <a:cs typeface="Book Antiqua"/>
              </a:rPr>
              <a:t>Such algorithms </a:t>
            </a:r>
            <a:r>
              <a:rPr lang="en-US" i="1" spc="20" dirty="0">
                <a:latin typeface="Book Antiqua"/>
                <a:cs typeface="Book Antiqua"/>
              </a:rPr>
              <a:t>operate </a:t>
            </a:r>
            <a:r>
              <a:rPr lang="en-US" i="1" spc="-20" dirty="0">
                <a:latin typeface="Book Antiqua"/>
                <a:cs typeface="Book Antiqua"/>
              </a:rPr>
              <a:t>by </a:t>
            </a:r>
            <a:r>
              <a:rPr lang="en-US" i="1" spc="-30" dirty="0">
                <a:latin typeface="Book Antiqua"/>
                <a:cs typeface="Book Antiqua"/>
              </a:rPr>
              <a:t>building </a:t>
            </a:r>
            <a:r>
              <a:rPr lang="en-US" i="1" spc="25" dirty="0">
                <a:latin typeface="Book Antiqua"/>
                <a:cs typeface="Book Antiqua"/>
              </a:rPr>
              <a:t>a </a:t>
            </a:r>
            <a:r>
              <a:rPr lang="en-US" i="1" spc="15" dirty="0">
                <a:latin typeface="Book Antiqua"/>
                <a:cs typeface="Book Antiqua"/>
              </a:rPr>
              <a:t>model </a:t>
            </a:r>
            <a:r>
              <a:rPr lang="en-US" i="1" dirty="0">
                <a:latin typeface="Book Antiqua"/>
                <a:cs typeface="Book Antiqua"/>
              </a:rPr>
              <a:t>from example </a:t>
            </a:r>
            <a:r>
              <a:rPr lang="en-US" i="1" spc="-30" dirty="0">
                <a:latin typeface="Book Antiqua"/>
                <a:cs typeface="Book Antiqua"/>
              </a:rPr>
              <a:t>inputs  </a:t>
            </a:r>
            <a:r>
              <a:rPr lang="en-US" i="1" spc="-55" dirty="0">
                <a:latin typeface="Book Antiqua"/>
                <a:cs typeface="Book Antiqua"/>
              </a:rPr>
              <a:t>in </a:t>
            </a:r>
            <a:r>
              <a:rPr lang="en-US" i="1" spc="-10" dirty="0">
                <a:latin typeface="Book Antiqua"/>
                <a:cs typeface="Book Antiqua"/>
              </a:rPr>
              <a:t>order </a:t>
            </a:r>
            <a:r>
              <a:rPr lang="en-US" i="1" spc="35" dirty="0">
                <a:latin typeface="Book Antiqua"/>
                <a:cs typeface="Book Antiqua"/>
              </a:rPr>
              <a:t>to </a:t>
            </a:r>
            <a:r>
              <a:rPr lang="en-US" i="1" spc="20" dirty="0">
                <a:latin typeface="Book Antiqua"/>
                <a:cs typeface="Book Antiqua"/>
              </a:rPr>
              <a:t>make </a:t>
            </a:r>
            <a:r>
              <a:rPr lang="en-US" i="1" spc="-15" dirty="0">
                <a:latin typeface="Book Antiqua"/>
                <a:cs typeface="Book Antiqua"/>
              </a:rPr>
              <a:t>data-driven </a:t>
            </a:r>
            <a:r>
              <a:rPr lang="en-US" i="1" spc="-10" dirty="0">
                <a:latin typeface="Book Antiqua"/>
                <a:cs typeface="Book Antiqua"/>
              </a:rPr>
              <a:t>predictions </a:t>
            </a:r>
            <a:r>
              <a:rPr lang="en-US" i="1" spc="-20" dirty="0">
                <a:latin typeface="Book Antiqua"/>
                <a:cs typeface="Book Antiqua"/>
              </a:rPr>
              <a:t>or </a:t>
            </a:r>
            <a:r>
              <a:rPr lang="en-US" b="1" i="1" spc="25" dirty="0">
                <a:solidFill>
                  <a:srgbClr val="0000FF"/>
                </a:solidFill>
                <a:cs typeface="Calibri"/>
              </a:rPr>
              <a:t>decisions</a:t>
            </a:r>
            <a:r>
              <a:rPr lang="en-US" i="1" spc="25" dirty="0">
                <a:latin typeface="Book Antiqua"/>
                <a:cs typeface="Book Antiqua"/>
              </a:rPr>
              <a:t>, </a:t>
            </a:r>
            <a:r>
              <a:rPr lang="en-US" i="1" spc="-5" dirty="0">
                <a:latin typeface="Book Antiqua"/>
                <a:cs typeface="Book Antiqua"/>
              </a:rPr>
              <a:t>rather than  </a:t>
            </a:r>
            <a:r>
              <a:rPr lang="en-US" i="1" spc="-25" dirty="0">
                <a:latin typeface="Book Antiqua"/>
                <a:cs typeface="Book Antiqua"/>
              </a:rPr>
              <a:t>following  strictly  </a:t>
            </a:r>
            <a:r>
              <a:rPr lang="en-US" i="1" dirty="0">
                <a:latin typeface="Book Antiqua"/>
                <a:cs typeface="Book Antiqua"/>
              </a:rPr>
              <a:t>static </a:t>
            </a:r>
            <a:r>
              <a:rPr lang="en-US" i="1" spc="-10" dirty="0">
                <a:latin typeface="Book Antiqua"/>
                <a:cs typeface="Book Antiqua"/>
              </a:rPr>
              <a:t>program</a:t>
            </a:r>
            <a:r>
              <a:rPr lang="en-US" i="1" spc="-15" dirty="0">
                <a:latin typeface="Book Antiqua"/>
                <a:cs typeface="Book Antiqua"/>
              </a:rPr>
              <a:t> </a:t>
            </a:r>
            <a:r>
              <a:rPr lang="en-US" i="1" spc="-20" dirty="0">
                <a:latin typeface="Book Antiqua"/>
                <a:cs typeface="Book Antiqua"/>
              </a:rPr>
              <a:t>instructions.</a:t>
            </a:r>
            <a:endParaRPr lang="en-US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4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spc="-45" dirty="0">
                <a:solidFill>
                  <a:srgbClr val="0000FF"/>
                </a:solidFill>
                <a:latin typeface="Book Antiqua"/>
                <a:cs typeface="Book Antiqua"/>
              </a:rPr>
              <a:t>Wikipedia  </a:t>
            </a:r>
            <a:r>
              <a:rPr lang="en-US" sz="2400" spc="15" dirty="0">
                <a:solidFill>
                  <a:srgbClr val="0000FF"/>
                </a:solidFill>
                <a:latin typeface="Book Antiqua"/>
                <a:cs typeface="Book Antiqua"/>
              </a:rPr>
              <a:t>(Oct </a:t>
            </a:r>
            <a:r>
              <a:rPr lang="en-US" sz="2400" spc="10" dirty="0">
                <a:solidFill>
                  <a:srgbClr val="0000FF"/>
                </a:solidFill>
                <a:latin typeface="Book Antiqua"/>
                <a:cs typeface="Book Antiqua"/>
              </a:rPr>
              <a:t>15,</a:t>
            </a:r>
            <a:r>
              <a:rPr lang="en-US" sz="2400" spc="60" dirty="0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lang="en-US" sz="2400" spc="15" dirty="0">
                <a:solidFill>
                  <a:srgbClr val="0000FF"/>
                </a:solidFill>
                <a:latin typeface="Book Antiqua"/>
                <a:cs typeface="Book Antiqua"/>
              </a:rPr>
              <a:t>2016).</a:t>
            </a:r>
            <a:endParaRPr lang="en-US" sz="2400" dirty="0">
              <a:latin typeface="Book Antiqua"/>
              <a:cs typeface="Book Antiqua"/>
            </a:endParaRPr>
          </a:p>
          <a:p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291288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Machine</a:t>
            </a:r>
            <a:r>
              <a:rPr lang="sv-SE" dirty="0"/>
              <a:t> Learning and </a:t>
            </a:r>
            <a:r>
              <a:rPr lang="sv-SE" dirty="0" err="1"/>
              <a:t>Statistics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69265" marR="5080" indent="-457200">
              <a:lnSpc>
                <a:spcPct val="102600"/>
              </a:lnSpc>
            </a:pPr>
            <a:r>
              <a:rPr lang="en-US" spc="-35" dirty="0">
                <a:cs typeface="Tahoma"/>
              </a:rPr>
              <a:t>ML=</a:t>
            </a:r>
            <a:r>
              <a:rPr lang="en-US" b="1" spc="20" dirty="0">
                <a:cs typeface="Calibri"/>
              </a:rPr>
              <a:t>intersection </a:t>
            </a:r>
            <a:r>
              <a:rPr lang="en-US" sz="2600" spc="-40" dirty="0">
                <a:cs typeface="Tahoma"/>
              </a:rPr>
              <a:t>of</a:t>
            </a:r>
            <a:r>
              <a:rPr lang="en-US" spc="-40" dirty="0">
                <a:cs typeface="Tahoma"/>
              </a:rPr>
              <a:t> </a:t>
            </a:r>
            <a:r>
              <a:rPr lang="en-US" b="1" spc="25" dirty="0">
                <a:solidFill>
                  <a:srgbClr val="0000FF"/>
                </a:solidFill>
                <a:cs typeface="Calibri"/>
              </a:rPr>
              <a:t>computer </a:t>
            </a:r>
            <a:r>
              <a:rPr lang="en-US" b="1" spc="15" dirty="0">
                <a:solidFill>
                  <a:srgbClr val="0000FF"/>
                </a:solidFill>
                <a:cs typeface="Calibri"/>
              </a:rPr>
              <a:t>science</a:t>
            </a:r>
            <a:r>
              <a:rPr lang="en-US" spc="15" dirty="0">
                <a:cs typeface="Tahoma"/>
              </a:rPr>
              <a:t>,  </a:t>
            </a:r>
            <a:r>
              <a:rPr lang="en-US" b="1" spc="30" dirty="0">
                <a:solidFill>
                  <a:srgbClr val="0000FF"/>
                </a:solidFill>
                <a:cs typeface="Calibri"/>
              </a:rPr>
              <a:t>statistics </a:t>
            </a:r>
            <a:r>
              <a:rPr lang="en-US" sz="2600" spc="-55" dirty="0">
                <a:cs typeface="Tahoma"/>
              </a:rPr>
              <a:t>and</a:t>
            </a:r>
            <a:r>
              <a:rPr lang="en-US" spc="-55" dirty="0">
                <a:cs typeface="Tahoma"/>
              </a:rPr>
              <a:t> </a:t>
            </a:r>
            <a:r>
              <a:rPr lang="en-US" b="1" spc="20" dirty="0">
                <a:solidFill>
                  <a:srgbClr val="0000FF"/>
                </a:solidFill>
                <a:cs typeface="Calibri"/>
              </a:rPr>
              <a:t>artificial </a:t>
            </a:r>
            <a:r>
              <a:rPr lang="en-US" b="1" spc="15" dirty="0">
                <a:solidFill>
                  <a:srgbClr val="0000FF"/>
                </a:solidFill>
                <a:cs typeface="Calibri"/>
              </a:rPr>
              <a:t>intelligence</a:t>
            </a:r>
            <a:r>
              <a:rPr lang="en-US" spc="15" dirty="0">
                <a:cs typeface="Tahoma"/>
              </a:rPr>
              <a:t>.</a:t>
            </a:r>
          </a:p>
          <a:p>
            <a:pPr marL="869315" marR="5080" lvl="1" indent="-457200">
              <a:lnSpc>
                <a:spcPct val="102600"/>
              </a:lnSpc>
            </a:pPr>
            <a:r>
              <a:rPr lang="en-US" spc="15" dirty="0">
                <a:cs typeface="Tahoma"/>
              </a:rPr>
              <a:t> Related:</a:t>
            </a:r>
            <a:r>
              <a:rPr lang="en-US" spc="-20" dirty="0">
                <a:cs typeface="Tahoma"/>
              </a:rPr>
              <a:t> </a:t>
            </a:r>
            <a:r>
              <a:rPr lang="en-US" b="1" spc="30" dirty="0">
                <a:cs typeface="Calibri"/>
              </a:rPr>
              <a:t>data </a:t>
            </a:r>
            <a:r>
              <a:rPr lang="en-US" b="1" spc="20" dirty="0">
                <a:cs typeface="Calibri"/>
              </a:rPr>
              <a:t>mining</a:t>
            </a:r>
            <a:r>
              <a:rPr lang="en-US" spc="20" dirty="0">
                <a:cs typeface="Tahoma"/>
              </a:rPr>
              <a:t>, </a:t>
            </a:r>
            <a:r>
              <a:rPr lang="en-US" b="1" spc="10" dirty="0">
                <a:cs typeface="Calibri"/>
              </a:rPr>
              <a:t>knowledge  </a:t>
            </a:r>
            <a:r>
              <a:rPr lang="en-US" b="1" spc="20" dirty="0">
                <a:cs typeface="Calibri"/>
              </a:rPr>
              <a:t>discovery </a:t>
            </a:r>
            <a:r>
              <a:rPr lang="en-US" sz="2200" spc="-55" dirty="0">
                <a:cs typeface="Tahoma"/>
              </a:rPr>
              <a:t>and</a:t>
            </a:r>
            <a:r>
              <a:rPr lang="en-US" spc="-55" dirty="0">
                <a:cs typeface="Tahoma"/>
              </a:rPr>
              <a:t> </a:t>
            </a:r>
            <a:r>
              <a:rPr lang="en-US" b="1" spc="30" dirty="0">
                <a:cs typeface="Calibri"/>
              </a:rPr>
              <a:t>data </a:t>
            </a:r>
            <a:r>
              <a:rPr lang="en-US" b="1" spc="15" dirty="0">
                <a:cs typeface="Calibri"/>
              </a:rPr>
              <a:t>science</a:t>
            </a:r>
            <a:r>
              <a:rPr lang="en-US" spc="15" dirty="0">
                <a:cs typeface="Tahoma"/>
              </a:rPr>
              <a:t>.</a:t>
            </a:r>
          </a:p>
          <a:p>
            <a:pPr marL="469265" marR="5080" indent="-457200">
              <a:lnSpc>
                <a:spcPct val="102600"/>
              </a:lnSpc>
            </a:pPr>
            <a:endParaRPr lang="en-US" dirty="0">
              <a:cs typeface="Tahoma"/>
            </a:endParaRPr>
          </a:p>
          <a:p>
            <a:pPr marL="469265" marR="181610" indent="-457200">
              <a:lnSpc>
                <a:spcPct val="102600"/>
              </a:lnSpc>
              <a:spcBef>
                <a:spcPts val="545"/>
              </a:spcBef>
            </a:pPr>
            <a:r>
              <a:rPr lang="en-US" spc="-35" dirty="0">
                <a:cs typeface="Tahoma"/>
              </a:rPr>
              <a:t>ML </a:t>
            </a:r>
            <a:r>
              <a:rPr lang="en-US" sz="2900" spc="-80" dirty="0">
                <a:cs typeface="Tahoma"/>
              </a:rPr>
              <a:t>uses </a:t>
            </a:r>
            <a:r>
              <a:rPr lang="en-US" sz="2900" spc="-40" dirty="0">
                <a:cs typeface="Tahoma"/>
              </a:rPr>
              <a:t>mainly </a:t>
            </a:r>
            <a:r>
              <a:rPr lang="en-US" b="1" spc="25" dirty="0">
                <a:solidFill>
                  <a:srgbClr val="0000FF"/>
                </a:solidFill>
                <a:cs typeface="Calibri"/>
              </a:rPr>
              <a:t>statistical </a:t>
            </a:r>
            <a:r>
              <a:rPr lang="en-US" b="1" spc="25" dirty="0">
                <a:cs typeface="Calibri"/>
              </a:rPr>
              <a:t>(probabilistic) </a:t>
            </a:r>
            <a:r>
              <a:rPr lang="en-US" b="1" spc="25" dirty="0">
                <a:solidFill>
                  <a:srgbClr val="0000FF"/>
                </a:solidFill>
                <a:cs typeface="Calibri"/>
              </a:rPr>
              <a:t>models </a:t>
            </a:r>
            <a:r>
              <a:rPr lang="en-US" b="1" spc="25" dirty="0">
                <a:cs typeface="Calibri"/>
              </a:rPr>
              <a:t>for  </a:t>
            </a:r>
            <a:r>
              <a:rPr lang="en-US" b="1" spc="30" dirty="0">
                <a:cs typeface="Calibri"/>
              </a:rPr>
              <a:t>analyzing </a:t>
            </a:r>
            <a:r>
              <a:rPr lang="en-US" b="1" spc="30" dirty="0">
                <a:solidFill>
                  <a:srgbClr val="0000FF"/>
                </a:solidFill>
                <a:cs typeface="Calibri"/>
              </a:rPr>
              <a:t>data </a:t>
            </a:r>
            <a:r>
              <a:rPr lang="en-US" spc="-35" dirty="0">
                <a:cs typeface="Tahoma"/>
              </a:rPr>
              <a:t>.</a:t>
            </a:r>
          </a:p>
          <a:p>
            <a:pPr marL="869315" marR="181610" lvl="1" indent="-457200">
              <a:lnSpc>
                <a:spcPct val="102600"/>
              </a:lnSpc>
              <a:spcBef>
                <a:spcPts val="545"/>
              </a:spcBef>
            </a:pPr>
            <a:r>
              <a:rPr lang="en-US" spc="-35" dirty="0">
                <a:cs typeface="Tahoma"/>
              </a:rPr>
              <a:t> </a:t>
            </a:r>
            <a:r>
              <a:rPr lang="en-US" spc="-20" dirty="0">
                <a:cs typeface="Tahoma"/>
              </a:rPr>
              <a:t>Data </a:t>
            </a:r>
            <a:r>
              <a:rPr lang="en-US" spc="-45" dirty="0">
                <a:cs typeface="Tahoma"/>
              </a:rPr>
              <a:t>mining </a:t>
            </a:r>
            <a:r>
              <a:rPr lang="en-US" spc="-55" dirty="0">
                <a:cs typeface="Tahoma"/>
              </a:rPr>
              <a:t>and </a:t>
            </a:r>
            <a:r>
              <a:rPr lang="en-US" spc="-60" dirty="0">
                <a:cs typeface="Tahoma"/>
              </a:rPr>
              <a:t>knowledge </a:t>
            </a:r>
            <a:r>
              <a:rPr lang="en-US" spc="-50" dirty="0">
                <a:cs typeface="Tahoma"/>
              </a:rPr>
              <a:t>discovery tend </a:t>
            </a:r>
            <a:r>
              <a:rPr lang="en-US" spc="-20" dirty="0">
                <a:cs typeface="Tahoma"/>
              </a:rPr>
              <a:t>to </a:t>
            </a:r>
            <a:r>
              <a:rPr lang="en-US" spc="-80" dirty="0">
                <a:cs typeface="Tahoma"/>
              </a:rPr>
              <a:t>use  </a:t>
            </a:r>
            <a:r>
              <a:rPr lang="en-US" spc="-65" dirty="0">
                <a:cs typeface="Tahoma"/>
              </a:rPr>
              <a:t>less </a:t>
            </a:r>
            <a:r>
              <a:rPr lang="en-US" spc="-50" dirty="0">
                <a:cs typeface="Tahoma"/>
              </a:rPr>
              <a:t>rigorous, </a:t>
            </a:r>
            <a:r>
              <a:rPr lang="en-US" spc="-30" dirty="0">
                <a:cs typeface="Tahoma"/>
              </a:rPr>
              <a:t>but </a:t>
            </a:r>
            <a:r>
              <a:rPr lang="en-US" spc="-45" dirty="0">
                <a:cs typeface="Tahoma"/>
              </a:rPr>
              <a:t>often </a:t>
            </a:r>
            <a:r>
              <a:rPr lang="en-US" spc="-50" dirty="0">
                <a:cs typeface="Tahoma"/>
              </a:rPr>
              <a:t>effective, </a:t>
            </a:r>
            <a:r>
              <a:rPr lang="en-US" spc="90" dirty="0">
                <a:cs typeface="Tahoma"/>
              </a:rPr>
              <a:t> </a:t>
            </a:r>
            <a:r>
              <a:rPr lang="en-US" spc="-40" dirty="0">
                <a:cs typeface="Tahoma"/>
              </a:rPr>
              <a:t>algorithms.</a:t>
            </a:r>
          </a:p>
          <a:p>
            <a:pPr marL="869315" marR="181610" lvl="1" indent="-457200">
              <a:lnSpc>
                <a:spcPct val="102600"/>
              </a:lnSpc>
              <a:spcBef>
                <a:spcPts val="545"/>
              </a:spcBef>
            </a:pPr>
            <a:r>
              <a:rPr lang="en-US" spc="-40" dirty="0">
                <a:cs typeface="Tahoma"/>
              </a:rPr>
              <a:t>ML is not a discovery of a hidden information (Data Mining)</a:t>
            </a:r>
            <a:endParaRPr lang="en-US" dirty="0">
              <a:cs typeface="Tahoma"/>
            </a:endParaRPr>
          </a:p>
          <a:p>
            <a:pPr marL="469265" marR="42545" indent="-457200">
              <a:lnSpc>
                <a:spcPct val="102600"/>
              </a:lnSpc>
              <a:spcBef>
                <a:spcPts val="545"/>
              </a:spcBef>
            </a:pPr>
            <a:endParaRPr lang="en-US" spc="-35" dirty="0">
              <a:cs typeface="Tahoma"/>
            </a:endParaRPr>
          </a:p>
          <a:p>
            <a:pPr marL="469265" marR="42545" indent="-457200">
              <a:lnSpc>
                <a:spcPct val="102600"/>
              </a:lnSpc>
              <a:spcBef>
                <a:spcPts val="545"/>
              </a:spcBef>
            </a:pPr>
            <a:r>
              <a:rPr lang="en-US" spc="-35" dirty="0">
                <a:cs typeface="Tahoma"/>
              </a:rPr>
              <a:t>ML vs Statistics: </a:t>
            </a:r>
            <a:r>
              <a:rPr lang="en-US" spc="-30" dirty="0">
                <a:cs typeface="Tahoma"/>
              </a:rPr>
              <a:t>ML has</a:t>
            </a:r>
            <a:r>
              <a:rPr lang="en-US" spc="-70" dirty="0">
                <a:cs typeface="Tahoma"/>
              </a:rPr>
              <a:t> </a:t>
            </a:r>
            <a:r>
              <a:rPr lang="en-US" spc="-60" dirty="0">
                <a:cs typeface="Tahoma"/>
              </a:rPr>
              <a:t>a </a:t>
            </a:r>
            <a:r>
              <a:rPr lang="en-US" b="1" spc="10" dirty="0">
                <a:cs typeface="Calibri"/>
              </a:rPr>
              <a:t>heavier </a:t>
            </a:r>
            <a:r>
              <a:rPr lang="en-US" b="1" spc="30" dirty="0">
                <a:cs typeface="Calibri"/>
              </a:rPr>
              <a:t>focus  </a:t>
            </a:r>
            <a:r>
              <a:rPr lang="en-US" b="1" spc="15" dirty="0">
                <a:cs typeface="Calibri"/>
              </a:rPr>
              <a:t>on </a:t>
            </a:r>
            <a:r>
              <a:rPr lang="en-US" b="1" spc="15" dirty="0">
                <a:solidFill>
                  <a:srgbClr val="0000FF"/>
                </a:solidFill>
                <a:cs typeface="Calibri"/>
              </a:rPr>
              <a:t>prediction </a:t>
            </a:r>
            <a:r>
              <a:rPr lang="en-US" spc="-35" dirty="0">
                <a:cs typeface="Tahoma"/>
              </a:rPr>
              <a:t>, </a:t>
            </a:r>
            <a:r>
              <a:rPr lang="en-US" spc="-55" dirty="0">
                <a:cs typeface="Tahoma"/>
              </a:rPr>
              <a:t>and </a:t>
            </a:r>
            <a:r>
              <a:rPr lang="en-US" spc="-65" dirty="0">
                <a:cs typeface="Tahoma"/>
              </a:rPr>
              <a:t>lesser </a:t>
            </a:r>
            <a:r>
              <a:rPr lang="en-US" spc="-60" dirty="0">
                <a:cs typeface="Tahoma"/>
              </a:rPr>
              <a:t>on </a:t>
            </a:r>
            <a:r>
              <a:rPr lang="en-US" spc="-15" dirty="0">
                <a:cs typeface="Tahoma"/>
              </a:rPr>
              <a:t> </a:t>
            </a:r>
            <a:r>
              <a:rPr lang="en-US" spc="-35" dirty="0">
                <a:cs typeface="Tahoma"/>
              </a:rPr>
              <a:t>interpretation.</a:t>
            </a:r>
          </a:p>
          <a:p>
            <a:pPr marL="469265" marR="124460" indent="-457200">
              <a:lnSpc>
                <a:spcPct val="102600"/>
              </a:lnSpc>
              <a:spcBef>
                <a:spcPts val="545"/>
              </a:spcBef>
            </a:pPr>
            <a:endParaRPr lang="en-US" spc="-35" dirty="0">
              <a:cs typeface="Tahoma"/>
            </a:endParaRPr>
          </a:p>
          <a:p>
            <a:pPr marL="469265" marR="124460" indent="-457200">
              <a:lnSpc>
                <a:spcPct val="102600"/>
              </a:lnSpc>
              <a:spcBef>
                <a:spcPts val="545"/>
              </a:spcBef>
            </a:pPr>
            <a:r>
              <a:rPr lang="en-US" spc="-35" dirty="0">
                <a:cs typeface="Tahoma"/>
              </a:rPr>
              <a:t>ML applications </a:t>
            </a:r>
            <a:r>
              <a:rPr lang="en-US" spc="-45" dirty="0">
                <a:cs typeface="Tahoma"/>
              </a:rPr>
              <a:t>often </a:t>
            </a:r>
            <a:r>
              <a:rPr lang="en-US" spc="-50" dirty="0">
                <a:cs typeface="Tahoma"/>
              </a:rPr>
              <a:t>involve </a:t>
            </a:r>
            <a:r>
              <a:rPr lang="en-US" spc="-55" dirty="0">
                <a:cs typeface="Tahoma"/>
              </a:rPr>
              <a:t>large </a:t>
            </a:r>
            <a:r>
              <a:rPr lang="en-US" spc="-60" dirty="0">
                <a:cs typeface="Tahoma"/>
              </a:rPr>
              <a:t>sets</a:t>
            </a:r>
            <a:r>
              <a:rPr lang="en-US" spc="15" dirty="0">
                <a:cs typeface="Tahoma"/>
              </a:rPr>
              <a:t> </a:t>
            </a:r>
            <a:r>
              <a:rPr lang="en-US" spc="15" dirty="0">
                <a:cs typeface="Tahoma"/>
                <a:sym typeface="Wingdings" panose="05000000000000000000" pitchFamily="2" charset="2"/>
              </a:rPr>
              <a:t></a:t>
            </a:r>
            <a:r>
              <a:rPr lang="en-US" b="1" spc="25" dirty="0">
                <a:solidFill>
                  <a:srgbClr val="0000FF"/>
                </a:solidFill>
                <a:cs typeface="Calibri"/>
              </a:rPr>
              <a:t>computational </a:t>
            </a:r>
            <a:r>
              <a:rPr lang="en-US" b="1" spc="20" dirty="0">
                <a:solidFill>
                  <a:srgbClr val="0000FF"/>
                </a:solidFill>
                <a:cs typeface="Calibri"/>
              </a:rPr>
              <a:t>complexity </a:t>
            </a:r>
            <a:r>
              <a:rPr lang="en-US" spc="-40" dirty="0">
                <a:cs typeface="Tahoma"/>
              </a:rPr>
              <a:t>of algorithms is </a:t>
            </a:r>
            <a:r>
              <a:rPr lang="en-US" spc="-30" dirty="0">
                <a:cs typeface="Tahoma"/>
              </a:rPr>
              <a:t>important.</a:t>
            </a:r>
          </a:p>
          <a:p>
            <a:pPr marL="869315" marR="124460" lvl="1" indent="-457200">
              <a:lnSpc>
                <a:spcPct val="102600"/>
              </a:lnSpc>
              <a:spcBef>
                <a:spcPts val="545"/>
              </a:spcBef>
            </a:pPr>
            <a:r>
              <a:rPr lang="en-US" spc="-30" dirty="0">
                <a:cs typeface="Tahoma"/>
              </a:rPr>
              <a:t>Statistics often does not care about runtime</a:t>
            </a:r>
          </a:p>
          <a:p>
            <a:pPr marL="469265" marR="124460" indent="-457200">
              <a:lnSpc>
                <a:spcPct val="102600"/>
              </a:lnSpc>
              <a:spcBef>
                <a:spcPts val="545"/>
              </a:spcBef>
            </a:pP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4468769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D50F2015812409B5F85AD6C832FA2" ma:contentTypeVersion="6" ma:contentTypeDescription="Create a new document." ma:contentTypeScope="" ma:versionID="77456f94fd54337e41e423343d6c1f8d">
  <xsd:schema xmlns:xsd="http://www.w3.org/2001/XMLSchema" xmlns:xs="http://www.w3.org/2001/XMLSchema" xmlns:p="http://schemas.microsoft.com/office/2006/metadata/properties" xmlns:ns1="http://schemas.microsoft.com/sharepoint/v3" xmlns:ns2="108a5a92-ae9d-4381-85f3-3c746b140ccd" xmlns:ns3="b6a3b033-437d-49c1-bf47-31a9945ea63b" targetNamespace="http://schemas.microsoft.com/office/2006/metadata/properties" ma:root="true" ma:fieldsID="b9b852e87ae345f2d045434d6c624c51" ns1:_="" ns2:_="" ns3:_="">
    <xsd:import namespace="http://schemas.microsoft.com/sharepoint/v3"/>
    <xsd:import namespace="108a5a92-ae9d-4381-85f3-3c746b140ccd"/>
    <xsd:import namespace="b6a3b033-437d-49c1-bf47-31a9945ea63b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_lisam_PublishedVersion" minOccurs="0"/>
                <xsd:element ref="ns1:PublishingStartDate" minOccurs="0"/>
                <xsd:element ref="ns1:PublishingExpirationDat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8a5a92-ae9d-4381-85f3-3c746b140ccd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a3b033-437d-49c1-bf47-31a9945ea63b" elementFormDefault="qualified">
    <xsd:import namespace="http://schemas.microsoft.com/office/2006/documentManagement/types"/>
    <xsd:import namespace="http://schemas.microsoft.com/office/infopath/2007/PartnerControls"/>
    <xsd:element name="_lisam_PublishedVersion" ma:index="9" nillable="true" ma:displayName="Published Version" ma:internalName="_lisam_PublishedVersion">
      <xsd:simpleType>
        <xsd:restriction base="dms:Text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108a5a92-ae9d-4381-85f3-3c746b140ccd" xsi:nil="true"/>
    <PublishingExpirationDate xmlns="http://schemas.microsoft.com/sharepoint/v3" xsi:nil="true"/>
    <_lisam_PublishedVersion xmlns="b6a3b033-437d-49c1-bf47-31a9945ea63b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9D4AFC0-6022-429F-BCC4-140A72252628}"/>
</file>

<file path=customXml/itemProps2.xml><?xml version="1.0" encoding="utf-8"?>
<ds:datastoreItem xmlns:ds="http://schemas.openxmlformats.org/officeDocument/2006/customXml" ds:itemID="{A09E51FD-BDCA-4A4E-9D9A-E6CD06468D2F}"/>
</file>

<file path=customXml/itemProps3.xml><?xml version="1.0" encoding="utf-8"?>
<ds:datastoreItem xmlns:ds="http://schemas.openxmlformats.org/officeDocument/2006/customXml" ds:itemID="{E116C1C2-EBD9-4207-922E-9E34F3CBE3D2}"/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53967</TotalTime>
  <Words>1748</Words>
  <Application>Microsoft Office PowerPoint</Application>
  <PresentationFormat>Bildspel på skärmen (4:3)</PresentationFormat>
  <Paragraphs>324</Paragraphs>
  <Slides>38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9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38</vt:i4>
      </vt:variant>
    </vt:vector>
  </HeadingPairs>
  <TitlesOfParts>
    <vt:vector size="48" baseType="lpstr">
      <vt:lpstr>Meiryo</vt:lpstr>
      <vt:lpstr>Arial</vt:lpstr>
      <vt:lpstr>Book Antiqua</vt:lpstr>
      <vt:lpstr>Calibri</vt:lpstr>
      <vt:lpstr>Cambria Math</vt:lpstr>
      <vt:lpstr>Lucida Sans Unicode</vt:lpstr>
      <vt:lpstr>Tahoma</vt:lpstr>
      <vt:lpstr>Times New Roman</vt:lpstr>
      <vt:lpstr>Wingdings 2</vt:lpstr>
      <vt:lpstr>mytheme</vt:lpstr>
      <vt:lpstr>Basic concepts</vt:lpstr>
      <vt:lpstr>Course topics</vt:lpstr>
      <vt:lpstr>Course organization</vt:lpstr>
      <vt:lpstr>Course organization</vt:lpstr>
      <vt:lpstr>Define your group</vt:lpstr>
      <vt:lpstr>Define your group</vt:lpstr>
      <vt:lpstr>Course organization</vt:lpstr>
      <vt:lpstr>What is Machine Learning ?</vt:lpstr>
      <vt:lpstr>Machine Learning and Statistics</vt:lpstr>
      <vt:lpstr>Why probability models?</vt:lpstr>
      <vt:lpstr>Why probability models?</vt:lpstr>
      <vt:lpstr>Example: classifying hadwritten digits</vt:lpstr>
      <vt:lpstr>Example: classifying hadwritten digits</vt:lpstr>
      <vt:lpstr>Example: classifying hadwritten digits</vt:lpstr>
      <vt:lpstr>Example: smartfone typing predictions</vt:lpstr>
      <vt:lpstr>Example: smartfone typing predictions</vt:lpstr>
      <vt:lpstr>Types of learning</vt:lpstr>
      <vt:lpstr>Types of learning</vt:lpstr>
      <vt:lpstr>Types of learning</vt:lpstr>
      <vt:lpstr>Basic ML ingridients</vt:lpstr>
      <vt:lpstr>Types of data sets</vt:lpstr>
      <vt:lpstr>Logistic regression</vt:lpstr>
      <vt:lpstr>K-nearest neighbor density estimation</vt:lpstr>
      <vt:lpstr>K-nearest neighbor density estimation</vt:lpstr>
      <vt:lpstr>K-nearest neighbor density estimation</vt:lpstr>
      <vt:lpstr>K-nearest neighbor classification</vt:lpstr>
      <vt:lpstr>Bayesian classification</vt:lpstr>
      <vt:lpstr>K-nearest neighbor classification</vt:lpstr>
      <vt:lpstr>K-nearest neigbor example</vt:lpstr>
      <vt:lpstr>Model types</vt:lpstr>
      <vt:lpstr>Overfitting</vt:lpstr>
      <vt:lpstr>Overfitting</vt:lpstr>
      <vt:lpstr>Overfitting</vt:lpstr>
      <vt:lpstr>Model selection</vt:lpstr>
      <vt:lpstr>Typical error functions</vt:lpstr>
      <vt:lpstr>Curse of dimensionality</vt:lpstr>
      <vt:lpstr>Curse of dimensionality</vt:lpstr>
      <vt:lpstr>Curse of dimensionality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Oleg</dc:creator>
  <cp:lastModifiedBy>Oleg Sysoev</cp:lastModifiedBy>
  <cp:revision>694</cp:revision>
  <dcterms:created xsi:type="dcterms:W3CDTF">2008-10-17T08:20:23Z</dcterms:created>
  <dcterms:modified xsi:type="dcterms:W3CDTF">2019-10-31T16:23:10Z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0x010100ACDD50F2015812409B5F85AD6C832FA2</vt:lpwstr>
  </property>
</Properties>
</file>