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319" r:id="rId9"/>
    <p:sldId id="264" r:id="rId10"/>
    <p:sldId id="316" r:id="rId11"/>
    <p:sldId id="317" r:id="rId12"/>
    <p:sldId id="267" r:id="rId13"/>
    <p:sldId id="268" r:id="rId14"/>
    <p:sldId id="269" r:id="rId15"/>
    <p:sldId id="279" r:id="rId16"/>
    <p:sldId id="280" r:id="rId17"/>
    <p:sldId id="281" r:id="rId18"/>
    <p:sldId id="282" r:id="rId19"/>
    <p:sldId id="283" r:id="rId20"/>
    <p:sldId id="320" r:id="rId21"/>
    <p:sldId id="284" r:id="rId22"/>
    <p:sldId id="286" r:id="rId23"/>
    <p:sldId id="287" r:id="rId24"/>
    <p:sldId id="288" r:id="rId25"/>
    <p:sldId id="291" r:id="rId26"/>
    <p:sldId id="325" r:id="rId27"/>
    <p:sldId id="293" r:id="rId28"/>
    <p:sldId id="318" r:id="rId29"/>
    <p:sldId id="294" r:id="rId30"/>
    <p:sldId id="295" r:id="rId31"/>
    <p:sldId id="321" r:id="rId32"/>
    <p:sldId id="322" r:id="rId33"/>
    <p:sldId id="323" r:id="rId34"/>
    <p:sldId id="324" r:id="rId35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7" autoAdjust="0"/>
  </p:normalViewPr>
  <p:slideViewPr>
    <p:cSldViewPr>
      <p:cViewPr varScale="1">
        <p:scale>
          <a:sx n="123" d="100"/>
          <a:sy n="123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56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82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70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79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26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19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63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1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72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83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8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44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6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7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6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94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8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89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10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4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3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7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65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55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57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9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3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8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1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7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34CBAC-89DC-401C-9506-A58A7B24C01D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0CE6C-6F81-4EEE-8DF4-B26CBA02099A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6BA0D-3B66-49C7-BF14-C2FD8DB389B0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C9F7B-560D-4D2C-9640-4A13E9B47511}" type="datetime1">
              <a:rPr lang="sv-SE" smtClean="0"/>
              <a:t>2018-11-05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4C237-546F-4CF8-BFC8-498794181E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54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3C0DC-C371-4E85-BD65-A82E3909AAF6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44503-E742-4627-AEFF-44244C023DFD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9D9E7-5AAC-4FD7-A810-4DB65868CE09}" type="datetime1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8A756-5D09-497D-B353-31A6B79FE808}" type="datetime1">
              <a:rPr lang="sv-SE" smtClean="0"/>
              <a:t>2018-11-05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53B98-E4B7-4B48-B343-DD2807568363}" type="datetime1">
              <a:rPr lang="sv-SE" smtClean="0"/>
              <a:t>2018-11-05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D41EE-E80B-4AB8-A3C1-3E742F7B8305}" type="datetime1">
              <a:rPr lang="sv-SE" smtClean="0"/>
              <a:t>2018-11-05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FB5F0-60EE-4B0A-AE64-B974F74DBD62}" type="datetime1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99CAD-8A0A-47B8-A923-9C9CFEF64878}" type="datetime1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78AFC4-3A31-4E50-A252-130BCBF531FD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jpeg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sz="4800" dirty="0"/>
              <a:t>Regression and </a:t>
            </a:r>
            <a:r>
              <a:rPr lang="sv-SE" altLang="sv-SE" sz="4800" dirty="0" err="1"/>
              <a:t>regularization</a:t>
            </a:r>
            <a:r>
              <a:rPr lang="sv-SE" altLang="sv-SE" sz="4800" dirty="0"/>
              <a:t> </a:t>
            </a:r>
            <a:br>
              <a:rPr lang="sv-SE" altLang="sv-SE" sz="4800" dirty="0"/>
            </a:br>
            <a:endParaRPr lang="sv-SE" altLang="sv-SE" sz="48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1d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Basis </a:t>
            </a:r>
            <a:r>
              <a:rPr lang="sv-SE" dirty="0" err="1"/>
              <a:t>function</a:t>
            </a:r>
            <a:r>
              <a:rPr lang="sv-SE" dirty="0"/>
              <a:t>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In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…</m:t>
                        </m:r>
                      </m:e>
                    </m:d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may</a:t>
                </a:r>
                <a:r>
                  <a:rPr lang="sv-SE" sz="2400" dirty="0"/>
                  <a:t> be a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several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sv-SE" sz="2400" dirty="0"/>
                  <a:t> components</a:t>
                </a:r>
              </a:p>
              <a:p>
                <a:r>
                  <a:rPr lang="sv-SE" sz="2400" dirty="0" err="1"/>
                  <a:t>Having</a:t>
                </a:r>
                <a:r>
                  <a:rPr lang="sv-SE" sz="2400" dirty="0"/>
                  <a:t> data given by </a:t>
                </a:r>
                <a:r>
                  <a:rPr lang="sv-SE" sz="2400" b="1" dirty="0"/>
                  <a:t>X,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new data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000" b="0" i="0" smtClean="0">
                        <a:latin typeface="Cambria Math"/>
                      </a:rPr>
                      <m:t>Φ</m:t>
                    </m:r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1,</m:t>
                                  </m:r>
                                </m:sub>
                              </m:sSub>
                              <m:r>
                                <a:rPr lang="sv-SE" sz="2000" b="0" i="1" smtClean="0">
                                  <a:latin typeface="Cambria Math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sv-SE" sz="2000" b="0" i="1" smtClean="0">
                                  <a:latin typeface="Cambria Math"/>
                                </a:rPr>
                                <m:t>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11,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sv-SE" sz="2000" i="1" smtClean="0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sv-SE" sz="2000" b="0" i="1" smtClean="0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sv-SE" sz="2000" b="0" i="1" smtClean="0">
                                  <a:latin typeface="Cambria Math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1,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sv-SE" sz="2000" b="1" i="1" smtClean="0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1,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sz="2400" b="1" dirty="0"/>
              </a:p>
              <a:p>
                <a:r>
                  <a:rPr lang="sv-SE" sz="2400" dirty="0"/>
                  <a:t>If </a:t>
                </a:r>
                <a:r>
                  <a:rPr lang="sv-SE" sz="2400" dirty="0" err="1"/>
                  <a:t>doing</a:t>
                </a:r>
                <a:r>
                  <a:rPr lang="sv-SE" sz="2400" dirty="0"/>
                  <a:t> a basis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in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replace</a:t>
                </a:r>
                <a:r>
                  <a:rPr lang="sv-SE" sz="2400" dirty="0"/>
                  <a:t> </a:t>
                </a:r>
                <a:r>
                  <a:rPr lang="sv-SE" sz="2400" b="1" dirty="0"/>
                  <a:t>X</a:t>
                </a:r>
                <a:r>
                  <a:rPr lang="sv-SE" sz="2400" dirty="0"/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>
                        <a:latin typeface="Cambria Math"/>
                      </a:rPr>
                      <m:t>Φ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everywhere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where</a:t>
                </a:r>
                <a:r>
                  <a:rPr lang="sv-SE" sz="2400" dirty="0"/>
                  <a:t> </a:t>
                </a:r>
                <a:r>
                  <a:rPr lang="sv-SE" sz="2400" b="1" dirty="0"/>
                  <a:t>X </a:t>
                </a:r>
                <a:r>
                  <a:rPr lang="sv-SE" sz="2400" dirty="0"/>
                  <a:t>is </a:t>
                </a:r>
                <a:r>
                  <a:rPr lang="sv-SE" sz="2400" dirty="0" err="1"/>
                  <a:t>used</a:t>
                </a:r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304994"/>
              </p:ext>
            </p:extLst>
          </p:nvPr>
        </p:nvGraphicFramePr>
        <p:xfrm>
          <a:off x="3130550" y="4652963"/>
          <a:ext cx="34210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kvation" r:id="rId5" imgW="1206360" imgH="228600" progId="Equation.3">
                  <p:embed/>
                </p:oleObj>
              </mc:Choice>
              <mc:Fallback>
                <p:oleObj name="Ekvation" r:id="rId5" imgW="1206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0550" y="4652963"/>
                        <a:ext cx="3421063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47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Linear</a:t>
            </a:r>
            <a:r>
              <a:rPr lang="sv-SE" dirty="0"/>
              <a:t> regression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2000" dirty="0"/>
              <a:t>fit=lm(</a:t>
            </a:r>
            <a:r>
              <a:rPr lang="sv-SE" sz="2000" dirty="0" err="1"/>
              <a:t>formula</a:t>
            </a:r>
            <a:r>
              <a:rPr lang="sv-SE" sz="2000" dirty="0"/>
              <a:t>, data, </a:t>
            </a:r>
            <a:r>
              <a:rPr lang="sv-SE" sz="2000" dirty="0" err="1"/>
              <a:t>subset</a:t>
            </a:r>
            <a:r>
              <a:rPr lang="sv-SE" sz="2000" dirty="0"/>
              <a:t>, </a:t>
            </a:r>
            <a:r>
              <a:rPr lang="sv-SE" sz="2000" dirty="0" err="1"/>
              <a:t>weights</a:t>
            </a:r>
            <a:r>
              <a:rPr lang="sv-SE" sz="2000" dirty="0"/>
              <a:t>,…)</a:t>
            </a:r>
          </a:p>
          <a:p>
            <a:pPr lvl="1"/>
            <a:r>
              <a:rPr lang="sv-SE" sz="1800" b="1" dirty="0"/>
              <a:t>data </a:t>
            </a:r>
            <a:r>
              <a:rPr lang="sv-SE" sz="1800" dirty="0"/>
              <a:t>is the data </a:t>
            </a:r>
            <a:r>
              <a:rPr lang="sv-SE" sz="1800" dirty="0" err="1"/>
              <a:t>frame</a:t>
            </a:r>
            <a:r>
              <a:rPr lang="sv-SE" sz="1800" dirty="0"/>
              <a:t> </a:t>
            </a:r>
            <a:r>
              <a:rPr lang="sv-SE" sz="1800" dirty="0" err="1"/>
              <a:t>containing</a:t>
            </a:r>
            <a:r>
              <a:rPr lang="sv-SE" sz="1800" dirty="0"/>
              <a:t> the </a:t>
            </a:r>
            <a:r>
              <a:rPr lang="sv-SE" sz="1800" dirty="0" err="1"/>
              <a:t>predictors</a:t>
            </a:r>
            <a:r>
              <a:rPr lang="sv-SE" sz="1800" dirty="0"/>
              <a:t> and </a:t>
            </a:r>
            <a:r>
              <a:rPr lang="sv-SE" sz="1800" dirty="0" err="1"/>
              <a:t>response</a:t>
            </a:r>
            <a:r>
              <a:rPr lang="sv-SE" sz="1800" dirty="0"/>
              <a:t> </a:t>
            </a:r>
            <a:r>
              <a:rPr lang="sv-SE" sz="1800" dirty="0" err="1"/>
              <a:t>values</a:t>
            </a:r>
            <a:endParaRPr lang="sv-SE" sz="1800" dirty="0"/>
          </a:p>
          <a:p>
            <a:pPr lvl="1"/>
            <a:r>
              <a:rPr lang="sv-SE" sz="1800" b="1" dirty="0" err="1"/>
              <a:t>formula</a:t>
            </a:r>
            <a:r>
              <a:rPr lang="sv-SE" sz="1800" b="1" dirty="0"/>
              <a:t> </a:t>
            </a:r>
            <a:r>
              <a:rPr lang="sv-SE" sz="1800" dirty="0"/>
              <a:t>is expression for the </a:t>
            </a:r>
            <a:r>
              <a:rPr lang="sv-SE" sz="1800" dirty="0" err="1"/>
              <a:t>model</a:t>
            </a:r>
            <a:endParaRPr lang="sv-SE" sz="1800" dirty="0"/>
          </a:p>
          <a:p>
            <a:pPr lvl="1"/>
            <a:r>
              <a:rPr lang="sv-SE" sz="1800" b="1" dirty="0" err="1"/>
              <a:t>subset</a:t>
            </a:r>
            <a:r>
              <a:rPr lang="sv-SE" sz="1800" b="1" dirty="0"/>
              <a:t> </a:t>
            </a:r>
            <a:r>
              <a:rPr lang="sv-SE" sz="1800" dirty="0" err="1"/>
              <a:t>which</a:t>
            </a:r>
            <a:r>
              <a:rPr lang="sv-SE" sz="1800" dirty="0"/>
              <a:t> observations </a:t>
            </a:r>
            <a:r>
              <a:rPr lang="sv-SE" sz="1800" dirty="0" err="1"/>
              <a:t>to</a:t>
            </a:r>
            <a:r>
              <a:rPr lang="sv-SE" sz="1800" dirty="0"/>
              <a:t> </a:t>
            </a:r>
            <a:r>
              <a:rPr lang="sv-SE" sz="1800" dirty="0" err="1"/>
              <a:t>use</a:t>
            </a:r>
            <a:r>
              <a:rPr lang="sv-SE" sz="1800" dirty="0"/>
              <a:t> (</a:t>
            </a:r>
            <a:r>
              <a:rPr lang="sv-SE" sz="1800" dirty="0" err="1"/>
              <a:t>training</a:t>
            </a:r>
            <a:r>
              <a:rPr lang="sv-SE" sz="1800" dirty="0"/>
              <a:t> data)?</a:t>
            </a:r>
          </a:p>
          <a:p>
            <a:pPr lvl="1"/>
            <a:r>
              <a:rPr lang="sv-SE" sz="1800" b="1" dirty="0" err="1"/>
              <a:t>weights</a:t>
            </a:r>
            <a:r>
              <a:rPr lang="sv-SE" sz="1800" dirty="0"/>
              <a:t> </a:t>
            </a:r>
            <a:r>
              <a:rPr lang="sv-SE" sz="1800" dirty="0" err="1"/>
              <a:t>should</a:t>
            </a:r>
            <a:r>
              <a:rPr lang="sv-SE" sz="1800" dirty="0"/>
              <a:t> </a:t>
            </a:r>
            <a:r>
              <a:rPr lang="sv-SE" sz="1800" dirty="0" err="1"/>
              <a:t>weights</a:t>
            </a:r>
            <a:r>
              <a:rPr lang="sv-SE" sz="1800" dirty="0"/>
              <a:t> be </a:t>
            </a:r>
            <a:r>
              <a:rPr lang="sv-SE" sz="1800" dirty="0" err="1"/>
              <a:t>used</a:t>
            </a:r>
            <a:r>
              <a:rPr lang="sv-SE" sz="1800" dirty="0"/>
              <a:t>?</a:t>
            </a:r>
            <a:endParaRPr lang="sv-SE" sz="1800" b="1" dirty="0"/>
          </a:p>
          <a:p>
            <a:pPr marL="457200" lvl="1" indent="0">
              <a:buNone/>
            </a:pPr>
            <a:endParaRPr lang="sv-SE" sz="1800" b="1" dirty="0"/>
          </a:p>
          <a:p>
            <a:pPr marL="57150" indent="0">
              <a:buNone/>
            </a:pPr>
            <a:r>
              <a:rPr lang="sv-SE" sz="2000" b="1" dirty="0"/>
              <a:t>fit </a:t>
            </a:r>
            <a:r>
              <a:rPr lang="sv-SE" sz="2000" dirty="0"/>
              <a:t>is </a:t>
            </a:r>
            <a:r>
              <a:rPr lang="sv-SE" sz="2000" dirty="0" err="1"/>
              <a:t>object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class</a:t>
            </a:r>
            <a:r>
              <a:rPr lang="sv-SE" sz="2000" dirty="0"/>
              <a:t> </a:t>
            </a:r>
            <a:r>
              <a:rPr lang="sv-SE" sz="2000" b="1" dirty="0"/>
              <a:t>lm </a:t>
            </a:r>
            <a:r>
              <a:rPr lang="sv-SE" sz="2000" dirty="0" err="1"/>
              <a:t>containing</a:t>
            </a:r>
            <a:r>
              <a:rPr lang="sv-SE" sz="2000" dirty="0"/>
              <a:t> </a:t>
            </a:r>
            <a:r>
              <a:rPr lang="sv-SE" sz="2000" dirty="0" err="1"/>
              <a:t>various</a:t>
            </a:r>
            <a:r>
              <a:rPr lang="sv-SE" sz="2000" dirty="0"/>
              <a:t> regression </a:t>
            </a:r>
            <a:r>
              <a:rPr lang="sv-SE" sz="2000" dirty="0" err="1"/>
              <a:t>results</a:t>
            </a:r>
            <a:r>
              <a:rPr lang="sv-SE" sz="2000" dirty="0"/>
              <a:t>. </a:t>
            </a:r>
          </a:p>
          <a:p>
            <a:pPr marL="400050"/>
            <a:r>
              <a:rPr lang="sv-SE" sz="2000" dirty="0" err="1"/>
              <a:t>Useful</a:t>
            </a:r>
            <a:r>
              <a:rPr lang="sv-SE" sz="2000" dirty="0"/>
              <a:t> </a:t>
            </a:r>
            <a:r>
              <a:rPr lang="sv-SE" sz="2000" dirty="0" err="1"/>
              <a:t>functions</a:t>
            </a:r>
            <a:r>
              <a:rPr lang="sv-SE" sz="2000" dirty="0"/>
              <a:t> (</a:t>
            </a:r>
            <a:r>
              <a:rPr lang="sv-SE" sz="2000" dirty="0" err="1"/>
              <a:t>many</a:t>
            </a:r>
            <a:r>
              <a:rPr lang="sv-SE" sz="2000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generic</a:t>
            </a:r>
            <a:r>
              <a:rPr lang="sv-SE" sz="2000" dirty="0"/>
              <a:t>, </a:t>
            </a:r>
            <a:r>
              <a:rPr lang="sv-SE" sz="2000" dirty="0" err="1"/>
              <a:t>used</a:t>
            </a:r>
            <a:r>
              <a:rPr lang="sv-SE" sz="2000" dirty="0"/>
              <a:t> in </a:t>
            </a:r>
            <a:r>
              <a:rPr lang="sv-SE" sz="2000" dirty="0" err="1"/>
              <a:t>many</a:t>
            </a:r>
            <a:r>
              <a:rPr lang="sv-SE" sz="2000" dirty="0"/>
              <a:t> </a:t>
            </a:r>
            <a:r>
              <a:rPr lang="sv-SE" sz="2000" dirty="0" err="1"/>
              <a:t>other</a:t>
            </a:r>
            <a:r>
              <a:rPr lang="sv-SE" sz="2000" dirty="0"/>
              <a:t> </a:t>
            </a:r>
            <a:r>
              <a:rPr lang="sv-SE" sz="2000" dirty="0" err="1"/>
              <a:t>models</a:t>
            </a:r>
            <a:r>
              <a:rPr lang="sv-SE" sz="2000" dirty="0"/>
              <a:t>)</a:t>
            </a:r>
          </a:p>
          <a:p>
            <a:pPr marL="800100" lvl="1"/>
            <a:r>
              <a:rPr lang="sv-SE" sz="1600" dirty="0"/>
              <a:t>Get </a:t>
            </a:r>
            <a:r>
              <a:rPr lang="sv-SE" sz="1600" dirty="0" err="1"/>
              <a:t>details</a:t>
            </a:r>
            <a:r>
              <a:rPr lang="sv-SE" sz="1600" dirty="0"/>
              <a:t> </a:t>
            </a:r>
            <a:r>
              <a:rPr lang="sv-SE" sz="1600" dirty="0" err="1"/>
              <a:t>about</a:t>
            </a:r>
            <a:r>
              <a:rPr lang="sv-SE" sz="1600" dirty="0"/>
              <a:t> the </a:t>
            </a:r>
            <a:r>
              <a:rPr lang="sv-SE" sz="1600" dirty="0" err="1"/>
              <a:t>particular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by ”.”,  for ex. </a:t>
            </a:r>
            <a:r>
              <a:rPr lang="sv-SE" sz="1600" dirty="0" err="1"/>
              <a:t>predict.lm</a:t>
            </a:r>
            <a:endParaRPr lang="sv-SE" sz="1600" dirty="0"/>
          </a:p>
          <a:p>
            <a:pPr marL="57150" indent="0">
              <a:buNone/>
            </a:pPr>
            <a:br>
              <a:rPr lang="sv-SE" sz="1400" dirty="0"/>
            </a:br>
            <a:r>
              <a:rPr lang="sv-SE" sz="1400" dirty="0" err="1"/>
              <a:t>summary</a:t>
            </a:r>
            <a:r>
              <a:rPr lang="sv-SE" sz="1400" dirty="0"/>
              <a:t>(fit)</a:t>
            </a:r>
          </a:p>
          <a:p>
            <a:pPr marL="57150" indent="0">
              <a:buNone/>
            </a:pPr>
            <a:r>
              <a:rPr lang="sv-SE" sz="1400" dirty="0" err="1"/>
              <a:t>predict</a:t>
            </a:r>
            <a:r>
              <a:rPr lang="sv-SE" sz="1400" dirty="0"/>
              <a:t>(fit, </a:t>
            </a:r>
            <a:r>
              <a:rPr lang="sv-SE" sz="1400" dirty="0" err="1"/>
              <a:t>newdata</a:t>
            </a:r>
            <a:r>
              <a:rPr lang="sv-SE" sz="1400" dirty="0"/>
              <a:t>, </a:t>
            </a:r>
            <a:r>
              <a:rPr lang="sv-SE" sz="1400" dirty="0" err="1"/>
              <a:t>se.fit</a:t>
            </a:r>
            <a:r>
              <a:rPr lang="sv-SE" sz="1400" dirty="0"/>
              <a:t>, interval)</a:t>
            </a:r>
          </a:p>
          <a:p>
            <a:pPr marL="57150" indent="0">
              <a:buNone/>
            </a:pPr>
            <a:r>
              <a:rPr lang="sv-SE" sz="1400" dirty="0" err="1"/>
              <a:t>coefficients</a:t>
            </a:r>
            <a:r>
              <a:rPr lang="sv-SE" sz="1400" dirty="0"/>
              <a:t>(fit) # </a:t>
            </a:r>
            <a:r>
              <a:rPr lang="sv-SE" sz="1400" dirty="0" err="1"/>
              <a:t>model</a:t>
            </a:r>
            <a:r>
              <a:rPr lang="sv-SE" sz="1400" dirty="0"/>
              <a:t> </a:t>
            </a:r>
            <a:r>
              <a:rPr lang="sv-SE" sz="1400" dirty="0" err="1"/>
              <a:t>coefficients</a:t>
            </a:r>
            <a:br>
              <a:rPr lang="sv-SE" sz="1400" dirty="0"/>
            </a:br>
            <a:r>
              <a:rPr lang="sv-SE" sz="1400" dirty="0" err="1"/>
              <a:t>confint</a:t>
            </a:r>
            <a:r>
              <a:rPr lang="sv-SE" sz="1400" dirty="0"/>
              <a:t>(fit, </a:t>
            </a:r>
            <a:r>
              <a:rPr lang="sv-SE" sz="1400" dirty="0" err="1"/>
              <a:t>level</a:t>
            </a:r>
            <a:r>
              <a:rPr lang="sv-SE" sz="1400" dirty="0"/>
              <a:t>=0.95) # </a:t>
            </a:r>
            <a:r>
              <a:rPr lang="sv-SE" sz="1400" dirty="0" err="1"/>
              <a:t>CIs</a:t>
            </a:r>
            <a:r>
              <a:rPr lang="sv-SE" sz="1400" dirty="0"/>
              <a:t> for </a:t>
            </a:r>
            <a:r>
              <a:rPr lang="sv-SE" sz="1400" dirty="0" err="1"/>
              <a:t>model</a:t>
            </a:r>
            <a:r>
              <a:rPr lang="sv-SE" sz="1400" dirty="0"/>
              <a:t> parameters </a:t>
            </a:r>
            <a:br>
              <a:rPr lang="sv-SE" sz="1400" dirty="0"/>
            </a:br>
            <a:r>
              <a:rPr lang="sv-SE" sz="1400" dirty="0" err="1"/>
              <a:t>fitted</a:t>
            </a:r>
            <a:r>
              <a:rPr lang="sv-SE" sz="1400" dirty="0"/>
              <a:t>(fit) # </a:t>
            </a:r>
            <a:r>
              <a:rPr lang="sv-SE" sz="1400" dirty="0" err="1"/>
              <a:t>predicted</a:t>
            </a:r>
            <a:r>
              <a:rPr lang="sv-SE" sz="1400" dirty="0"/>
              <a:t> </a:t>
            </a:r>
            <a:r>
              <a:rPr lang="sv-SE" sz="1400" dirty="0" err="1"/>
              <a:t>values</a:t>
            </a:r>
            <a:br>
              <a:rPr lang="sv-SE" sz="1400" dirty="0"/>
            </a:br>
            <a:r>
              <a:rPr lang="sv-SE" sz="1400" dirty="0" err="1"/>
              <a:t>residuals</a:t>
            </a:r>
            <a:r>
              <a:rPr lang="sv-SE" sz="1400" dirty="0"/>
              <a:t>(fit) # </a:t>
            </a:r>
            <a:r>
              <a:rPr lang="sv-SE" sz="1400" dirty="0" err="1"/>
              <a:t>residuals</a:t>
            </a:r>
            <a:br>
              <a:rPr lang="sv-SE" sz="1400" dirty="0"/>
            </a:br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600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 example of ordinary least squares regression</a:t>
            </a:r>
            <a:endParaRPr lang="sv-SE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170080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=read.csv2("Bilexempel.csv")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fit1=lm(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Price~Year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(fit1)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fit2=lm(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Price~Year+Mileage+Equipment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(fit2)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2473"/>
            <a:ext cx="52101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5364088" y="2276872"/>
            <a:ext cx="33478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sv-SE" sz="1600" dirty="0">
              <a:latin typeface="Arial" pitchFamily="34" charset="0"/>
            </a:endParaRPr>
          </a:p>
          <a:p>
            <a:r>
              <a:rPr lang="en-US" altLang="sv-SE" sz="1600" b="1" dirty="0">
                <a:latin typeface="Arial" pitchFamily="34" charset="0"/>
              </a:rPr>
              <a:t>	Response variable: </a:t>
            </a:r>
          </a:p>
          <a:p>
            <a:r>
              <a:rPr lang="en-US" altLang="sv-SE" sz="1400" dirty="0">
                <a:latin typeface="Arial" pitchFamily="34" charset="0"/>
              </a:rPr>
              <a:t>Requested price of used Porsche cars (1000 SEK)</a:t>
            </a:r>
          </a:p>
          <a:p>
            <a:endParaRPr lang="en-US" altLang="sv-SE" sz="1600" dirty="0">
              <a:latin typeface="Arial" pitchFamily="34" charset="0"/>
            </a:endParaRPr>
          </a:p>
          <a:p>
            <a:endParaRPr lang="en-US" altLang="sv-SE" sz="1600" dirty="0">
              <a:latin typeface="Arial" pitchFamily="34" charset="0"/>
            </a:endParaRPr>
          </a:p>
          <a:p>
            <a:r>
              <a:rPr lang="en-US" altLang="sv-SE" sz="1600" b="1" dirty="0">
                <a:latin typeface="Arial" pitchFamily="34" charset="0"/>
              </a:rPr>
              <a:t>	Inputs:</a:t>
            </a:r>
          </a:p>
          <a:p>
            <a:r>
              <a:rPr lang="en-US" altLang="sv-SE" sz="1400" dirty="0">
                <a:latin typeface="Arial" pitchFamily="34" charset="0"/>
              </a:rPr>
              <a:t>	</a:t>
            </a:r>
            <a:r>
              <a:rPr lang="en-US" altLang="sv-SE" sz="1400" i="1" dirty="0"/>
              <a:t>X</a:t>
            </a:r>
            <a:r>
              <a:rPr lang="en-US" altLang="sv-SE" sz="1400" baseline="-25000" dirty="0"/>
              <a:t>1</a:t>
            </a:r>
            <a:r>
              <a:rPr lang="en-US" altLang="sv-SE" sz="1400" dirty="0">
                <a:latin typeface="Arial" pitchFamily="34" charset="0"/>
              </a:rPr>
              <a:t> = Manufacturing year</a:t>
            </a:r>
          </a:p>
          <a:p>
            <a:r>
              <a:rPr lang="en-US" altLang="sv-SE" sz="1400" dirty="0">
                <a:latin typeface="Arial" pitchFamily="34" charset="0"/>
              </a:rPr>
              <a:t>	</a:t>
            </a:r>
            <a:r>
              <a:rPr lang="en-US" altLang="sv-SE" sz="1400" i="1" dirty="0"/>
              <a:t>X</a:t>
            </a:r>
            <a:r>
              <a:rPr lang="en-US" altLang="sv-SE" sz="1400" baseline="-25000" dirty="0"/>
              <a:t>2</a:t>
            </a:r>
            <a:r>
              <a:rPr lang="en-US" altLang="sv-SE" sz="1400" dirty="0">
                <a:latin typeface="Arial" pitchFamily="34" charset="0"/>
              </a:rPr>
              <a:t> = </a:t>
            </a:r>
            <a:r>
              <a:rPr lang="en-US" altLang="sv-SE" sz="1400" dirty="0" err="1">
                <a:latin typeface="Arial" pitchFamily="34" charset="0"/>
              </a:rPr>
              <a:t>Milage</a:t>
            </a:r>
            <a:r>
              <a:rPr lang="en-US" altLang="sv-SE" sz="1400" dirty="0">
                <a:latin typeface="Arial" pitchFamily="34" charset="0"/>
              </a:rPr>
              <a:t> (km)</a:t>
            </a:r>
          </a:p>
          <a:p>
            <a:r>
              <a:rPr lang="en-US" altLang="sv-SE" sz="1400" dirty="0">
                <a:latin typeface="Arial" pitchFamily="34" charset="0"/>
              </a:rPr>
              <a:t>	</a:t>
            </a:r>
            <a:r>
              <a:rPr lang="en-US" altLang="sv-SE" sz="1400" i="1" dirty="0"/>
              <a:t>X</a:t>
            </a:r>
            <a:r>
              <a:rPr lang="en-US" altLang="sv-SE" sz="1400" baseline="-25000" dirty="0"/>
              <a:t>4</a:t>
            </a:r>
            <a:r>
              <a:rPr lang="en-US" altLang="sv-SE" sz="1400" dirty="0">
                <a:latin typeface="Arial" pitchFamily="34" charset="0"/>
              </a:rPr>
              <a:t> = Equipment (0 or 1)</a:t>
            </a:r>
          </a:p>
        </p:txBody>
      </p:sp>
    </p:spTree>
    <p:extLst>
      <p:ext uri="{BB962C8B-B14F-4D97-AF65-F5344CB8AC3E}">
        <p14:creationId xmlns:p14="http://schemas.microsoft.com/office/powerpoint/2010/main" val="359092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 example of ordinary least squares regression</a:t>
            </a:r>
            <a:endParaRPr lang="sv-SE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54006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278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 example of ordinary least squares regression</a:t>
            </a:r>
            <a:endParaRPr lang="sv-S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Prediction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492896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fitted &lt;- predict(fit1, interval = "confidence")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plot the data and the fitted line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attach(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plot(Year, Price)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lines(Year, fitted[, "fit"])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plot the confidence bands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lines(Year, fitted[,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lwr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"],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"dotted", col="blue")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lines(Year, fitted[,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"],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"dotted", col="blue")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detach(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1" y="1844824"/>
            <a:ext cx="4025890" cy="360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35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Problem: </a:t>
                </a:r>
                <a:r>
                  <a:rPr lang="sv-SE" sz="2800" dirty="0" err="1"/>
                  <a:t>linear</a:t>
                </a:r>
                <a:r>
                  <a:rPr lang="sv-SE" sz="2800" dirty="0"/>
                  <a:t> regression </a:t>
                </a:r>
                <a:r>
                  <a:rPr lang="sv-SE" sz="2800" dirty="0" err="1"/>
                  <a:t>can</a:t>
                </a:r>
                <a:r>
                  <a:rPr lang="sv-SE" sz="2800" dirty="0"/>
                  <a:t> </a:t>
                </a:r>
                <a:r>
                  <a:rPr lang="sv-SE" sz="2800" dirty="0" err="1"/>
                  <a:t>overfit</a:t>
                </a:r>
                <a:r>
                  <a:rPr lang="sv-SE" sz="2800" dirty="0"/>
                  <a:t>:</a:t>
                </a:r>
              </a:p>
              <a:p>
                <a:pPr lvl="1"/>
                <a:r>
                  <a:rPr lang="sv-SE" sz="2400" dirty="0" err="1"/>
                  <a:t>Take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 dirty="0" smtClean="0">
                        <a:latin typeface="Cambria Math"/>
                      </a:rPr>
                      <m:t>𝑌</m:t>
                    </m:r>
                    <m:r>
                      <a:rPr lang="sv-SE" sz="2400" b="0" i="1" dirty="0" smtClean="0">
                        <a:latin typeface="Cambria Math"/>
                      </a:rPr>
                      <m:t>≔</m:t>
                    </m:r>
                    <m:r>
                      <a:rPr lang="sv-SE" sz="2400" b="0" i="1" dirty="0" smtClean="0">
                        <a:latin typeface="Cambria Math"/>
                      </a:rPr>
                      <m:t>𝑌</m:t>
                    </m:r>
                    <m:r>
                      <a:rPr lang="sv-SE" sz="2400" i="1" dirty="0" smtClean="0">
                        <a:latin typeface="Cambria Math"/>
                      </a:rPr>
                      <m:t>,</m:t>
                    </m:r>
                    <m:r>
                      <a:rPr lang="sv-SE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400" b="0" i="1" dirty="0" smtClean="0">
                        <a:latin typeface="Cambria Math"/>
                      </a:rPr>
                      <m:t>=</m:t>
                    </m:r>
                    <m:r>
                      <a:rPr lang="sv-SE" sz="2400" b="0" i="1" dirty="0" smtClean="0">
                        <a:latin typeface="Cambria Math"/>
                      </a:rPr>
                      <m:t>𝑋</m:t>
                    </m:r>
                    <m:r>
                      <a:rPr lang="sv-SE" sz="2400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v-SE" sz="24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sv-SE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sz="2400" b="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sv-SE" sz="24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sv-SE" sz="2400" b="0" i="1" dirty="0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polinomial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model</a:t>
                </a:r>
                <a:r>
                  <a:rPr lang="sv-SE" sz="2400" dirty="0">
                    <a:sym typeface="Wingdings" panose="05000000000000000000" pitchFamily="2" charset="2"/>
                  </a:rPr>
                  <a:t>, fit by </a:t>
                </a:r>
                <a:r>
                  <a:rPr lang="sv-SE" sz="2400" dirty="0" err="1">
                    <a:sym typeface="Wingdings" panose="05000000000000000000" pitchFamily="2" charset="2"/>
                  </a:rPr>
                  <a:t>linear</a:t>
                </a:r>
                <a:r>
                  <a:rPr lang="sv-SE" sz="2400" dirty="0">
                    <a:sym typeface="Wingdings" panose="05000000000000000000" pitchFamily="2" charset="2"/>
                  </a:rPr>
                  <a:t> regression</a:t>
                </a:r>
              </a:p>
              <a:p>
                <a:pPr lvl="1"/>
                <a:r>
                  <a:rPr lang="sv-SE" sz="2400" dirty="0" err="1"/>
                  <a:t>High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degree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polynomial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leads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overfitting</a:t>
                </a:r>
                <a:r>
                  <a:rPr lang="sv-SE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460358"/>
            <a:ext cx="2736304" cy="273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23728" y="4040766"/>
            <a:ext cx="59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386" y="3478689"/>
            <a:ext cx="2939060" cy="293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60232" y="4040766"/>
            <a:ext cx="39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543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070C0"/>
                    </a:solidFill>
                  </a:rPr>
                  <a:t>Idea</a:t>
                </a:r>
                <a:r>
                  <a:rPr lang="sv-SE" sz="2400" dirty="0"/>
                  <a:t>: </a:t>
                </a:r>
                <a:r>
                  <a:rPr lang="en-US" sz="2400" dirty="0"/>
                  <a:t>Keep all predictors but shrink coefficients to make model less complex</a:t>
                </a:r>
              </a:p>
              <a:p>
                <a:pPr marL="0" indent="0">
                  <a:buNone/>
                </a:pPr>
                <a:r>
                  <a:rPr lang="en-US" sz="2400" dirty="0"/>
                  <a:t> minimize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𝑙𝑜𝑔𝑙𝑖𝑘𝑒𝑙𝑖</m:t>
                    </m:r>
                    <m:r>
                      <a:rPr lang="sv-SE" sz="2400" b="0" i="1" smtClean="0">
                        <a:latin typeface="Cambria Math"/>
                      </a:rPr>
                      <m:t>h𝑜𝑜𝑑</m:t>
                    </m:r>
                    <m:r>
                      <a:rPr lang="sv-S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sv-SE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sz="2400" b="1" dirty="0">
                    <a:sym typeface="Wingdings" panose="05000000000000000000" pitchFamily="2" charset="2"/>
                  </a:rPr>
                  <a:t>l</a:t>
                </a:r>
                <a:r>
                  <a:rPr lang="en-US" sz="2400" b="1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sz="2400" b="1" dirty="0">
                    <a:sym typeface="Wingdings" panose="05000000000000000000" pitchFamily="2" charset="2"/>
                  </a:rPr>
                  <a:t> regularization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G</a:t>
                </a:r>
                <a:r>
                  <a:rPr lang="en-US" sz="2000" dirty="0"/>
                  <a:t>iven that model is Gaussian, we get </a:t>
                </a:r>
                <a:r>
                  <a:rPr lang="en-US" sz="2000" b="1" dirty="0"/>
                  <a:t>Ridge regression:</a:t>
                </a:r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sv-SE" sz="2000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𝜆</m:t>
                    </m:r>
                    <m:r>
                      <a:rPr lang="sv-SE" sz="20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penalty factor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226847"/>
              </p:ext>
            </p:extLst>
          </p:nvPr>
        </p:nvGraphicFramePr>
        <p:xfrm>
          <a:off x="1691680" y="3933056"/>
          <a:ext cx="51133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Ekvation" r:id="rId5" imgW="3606480" imgH="482400" progId="Equation.3">
                  <p:embed/>
                </p:oleObj>
              </mc:Choice>
              <mc:Fallback>
                <p:oleObj name="Ekvation" r:id="rId5" imgW="36064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933056"/>
                        <a:ext cx="511333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051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Equivalent form</a:t>
                </a:r>
              </a:p>
              <a:p>
                <a:pPr marL="0" indent="0">
                  <a:buNone/>
                </a:pPr>
                <a:endParaRPr lang="sv-SE" sz="24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sv-SE" sz="24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sv-SE" sz="24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sv-SE" sz="24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sv-SE" sz="2400" b="1" i="1" dirty="0">
                    <a:latin typeface="Cambria Math"/>
                  </a:rPr>
                  <a:t>Solution</a:t>
                </a:r>
                <a:endParaRPr lang="sv-SE" sz="24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sv-SE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𝒓𝒊𝒅𝒈𝒆</m:t>
                          </m:r>
                        </m:sup>
                      </m:sSup>
                      <m:r>
                        <a:rPr lang="sv-S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v-SE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sv-SE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sv-SE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a:rPr lang="sv-SE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sv-SE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𝜆</m:t>
                              </m:r>
                              <m:r>
                                <a:rPr lang="sv-SE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sv-S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sv-S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111" t="-10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2627784" y="4221088"/>
            <a:ext cx="38164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617720"/>
              </p:ext>
            </p:extLst>
          </p:nvPr>
        </p:nvGraphicFramePr>
        <p:xfrm>
          <a:off x="2627784" y="2060848"/>
          <a:ext cx="4745760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Ekvation" r:id="rId5" imgW="2869920" imgH="914400" progId="Equation.3">
                  <p:embed/>
                </p:oleObj>
              </mc:Choice>
              <mc:Fallback>
                <p:oleObj name="Ekvation" r:id="rId5" imgW="286992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060848"/>
                        <a:ext cx="4745760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504822"/>
              </p:ext>
            </p:extLst>
          </p:nvPr>
        </p:nvGraphicFramePr>
        <p:xfrm>
          <a:off x="1748656" y="5013176"/>
          <a:ext cx="468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Ekvation" r:id="rId7" imgW="2273040" imgH="228600" progId="Equation.3">
                  <p:embed/>
                </p:oleObj>
              </mc:Choice>
              <mc:Fallback>
                <p:oleObj name="Ekvation" r:id="rId7" imgW="22730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656" y="5013176"/>
                        <a:ext cx="468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16016" y="58052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Hat matrix</a:t>
            </a: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5436096" y="5373216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32240" y="525789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How</a:t>
            </a:r>
            <a:r>
              <a:rPr lang="sv-SE" dirty="0">
                <a:solidFill>
                  <a:srgbClr val="7030A0"/>
                </a:solidFill>
              </a:rPr>
              <a:t> do </a:t>
            </a:r>
            <a:r>
              <a:rPr lang="sv-SE" dirty="0" err="1">
                <a:solidFill>
                  <a:srgbClr val="7030A0"/>
                </a:solidFill>
              </a:rPr>
              <a:t>we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compute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degrees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of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freedom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here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293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v-SE" sz="2800" b="1" dirty="0">
                    <a:solidFill>
                      <a:srgbClr val="0070C0"/>
                    </a:solidFill>
                  </a:rPr>
                  <a:t>Properties</a:t>
                </a:r>
              </a:p>
              <a:p>
                <a:r>
                  <a:rPr lang="sv-SE" sz="2400" dirty="0"/>
                  <a:t>Extreme </a:t>
                </a:r>
                <a:r>
                  <a:rPr lang="sv-SE" sz="2400" dirty="0" err="1"/>
                  <a:t>cases</a:t>
                </a:r>
                <a:r>
                  <a:rPr lang="sv-SE" sz="2400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𝜆</m:t>
                    </m:r>
                    <m:r>
                      <a:rPr lang="sv-SE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usual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linear</a:t>
                </a:r>
                <a:r>
                  <a:rPr lang="sv-SE" sz="2400" dirty="0"/>
                  <a:t> regression (no </a:t>
                </a:r>
                <a:r>
                  <a:rPr lang="sv-SE" sz="2400" dirty="0" err="1"/>
                  <a:t>shrinkage</a:t>
                </a:r>
                <a:r>
                  <a:rPr lang="sv-SE" sz="24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𝜆</m:t>
                    </m:r>
                    <m:r>
                      <a:rPr lang="sv-SE" sz="2400" i="1">
                        <a:latin typeface="Cambria Math"/>
                      </a:rPr>
                      <m:t>=+∞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fitting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constant</a:t>
                </a:r>
                <a:r>
                  <a:rPr lang="sv-SE" sz="2400" dirty="0"/>
                  <a:t> (</a:t>
                </a:r>
                <a14:m>
                  <m:oMath xmlns:m="http://schemas.openxmlformats.org/officeDocument/2006/math">
                    <m:r>
                      <a:rPr lang="sv-SE" sz="2400" i="1" dirty="0" smtClean="0">
                        <a:latin typeface="Cambria Math"/>
                      </a:rPr>
                      <m:t>𝑤</m:t>
                    </m:r>
                    <m:r>
                      <a:rPr lang="sv-SE" sz="240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except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sz="24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sv-SE" sz="2400" dirty="0"/>
                  <a:t>)</a:t>
                </a:r>
              </a:p>
              <a:p>
                <a:r>
                  <a:rPr lang="sv-SE" sz="2400" dirty="0" err="1"/>
                  <a:t>When</a:t>
                </a:r>
                <a:r>
                  <a:rPr lang="sv-SE" sz="2400" dirty="0"/>
                  <a:t> input </a:t>
                </a:r>
                <a:r>
                  <a:rPr lang="sv-SE" sz="2400" dirty="0" err="1"/>
                  <a:t>variables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ortogonal (not </a:t>
                </a:r>
                <a:r>
                  <a:rPr lang="sv-SE" sz="2400" dirty="0" err="1"/>
                  <a:t>realistic</a:t>
                </a:r>
                <a:r>
                  <a:rPr lang="sv-SE" sz="2400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sv-SE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𝐼</m:t>
                    </m:r>
                    <m:r>
                      <a:rPr lang="sv-SE" sz="2400" b="0" i="0" smtClean="0">
                        <a:latin typeface="Cambria Math"/>
                      </a:rPr>
                      <m:t>→</m:t>
                    </m:r>
                  </m:oMath>
                </a14:m>
                <a:endParaRPr lang="sv-SE" sz="2400" b="0" i="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sv-SE" sz="24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/>
                          </a:rPr>
                          <m:t>ridge</m:t>
                        </m:r>
                      </m:sup>
                    </m:sSup>
                    <m:r>
                      <a:rPr lang="sv-SE" sz="24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sz="2400" b="0" i="0" smtClean="0">
                            <a:latin typeface="Cambria Math"/>
                          </a:rPr>
                          <m:t>1+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sv-SE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1" i="0" smtClean="0">
                            <a:latin typeface="Cambria Math"/>
                          </a:rPr>
                          <m:t>𝐰</m:t>
                        </m:r>
                      </m:e>
                      <m:sup>
                        <m:r>
                          <a:rPr lang="sv-SE" sz="2400" b="1" i="0" smtClean="0">
                            <a:latin typeface="Cambria Math"/>
                          </a:rPr>
                          <m:t>𝐥𝐢𝐧𝐫𝐞𝐠</m:t>
                        </m:r>
                      </m:sup>
                    </m:sSup>
                  </m:oMath>
                </a14:m>
                <a:r>
                  <a:rPr lang="sv-SE" sz="2400" b="1" dirty="0">
                    <a:sym typeface="Wingdings" panose="05000000000000000000" pitchFamily="2" charset="2"/>
                  </a:rPr>
                  <a:t></a:t>
                </a:r>
                <a:r>
                  <a:rPr lang="sv-SE" sz="2400" dirty="0" err="1">
                    <a:sym typeface="Wingdings" panose="05000000000000000000" pitchFamily="2" charset="2"/>
                  </a:rPr>
                  <a:t>coefficients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are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equally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shrunk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r>
                  <a:rPr lang="en-US" sz="2400" b="1" dirty="0"/>
                  <a:t>Ridge regression is particularly useful if the explanatory  variables are strongly correlated to each other.</a:t>
                </a:r>
              </a:p>
              <a:p>
                <a:pPr lvl="1"/>
                <a:r>
                  <a:rPr lang="en-US" sz="2000" dirty="0"/>
                  <a:t>Correlated variables often correspond large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shrunk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Degrees of freedom decrease when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  <a:sym typeface="Wingdings" panose="05000000000000000000" pitchFamily="2" charset="2"/>
                      </a:rPr>
                      <m:t>𝜆</m:t>
                    </m:r>
                    <m:r>
                      <a:rPr lang="sv-SE" sz="240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increases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𝜆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=0→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𝑑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.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𝑓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.=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2291" b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285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sz="2400" b="1" dirty="0">
                    <a:solidFill>
                      <a:srgbClr val="0070C0"/>
                    </a:solidFill>
                  </a:rPr>
                  <a:t>Properties</a:t>
                </a:r>
              </a:p>
              <a:p>
                <a:r>
                  <a:rPr lang="en-US" sz="2400" dirty="0"/>
                  <a:t>Shrinking enables estimation of regression coefficients even if the number of parameters exceeds the number of cases!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400" i="1" dirty="0">
                        <a:latin typeface="Cambria Math"/>
                      </a:rPr>
                      <m:t>𝑋</m:t>
                    </m:r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i="1" dirty="0">
                        <a:latin typeface="Cambria Math"/>
                      </a:rPr>
                      <m:t>𝜆</m:t>
                    </m:r>
                    <m:r>
                      <a:rPr lang="en-US" sz="2400" i="1" dirty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400" dirty="0"/>
                  <a:t> is always nonsingular)</a:t>
                </a:r>
              </a:p>
              <a:p>
                <a:pPr lvl="1"/>
                <a:r>
                  <a:rPr lang="en-US" sz="2000" dirty="0"/>
                  <a:t>Compare with linear regression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How to estimate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cross-validation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078" r="-88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367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Overview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Linear</a:t>
            </a:r>
            <a:r>
              <a:rPr lang="sv-SE" dirty="0"/>
              <a:t> regression</a:t>
            </a:r>
          </a:p>
          <a:p>
            <a:r>
              <a:rPr lang="sv-SE" dirty="0"/>
              <a:t>Ridge Regression</a:t>
            </a:r>
          </a:p>
          <a:p>
            <a:r>
              <a:rPr lang="sv-SE" dirty="0"/>
              <a:t>Lasso</a:t>
            </a:r>
          </a:p>
          <a:p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5435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sv-SE" dirty="0" err="1"/>
                  <a:t>Bayesian</a:t>
                </a:r>
                <a:r>
                  <a:rPr lang="sv-SE" dirty="0"/>
                  <a:t> </a:t>
                </a:r>
                <a:r>
                  <a:rPr lang="sv-SE" dirty="0" err="1"/>
                  <a:t>view</a:t>
                </a:r>
                <a:endParaRPr lang="sv-SE" dirty="0"/>
              </a:p>
              <a:p>
                <a:pPr lvl="1"/>
                <a:r>
                  <a:rPr lang="sv-SE" sz="2400" dirty="0"/>
                  <a:t>Ridge regression is just a special form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Bayesian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Linear</a:t>
                </a:r>
                <a:r>
                  <a:rPr lang="sv-SE" sz="2400" dirty="0"/>
                  <a:t> Regression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constant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sv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sv-SE" sz="2400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sv-SE" sz="24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sv-SE" sz="2400" i="1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/>
                                  <a:ea typeface="Cambria Math"/>
                                </a:rPr>
                                <m:t>𝒐</m:t>
                              </m:r>
                            </m:sub>
                          </m:sSub>
                          <m:r>
                            <a:rPr lang="sv-SE" sz="24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sv-SE" sz="2400" b="1" i="1">
                              <a:latin typeface="Cambria Math"/>
                              <a:ea typeface="Cambria Math"/>
                            </a:rPr>
                            <m:t>𝑿𝒘</m:t>
                          </m:r>
                          <m:r>
                            <a:rPr lang="sv-SE" sz="2400" b="1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sv-SE" sz="2400" b="1" i="1">
                                  <a:latin typeface="Cambria Math"/>
                                  <a:ea typeface="Cambria Math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sv-SE" sz="2400" b="1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sv-SE" sz="2400" b="1" i="1">
                              <a:latin typeface="Cambria Math"/>
                              <a:ea typeface="Cambria Math"/>
                            </a:rPr>
                            <m:t>𝑰</m:t>
                          </m:r>
                        </m:e>
                      </m:d>
                    </m:oMath>
                  </m:oMathPara>
                </a14:m>
                <a:endParaRPr lang="sv-SE" sz="240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/>
                        </a:rPr>
                        <m:t>𝒘</m:t>
                      </m:r>
                      <m:r>
                        <a:rPr lang="sv-SE" sz="2400" b="1" i="1">
                          <a:latin typeface="Cambria Math"/>
                        </a:rPr>
                        <m:t>~</m:t>
                      </m:r>
                      <m:r>
                        <a:rPr lang="sv-SE" sz="24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/>
                            </a:rPr>
                            <m:t>𝟎</m:t>
                          </m:r>
                          <m:r>
                            <a:rPr lang="sv-SE" sz="2400" b="1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sv-SE" sz="2400" i="1">
                                  <a:latin typeface="Cambria Math"/>
                                </a:rPr>
                                <m:t>𝜆</m:t>
                              </m:r>
                            </m:den>
                          </m:f>
                          <m:r>
                            <a:rPr lang="sv-SE" sz="2400" b="1" i="1">
                              <a:latin typeface="Cambria Math"/>
                            </a:rPr>
                            <m:t>𝑰</m:t>
                          </m:r>
                        </m:e>
                      </m:d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b="1" dirty="0"/>
              </a:p>
              <a:p>
                <a:pPr marL="0" indent="0">
                  <a:buNone/>
                </a:pPr>
                <a:r>
                  <a:rPr lang="sv-SE" b="1" dirty="0" err="1"/>
                  <a:t>Theorem</a:t>
                </a:r>
                <a:r>
                  <a:rPr lang="sv-SE" b="1" dirty="0"/>
                  <a:t> </a:t>
                </a:r>
                <a:r>
                  <a:rPr lang="sv-SE" dirty="0"/>
                  <a:t>MAP </a:t>
                </a:r>
                <a:r>
                  <a:rPr lang="sv-SE" dirty="0" err="1"/>
                  <a:t>estimate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the </a:t>
                </a:r>
                <a:r>
                  <a:rPr lang="sv-SE" dirty="0" err="1"/>
                  <a:t>Bayesian</a:t>
                </a:r>
                <a:r>
                  <a:rPr lang="sv-SE" dirty="0"/>
                  <a:t> Ridge is </a:t>
                </a:r>
                <a:r>
                  <a:rPr lang="sv-SE" dirty="0" err="1"/>
                  <a:t>equal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solution in </a:t>
                </a:r>
                <a:r>
                  <a:rPr lang="sv-SE" dirty="0" err="1"/>
                  <a:t>frequenist</a:t>
                </a:r>
                <a:r>
                  <a:rPr lang="sv-SE" dirty="0"/>
                  <a:t> Ridge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1" i="1">
                                  <a:latin typeface="Cambria Math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sv-SE" b="1" i="1" dirty="0">
                              <a:latin typeface="Cambria Math"/>
                            </a:rPr>
                            <m:t>𝒓𝒊𝒅𝒈𝒆</m:t>
                          </m:r>
                        </m:sup>
                      </m:sSup>
                      <m:r>
                        <a:rPr lang="sv-SE" b="1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v-SE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v-SE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b="1" i="1" dirty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sv-SE" b="1" i="1" dirty="0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sv-SE" b="1" i="1" dirty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sv-SE" b="1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𝜆</m:t>
                              </m:r>
                              <m:r>
                                <a:rPr lang="sv-SE" b="1" i="1" dirty="0">
                                  <a:latin typeface="Cambria Math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sv-SE" b="1" i="1" dirty="0">
                              <a:latin typeface="Cambria Math"/>
                            </a:rPr>
                            <m:t>−</m:t>
                          </m:r>
                          <m:r>
                            <a:rPr lang="sv-SE" b="1" i="1" dirty="0"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sv-SE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 dirty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sv-SE" b="1" i="1" dirty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sv-SE" b="1" i="1" dirty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sv-SE" b="1" dirty="0"/>
              </a:p>
              <a:p>
                <a:r>
                  <a:rPr lang="sv-SE" dirty="0"/>
                  <a:t>In </a:t>
                </a:r>
                <a:r>
                  <a:rPr lang="sv-SE" dirty="0" err="1"/>
                  <a:t>Bayesian</a:t>
                </a:r>
                <a:r>
                  <a:rPr lang="sv-SE" dirty="0"/>
                  <a:t> version, </a:t>
                </a:r>
                <a:r>
                  <a:rPr lang="sv-SE" dirty="0" err="1"/>
                  <a:t>we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also</a:t>
                </a:r>
                <a:r>
                  <a:rPr lang="sv-SE" dirty="0"/>
                  <a:t> make </a:t>
                </a:r>
                <a:r>
                  <a:rPr lang="sv-SE" dirty="0" err="1"/>
                  <a:t>inference</a:t>
                </a:r>
                <a:r>
                  <a:rPr lang="sv-SE" dirty="0"/>
                  <a:t> </a:t>
                </a:r>
                <a:r>
                  <a:rPr lang="sv-SE" dirty="0" err="1"/>
                  <a:t>about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𝜆</m:t>
                    </m:r>
                  </m:oMath>
                </a14:m>
                <a:r>
                  <a:rPr lang="sv-SE" dirty="0"/>
                  <a:t> </a:t>
                </a:r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26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0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800" b="1" dirty="0" err="1">
                <a:solidFill>
                  <a:srgbClr val="C00000"/>
                </a:solidFill>
              </a:rPr>
              <a:t>Example</a:t>
            </a:r>
            <a:r>
              <a:rPr lang="sv-SE" sz="2800" dirty="0"/>
              <a:t> </a:t>
            </a:r>
            <a:r>
              <a:rPr lang="sv-SE" sz="2800" b="1" dirty="0"/>
              <a:t>Computer Hardware Data Set</a:t>
            </a:r>
            <a:r>
              <a:rPr lang="sv-SE" sz="2800" dirty="0"/>
              <a:t> : </a:t>
            </a:r>
            <a:r>
              <a:rPr lang="sv-SE" sz="2800" dirty="0" err="1"/>
              <a:t>performance</a:t>
            </a:r>
            <a:r>
              <a:rPr lang="sv-SE" sz="2800" dirty="0"/>
              <a:t> </a:t>
            </a:r>
            <a:r>
              <a:rPr lang="sv-SE" sz="2800" dirty="0" err="1"/>
              <a:t>measured</a:t>
            </a:r>
            <a:r>
              <a:rPr lang="sv-SE" sz="2800" dirty="0"/>
              <a:t> for </a:t>
            </a:r>
            <a:r>
              <a:rPr lang="sv-SE" sz="2800" dirty="0" err="1"/>
              <a:t>various</a:t>
            </a:r>
            <a:r>
              <a:rPr lang="sv-SE" sz="2800" dirty="0"/>
              <a:t> processors and </a:t>
            </a:r>
            <a:r>
              <a:rPr lang="sv-SE" sz="2800" dirty="0" err="1"/>
              <a:t>also</a:t>
            </a:r>
            <a:endParaRPr lang="sv-SE" sz="2800" dirty="0"/>
          </a:p>
          <a:p>
            <a:r>
              <a:rPr lang="sv-SE" sz="2800" dirty="0" err="1"/>
              <a:t>Cycle</a:t>
            </a:r>
            <a:r>
              <a:rPr lang="sv-SE" sz="2800" dirty="0"/>
              <a:t> </a:t>
            </a:r>
            <a:r>
              <a:rPr lang="sv-SE" sz="2800" dirty="0" err="1"/>
              <a:t>time</a:t>
            </a:r>
            <a:endParaRPr lang="sv-SE" sz="2800" dirty="0"/>
          </a:p>
          <a:p>
            <a:r>
              <a:rPr lang="sv-SE" sz="2800" dirty="0" err="1"/>
              <a:t>Memory</a:t>
            </a:r>
            <a:endParaRPr lang="sv-SE" sz="2800" dirty="0"/>
          </a:p>
          <a:p>
            <a:r>
              <a:rPr lang="sv-SE" sz="2800" dirty="0"/>
              <a:t>Channels</a:t>
            </a:r>
          </a:p>
          <a:p>
            <a:r>
              <a:rPr lang="sv-SE" sz="2800" dirty="0"/>
              <a:t>…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237272" y="5157192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predicting</a:t>
            </a:r>
            <a:r>
              <a:rPr lang="sv-SE" dirty="0"/>
              <a:t> </a:t>
            </a:r>
            <a:r>
              <a:rPr lang="sv-SE" dirty="0" err="1"/>
              <a:t>performance</a:t>
            </a:r>
            <a:endParaRPr lang="sv-SE" dirty="0"/>
          </a:p>
        </p:txBody>
      </p:sp>
      <p:sp>
        <p:nvSpPr>
          <p:cNvPr id="7" name="AutoShape 2" descr="http://www.google.se/url?sa=i&amp;source=imgres&amp;cd=&amp;ved=0CAYQjBwwAGoVChMI-bqnvqT5xwIVgw4sCh3GRwQ6&amp;url=http%3A%2F%2Fwww.spam.com%2Fupload%2Fvarieties-images%2Fspam_classic.png&amp;psig=AFQjCNFLZex7XEykFuswq9S31MyclIafGQ&amp;ust=1442414931929328"/>
          <p:cNvSpPr>
            <a:spLocks noChangeAspect="1" noChangeArrowheads="1"/>
          </p:cNvSpPr>
          <p:nvPr/>
        </p:nvSpPr>
        <p:spPr bwMode="auto">
          <a:xfrm>
            <a:off x="63500" y="-136525"/>
            <a:ext cx="43624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AutoShape 4" descr="http://www.google.se/url?sa=i&amp;source=imgres&amp;cd=&amp;ved=0CAYQjBwwAGoVChMI4PPC2qT5xwIVBAwsCh0kVAc0&amp;url=http%3A%2F%2Fwww.spam.com%2Fupload%2Fvarieties-images%2Fspam_classic.png&amp;psig=AFQjCNHDLNt4lJLFXd81bhwXsrdDfzCPxg&amp;ust=1442414991049794"/>
          <p:cNvSpPr>
            <a:spLocks noChangeAspect="1" noChangeArrowheads="1"/>
          </p:cNvSpPr>
          <p:nvPr/>
        </p:nvSpPr>
        <p:spPr bwMode="auto">
          <a:xfrm>
            <a:off x="215900" y="15875"/>
            <a:ext cx="43624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29703" name="Picture 7" descr="http://archive.ics.uci.edu/ml/assets/MLimages/Large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89040"/>
            <a:ext cx="3041303" cy="202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91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/>
              <a:t>R </a:t>
            </a:r>
            <a:r>
              <a:rPr lang="sv-SE" sz="2800" dirty="0" err="1"/>
              <a:t>code</a:t>
            </a:r>
            <a:r>
              <a:rPr lang="sv-SE" sz="2800" dirty="0"/>
              <a:t>: </a:t>
            </a:r>
            <a:r>
              <a:rPr lang="sv-SE" sz="2800" dirty="0" err="1"/>
              <a:t>use</a:t>
            </a:r>
            <a:r>
              <a:rPr lang="sv-SE" sz="2800" dirty="0"/>
              <a:t> </a:t>
            </a:r>
            <a:r>
              <a:rPr lang="sv-SE" sz="2800" dirty="0" err="1"/>
              <a:t>package</a:t>
            </a:r>
            <a:r>
              <a:rPr lang="sv-SE" sz="2800" dirty="0"/>
              <a:t> </a:t>
            </a:r>
            <a:r>
              <a:rPr lang="sv-SE" sz="2800" b="1" dirty="0" err="1"/>
              <a:t>glmnet</a:t>
            </a:r>
            <a:r>
              <a:rPr lang="sv-SE" sz="2800" dirty="0"/>
              <a:t> </a:t>
            </a:r>
            <a:r>
              <a:rPr lang="sv-SE" sz="2800" dirty="0" err="1"/>
              <a:t>with</a:t>
            </a:r>
            <a:r>
              <a:rPr lang="sv-SE" sz="2800" dirty="0"/>
              <a:t> </a:t>
            </a:r>
            <a:r>
              <a:rPr lang="sv-SE" sz="2800" dirty="0" err="1"/>
              <a:t>alpha</a:t>
            </a:r>
            <a:r>
              <a:rPr lang="sv-SE" sz="2800" dirty="0"/>
              <a:t>=0 (Ridge regression)</a:t>
            </a:r>
          </a:p>
          <a:p>
            <a:r>
              <a:rPr lang="sv-SE" sz="2800" dirty="0" err="1"/>
              <a:t>Seeing</a:t>
            </a:r>
            <a:r>
              <a:rPr lang="sv-SE" sz="2800" dirty="0"/>
              <a:t> </a:t>
            </a:r>
            <a:r>
              <a:rPr lang="sv-SE" sz="2800" dirty="0" err="1"/>
              <a:t>how</a:t>
            </a:r>
            <a:r>
              <a:rPr lang="sv-SE" sz="2800" dirty="0"/>
              <a:t> Ridge </a:t>
            </a:r>
            <a:r>
              <a:rPr lang="sv-SE" sz="2800" dirty="0" err="1"/>
              <a:t>converges</a:t>
            </a:r>
            <a:endParaRPr lang="sv-S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251520" y="3284984"/>
            <a:ext cx="40324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data=read.csv("machine.csv", header=F)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covariates=scale(data[,3:8])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response=scale(data[, 9])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model0=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glmnet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(covariates), response, alpha=0,family="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gaussian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plot(model0,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="lambda", label=TRUE)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60639"/>
            <a:ext cx="3310136" cy="323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735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Choosing</a:t>
            </a:r>
            <a:r>
              <a:rPr lang="sv-SE" dirty="0"/>
              <a:t> the best </a:t>
            </a:r>
            <a:r>
              <a:rPr lang="sv-SE" dirty="0" err="1"/>
              <a:t>model</a:t>
            </a:r>
            <a:r>
              <a:rPr lang="sv-SE" dirty="0"/>
              <a:t> by cross-</a:t>
            </a:r>
            <a:r>
              <a:rPr lang="sv-SE" dirty="0" err="1"/>
              <a:t>validation</a:t>
            </a:r>
            <a:r>
              <a:rPr lang="sv-SE" dirty="0"/>
              <a:t>:</a:t>
            </a: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395536" y="227687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model=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cv.glmnet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(covariates), response, alpha=0,family="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gaussian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model$lambda.min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plot(model)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(model, s="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lambda.min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8024" y="575513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/>
              <a:t>&gt; </a:t>
            </a:r>
            <a:r>
              <a:rPr lang="sv-SE" sz="1400" dirty="0" err="1"/>
              <a:t>model$lambda.min</a:t>
            </a:r>
            <a:endParaRPr lang="sv-SE" sz="1400" dirty="0"/>
          </a:p>
          <a:p>
            <a:r>
              <a:rPr lang="sv-SE" sz="1400" dirty="0"/>
              <a:t> [1] 0.046</a:t>
            </a:r>
          </a:p>
        </p:txBody>
      </p:sp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43006"/>
            <a:ext cx="32289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76872"/>
            <a:ext cx="3457972" cy="309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7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good</a:t>
            </a:r>
            <a:r>
              <a:rPr lang="sv-SE" sz="2400" dirty="0"/>
              <a:t> is </a:t>
            </a:r>
            <a:r>
              <a:rPr lang="sv-SE" sz="2400" dirty="0" err="1"/>
              <a:t>this</a:t>
            </a:r>
            <a:r>
              <a:rPr lang="sv-SE" sz="2400" dirty="0"/>
              <a:t> </a:t>
            </a:r>
            <a:r>
              <a:rPr lang="sv-SE" sz="2400" dirty="0" err="1"/>
              <a:t>model</a:t>
            </a:r>
            <a:r>
              <a:rPr lang="sv-SE" sz="2400" dirty="0"/>
              <a:t> in </a:t>
            </a:r>
            <a:r>
              <a:rPr lang="sv-SE" sz="2400" dirty="0" err="1"/>
              <a:t>prediction</a:t>
            </a:r>
            <a:r>
              <a:rPr lang="sv-SE" sz="240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79512" y="2099211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(209,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(209*0.5))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data1=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scale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(data[,3:9])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=data1[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test=data1[-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covariates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[,1:6]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[, 7]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cv.glmnet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covariates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=1,family="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gaussian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", lambda=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(0,1,0.001))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y=test[,7]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ynew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newx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(test[, 1:6]),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Coefficient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determination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ynew-mean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(y))^2)/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((y-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(y))^2)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ynew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-y)^2)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229200"/>
            <a:ext cx="4343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32040" y="428976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rgbClr val="FF0000"/>
                </a:solidFill>
              </a:rPr>
              <a:t>Note </a:t>
            </a:r>
            <a:r>
              <a:rPr lang="sv-SE" sz="1200" dirty="0" err="1">
                <a:solidFill>
                  <a:srgbClr val="FF0000"/>
                </a:solidFill>
              </a:rPr>
              <a:t>that</a:t>
            </a:r>
            <a:r>
              <a:rPr lang="sv-SE" sz="1200" dirty="0">
                <a:solidFill>
                  <a:srgbClr val="FF0000"/>
                </a:solidFill>
              </a:rPr>
              <a:t> data </a:t>
            </a:r>
            <a:r>
              <a:rPr lang="sv-SE" sz="1200" dirty="0" err="1">
                <a:solidFill>
                  <a:srgbClr val="FF0000"/>
                </a:solidFill>
              </a:rPr>
              <a:t>are</a:t>
            </a:r>
            <a:r>
              <a:rPr lang="sv-SE" sz="1200" dirty="0">
                <a:solidFill>
                  <a:srgbClr val="FF0000"/>
                </a:solidFill>
              </a:rPr>
              <a:t> so small so </a:t>
            </a:r>
            <a:r>
              <a:rPr lang="sv-SE" sz="1200" dirty="0" err="1">
                <a:solidFill>
                  <a:srgbClr val="FF0000"/>
                </a:solidFill>
              </a:rPr>
              <a:t>numbers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change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much</a:t>
            </a:r>
            <a:r>
              <a:rPr lang="sv-SE" sz="1200" dirty="0">
                <a:solidFill>
                  <a:srgbClr val="FF0000"/>
                </a:solidFill>
              </a:rPr>
              <a:t> for </a:t>
            </a:r>
            <a:r>
              <a:rPr lang="sv-SE" sz="1200" dirty="0" err="1">
                <a:solidFill>
                  <a:srgbClr val="FF0000"/>
                </a:solidFill>
              </a:rPr>
              <a:t>other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train</a:t>
            </a:r>
            <a:r>
              <a:rPr lang="sv-SE" sz="1200" dirty="0">
                <a:solidFill>
                  <a:srgbClr val="FF0000"/>
                </a:solidFill>
              </a:rPr>
              <a:t>/test</a:t>
            </a:r>
          </a:p>
        </p:txBody>
      </p:sp>
    </p:spTree>
    <p:extLst>
      <p:ext uri="{BB962C8B-B14F-4D97-AF65-F5344CB8AC3E}">
        <p14:creationId xmlns:p14="http://schemas.microsoft.com/office/powerpoint/2010/main" val="3604057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330824" cy="4525963"/>
              </a:xfrm>
            </p:spPr>
            <p:txBody>
              <a:bodyPr/>
              <a:lstStyle/>
              <a:p>
                <a:r>
                  <a:rPr lang="sv-SE" sz="2400" b="1" dirty="0">
                    <a:solidFill>
                      <a:srgbClr val="0070C0"/>
                    </a:solidFill>
                  </a:rPr>
                  <a:t>Idea</a:t>
                </a:r>
                <a:r>
                  <a:rPr lang="sv-SE" sz="2400" dirty="0"/>
                  <a:t>: </a:t>
                </a:r>
                <a:r>
                  <a:rPr lang="en-US" sz="2400" dirty="0"/>
                  <a:t>Similar idea to Ridge</a:t>
                </a:r>
              </a:p>
              <a:p>
                <a:r>
                  <a:rPr lang="en-US" sz="2400" dirty="0"/>
                  <a:t>Minimize</a:t>
                </a:r>
                <a:r>
                  <a:rPr lang="en-US" sz="2400" b="1" dirty="0"/>
                  <a:t> </a:t>
                </a:r>
                <a:r>
                  <a:rPr lang="en-US" sz="2400" dirty="0"/>
                  <a:t>minus </a:t>
                </a:r>
                <a:r>
                  <a:rPr lang="en-US" sz="2400" dirty="0" err="1"/>
                  <a:t>loglikelihood</a:t>
                </a:r>
                <a:r>
                  <a:rPr lang="en-US" sz="2400" dirty="0"/>
                  <a:t> plus </a:t>
                </a:r>
                <a:r>
                  <a:rPr lang="en-US" sz="2400" b="1" dirty="0"/>
                  <a:t>linear </a:t>
                </a:r>
                <a:r>
                  <a:rPr lang="en-US" sz="2400" dirty="0"/>
                  <a:t>penalty factor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sz="2400" b="1" dirty="0">
                    <a:sym typeface="Wingdings" panose="05000000000000000000" pitchFamily="2" charset="2"/>
                  </a:rPr>
                  <a:t>l</a:t>
                </a:r>
                <a:r>
                  <a:rPr lang="en-US" sz="2400" b="1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sz="2400" b="1" dirty="0">
                    <a:sym typeface="Wingdings" panose="05000000000000000000" pitchFamily="2" charset="2"/>
                  </a:rPr>
                  <a:t> regularization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G</a:t>
                </a:r>
                <a:r>
                  <a:rPr lang="en-US" sz="2000" dirty="0"/>
                  <a:t>iven that model is Gaussian, we get </a:t>
                </a:r>
                <a:r>
                  <a:rPr lang="en-US" sz="2000" b="1" dirty="0"/>
                  <a:t>LASSO </a:t>
                </a:r>
                <a:r>
                  <a:rPr lang="en-US" sz="2000" dirty="0"/>
                  <a:t>(least absolute shrinkage and selection operator)</a:t>
                </a:r>
                <a:r>
                  <a:rPr lang="en-US" sz="2000" b="1" dirty="0"/>
                  <a:t>:</a:t>
                </a:r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𝜆</m:t>
                    </m:r>
                    <m:r>
                      <a:rPr lang="sv-SE" sz="24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penalty factor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330824" cy="4525963"/>
              </a:xfrm>
              <a:blipFill>
                <a:blip r:embed="rId4"/>
                <a:stretch>
                  <a:fillRect l="-1831" t="-1078" b="-606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195195"/>
              </p:ext>
            </p:extLst>
          </p:nvPr>
        </p:nvGraphicFramePr>
        <p:xfrm>
          <a:off x="852487" y="4869160"/>
          <a:ext cx="516731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" name="Ekvation" r:id="rId5" imgW="3644640" imgH="482400" progId="Equation.3">
                  <p:embed/>
                </p:oleObj>
              </mc:Choice>
              <mc:Fallback>
                <p:oleObj name="Ekvation" r:id="rId5" imgW="3644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7" y="4869160"/>
                        <a:ext cx="516731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9FFAD53C-DDB3-4F8A-8EB6-A1C29A5B4E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600200"/>
            <a:ext cx="1905000" cy="484822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BFC3756F-2A0E-44E6-ACAD-384C7B81EF74}"/>
              </a:ext>
            </a:extLst>
          </p:cNvPr>
          <p:cNvSpPr/>
          <p:nvPr/>
        </p:nvSpPr>
        <p:spPr>
          <a:xfrm>
            <a:off x="7283945" y="6332150"/>
            <a:ext cx="116249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http://img-aws.ehowcdn.com</a:t>
            </a:r>
          </a:p>
        </p:txBody>
      </p:sp>
    </p:spTree>
    <p:extLst>
      <p:ext uri="{BB962C8B-B14F-4D97-AF65-F5344CB8AC3E}">
        <p14:creationId xmlns:p14="http://schemas.microsoft.com/office/powerpoint/2010/main" val="2857093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8B31B0-8D84-46D4-969D-91520287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C91E38-0163-4FDA-8BCE-9FF0E2C1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i="1" dirty="0">
              <a:latin typeface="Cambria Math"/>
            </a:endParaRPr>
          </a:p>
          <a:p>
            <a:r>
              <a:rPr lang="en-US" dirty="0"/>
              <a:t>Equivalently</a:t>
            </a:r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498B7AC-238A-44D1-93BA-CA2D97DA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0957A21-FDB6-484C-AF3A-4F193362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2B7E88C-5D0C-43F1-B3A8-1310D98EC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653020"/>
              </p:ext>
            </p:extLst>
          </p:nvPr>
        </p:nvGraphicFramePr>
        <p:xfrm>
          <a:off x="2185987" y="3501008"/>
          <a:ext cx="38338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kvation" r:id="rId4" imgW="2882880" imgH="914400" progId="Equation.3">
                  <p:embed/>
                </p:oleObj>
              </mc:Choice>
              <mc:Fallback>
                <p:oleObj name="Ekvation" r:id="rId4" imgW="2882880" imgH="914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7" y="3501008"/>
                        <a:ext cx="3833813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624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 vs 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b="1" dirty="0">
                <a:solidFill>
                  <a:srgbClr val="0070C0"/>
                </a:solidFill>
              </a:rPr>
              <a:t>LASSO </a:t>
            </a:r>
            <a:r>
              <a:rPr lang="sv-SE" sz="2000" b="1" dirty="0" err="1">
                <a:solidFill>
                  <a:srgbClr val="0070C0"/>
                </a:solidFill>
              </a:rPr>
              <a:t>yields</a:t>
            </a:r>
            <a:r>
              <a:rPr lang="sv-SE" sz="2000" b="1" dirty="0">
                <a:solidFill>
                  <a:srgbClr val="0070C0"/>
                </a:solidFill>
              </a:rPr>
              <a:t> </a:t>
            </a:r>
            <a:r>
              <a:rPr lang="sv-SE" sz="2000" b="1" dirty="0" err="1">
                <a:solidFill>
                  <a:srgbClr val="0070C0"/>
                </a:solidFill>
              </a:rPr>
              <a:t>sparse</a:t>
            </a:r>
            <a:r>
              <a:rPr lang="sv-SE" sz="2000" b="1" dirty="0">
                <a:solidFill>
                  <a:srgbClr val="0070C0"/>
                </a:solidFill>
              </a:rPr>
              <a:t> solutions!</a:t>
            </a:r>
          </a:p>
          <a:p>
            <a:pPr marL="0" indent="0">
              <a:buNone/>
            </a:pPr>
            <a:r>
              <a:rPr lang="sv-SE" sz="2000" b="1" dirty="0" err="1">
                <a:solidFill>
                  <a:srgbClr val="C00000"/>
                </a:solidFill>
              </a:rPr>
              <a:t>Example</a:t>
            </a:r>
            <a:r>
              <a:rPr lang="sv-SE" sz="2000" dirty="0"/>
              <a:t> Computer hardware data</a:t>
            </a:r>
            <a:endParaRPr lang="sv-SE" sz="1600" dirty="0"/>
          </a:p>
          <a:p>
            <a:pPr marL="914400" lvl="2" indent="0">
              <a:buNone/>
            </a:pPr>
            <a:endParaRPr lang="sv-SE" sz="1600" dirty="0"/>
          </a:p>
          <a:p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38862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38862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51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 vs 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Only</a:t>
            </a:r>
            <a:r>
              <a:rPr lang="sv-SE" dirty="0"/>
              <a:t> 5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selected</a:t>
            </a:r>
            <a:r>
              <a:rPr lang="sv-SE" dirty="0"/>
              <a:t> by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43053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25144"/>
            <a:ext cx="42767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13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 vs 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Lasso </a:t>
            </a:r>
            <a:r>
              <a:rPr lang="sv-SE" dirty="0" err="1"/>
              <a:t>leads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sparse</a:t>
            </a:r>
            <a:r>
              <a:rPr lang="sv-SE" dirty="0"/>
              <a:t> solutions?</a:t>
            </a:r>
          </a:p>
          <a:p>
            <a:pPr lvl="1"/>
            <a:r>
              <a:rPr lang="sv-SE" dirty="0" err="1"/>
              <a:t>Feasible</a:t>
            </a:r>
            <a:r>
              <a:rPr lang="sv-SE" dirty="0"/>
              <a:t> area for Ridge is a </a:t>
            </a:r>
            <a:r>
              <a:rPr lang="sv-SE" dirty="0" err="1"/>
              <a:t>circle</a:t>
            </a:r>
            <a:r>
              <a:rPr lang="sv-SE" dirty="0"/>
              <a:t> (2D)</a:t>
            </a:r>
          </a:p>
          <a:p>
            <a:pPr lvl="1"/>
            <a:r>
              <a:rPr lang="sv-SE" dirty="0" err="1"/>
              <a:t>Feasible</a:t>
            </a:r>
            <a:r>
              <a:rPr lang="sv-SE" dirty="0"/>
              <a:t> area for LASSO is </a:t>
            </a:r>
            <a:r>
              <a:rPr lang="sv-SE"/>
              <a:t>a polygon (2D</a:t>
            </a:r>
            <a:r>
              <a:rPr lang="sv-SE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20" y="3429000"/>
            <a:ext cx="6146856" cy="277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84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1981" y="642459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Text Box 12"/>
              <p:cNvSpPr txBox="1">
                <a:spLocks noChangeArrowheads="1"/>
              </p:cNvSpPr>
              <p:nvPr/>
            </p:nvSpPr>
            <p:spPr bwMode="auto">
              <a:xfrm>
                <a:off x="395287" y="1571075"/>
                <a:ext cx="3168601" cy="49334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GB" sz="1800" b="1" u="sng" dirty="0">
                    <a:latin typeface="+mn-lt"/>
                    <a:sym typeface="Symbol" pitchFamily="18" charset="2"/>
                  </a:rPr>
                  <a:t>Model</a:t>
                </a:r>
                <a:r>
                  <a:rPr lang="en-GB" sz="1800" b="1" dirty="0">
                    <a:latin typeface="+mn-lt"/>
                    <a:sym typeface="Symbol" pitchFamily="18" charset="2"/>
                  </a:rPr>
                  <a:t>:</a:t>
                </a: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b="0" i="1" smtClean="0">
                          <a:latin typeface="Cambria Math"/>
                          <a:sym typeface="Symbol" pitchFamily="18" charset="2"/>
                        </a:rPr>
                        <m:t>𝑦</m:t>
                      </m:r>
                      <m:r>
                        <a:rPr lang="sv-SE" sz="1800" b="0" i="1" smtClean="0">
                          <a:latin typeface="Cambria Math"/>
                          <a:sym typeface="Symbol" pitchFamily="18" charset="2"/>
                        </a:rPr>
                        <m:t>~</m:t>
                      </m:r>
                      <m:r>
                        <a:rPr lang="sv-SE" sz="1800" b="0" i="1" smtClean="0">
                          <a:latin typeface="Cambria Math"/>
                          <a:sym typeface="Symbol" pitchFamily="18" charset="2"/>
                        </a:rPr>
                        <m:t>𝑁</m:t>
                      </m:r>
                      <m:d>
                        <m:dPr>
                          <m:ctrlPr>
                            <a:rPr lang="sv-SE" sz="1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80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sz="1800" b="0" i="1" smtClean="0">
                                  <a:latin typeface="Cambria Math"/>
                                  <a:sym typeface="Symbol" pitchFamily="18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1800" b="0" i="1" smtClean="0">
                                  <a:latin typeface="Cambria Math"/>
                                  <a:sym typeface="Symbol" pitchFamily="18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sz="180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sz="1800" b="0" i="1" smtClean="0">
                                  <a:latin typeface="Cambria Math"/>
                                  <a:sym typeface="Symbol" pitchFamily="18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1800" b="0" i="1" smtClean="0">
                                  <a:latin typeface="Cambria Math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𝑥</m:t>
                          </m:r>
                          <m:r>
                            <a:rPr lang="sv-SE" sz="1800" b="1" i="1" smtClean="0">
                              <a:latin typeface="Cambria Math"/>
                              <a:sym typeface="Symbol" pitchFamily="18" charset="2"/>
                            </a:rPr>
                            <m:t>, </m:t>
                          </m:r>
                          <m:sSup>
                            <m:sSupPr>
                              <m:ctrlPr>
                                <a:rPr lang="sv-SE" sz="1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sv-SE" sz="1800" b="0" i="1" smtClean="0">
                                  <a:latin typeface="Cambria Math"/>
                                  <a:sym typeface="Symbol" pitchFamily="18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sz="1800" b="0" i="1" smtClean="0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sv-SE" sz="1800" b="0" dirty="0">
                  <a:latin typeface="+mn-lt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dirty="0">
                    <a:latin typeface="+mn-lt"/>
                    <a:sym typeface="Symbol" pitchFamily="18" charset="2"/>
                  </a:rPr>
                  <a:t>or</a:t>
                </a: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𝑦</m:t>
                      </m:r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=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  <a:sym typeface="Symbol" pitchFamily="18" charset="2"/>
                            </a:rPr>
                            <m:t>𝑤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  <a:sym typeface="Symbol" pitchFamily="18" charset="2"/>
                            </a:rPr>
                            <m:t>0</m:t>
                          </m:r>
                        </m:sub>
                      </m:sSub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  <a:sym typeface="Symbol" pitchFamily="18" charset="2"/>
                            </a:rPr>
                            <m:t>𝑤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𝑥</m:t>
                      </m:r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+</m:t>
                      </m:r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𝜖</m:t>
                      </m:r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,  </m:t>
                      </m:r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𝜖</m:t>
                      </m:r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~</m:t>
                      </m:r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𝑁</m:t>
                      </m:r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(0, 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  <a:sym typeface="Symbol" pitchFamily="18" charset="2"/>
                            </a:rPr>
                            <m:t>𝜎</m:t>
                          </m:r>
                        </m:e>
                        <m:sup>
                          <m:r>
                            <a:rPr lang="sv-SE" b="0" i="1" smtClean="0"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n-GB" dirty="0">
                  <a:latin typeface="+mn-lt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dirty="0">
                    <a:latin typeface="+mn-lt"/>
                    <a:sym typeface="Symbol" pitchFamily="18" charset="2"/>
                  </a:rPr>
                  <a:t>or</a:t>
                </a: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b="0" i="1" smtClean="0">
                          <a:latin typeface="Cambria Math"/>
                          <a:sym typeface="Symbol" pitchFamily="18" charset="2"/>
                        </a:rPr>
                        <m:t>𝑝</m:t>
                      </m:r>
                      <m:d>
                        <m:dPr>
                          <m:ctrlPr>
                            <a:rPr lang="sv-SE" sz="1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𝑦</m:t>
                          </m:r>
                        </m:e>
                        <m:e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𝑥</m:t>
                          </m:r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𝑤</m:t>
                          </m:r>
                        </m:e>
                      </m:d>
                      <m:r>
                        <a:rPr lang="sv-SE" sz="1800" b="0" i="1" smtClean="0">
                          <a:latin typeface="Cambria Math"/>
                          <a:sym typeface="Symbol" pitchFamily="18" charset="2"/>
                        </a:rPr>
                        <m:t>=</m:t>
                      </m:r>
                      <m:r>
                        <a:rPr lang="sv-SE" i="1">
                          <a:latin typeface="Cambria Math"/>
                          <a:sym typeface="Symbol" pitchFamily="18" charset="2"/>
                        </a:rPr>
                        <m:t>𝑁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/>
                                  <a:sym typeface="Symbol" pitchFamily="18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i="1">
                                  <a:latin typeface="Cambria Math"/>
                                  <a:sym typeface="Symbol" pitchFamily="18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i="1">
                              <a:latin typeface="Cambria Math"/>
                              <a:sym typeface="Symbol" pitchFamily="18" charset="2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/>
                                  <a:sym typeface="Symbol" pitchFamily="18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i="1">
                                  <a:latin typeface="Cambria Math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i="1">
                              <a:latin typeface="Cambria Math"/>
                              <a:sym typeface="Symbol" pitchFamily="18" charset="2"/>
                            </a:rPr>
                            <m:t>𝑥</m:t>
                          </m:r>
                          <m:r>
                            <a:rPr lang="sv-SE" b="1" i="1">
                              <a:latin typeface="Cambria Math"/>
                              <a:sym typeface="Symbol" pitchFamily="18" charset="2"/>
                            </a:rPr>
                            <m:t>, 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/>
                                  <a:sym typeface="Symbol" pitchFamily="18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i="1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800" b="1" u="sng" dirty="0">
                  <a:latin typeface="+mn-lt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b="1" u="sng" dirty="0">
                    <a:latin typeface="+mn-lt"/>
                    <a:sym typeface="Symbol" pitchFamily="18" charset="2"/>
                  </a:rPr>
                  <a:t>Terminology</a:t>
                </a:r>
                <a:r>
                  <a:rPr lang="en-GB" sz="1800" b="1" dirty="0">
                    <a:latin typeface="+mn-lt"/>
                    <a:sym typeface="Symbol" pitchFamily="18" charset="2"/>
                  </a:rPr>
                  <a:t>:</a:t>
                </a: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i="1" dirty="0">
                    <a:latin typeface="+mn-lt"/>
                    <a:sym typeface="Symbol" pitchFamily="18" charset="2"/>
                  </a:rPr>
                  <a:t>w</a:t>
                </a:r>
                <a:r>
                  <a:rPr lang="en-GB" sz="1800" baseline="-25000" dirty="0">
                    <a:latin typeface="+mn-lt"/>
                  </a:rPr>
                  <a:t>0</a:t>
                </a:r>
                <a:r>
                  <a:rPr lang="en-GB" sz="1800" dirty="0">
                    <a:latin typeface="+mn-lt"/>
                  </a:rPr>
                  <a:t>: </a:t>
                </a:r>
                <a:r>
                  <a:rPr lang="en-GB" sz="1800" b="1" dirty="0">
                    <a:latin typeface="+mn-lt"/>
                  </a:rPr>
                  <a:t>intercept (or bias)</a:t>
                </a: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i="1" dirty="0">
                    <a:latin typeface="+mn-lt"/>
                    <a:sym typeface="Symbol" pitchFamily="18" charset="2"/>
                  </a:rPr>
                  <a:t>w</a:t>
                </a:r>
                <a:r>
                  <a:rPr lang="en-GB" sz="1800" baseline="-25000" dirty="0">
                    <a:latin typeface="+mn-lt"/>
                  </a:rPr>
                  <a:t>1</a:t>
                </a:r>
                <a:r>
                  <a:rPr lang="en-GB" sz="1800" dirty="0">
                    <a:latin typeface="+mn-lt"/>
                  </a:rPr>
                  <a:t>: </a:t>
                </a:r>
                <a:r>
                  <a:rPr lang="en-GB" sz="1800" b="1" dirty="0">
                    <a:latin typeface="+mn-lt"/>
                  </a:rPr>
                  <a:t>regression coefficient</a:t>
                </a: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b="1" u="sng" dirty="0">
                    <a:latin typeface="+mn-lt"/>
                  </a:rPr>
                  <a:t>Response</a:t>
                </a: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b="1" dirty="0">
                    <a:latin typeface="+mn-lt"/>
                  </a:rPr>
                  <a:t>The target responds directly and linearly to changes in the feature</a:t>
                </a:r>
              </a:p>
            </p:txBody>
          </p:sp>
        </mc:Choice>
        <mc:Fallback xmlns="">
          <p:sp>
            <p:nvSpPr>
              <p:cNvPr id="1030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7" y="1571075"/>
                <a:ext cx="3168601" cy="4933466"/>
              </a:xfrm>
              <a:prstGeom prst="rect">
                <a:avLst/>
              </a:prstGeom>
              <a:blipFill>
                <a:blip r:embed="rId3"/>
                <a:stretch>
                  <a:fillRect l="-1731" t="-742" b="-11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606" y="2454338"/>
            <a:ext cx="5188073" cy="31669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sv-SE" sz="3200" b="1" dirty="0">
                <a:latin typeface="Arial" pitchFamily="34" charset="0"/>
              </a:rPr>
              <a:t>Simple linear regression</a:t>
            </a:r>
            <a:endParaRPr lang="en-US" altLang="sv-SE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1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 </a:t>
            </a:r>
            <a:r>
              <a:rPr lang="sv-SE" dirty="0" err="1"/>
              <a:t>properies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b="1" dirty="0"/>
                  <a:t>Lasso is </a:t>
                </a:r>
                <a:r>
                  <a:rPr lang="sv-SE" sz="2400" b="1" dirty="0" err="1"/>
                  <a:t>widely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used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when</a:t>
                </a:r>
                <a:r>
                  <a:rPr lang="sv-SE" sz="2400" b="1" dirty="0"/>
                  <a:t> </a:t>
                </a:r>
                <a14:m>
                  <m:oMath xmlns:m="http://schemas.openxmlformats.org/officeDocument/2006/math">
                    <m:r>
                      <a:rPr lang="sv-SE" sz="2400" b="1" i="1" smtClean="0">
                        <a:latin typeface="Cambria Math"/>
                      </a:rPr>
                      <m:t>𝒑</m:t>
                    </m:r>
                    <m:r>
                      <a:rPr lang="sv-SE" sz="2400" b="1" i="1" smtClean="0">
                        <a:latin typeface="Cambria Math"/>
                      </a:rPr>
                      <m:t>≫</m:t>
                    </m:r>
                    <m:r>
                      <a:rPr lang="sv-SE" sz="24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sv-SE" sz="2400" b="1" dirty="0"/>
                  <a:t> </a:t>
                </a:r>
              </a:p>
              <a:p>
                <a:pPr lvl="1"/>
                <a:r>
                  <a:rPr lang="sv-SE" sz="2000" dirty="0" err="1"/>
                  <a:t>Linear</a:t>
                </a:r>
                <a:r>
                  <a:rPr lang="sv-SE" sz="2000" dirty="0"/>
                  <a:t> regression breaks down </a:t>
                </a:r>
                <a:r>
                  <a:rPr lang="sv-SE" sz="2000" dirty="0" err="1"/>
                  <a:t>when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>
                        <a:latin typeface="Cambria Math"/>
                      </a:rPr>
                      <m:t>𝑝</m:t>
                    </m:r>
                    <m:r>
                      <a:rPr lang="sv-SE" sz="2000" b="0" i="1" smtClean="0">
                        <a:latin typeface="Cambria Math"/>
                      </a:rPr>
                      <m:t>&gt;</m:t>
                    </m:r>
                    <m:r>
                      <a:rPr lang="sv-SE" sz="2000" b="0" i="1">
                        <a:latin typeface="Cambria Math"/>
                      </a:rPr>
                      <m:t>𝑛</m:t>
                    </m:r>
                  </m:oMath>
                </a14:m>
                <a:endParaRPr lang="sv-SE" sz="2000" dirty="0"/>
              </a:p>
              <a:p>
                <a:pPr lvl="1"/>
                <a:r>
                  <a:rPr lang="sv-SE" sz="2000" dirty="0" err="1"/>
                  <a:t>Application</a:t>
                </a:r>
                <a:r>
                  <a:rPr lang="sv-SE" sz="2000" dirty="0"/>
                  <a:t>: DNA </a:t>
                </a:r>
                <a:r>
                  <a:rPr lang="sv-SE" sz="2000" dirty="0" err="1"/>
                  <a:t>sequence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analysis</a:t>
                </a:r>
                <a:r>
                  <a:rPr lang="sv-SE" sz="2000" dirty="0"/>
                  <a:t>, Text </a:t>
                </a:r>
                <a:r>
                  <a:rPr lang="sv-SE" sz="2000" dirty="0" err="1"/>
                  <a:t>Prediction</a:t>
                </a:r>
                <a:endParaRPr lang="sv-SE" sz="2000" dirty="0"/>
              </a:p>
              <a:p>
                <a:pPr lvl="1"/>
                <a:endParaRPr lang="sv-SE" sz="2000" dirty="0"/>
              </a:p>
              <a:p>
                <a:r>
                  <a:rPr lang="sv-SE" sz="2400" dirty="0" err="1"/>
                  <a:t>When</a:t>
                </a:r>
                <a:r>
                  <a:rPr lang="sv-SE" sz="2400" dirty="0"/>
                  <a:t> inputs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orthonormal</a:t>
                </a:r>
                <a:r>
                  <a:rPr lang="sv-SE" sz="2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400" b="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/>
                            </a:rPr>
                            <m:t>lass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𝑜</m:t>
                          </m:r>
                        </m:sup>
                      </m:sSup>
                      <m:r>
                        <a:rPr lang="sv-SE" sz="2400" b="0">
                          <a:latin typeface="Cambria Math"/>
                        </a:rPr>
                        <m:t>=</m:t>
                      </m:r>
                      <m:r>
                        <a:rPr lang="sv-SE" sz="2400" b="0" i="1" smtClean="0">
                          <a:latin typeface="Cambria Math"/>
                        </a:rPr>
                        <m:t>𝑠𝑖𝑔𝑛</m:t>
                      </m:r>
                      <m:d>
                        <m:dPr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/>
                                </a:rPr>
                                <m:t>𝑙𝑖𝑛𝑟𝑒𝑔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sz="2400" b="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sv-SE" sz="2400" b="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sv-SE" sz="2400" b="0" i="1">
                                          <a:latin typeface="Cambria Math"/>
                                        </a:rPr>
                                        <m:t>𝑙𝑖𝑛𝑟𝑒𝑔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sv-SE" sz="2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sv-S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b="0" i="1" smtClean="0">
                                      <a:latin typeface="Cambria Math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sv-SE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sv-SE" sz="2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sv-SE" sz="2400" b="0" dirty="0"/>
              </a:p>
              <a:p>
                <a:r>
                  <a:rPr lang="sv-SE" sz="2400" dirty="0"/>
                  <a:t>No explicit </a:t>
                </a:r>
                <a:r>
                  <a:rPr lang="sv-SE" sz="2400" dirty="0" err="1"/>
                  <a:t>formula</a:t>
                </a:r>
                <a:r>
                  <a:rPr lang="sv-SE" sz="2400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sv-S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b="1" i="1" dirty="0" smtClean="0">
                                <a:latin typeface="Cambria Math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sv-SE" sz="2400" b="1" i="1" dirty="0" smtClean="0">
                            <a:latin typeface="Cambria Math"/>
                          </a:rPr>
                          <m:t>𝒍𝒂𝒔𝒔𝒐</m:t>
                        </m:r>
                      </m:sup>
                    </m:sSup>
                  </m:oMath>
                </a14:m>
                <a:endParaRPr lang="sv-SE" sz="2000" dirty="0"/>
              </a:p>
              <a:p>
                <a:pPr lvl="1"/>
                <a:r>
                  <a:rPr lang="sv-SE" sz="1600" dirty="0" err="1"/>
                  <a:t>Optimization</a:t>
                </a:r>
                <a:r>
                  <a:rPr lang="sv-SE" sz="1600" dirty="0"/>
                  <a:t> </a:t>
                </a:r>
                <a:r>
                  <a:rPr lang="sv-SE" sz="1600" dirty="0" err="1"/>
                  <a:t>algorithms</a:t>
                </a:r>
                <a:r>
                  <a:rPr lang="sv-SE" sz="1600" dirty="0"/>
                  <a:t> </a:t>
                </a:r>
                <a:r>
                  <a:rPr lang="sv-SE" sz="1600" dirty="0" err="1"/>
                  <a:t>used</a:t>
                </a:r>
                <a:endParaRPr lang="sv-SE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30</a:t>
            </a:fld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6516216" y="4941168"/>
            <a:ext cx="23810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000" b="1" dirty="0" err="1">
                <a:solidFill>
                  <a:srgbClr val="C00000"/>
                </a:solidFill>
              </a:rPr>
              <a:t>Coding</a:t>
            </a:r>
            <a:r>
              <a:rPr lang="sv-SE" sz="2000" b="1" dirty="0">
                <a:solidFill>
                  <a:srgbClr val="C00000"/>
                </a:solidFill>
              </a:rPr>
              <a:t> in R: </a:t>
            </a:r>
            <a:r>
              <a:rPr lang="sv-SE" b="1" dirty="0" err="1">
                <a:solidFill>
                  <a:srgbClr val="C00000"/>
                </a:solidFill>
              </a:rPr>
              <a:t>use</a:t>
            </a:r>
            <a:r>
              <a:rPr lang="sv-SE" b="1" dirty="0">
                <a:solidFill>
                  <a:srgbClr val="C00000"/>
                </a:solidFill>
              </a:rPr>
              <a:t> </a:t>
            </a:r>
            <a:r>
              <a:rPr lang="sv-SE" b="1" dirty="0" err="1">
                <a:solidFill>
                  <a:srgbClr val="C00000"/>
                </a:solidFill>
              </a:rPr>
              <a:t>glmnet</a:t>
            </a:r>
            <a:r>
              <a:rPr lang="sv-SE" b="1" dirty="0">
                <a:solidFill>
                  <a:srgbClr val="C00000"/>
                </a:solidFill>
              </a:rPr>
              <a:t>() </a:t>
            </a:r>
            <a:r>
              <a:rPr lang="sv-SE" b="1" dirty="0" err="1">
                <a:solidFill>
                  <a:srgbClr val="C00000"/>
                </a:solidFill>
              </a:rPr>
              <a:t>with</a:t>
            </a:r>
            <a:r>
              <a:rPr lang="sv-SE" b="1" dirty="0">
                <a:solidFill>
                  <a:srgbClr val="C00000"/>
                </a:solidFill>
              </a:rPr>
              <a:t> </a:t>
            </a:r>
            <a:r>
              <a:rPr lang="sv-SE" b="1" dirty="0" err="1">
                <a:solidFill>
                  <a:srgbClr val="C00000"/>
                </a:solidFill>
              </a:rPr>
              <a:t>alpha</a:t>
            </a:r>
            <a:r>
              <a:rPr lang="sv-SE" b="1" dirty="0">
                <a:solidFill>
                  <a:srgbClr val="C00000"/>
                </a:solidFill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1022394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Variable selection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 sz="2400" dirty="0"/>
              <a:t>.. Or “Feature selection”</a:t>
            </a:r>
          </a:p>
          <a:p>
            <a:pPr eaLnBrk="1" hangingPunct="1"/>
            <a:endParaRPr lang="en-US" altLang="sv-SE" sz="2400" dirty="0"/>
          </a:p>
          <a:p>
            <a:pPr eaLnBrk="1" hangingPunct="1">
              <a:buFont typeface="Arial" pitchFamily="34" charset="0"/>
              <a:buNone/>
            </a:pPr>
            <a:r>
              <a:rPr lang="en-US" altLang="sv-SE" sz="2400" dirty="0"/>
              <a:t>Often, we do not need all features available in the data to be in the model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sv-SE" sz="2400" b="1" dirty="0"/>
              <a:t>Reasons:</a:t>
            </a:r>
          </a:p>
          <a:p>
            <a:pPr eaLnBrk="1" hangingPunct="1"/>
            <a:r>
              <a:rPr lang="en-US" altLang="sv-SE" sz="2400" dirty="0"/>
              <a:t>Model can become overfitted (recall polynomial regression)</a:t>
            </a:r>
          </a:p>
          <a:p>
            <a:pPr eaLnBrk="1" hangingPunct="1"/>
            <a:r>
              <a:rPr lang="en-US" altLang="sv-SE" sz="2400" dirty="0"/>
              <a:t>Large number of predictors </a:t>
            </a:r>
            <a:r>
              <a:rPr lang="en-US" altLang="sv-SE" sz="2400" dirty="0">
                <a:sym typeface="Wingdings" pitchFamily="2" charset="2"/>
              </a:rPr>
              <a:t> </a:t>
            </a:r>
            <a:r>
              <a:rPr lang="en-US" altLang="sv-SE" sz="2400" dirty="0"/>
              <a:t> model is difficult to use and interpret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381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Variable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B050"/>
                </a:solidFill>
              </a:rPr>
              <a:t>Alternative 1</a:t>
            </a:r>
            <a:r>
              <a:rPr lang="en-US" dirty="0"/>
              <a:t>: Variable subset selection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Best subset selection: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Consider different subsets of the full set of features, fit models and evaluate their quality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Problem: computationally difficult for p around 30 or more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How to choose the best model size? Some measure of predictive performance normally used (ex. AIC).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Forward and Backward stepwise selection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Starts with 0 features (or full set ) and then adds a feature (removes feature) that most improves the measure selected.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Can handle large </a:t>
            </a:r>
            <a:r>
              <a:rPr lang="en-US" i="1" dirty="0"/>
              <a:t>p</a:t>
            </a:r>
            <a:r>
              <a:rPr lang="en-US" dirty="0"/>
              <a:t> quickly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Does not examine all possible subsets (not the “best”)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9008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/>
              <a:t>RSS and MSE depend on 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575"/>
            <a:ext cx="44291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8" y="1989138"/>
            <a:ext cx="4779962" cy="31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6130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selection</a:t>
            </a:r>
            <a:r>
              <a:rPr lang="sv-SE" dirty="0"/>
              <a:t> in R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stepAIC</a:t>
            </a:r>
            <a:r>
              <a:rPr lang="sv-SE" dirty="0"/>
              <a:t>() in MASS</a:t>
            </a:r>
          </a:p>
          <a:p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34</a:t>
            </a:fld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827584" y="2245876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library(MASS)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fit &lt;- lm(V9~.,data=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(data1))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step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stepAIC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(fit, direction="both")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step$anova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summary(step)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92" y="2262783"/>
            <a:ext cx="3567038" cy="343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3471983" cy="17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22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sv-SE" sz="2800" b="1" dirty="0">
                <a:latin typeface="Arial" pitchFamily="34" charset="0"/>
              </a:rPr>
              <a:t>Ordinary least squares regression (OLS)</a:t>
            </a:r>
            <a:endParaRPr lang="en-GB" altLang="sv-SE" sz="2800" dirty="0"/>
          </a:p>
        </p:txBody>
      </p:sp>
      <p:sp>
        <p:nvSpPr>
          <p:cNvPr id="30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7" name="Text Box 12"/>
              <p:cNvSpPr txBox="1">
                <a:spLocks noChangeArrowheads="1"/>
              </p:cNvSpPr>
              <p:nvPr/>
            </p:nvSpPr>
            <p:spPr bwMode="auto">
              <a:xfrm>
                <a:off x="467544" y="2050202"/>
                <a:ext cx="3743325" cy="18247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GB" sz="2000" b="1" u="sng" dirty="0">
                    <a:latin typeface="+mn-lt"/>
                    <a:sym typeface="Symbol" pitchFamily="18" charset="2"/>
                  </a:rPr>
                  <a:t>Model</a:t>
                </a:r>
                <a:r>
                  <a:rPr lang="en-GB" sz="2000" b="1" dirty="0">
                    <a:latin typeface="+mn-lt"/>
                    <a:sym typeface="Symbol" pitchFamily="18" charset="2"/>
                  </a:rPr>
                  <a:t>:</a:t>
                </a: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/>
                          <a:sym typeface="Symbol" pitchFamily="18" charset="2"/>
                        </a:rPr>
                        <m:t>𝑦</m:t>
                      </m:r>
                      <m:r>
                        <a:rPr lang="sv-SE" sz="2000" i="1">
                          <a:latin typeface="Cambria Math"/>
                          <a:sym typeface="Symbol" pitchFamily="18" charset="2"/>
                        </a:rPr>
                        <m:t>~</m:t>
                      </m:r>
                      <m:r>
                        <a:rPr lang="sv-SE" sz="2000" i="1">
                          <a:latin typeface="Cambria Math"/>
                          <a:sym typeface="Symbol" pitchFamily="18" charset="2"/>
                        </a:rPr>
                        <m:t>𝑁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000" b="1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sv-SE" sz="2000" b="1" i="1" smtClean="0">
                                  <a:latin typeface="Cambria Math"/>
                                  <a:sym typeface="Symbol" pitchFamily="18" charset="2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sv-SE" sz="2000" b="1" i="1" smtClean="0">
                                  <a:latin typeface="Cambria Math"/>
                                  <a:sym typeface="Symbol" pitchFamily="18" charset="2"/>
                                </a:rPr>
                                <m:t>𝑻</m:t>
                              </m:r>
                            </m:sup>
                          </m:sSup>
                          <m:r>
                            <a:rPr lang="sv-SE" sz="2000" b="1" i="1">
                              <a:latin typeface="Cambria Math"/>
                              <a:sym typeface="Symbol" pitchFamily="18" charset="2"/>
                            </a:rPr>
                            <m:t>𝒙</m:t>
                          </m:r>
                          <m:r>
                            <a:rPr lang="sv-SE" sz="2000" b="1" i="1">
                              <a:latin typeface="Cambria Math"/>
                              <a:sym typeface="Symbol" pitchFamily="18" charset="2"/>
                            </a:rPr>
                            <m:t>, </m:t>
                          </m:r>
                          <m:sSup>
                            <m:sSupPr>
                              <m:ctrlPr>
                                <a:rPr lang="sv-SE" sz="20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sv-SE" sz="2000" i="1">
                                  <a:latin typeface="Cambria Math"/>
                                  <a:sym typeface="Symbol" pitchFamily="18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sz="2000" i="1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>
                  <a:latin typeface="+mn-lt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2000" i="1" dirty="0">
                    <a:latin typeface="+mn-lt"/>
                    <a:sym typeface="Symbol" pitchFamily="18" charset="2"/>
                  </a:rPr>
                  <a:t>where</a:t>
                </a: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/>
                          <a:sym typeface="Symbol" pitchFamily="18" charset="2"/>
                        </a:rPr>
                        <m:t>𝒘</m:t>
                      </m:r>
                      <m:r>
                        <a:rPr lang="sv-SE" sz="2000" b="0" i="1" smtClean="0">
                          <a:latin typeface="Cambria Math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/>
                                  <a:sym typeface="Symbol" pitchFamily="18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/>
                                  <a:sym typeface="Symbol" pitchFamily="18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sz="2000" b="0" i="1" smtClean="0">
                              <a:latin typeface="Cambria Math"/>
                              <a:sym typeface="Symbol" pitchFamily="18" charset="2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/>
                                  <a:sym typeface="Symbol" pitchFamily="18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/>
                                  <a:sym typeface="Symbol" pitchFamily="18" charset="2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2000" b="0" i="1" dirty="0">
                  <a:latin typeface="+mn-lt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/>
                          <a:sym typeface="Symbol" pitchFamily="18" charset="2"/>
                        </a:rPr>
                        <m:t>𝒙</m:t>
                      </m:r>
                      <m:r>
                        <a:rPr lang="sv-SE" sz="2000" b="1" i="1" smtClean="0">
                          <a:latin typeface="Cambria Math"/>
                          <a:sym typeface="Symbol" pitchFamily="18" charset="2"/>
                        </a:rPr>
                        <m:t>=</m:t>
                      </m:r>
                      <m:r>
                        <a:rPr lang="sv-SE" sz="2000" b="0" i="1" smtClean="0">
                          <a:latin typeface="Cambria Math"/>
                          <a:sym typeface="Symbol" pitchFamily="18" charset="2"/>
                        </a:rPr>
                        <m:t>{1,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  <a:sym typeface="Symbol" pitchFamily="18" charset="2"/>
                            </a:rPr>
                            <m:t>𝑥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  <a:sym typeface="Symbol" pitchFamily="18" charset="2"/>
                        </a:rPr>
                        <m:t>,…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  <a:sym typeface="Symbol" pitchFamily="18" charset="2"/>
                            </a:rPr>
                            <m:t>𝑥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  <a:sym typeface="Symbol" pitchFamily="18" charset="2"/>
                            </a:rPr>
                            <m:t>𝑑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  <a:sym typeface="Symbol" pitchFamily="18" charset="2"/>
                        </a:rPr>
                        <m:t>}</m:t>
                      </m:r>
                    </m:oMath>
                  </m:oMathPara>
                </a14:m>
                <a:endParaRPr lang="en-GB" sz="2000" b="1" i="1" dirty="0">
                  <a:latin typeface="+mn-lt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87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050202"/>
                <a:ext cx="3743325" cy="1824730"/>
              </a:xfrm>
              <a:prstGeom prst="rect">
                <a:avLst/>
              </a:prstGeom>
              <a:blipFill rotWithShape="1">
                <a:blip r:embed="rId3"/>
                <a:stretch>
                  <a:fillRect l="-1792" t="-1667" b="-2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Text Box 13"/>
          <p:cNvSpPr txBox="1">
            <a:spLocks noChangeArrowheads="1"/>
          </p:cNvSpPr>
          <p:nvPr/>
        </p:nvSpPr>
        <p:spPr bwMode="auto">
          <a:xfrm>
            <a:off x="4643438" y="4868863"/>
            <a:ext cx="41767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sv-SE" sz="2000">
                <a:latin typeface="Arial" pitchFamily="34" charset="0"/>
              </a:rPr>
              <a:t>The response variable responds directly and linearly to changes in each of the inputs</a:t>
            </a:r>
          </a:p>
        </p:txBody>
      </p:sp>
      <p:pic>
        <p:nvPicPr>
          <p:cNvPr id="51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844675"/>
            <a:ext cx="2879725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sp>
        <p:nvSpPr>
          <p:cNvPr id="2" name="TextBox 1"/>
          <p:cNvSpPr txBox="1"/>
          <p:nvPr/>
        </p:nvSpPr>
        <p:spPr>
          <a:xfrm>
            <a:off x="827584" y="50851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Why</a:t>
            </a:r>
            <a:r>
              <a:rPr lang="sv-SE" dirty="0">
                <a:solidFill>
                  <a:srgbClr val="7030A0"/>
                </a:solidFill>
              </a:rPr>
              <a:t> is ”1” </a:t>
            </a:r>
            <a:r>
              <a:rPr lang="sv-SE" dirty="0" err="1">
                <a:solidFill>
                  <a:srgbClr val="7030A0"/>
                </a:solidFill>
              </a:rPr>
              <a:t>here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195736" y="3874932"/>
            <a:ext cx="143470" cy="1210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sv-SE" sz="3200" b="1">
                <a:latin typeface="Arial" pitchFamily="34" charset="0"/>
              </a:rPr>
              <a:t>Ordinary least squares regression</a:t>
            </a:r>
            <a:endParaRPr lang="en-GB" altLang="sv-SE" sz="320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Text Box 4"/>
              <p:cNvSpPr txBox="1">
                <a:spLocks noChangeArrowheads="1"/>
              </p:cNvSpPr>
              <p:nvPr/>
            </p:nvSpPr>
            <p:spPr bwMode="auto">
              <a:xfrm>
                <a:off x="412750" y="1624796"/>
                <a:ext cx="7416800" cy="34163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>
                  <a:defRPr/>
                </a:pPr>
                <a:r>
                  <a:rPr lang="en-US" sz="1800" b="1" dirty="0">
                    <a:latin typeface="+mn-lt"/>
                  </a:rPr>
                  <a:t>Given </a:t>
                </a:r>
                <a:r>
                  <a:rPr lang="en-US" sz="1800" dirty="0">
                    <a:latin typeface="+mn-lt"/>
                  </a:rPr>
                  <a:t>data set </a:t>
                </a:r>
                <a14:m>
                  <m:oMath xmlns:m="http://schemas.openxmlformats.org/officeDocument/2006/math">
                    <m:r>
                      <a:rPr lang="sv-SE" sz="18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1800" dirty="0">
                  <a:latin typeface="+mn-lt"/>
                </a:endParaRPr>
              </a:p>
              <a:p>
                <a:pPr marL="457200" indent="-457200">
                  <a:defRPr/>
                </a:pPr>
                <a:endParaRPr lang="en-US" sz="1800" dirty="0">
                  <a:latin typeface="+mn-lt"/>
                </a:endParaRPr>
              </a:p>
              <a:p>
                <a:pPr marL="457200" indent="-457200">
                  <a:defRPr/>
                </a:pPr>
                <a:endParaRPr lang="en-US" sz="1800" dirty="0">
                  <a:latin typeface="+mn-lt"/>
                </a:endParaRPr>
              </a:p>
              <a:p>
                <a:pPr marL="457200" indent="-457200">
                  <a:defRPr/>
                </a:pPr>
                <a:r>
                  <a:rPr lang="en-GB" sz="1800" dirty="0">
                    <a:latin typeface="+mn-lt"/>
                  </a:rPr>
                  <a:t>	</a:t>
                </a:r>
              </a:p>
              <a:p>
                <a:pPr marL="457200" indent="-457200">
                  <a:defRPr/>
                </a:pPr>
                <a:endParaRPr lang="en-GB" sz="1800" dirty="0">
                  <a:latin typeface="+mn-lt"/>
                </a:endParaRPr>
              </a:p>
              <a:p>
                <a:pPr marL="457200" indent="-457200">
                  <a:defRPr/>
                </a:pPr>
                <a:endParaRPr lang="en-GB" sz="1800" dirty="0">
                  <a:latin typeface="+mn-lt"/>
                </a:endParaRPr>
              </a:p>
              <a:p>
                <a:pPr marL="457200" indent="-457200">
                  <a:defRPr/>
                </a:pPr>
                <a:endParaRPr lang="en-GB" sz="1800" dirty="0">
                  <a:latin typeface="+mn-lt"/>
                </a:endParaRPr>
              </a:p>
              <a:p>
                <a:pPr marL="457200" indent="-457200">
                  <a:defRPr/>
                </a:pPr>
                <a:endParaRPr lang="en-GB" sz="1800" dirty="0">
                  <a:latin typeface="+mn-lt"/>
                </a:endParaRPr>
              </a:p>
              <a:p>
                <a:pPr marL="457200" indent="-457200">
                  <a:defRPr/>
                </a:pPr>
                <a:endParaRPr lang="en-GB" sz="1800" dirty="0">
                  <a:latin typeface="+mn-lt"/>
                </a:endParaRPr>
              </a:p>
              <a:p>
                <a:pPr marL="457200" indent="-457200">
                  <a:defRPr/>
                </a:pPr>
                <a:r>
                  <a:rPr lang="en-GB" sz="1800" dirty="0">
                    <a:latin typeface="+mn-lt"/>
                  </a:rPr>
                  <a:t>	</a:t>
                </a:r>
              </a:p>
              <a:p>
                <a:pPr marL="457200" indent="-457200">
                  <a:defRPr/>
                </a:pPr>
                <a:endParaRPr lang="en-GB" sz="1800" dirty="0">
                  <a:latin typeface="+mn-lt"/>
                </a:endParaRPr>
              </a:p>
              <a:p>
                <a:pPr marL="457200" indent="-457200">
                  <a:defRPr/>
                </a:pPr>
                <a:endParaRPr lang="en-GB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410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750" y="1624796"/>
                <a:ext cx="7416800" cy="3416320"/>
              </a:xfrm>
              <a:prstGeom prst="rect">
                <a:avLst/>
              </a:prstGeom>
              <a:blipFill>
                <a:blip r:embed="rId3"/>
                <a:stretch>
                  <a:fillRect l="-740" t="-10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349500"/>
            <a:ext cx="64262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15574" y="4426367"/>
                <a:ext cx="6768752" cy="2040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>
                    <a:solidFill>
                      <a:srgbClr val="0070C0"/>
                    </a:solidFill>
                  </a:rPr>
                  <a:t>Estimation: </a:t>
                </a:r>
                <a:r>
                  <a:rPr lang="sv-SE" dirty="0">
                    <a:solidFill>
                      <a:schemeClr val="tx1"/>
                    </a:solidFill>
                  </a:rPr>
                  <a:t>maximizing the </a:t>
                </a:r>
                <a:r>
                  <a:rPr lang="sv-SE" dirty="0" err="1">
                    <a:solidFill>
                      <a:schemeClr val="tx1"/>
                    </a:solidFill>
                  </a:rPr>
                  <a:t>likelihood</a:t>
                </a:r>
                <a:r>
                  <a:rPr lang="sv-SE" dirty="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w</m:t>
                              </m:r>
                            </m:lim>
                          </m:limLow>
                        </m:fName>
                        <m:e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v-SE" dirty="0"/>
              </a:p>
              <a:p>
                <a:r>
                  <a:rPr lang="sv-SE" dirty="0"/>
                  <a:t>Is </a:t>
                </a:r>
                <a:r>
                  <a:rPr lang="sv-SE" dirty="0" err="1"/>
                  <a:t>equivalent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minimizing</a:t>
                </a:r>
                <a:endParaRPr lang="sv-S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𝑅𝑆𝑆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b="1" i="1" smtClean="0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sv-SE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sv-SE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sv-SE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sv-S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v-SE" b="1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574" y="4426367"/>
                <a:ext cx="6768752" cy="2040815"/>
              </a:xfrm>
              <a:prstGeom prst="rect">
                <a:avLst/>
              </a:prstGeom>
              <a:blipFill rotWithShape="1">
                <a:blip r:embed="rId5"/>
                <a:stretch>
                  <a:fillRect l="-720" t="-14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870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sv-SE" sz="3200" b="1">
                <a:latin typeface="Arial" pitchFamily="34" charset="0"/>
              </a:rPr>
              <a:t>Matrix formulation of OLS regression</a:t>
            </a:r>
            <a:endParaRPr lang="en-GB" altLang="sv-SE" sz="3200"/>
          </a:p>
        </p:txBody>
      </p:sp>
      <p:graphicFrame>
        <p:nvGraphicFramePr>
          <p:cNvPr id="7171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30350" y="2743200"/>
          <a:ext cx="212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" name="Equation" r:id="rId4" imgW="2120900" imgH="457200" progId="Equation.3">
                  <p:embed/>
                </p:oleObj>
              </mc:Choice>
              <mc:Fallback>
                <p:oleObj name="Equation" r:id="rId4" imgW="2120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743200"/>
                        <a:ext cx="2120900" cy="457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Rectangle 4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" name="Equation" r:id="rId6" imgW="0" imgH="0" progId="Equation.3">
                  <p:embed/>
                </p:oleObj>
              </mc:Choice>
              <mc:Fallback>
                <p:oleObj name="Equation" r:id="rId6" imgW="0" imgH="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39975" y="4041775"/>
          <a:ext cx="2736850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" name="Equation" r:id="rId7" imgW="2032000" imgH="1397000" progId="Equation.3">
                  <p:embed/>
                </p:oleObj>
              </mc:Choice>
              <mc:Fallback>
                <p:oleObj name="Equation" r:id="rId7" imgW="2032000" imgH="139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41775"/>
                        <a:ext cx="2736850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214688" y="2997200"/>
          <a:ext cx="1993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" name="Ekvation" r:id="rId9" imgW="1028700" imgH="228600" progId="Equation.3">
                  <p:embed/>
                </p:oleObj>
              </mc:Choice>
              <mc:Fallback>
                <p:oleObj name="Ekvation" r:id="rId9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997200"/>
                        <a:ext cx="1993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900113" y="1916113"/>
            <a:ext cx="74168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sv-SE" sz="1800" b="1" dirty="0">
                <a:latin typeface="Arial" pitchFamily="34" charset="0"/>
              </a:rPr>
              <a:t>	</a:t>
            </a:r>
          </a:p>
          <a:p>
            <a:r>
              <a:rPr lang="en-US" altLang="sv-SE" sz="1800" dirty="0">
                <a:latin typeface="Arial" pitchFamily="34" charset="0"/>
              </a:rPr>
              <a:t>	Optimality condition:</a:t>
            </a:r>
          </a:p>
          <a:p>
            <a:endParaRPr lang="en-US" altLang="sv-SE" sz="1800" b="1" dirty="0">
              <a:latin typeface="Arial" pitchFamily="34" charset="0"/>
            </a:endParaRPr>
          </a:p>
          <a:p>
            <a:endParaRPr lang="en-US" altLang="sv-SE" sz="1800" b="1" dirty="0">
              <a:latin typeface="Arial" pitchFamily="34" charset="0"/>
            </a:endParaRPr>
          </a:p>
          <a:p>
            <a:endParaRPr lang="en-US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	</a:t>
            </a:r>
            <a:r>
              <a:rPr lang="en-GB" altLang="sv-SE" sz="1800" dirty="0">
                <a:latin typeface="Arial" pitchFamily="34" charset="0"/>
              </a:rPr>
              <a:t>where</a:t>
            </a: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						and</a:t>
            </a: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</p:txBody>
      </p:sp>
      <p:graphicFrame>
        <p:nvGraphicFramePr>
          <p:cNvPr id="717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711277"/>
              </p:ext>
            </p:extLst>
          </p:nvPr>
        </p:nvGraphicFramePr>
        <p:xfrm>
          <a:off x="6353175" y="4005263"/>
          <a:ext cx="8826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" name="Ekvation" r:id="rId11" imgW="609480" imgH="1396800" progId="Equation.3">
                  <p:embed/>
                </p:oleObj>
              </mc:Choice>
              <mc:Fallback>
                <p:oleObj name="Ekvation" r:id="rId11" imgW="60948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4005263"/>
                        <a:ext cx="88265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167736"/>
              </p:ext>
            </p:extLst>
          </p:nvPr>
        </p:nvGraphicFramePr>
        <p:xfrm>
          <a:off x="3417888" y="3213100"/>
          <a:ext cx="2019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" name="Ekvation" r:id="rId13" imgW="1041120" imgH="228600" progId="Equation.3">
                  <p:embed/>
                </p:oleObj>
              </mc:Choice>
              <mc:Fallback>
                <p:oleObj name="Ekvation" r:id="rId13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3213100"/>
                        <a:ext cx="20193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559673"/>
              </p:ext>
            </p:extLst>
          </p:nvPr>
        </p:nvGraphicFramePr>
        <p:xfrm>
          <a:off x="2555875" y="4257675"/>
          <a:ext cx="2736850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" name="Ekvation" r:id="rId15" imgW="2031840" imgH="1396800" progId="Equation.3">
                  <p:embed/>
                </p:oleObj>
              </mc:Choice>
              <mc:Fallback>
                <p:oleObj name="Ekvation" r:id="rId15" imgW="203184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57675"/>
                        <a:ext cx="2736850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4C237-546F-4CF8-BFC8-498794181E8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95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5" name="Picture 183" descr="http://a.tgcdn.net/images/products/frontsquare/11af_4th_doctors_ha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28" y="1604850"/>
            <a:ext cx="2435640" cy="24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sv-SE" sz="3200" b="1">
                <a:latin typeface="Arial" pitchFamily="34" charset="0"/>
              </a:rPr>
              <a:t>Parameter estimates and predictions</a:t>
            </a:r>
            <a:endParaRPr lang="en-GB" altLang="sv-SE" sz="3200"/>
          </a:p>
        </p:txBody>
      </p:sp>
      <p:graphicFrame>
        <p:nvGraphicFramePr>
          <p:cNvPr id="8196" name="Rectangle 4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51900" y="1916831"/>
            <a:ext cx="5467900" cy="452431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sv-SE" sz="1800" dirty="0">
                <a:latin typeface="Arial" pitchFamily="34" charset="0"/>
              </a:rPr>
              <a:t>Least squares estimates of the parameters</a:t>
            </a:r>
          </a:p>
          <a:p>
            <a:endParaRPr lang="en-US" altLang="sv-SE" sz="1800" b="1" dirty="0">
              <a:latin typeface="Arial" pitchFamily="34" charset="0"/>
            </a:endParaRPr>
          </a:p>
          <a:p>
            <a:endParaRPr lang="en-US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	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sv-SE" sz="1800" dirty="0">
                <a:latin typeface="Arial" pitchFamily="34" charset="0"/>
              </a:rPr>
              <a:t>Predicted 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sv-SE" sz="1800" dirty="0">
                <a:latin typeface="Arial" pitchFamily="34" charset="0"/>
              </a:rPr>
              <a:t>Linear regression belongs to the class of </a:t>
            </a:r>
            <a:r>
              <a:rPr lang="en-GB" altLang="sv-SE" sz="1800" b="1" dirty="0">
                <a:solidFill>
                  <a:srgbClr val="0000FF"/>
                </a:solidFill>
                <a:latin typeface="Arial" pitchFamily="34" charset="0"/>
              </a:rPr>
              <a:t>linear smoothers</a:t>
            </a:r>
            <a:endParaRPr lang="en-GB" altLang="sv-SE" sz="1800" dirty="0">
              <a:solidFill>
                <a:srgbClr val="0000FF"/>
              </a:solidFill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	</a:t>
            </a: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685561"/>
              </p:ext>
            </p:extLst>
          </p:nvPr>
        </p:nvGraphicFramePr>
        <p:xfrm>
          <a:off x="2915642" y="2348880"/>
          <a:ext cx="21605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Ekvation" r:id="rId6" imgW="1155600" imgH="228600" progId="Equation.3">
                  <p:embed/>
                </p:oleObj>
              </mc:Choice>
              <mc:Fallback>
                <p:oleObj name="Ekvation" r:id="rId6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642" y="2348880"/>
                        <a:ext cx="21605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832885"/>
              </p:ext>
            </p:extLst>
          </p:nvPr>
        </p:nvGraphicFramePr>
        <p:xfrm>
          <a:off x="3014663" y="3113088"/>
          <a:ext cx="40576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Ekvation" r:id="rId8" imgW="1968480" imgH="228600" progId="Equation.3">
                  <p:embed/>
                </p:oleObj>
              </mc:Choice>
              <mc:Fallback>
                <p:oleObj name="Ekvation" r:id="rId8" imgW="1968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3113088"/>
                        <a:ext cx="40576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 flipV="1">
            <a:off x="6712479" y="3501008"/>
            <a:ext cx="471569" cy="776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72276" y="42776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Hat matrix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4C237-546F-4CF8-BFC8-498794181E8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539012" y="477915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Why</a:t>
            </a:r>
            <a:r>
              <a:rPr lang="sv-SE" dirty="0">
                <a:solidFill>
                  <a:srgbClr val="7030A0"/>
                </a:solidFill>
              </a:rPr>
              <a:t> is it </a:t>
            </a:r>
            <a:r>
              <a:rPr lang="sv-SE" dirty="0" err="1">
                <a:solidFill>
                  <a:srgbClr val="7030A0"/>
                </a:solidFill>
              </a:rPr>
              <a:t>called</a:t>
            </a:r>
            <a:r>
              <a:rPr lang="sv-SE" dirty="0">
                <a:solidFill>
                  <a:srgbClr val="7030A0"/>
                </a:solidFill>
              </a:rPr>
              <a:t> so?</a:t>
            </a:r>
          </a:p>
        </p:txBody>
      </p:sp>
    </p:spTree>
    <p:extLst>
      <p:ext uri="{BB962C8B-B14F-4D97-AF65-F5344CB8AC3E}">
        <p14:creationId xmlns:p14="http://schemas.microsoft.com/office/powerpoint/2010/main" val="3824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/>
              <a:t>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sv-SE" sz="2400" dirty="0"/>
                  <a:t>Definition:</a:t>
                </a:r>
              </a:p>
              <a:p>
                <a:pPr eaLnBrk="1" hangingPunct="1">
                  <a:buFont typeface="Arial" pitchFamily="34" charset="0"/>
                  <a:buNone/>
                </a:pPr>
                <a:endParaRPr lang="en-US" altLang="sv-SE" sz="2400" dirty="0"/>
              </a:p>
              <a:p>
                <a:pPr eaLnBrk="1" hangingPunct="1"/>
                <a:endParaRPr lang="en-US" altLang="sv-SE" sz="2400" dirty="0"/>
              </a:p>
              <a:p>
                <a:pPr eaLnBrk="1" hangingPunct="1"/>
                <a:r>
                  <a:rPr lang="en-US" altLang="sv-SE" sz="2400" dirty="0"/>
                  <a:t>Larger covariance </a:t>
                </a:r>
                <a:r>
                  <a:rPr lang="en-US" altLang="sv-SE" sz="2400" dirty="0">
                    <a:sym typeface="Wingdings" pitchFamily="2" charset="2"/>
                  </a:rPr>
                  <a:t> stronger connection  model can approximate data better model more flexible (complex)</a:t>
                </a:r>
              </a:p>
              <a:p>
                <a:pPr eaLnBrk="1" hangingPunct="1"/>
                <a:r>
                  <a:rPr lang="en-US" altLang="sv-SE" sz="2400" dirty="0">
                    <a:sym typeface="Wingdings" pitchFamily="2" charset="2"/>
                  </a:rPr>
                  <a:t>For linear smoothers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altLang="sv-SE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sv-SE" altLang="sv-SE" sz="2400" b="0" i="1" smtClean="0">
                            <a:latin typeface="Cambria Math"/>
                            <a:sym typeface="Wingdings" pitchFamily="2" charset="2"/>
                          </a:rPr>
                          <m:t>𝑌</m:t>
                        </m:r>
                      </m:e>
                    </m:acc>
                    <m:r>
                      <a:rPr lang="sv-SE" altLang="sv-SE" sz="2400" b="0" i="1" dirty="0" smtClean="0">
                        <a:latin typeface="Cambria Math"/>
                      </a:rPr>
                      <m:t>=</m:t>
                    </m:r>
                    <m:r>
                      <a:rPr lang="sv-SE" altLang="sv-SE" sz="2400" b="0" i="1" dirty="0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sv-SE" altLang="sv-SE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altLang="sv-SE" sz="2400" b="0" i="1" dirty="0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altLang="sv-SE" sz="2400" b="0" i="1" dirty="0" smtClean="0">
                        <a:latin typeface="Cambria Math"/>
                      </a:rPr>
                      <m:t>𝑌</m:t>
                    </m:r>
                  </m:oMath>
                </a14:m>
                <a:endParaRPr lang="en-US" altLang="sv-SE" sz="2400" dirty="0">
                  <a:sym typeface="Wingdings" pitchFamily="2" charset="2"/>
                </a:endParaRPr>
              </a:p>
              <a:p>
                <a:pPr marL="457200" lvl="1" indent="0" eaLnBrk="1" hangingPunct="1">
                  <a:buNone/>
                </a:pPr>
                <a:endParaRPr lang="sv-SE" altLang="sv-SE" sz="2000" b="0" i="1" dirty="0">
                  <a:latin typeface="Cambria Math"/>
                  <a:sym typeface="Wingdings" pitchFamily="2" charset="2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altLang="sv-SE" sz="2000" b="0" i="1" smtClean="0">
                          <a:latin typeface="Cambria Math"/>
                          <a:sym typeface="Wingdings" pitchFamily="2" charset="2"/>
                        </a:rPr>
                        <m:t>𝑑𝑓</m:t>
                      </m:r>
                      <m:r>
                        <a:rPr lang="sv-SE" altLang="sv-SE" sz="2000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r>
                        <a:rPr lang="sv-SE" altLang="sv-SE" sz="2000" b="0" i="1" smtClean="0">
                          <a:latin typeface="Cambria Math"/>
                          <a:sym typeface="Wingdings" pitchFamily="2" charset="2"/>
                        </a:rPr>
                        <m:t>𝑡𝑟𝑎𝑐𝑒</m:t>
                      </m:r>
                      <m:d>
                        <m:dPr>
                          <m:ctrlPr>
                            <a:rPr lang="sv-SE" altLang="sv-SE" sz="20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sv-SE" altLang="sv-SE" sz="2000" b="0" i="1" smtClean="0">
                              <a:latin typeface="Cambria Math"/>
                              <a:sym typeface="Wingdings" pitchFamily="2" charset="2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sv-SE" altLang="sv-SE" sz="2000" b="0" dirty="0">
                  <a:sym typeface="Wingdings" pitchFamily="2" charset="2"/>
                </a:endParaRPr>
              </a:p>
              <a:p>
                <a:pPr marL="457200" lvl="1" indent="0" eaLnBrk="1" hangingPunct="1">
                  <a:buNone/>
                </a:pPr>
                <a:endParaRPr lang="sv-SE" altLang="sv-SE" sz="2000" b="0" dirty="0">
                  <a:sym typeface="Wingdings" pitchFamily="2" charset="2"/>
                </a:endParaRPr>
              </a:p>
              <a:p>
                <a:pPr eaLnBrk="1" hangingPunct="1"/>
                <a:r>
                  <a:rPr lang="en-US" altLang="sv-SE" sz="2400" dirty="0">
                    <a:sym typeface="Wingdings" pitchFamily="2" charset="2"/>
                  </a:rPr>
                  <a:t>For linear regression, degrees of freedom is 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altLang="sv-SE" sz="2400" b="0" i="1" smtClean="0">
                          <a:latin typeface="Cambria Math"/>
                          <a:sym typeface="Wingdings" pitchFamily="2" charset="2"/>
                        </a:rPr>
                        <m:t>𝑑𝑓</m:t>
                      </m:r>
                      <m:r>
                        <a:rPr lang="sv-SE" altLang="sv-SE" sz="2400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r>
                        <a:rPr lang="sv-SE" altLang="sv-SE" sz="2400" b="0" i="1" smtClean="0">
                          <a:latin typeface="Cambria Math"/>
                          <a:sym typeface="Wingdings" pitchFamily="2" charset="2"/>
                        </a:rPr>
                        <m:t>𝑡𝑟𝑎𝑐𝑒</m:t>
                      </m:r>
                      <m:d>
                        <m:dPr>
                          <m:ctrlPr>
                            <a:rPr lang="sv-SE" altLang="sv-SE" sz="24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sv-SE" altLang="sv-SE" sz="2400" b="0" i="1" smtClean="0">
                              <a:latin typeface="Cambria Math"/>
                              <a:sym typeface="Wingdings" pitchFamily="2" charset="2"/>
                            </a:rPr>
                            <m:t>𝑃</m:t>
                          </m:r>
                        </m:e>
                      </m:d>
                      <m:r>
                        <a:rPr lang="sv-SE" altLang="sv-SE" sz="2400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r>
                        <a:rPr lang="sv-SE" altLang="sv-SE" sz="2400" b="0" i="1" smtClean="0">
                          <a:latin typeface="Cambria Math"/>
                          <a:sym typeface="Wingdings" pitchFamily="2" charset="2"/>
                        </a:rPr>
                        <m:t>𝑝</m:t>
                      </m:r>
                    </m:oMath>
                  </m:oMathPara>
                </a14:m>
                <a:endParaRPr lang="en-US" altLang="sv-SE" sz="2400" dirty="0"/>
              </a:p>
            </p:txBody>
          </p:sp>
        </mc:Choice>
        <mc:Fallback xmlns="">
          <p:sp>
            <p:nvSpPr>
              <p:cNvPr id="25603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3276600" y="1989138"/>
          <a:ext cx="2667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kvation" r:id="rId5" imgW="1600200" imgH="431640" progId="Equation.3">
                  <p:embed/>
                </p:oleObj>
              </mc:Choice>
              <mc:Fallback>
                <p:oleObj name="Ekvation" r:id="rId5" imgW="1600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9138"/>
                        <a:ext cx="26670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72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sv-SE" sz="4000" dirty="0">
                <a:latin typeface="Arial" pitchFamily="34" charset="0"/>
              </a:rPr>
              <a:t>Different  types of features</a:t>
            </a:r>
            <a:endParaRPr lang="en-GB" altLang="sv-SE" sz="4000" dirty="0"/>
          </a:p>
        </p:txBody>
      </p:sp>
      <p:graphicFrame>
        <p:nvGraphicFramePr>
          <p:cNvPr id="9219" name="Rectangle 4"/>
          <p:cNvGraphicFramePr>
            <a:graphicFrameLocks noGrp="1"/>
          </p:cNvGraphicFramePr>
          <p:nvPr>
            <p:ph sz="quarter" idx="1"/>
          </p:nvPr>
        </p:nvGraphicFramePr>
        <p:xfrm>
          <a:off x="25908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 dirty="0"/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611560" y="1678000"/>
            <a:ext cx="4535983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sv-SE" sz="1800" dirty="0">
                <a:latin typeface="Arial" pitchFamily="34" charset="0"/>
              </a:rPr>
              <a:t>Interval variables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sv-SE" sz="1800" dirty="0">
                <a:latin typeface="Arial" pitchFamily="34" charset="0"/>
              </a:rPr>
              <a:t>Numerically coded ordinal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sv-SE" sz="1800" dirty="0">
                <a:latin typeface="Arial" pitchFamily="34" charset="0"/>
              </a:rPr>
              <a:t>(small=1, medium=2, large=3)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sv-SE" sz="1800" dirty="0">
                <a:latin typeface="Arial" pitchFamily="34" charset="0"/>
              </a:rPr>
              <a:t>Dummy coded qualitative variables</a:t>
            </a:r>
            <a:endParaRPr lang="en-GB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altLang="sv-SE" sz="1800" dirty="0">
              <a:latin typeface="Arial" pitchFamily="34" charset="0"/>
            </a:endParaRP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5292080" y="1989137"/>
            <a:ext cx="3529012" cy="3970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sv-SE" sz="1800" b="1" dirty="0">
                <a:latin typeface="Arial" pitchFamily="34" charset="0"/>
              </a:rPr>
              <a:t>	</a:t>
            </a:r>
            <a:endParaRPr lang="en-GB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  Example of dummy coding:</a:t>
            </a: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	</a:t>
            </a:r>
          </a:p>
          <a:p>
            <a:endParaRPr lang="en-GB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	</a:t>
            </a:r>
          </a:p>
          <a:p>
            <a:r>
              <a:rPr lang="en-GB" altLang="sv-SE" sz="1800" b="1" dirty="0">
                <a:latin typeface="Arial" pitchFamily="34" charset="0"/>
              </a:rPr>
              <a:t>	</a:t>
            </a: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</p:txBody>
      </p:sp>
      <p:graphicFrame>
        <p:nvGraphicFramePr>
          <p:cNvPr id="9223" name="Object 8"/>
          <p:cNvGraphicFramePr>
            <a:graphicFrameLocks noChangeAspect="1"/>
          </p:cNvGraphicFramePr>
          <p:nvPr/>
        </p:nvGraphicFramePr>
        <p:xfrm>
          <a:off x="5470525" y="2781300"/>
          <a:ext cx="1657350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Ekvation" r:id="rId5" imgW="1168400" imgH="2159000" progId="Equation.3">
                  <p:embed/>
                </p:oleObj>
              </mc:Choice>
              <mc:Fallback>
                <p:oleObj name="Ekvation" r:id="rId5" imgW="1168400" imgH="215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2781300"/>
                        <a:ext cx="1657350" cy="305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4C237-546F-4CF8-BFC8-498794181E8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5315" y="3717032"/>
                <a:ext cx="4248472" cy="259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>
                    <a:solidFill>
                      <a:srgbClr val="0070C0"/>
                    </a:solidFill>
                  </a:rPr>
                  <a:t>Basis </a:t>
                </a:r>
                <a:r>
                  <a:rPr lang="sv-SE" b="1" dirty="0" err="1">
                    <a:solidFill>
                      <a:srgbClr val="0070C0"/>
                    </a:solidFill>
                  </a:rPr>
                  <a:t>function</a:t>
                </a:r>
                <a:r>
                  <a:rPr lang="sv-SE" b="1" dirty="0">
                    <a:solidFill>
                      <a:srgbClr val="0070C0"/>
                    </a:solidFill>
                  </a:rPr>
                  <a:t> expansion</a:t>
                </a:r>
                <a:r>
                  <a:rPr lang="sv-SE" dirty="0"/>
                  <a:t>:</a:t>
                </a:r>
              </a:p>
              <a:p>
                <a:r>
                  <a:rPr lang="sv-SE" dirty="0"/>
                  <a:t>If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𝑦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sv-SE" b="0" i="1" smtClean="0">
                        <a:latin typeface="Cambria Math"/>
                      </a:rPr>
                      <m:t>+</m:t>
                    </m:r>
                    <m:r>
                      <a:rPr lang="sv-SE" b="0" i="1" smtClean="0">
                        <a:latin typeface="Cambria Math"/>
                      </a:rPr>
                      <m:t>𝜖</m:t>
                    </m:r>
                    <m:r>
                      <a:rPr lang="sv-SE" b="0" i="1" smtClean="0">
                        <a:latin typeface="Cambria Math"/>
                      </a:rPr>
                      <m:t>, 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:r>
                  <a:rPr lang="sv-SE" dirty="0" err="1"/>
                  <a:t>becomes</a:t>
                </a:r>
                <a:r>
                  <a:rPr lang="sv-SE" dirty="0"/>
                  <a:t> </a:t>
                </a:r>
                <a:r>
                  <a:rPr lang="sv-SE" dirty="0" err="1"/>
                  <a:t>linear</a:t>
                </a:r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recompute</a:t>
                </a:r>
                <a:r>
                  <a:rPr lang="sv-S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)=</m:t>
                      </m:r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sv-SE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sv-S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sv-SE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sv-SE" b="0" dirty="0"/>
              </a:p>
              <a:p>
                <a:endParaRPr lang="sv-SE" b="0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15" y="3717032"/>
                <a:ext cx="4248472" cy="2591928"/>
              </a:xfrm>
              <a:prstGeom prst="rect">
                <a:avLst/>
              </a:prstGeom>
              <a:blipFill rotWithShape="1">
                <a:blip r:embed="rId7"/>
                <a:stretch>
                  <a:fillRect l="-1291" t="-117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039053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D50F2015812409B5F85AD6C832FA2" ma:contentTypeVersion="6" ma:contentTypeDescription="Create a new document." ma:contentTypeScope="" ma:versionID="77456f94fd54337e41e423343d6c1f8d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b6a3b033-437d-49c1-bf47-31a9945ea63b" targetNamespace="http://schemas.microsoft.com/office/2006/metadata/properties" ma:root="true" ma:fieldsID="b9b852e87ae345f2d045434d6c624c51" ns1:_="" ns2:_="" ns3:_="">
    <xsd:import namespace="http://schemas.microsoft.com/sharepoint/v3"/>
    <xsd:import namespace="108a5a92-ae9d-4381-85f3-3c746b140ccd"/>
    <xsd:import namespace="b6a3b033-437d-49c1-bf47-31a9945ea63b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3b033-437d-49c1-bf47-31a9945ea63b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b6a3b033-437d-49c1-bf47-31a9945ea63b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CB8FBF3-FDFF-4E45-8D96-BDB949804DB4}"/>
</file>

<file path=customXml/itemProps2.xml><?xml version="1.0" encoding="utf-8"?>
<ds:datastoreItem xmlns:ds="http://schemas.openxmlformats.org/officeDocument/2006/customXml" ds:itemID="{CE5AD97E-6864-4D31-8A90-5755AB901BF5}"/>
</file>

<file path=customXml/itemProps3.xml><?xml version="1.0" encoding="utf-8"?>
<ds:datastoreItem xmlns:ds="http://schemas.openxmlformats.org/officeDocument/2006/customXml" ds:itemID="{9B78C1EF-5E48-4A31-893D-7BFACD537B75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42642</TotalTime>
  <Words>1657</Words>
  <Application>Microsoft Office PowerPoint</Application>
  <PresentationFormat>Bildspel på skärmen (4:3)</PresentationFormat>
  <Paragraphs>408</Paragraphs>
  <Slides>34</Slides>
  <Notes>34</Notes>
  <HiddenSlides>0</HiddenSlides>
  <MMClips>0</MMClips>
  <ScaleCrop>false</ScaleCrop>
  <HeadingPairs>
    <vt:vector size="8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2</vt:i4>
      </vt:variant>
      <vt:variant>
        <vt:lpstr>Bildrubriker</vt:lpstr>
      </vt:variant>
      <vt:variant>
        <vt:i4>34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Symbol</vt:lpstr>
      <vt:lpstr>Wingdings</vt:lpstr>
      <vt:lpstr>mytheme</vt:lpstr>
      <vt:lpstr>Equation</vt:lpstr>
      <vt:lpstr>Ekvation</vt:lpstr>
      <vt:lpstr>Regression and regularization  </vt:lpstr>
      <vt:lpstr>Overview</vt:lpstr>
      <vt:lpstr>Simple linear regression</vt:lpstr>
      <vt:lpstr>Ordinary least squares regression (OLS)</vt:lpstr>
      <vt:lpstr>Ordinary least squares regression</vt:lpstr>
      <vt:lpstr>Matrix formulation of OLS regression</vt:lpstr>
      <vt:lpstr>Parameter estimates and predictions</vt:lpstr>
      <vt:lpstr>Degrees of freedom</vt:lpstr>
      <vt:lpstr>Different  types of features</vt:lpstr>
      <vt:lpstr>Basis function expansion</vt:lpstr>
      <vt:lpstr>Linear regression in R</vt:lpstr>
      <vt:lpstr>An example of ordinary least squares regression</vt:lpstr>
      <vt:lpstr>An example of ordinary least squares regression</vt:lpstr>
      <vt:lpstr>An example of ordinary least squares regression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LASSO</vt:lpstr>
      <vt:lpstr>LASSO</vt:lpstr>
      <vt:lpstr>LASSO vs Ridge</vt:lpstr>
      <vt:lpstr>LASSO vs Ridge</vt:lpstr>
      <vt:lpstr>LASSO vs Ridge</vt:lpstr>
      <vt:lpstr>LASSO properies</vt:lpstr>
      <vt:lpstr>Variable selection</vt:lpstr>
      <vt:lpstr>Variable selection</vt:lpstr>
      <vt:lpstr>RSS and MSE depend on k</vt:lpstr>
      <vt:lpstr>Variable selection in 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586</cp:revision>
  <dcterms:created xsi:type="dcterms:W3CDTF">2008-10-17T08:20:23Z</dcterms:created>
  <dcterms:modified xsi:type="dcterms:W3CDTF">2018-11-05T09:02:10Z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0x010100ACDD50F2015812409B5F85AD6C832FA2</vt:lpwstr>
  </property>
</Properties>
</file>