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31"/>
  </p:notesMasterIdLst>
  <p:sldIdLst>
    <p:sldId id="256" r:id="rId2"/>
    <p:sldId id="317" r:id="rId3"/>
    <p:sldId id="331" r:id="rId4"/>
    <p:sldId id="332" r:id="rId5"/>
    <p:sldId id="350" r:id="rId6"/>
    <p:sldId id="351" r:id="rId7"/>
    <p:sldId id="316" r:id="rId8"/>
    <p:sldId id="340" r:id="rId9"/>
    <p:sldId id="318" r:id="rId10"/>
    <p:sldId id="319" r:id="rId11"/>
    <p:sldId id="352" r:id="rId12"/>
    <p:sldId id="353" r:id="rId13"/>
    <p:sldId id="354" r:id="rId14"/>
    <p:sldId id="348" r:id="rId15"/>
    <p:sldId id="349" r:id="rId16"/>
    <p:sldId id="334" r:id="rId17"/>
    <p:sldId id="339" r:id="rId18"/>
    <p:sldId id="335" r:id="rId19"/>
    <p:sldId id="336" r:id="rId20"/>
    <p:sldId id="337" r:id="rId21"/>
    <p:sldId id="309" r:id="rId22"/>
    <p:sldId id="320" r:id="rId23"/>
    <p:sldId id="322" r:id="rId24"/>
    <p:sldId id="323" r:id="rId25"/>
    <p:sldId id="312" r:id="rId26"/>
    <p:sldId id="313" r:id="rId27"/>
    <p:sldId id="314" r:id="rId28"/>
    <p:sldId id="324" r:id="rId29"/>
    <p:sldId id="315" r:id="rId30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7" autoAdjust="0"/>
  </p:normalViewPr>
  <p:slideViewPr>
    <p:cSldViewPr>
      <p:cViewPr varScale="1">
        <p:scale>
          <a:sx n="119" d="100"/>
          <a:sy n="119" d="100"/>
        </p:scale>
        <p:origin x="139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4ADB048-B6AA-4D22-B925-1E07B42FCC2F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CBF2CB4-761B-4BF8-ADAE-309A87B15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71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82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23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4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72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07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37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42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02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49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8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2CA713-E8D9-4E52-8B74-23D75E8BD9DE}" type="datetime1">
              <a:rPr lang="sv-SE" smtClean="0"/>
              <a:t>2019-11-19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41135-FE25-4BB9-845D-2A6C9DB4D64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259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BF9BE-C78C-45AB-8E00-EED00E92E1DF}" type="datetime1">
              <a:rPr lang="sv-SE" smtClean="0"/>
              <a:t>2019-11-19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1788B-0916-4076-90CD-A11BF9C4C5F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814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5997C-9F54-4D85-AB9F-39099B953D7C}" type="datetime1">
              <a:rPr lang="sv-SE" smtClean="0"/>
              <a:t>2019-11-19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041AE-3DF6-4B42-A32B-B013DFED45F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370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4961F-8FC8-416F-AA49-A91FB0B52C84}" type="datetime1">
              <a:rPr lang="sv-SE" smtClean="0"/>
              <a:t>2019-11-19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DAB0-3E44-4037-BFD8-EC40824E78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305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726FA-3017-465A-9AEA-B3658C98E039}" type="datetime1">
              <a:rPr lang="sv-SE" smtClean="0"/>
              <a:t>2019-11-19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9442D-BF2B-4F0F-86BC-2E9B5D092FB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476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66669-471F-4E63-8620-9EDC66B19C43}" type="datetime1">
              <a:rPr lang="sv-SE" smtClean="0"/>
              <a:t>2019-11-19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43A0B-D25E-4CEE-9A8D-A89D71CA941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756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73EDF-045A-479F-AA3D-DB217F761823}" type="datetime1">
              <a:rPr lang="sv-SE" smtClean="0"/>
              <a:t>2019-11-19</a:t>
            </a:fld>
            <a:endParaRPr lang="sv-S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F4E0B-44E5-4E70-A00D-EAF82574E9B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068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C1BA7-78D9-46A9-8E36-EA31F75DF43D}" type="datetime1">
              <a:rPr lang="sv-SE" smtClean="0"/>
              <a:t>2019-11-19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2B8F3-1A8A-45D7-B8F3-C3176EA3727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890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B5649-F7F4-45DB-B893-BBC9964C1669}" type="datetime1">
              <a:rPr lang="sv-SE" smtClean="0"/>
              <a:t>2019-11-19</a:t>
            </a:fld>
            <a:endParaRPr lang="sv-S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7C067-4760-4791-9AD9-243D3788801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65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08274-11BF-4383-9363-AB4C4F827C7D}" type="datetime1">
              <a:rPr lang="sv-SE" smtClean="0"/>
              <a:t>2019-11-19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CB188-BE35-4DCB-B587-5780F2D8A2E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757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3B5EA-6EBF-4303-BE7D-F1F5C1C7BE79}" type="datetime1">
              <a:rPr lang="sv-SE" smtClean="0"/>
              <a:t>2019-11-19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1C374-092E-49BD-9EFA-BFB4801F359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178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text styles</a:t>
            </a:r>
          </a:p>
          <a:p>
            <a:pPr lvl="1"/>
            <a:r>
              <a:rPr lang="en-US" altLang="sv-SE"/>
              <a:t>Second level</a:t>
            </a:r>
          </a:p>
          <a:p>
            <a:pPr lvl="2"/>
            <a:r>
              <a:rPr lang="en-US" altLang="sv-SE"/>
              <a:t>Third level</a:t>
            </a:r>
          </a:p>
          <a:p>
            <a:pPr lvl="3"/>
            <a:r>
              <a:rPr lang="en-US" altLang="sv-SE"/>
              <a:t>Fourth level</a:t>
            </a:r>
          </a:p>
          <a:p>
            <a:pPr lvl="4"/>
            <a:r>
              <a:rPr lang="en-US" altLang="sv-S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BF0B9D2-090C-4BBA-95D0-1962DE2E2803}" type="datetime1">
              <a:rPr lang="sv-SE" smtClean="0"/>
              <a:t>2019-11-19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457A1C-DCE8-4055-B631-8BF35863A1E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gif"/><Relationship Id="rId5" Type="http://schemas.openxmlformats.org/officeDocument/2006/relationships/image" Target="../media/image28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sv-SE" altLang="sv-SE" sz="4800" dirty="0" err="1"/>
              <a:t>Linear</a:t>
            </a:r>
            <a:r>
              <a:rPr lang="sv-SE" altLang="sv-SE" sz="4800" dirty="0"/>
              <a:t> </a:t>
            </a:r>
            <a:r>
              <a:rPr lang="sv-SE" altLang="sv-SE" sz="4800" dirty="0" err="1"/>
              <a:t>classification</a:t>
            </a:r>
            <a:r>
              <a:rPr lang="sv-SE" altLang="sv-SE" sz="4800" dirty="0"/>
              <a:t> </a:t>
            </a:r>
            <a:r>
              <a:rPr lang="sv-SE" altLang="sv-SE" sz="4800" dirty="0" err="1"/>
              <a:t>methods</a:t>
            </a:r>
            <a:endParaRPr lang="sv-SE" altLang="sv-SE" sz="4800" dirty="0"/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sv-SE" altLang="sv-SE" dirty="0" err="1"/>
              <a:t>Lecture</a:t>
            </a:r>
            <a:r>
              <a:rPr lang="sv-SE" altLang="sv-SE" dirty="0"/>
              <a:t> 2a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E41135-FE25-4BB9-845D-2A6C9DB4D648}" type="slidenum">
              <a:rPr lang="sv-SE" smtClean="0"/>
              <a:pPr>
                <a:defRPr/>
              </a:pPr>
              <a:t>1</a:t>
            </a:fld>
            <a:endParaRPr lang="sv-S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Loss and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906888" cy="4525963"/>
              </a:xfrm>
            </p:spPr>
            <p:txBody>
              <a:bodyPr/>
              <a:lstStyle/>
              <a:p>
                <a:r>
                  <a:rPr lang="sv-SE" sz="2800" dirty="0" err="1"/>
                  <a:t>Continuous</a:t>
                </a:r>
                <a:r>
                  <a:rPr lang="sv-SE" sz="2800" dirty="0"/>
                  <a:t> </a:t>
                </a:r>
                <a:r>
                  <a:rPr lang="sv-SE" sz="2800" dirty="0" err="1"/>
                  <a:t>targets</a:t>
                </a:r>
                <a:r>
                  <a:rPr lang="sv-SE" sz="2800" dirty="0"/>
                  <a:t>: </a:t>
                </a:r>
                <a:r>
                  <a:rPr lang="sv-SE" sz="2800" dirty="0" err="1"/>
                  <a:t>squared</a:t>
                </a:r>
                <a:r>
                  <a:rPr lang="sv-SE" sz="2800" dirty="0"/>
                  <a:t> loss</a:t>
                </a:r>
              </a:p>
              <a:p>
                <a:pPr lvl="1"/>
                <a:r>
                  <a:rPr lang="sv-SE" sz="2400" dirty="0"/>
                  <a:t>Given a </a:t>
                </a:r>
                <a:r>
                  <a:rPr lang="sv-SE" sz="2400" dirty="0" err="1"/>
                  <a:t>model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sv-SE" sz="2400" b="0" dirty="0"/>
                  <a:t>, </a:t>
                </a:r>
                <a:r>
                  <a:rPr lang="sv-SE" sz="2400" b="0" dirty="0" err="1"/>
                  <a:t>minimize</a:t>
                </a:r>
                <a:endParaRPr lang="sv-SE" sz="2400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𝐸𝐿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d>
                            <m:d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𝑑𝑥𝑑𝑦</m:t>
                      </m:r>
                    </m:oMath>
                  </m:oMathPara>
                </a14:m>
                <a:endParaRPr lang="sv-SE" sz="2400" dirty="0"/>
              </a:p>
              <a:p>
                <a:pPr marL="457200" lvl="1" indent="0">
                  <a:buNone/>
                </a:pPr>
                <a:endParaRPr lang="sv-SE" sz="2400" dirty="0"/>
              </a:p>
              <a:p>
                <a:r>
                  <a:rPr lang="sv-SE" sz="2800" dirty="0" err="1"/>
                  <a:t>Using</a:t>
                </a:r>
                <a:r>
                  <a:rPr lang="sv-SE" sz="2800" dirty="0"/>
                  <a:t> </a:t>
                </a:r>
                <a:r>
                  <a:rPr lang="sv-SE" sz="2800" b="1" dirty="0" err="1">
                    <a:solidFill>
                      <a:srgbClr val="0000FF"/>
                    </a:solidFill>
                  </a:rPr>
                  <a:t>square</a:t>
                </a:r>
                <a:r>
                  <a:rPr lang="sv-SE" sz="2800" b="1" dirty="0">
                    <a:solidFill>
                      <a:srgbClr val="0000FF"/>
                    </a:solidFill>
                  </a:rPr>
                  <a:t> loss</a:t>
                </a:r>
                <a:r>
                  <a:rPr lang="sv-SE" sz="2800" dirty="0"/>
                  <a:t>, the optimal is </a:t>
                </a:r>
                <a:r>
                  <a:rPr lang="sv-SE" sz="2800" dirty="0" err="1"/>
                  <a:t>posterior</a:t>
                </a:r>
                <a:r>
                  <a:rPr lang="sv-SE" sz="2800" dirty="0"/>
                  <a:t> </a:t>
                </a:r>
                <a:r>
                  <a:rPr lang="sv-SE" sz="2800" dirty="0" err="1"/>
                  <a:t>mean</a:t>
                </a:r>
                <a:r>
                  <a:rPr lang="sv-SE" sz="2800" dirty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d>
                      <m:dPr>
                        <m:ctrlPr>
                          <a:rPr lang="sv-SE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v-SE" sz="2800" b="0" i="1" dirty="0" smtClean="0">
                        <a:latin typeface="Cambria Math" panose="02040503050406030204" pitchFamily="18" charset="0"/>
                      </a:rPr>
                      <m:t>=∫</m:t>
                    </m:r>
                    <m:r>
                      <a:rPr lang="sv-SE" sz="2800" b="0" i="1" dirty="0" smtClean="0">
                        <a:latin typeface="Cambria Math" panose="02040503050406030204" pitchFamily="18" charset="0"/>
                      </a:rPr>
                      <m:t>𝑦𝑝</m:t>
                    </m:r>
                    <m:d>
                      <m:dPr>
                        <m:ctrlPr>
                          <a:rPr lang="sv-SE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sv-SE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v-SE" sz="2800" b="0" i="1" dirty="0" smtClean="0"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r>
                  <a:rPr lang="sv-SE" sz="2800" dirty="0"/>
                  <a:t> </a:t>
                </a:r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906888" cy="4525963"/>
              </a:xfrm>
              <a:blipFill>
                <a:blip r:embed="rId3"/>
                <a:stretch>
                  <a:fillRect l="-2236" t="-1348" r="-385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334" y="2254449"/>
            <a:ext cx="3588127" cy="265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99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ROC </a:t>
            </a:r>
            <a:r>
              <a:rPr lang="sv-SE" dirty="0" err="1"/>
              <a:t>curves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Binar</a:t>
                </a:r>
                <a:r>
                  <a:rPr lang="sv-SE" sz="2400" dirty="0" err="1"/>
                  <a:t>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classification</a:t>
                </a:r>
                <a:endParaRPr lang="sv-SE" sz="2400" dirty="0"/>
              </a:p>
              <a:p>
                <a:r>
                  <a:rPr lang="sv-SE" sz="2400" dirty="0"/>
                  <a:t>The choice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the </a:t>
                </a:r>
                <a:r>
                  <a:rPr lang="sv-SE" sz="2400" dirty="0" err="1"/>
                  <a:t>thershold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sv-SE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den>
                    </m:f>
                  </m:oMath>
                </a14:m>
                <a:r>
                  <a:rPr lang="sv-SE" sz="2400" dirty="0"/>
                  <a:t>  </a:t>
                </a:r>
                <a:r>
                  <a:rPr lang="sv-SE" sz="2400" dirty="0" err="1"/>
                  <a:t>affects</a:t>
                </a:r>
                <a:r>
                  <a:rPr lang="sv-SE" sz="2400" dirty="0"/>
                  <a:t> </a:t>
                </a:r>
                <a:r>
                  <a:rPr lang="sv-SE" sz="2400" dirty="0" err="1"/>
                  <a:t>prediction</a:t>
                </a:r>
                <a:r>
                  <a:rPr lang="sv-SE" sz="2400" dirty="0">
                    <a:sym typeface="Wingdings" panose="05000000000000000000" pitchFamily="2" charset="2"/>
                  </a:rPr>
                  <a:t> </a:t>
                </a:r>
                <a:r>
                  <a:rPr lang="sv-SE" sz="2400" dirty="0" err="1">
                    <a:sym typeface="Wingdings" panose="05000000000000000000" pitchFamily="2" charset="2"/>
                  </a:rPr>
                  <a:t>what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if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we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don’t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know</a:t>
                </a:r>
                <a:r>
                  <a:rPr lang="sv-SE" sz="2400" dirty="0">
                    <a:sym typeface="Wingdings" panose="05000000000000000000" pitchFamily="2" charset="2"/>
                  </a:rPr>
                  <a:t> the loss? </a:t>
                </a:r>
                <a:r>
                  <a:rPr lang="sv-SE" sz="2400" dirty="0" err="1">
                    <a:sym typeface="Wingdings" panose="05000000000000000000" pitchFamily="2" charset="2"/>
                  </a:rPr>
                  <a:t>Which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classifier</a:t>
                </a:r>
                <a:r>
                  <a:rPr lang="sv-SE" sz="2400" dirty="0">
                    <a:sym typeface="Wingdings" panose="05000000000000000000" pitchFamily="2" charset="2"/>
                  </a:rPr>
                  <a:t> is </a:t>
                </a:r>
                <a:r>
                  <a:rPr lang="sv-SE" sz="2400" dirty="0" err="1">
                    <a:sym typeface="Wingdings" panose="05000000000000000000" pitchFamily="2" charset="2"/>
                  </a:rPr>
                  <a:t>better</a:t>
                </a:r>
                <a:r>
                  <a:rPr lang="sv-SE" sz="2400" dirty="0">
                    <a:sym typeface="Wingdings" panose="05000000000000000000" pitchFamily="2" charset="2"/>
                  </a:rPr>
                  <a:t>?</a:t>
                </a:r>
                <a:endParaRPr lang="sv-SE" sz="2400" dirty="0"/>
              </a:p>
              <a:p>
                <a:r>
                  <a:rPr lang="sv-SE" b="1" dirty="0" err="1">
                    <a:solidFill>
                      <a:srgbClr val="0000FF"/>
                    </a:solidFill>
                  </a:rPr>
                  <a:t>Confusion</a:t>
                </a:r>
                <a:r>
                  <a:rPr lang="sv-SE" b="1" dirty="0">
                    <a:solidFill>
                      <a:srgbClr val="0000FF"/>
                    </a:solidFill>
                  </a:rPr>
                  <a:t> matrix</a:t>
                </a: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078" r="-59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/>
            </p:nvGraphicFramePr>
            <p:xfrm>
              <a:off x="2267744" y="3933056"/>
              <a:ext cx="3851920" cy="18950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3245">
                      <a:extLst>
                        <a:ext uri="{9D8B030D-6E8A-4147-A177-3AD203B41FA5}">
                          <a16:colId xmlns:a16="http://schemas.microsoft.com/office/drawing/2014/main" val="3367460290"/>
                        </a:ext>
                      </a:extLst>
                    </a:gridCol>
                    <a:gridCol w="113752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38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7038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70384">
                      <a:extLst>
                        <a:ext uri="{9D8B030D-6E8A-4147-A177-3AD203B41FA5}">
                          <a16:colId xmlns:a16="http://schemas.microsoft.com/office/drawing/2014/main" val="856049358"/>
                        </a:ext>
                      </a:extLst>
                    </a:gridCol>
                  </a:tblGrid>
                  <a:tr h="432048"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PREDICTED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7698607"/>
                      </a:ext>
                    </a:extLst>
                  </a:tr>
                  <a:tr h="432048">
                    <a:tc rowSpan="3">
                      <a:txBody>
                        <a:bodyPr/>
                        <a:lstStyle/>
                        <a:p>
                          <a:r>
                            <a:rPr lang="sv-SE" b="1" dirty="0"/>
                            <a:t>T</a:t>
                          </a:r>
                        </a:p>
                        <a:p>
                          <a:r>
                            <a:rPr lang="sv-SE" b="1" dirty="0"/>
                            <a:t>R</a:t>
                          </a:r>
                        </a:p>
                        <a:p>
                          <a:r>
                            <a:rPr lang="sv-SE" b="1" dirty="0"/>
                            <a:t>U</a:t>
                          </a:r>
                        </a:p>
                        <a:p>
                          <a:r>
                            <a:rPr lang="sv-SE" b="1" dirty="0"/>
                            <a:t>E</a:t>
                          </a:r>
                        </a:p>
                        <a:p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Total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81176">
                    <a:tc vMerge="1"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TP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FN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v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320">
                    <a:tc vMerge="1"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FP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TN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v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2881509"/>
                  </p:ext>
                </p:extLst>
              </p:nvPr>
            </p:nvGraphicFramePr>
            <p:xfrm>
              <a:off x="2267744" y="3933056"/>
              <a:ext cx="3851920" cy="18950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3245">
                      <a:extLst>
                        <a:ext uri="{9D8B030D-6E8A-4147-A177-3AD203B41FA5}">
                          <a16:colId xmlns:a16="http://schemas.microsoft.com/office/drawing/2014/main" val="3367460290"/>
                        </a:ext>
                      </a:extLst>
                    </a:gridCol>
                    <a:gridCol w="113752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38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7038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70384">
                      <a:extLst>
                        <a:ext uri="{9D8B030D-6E8A-4147-A177-3AD203B41FA5}">
                          <a16:colId xmlns:a16="http://schemas.microsoft.com/office/drawing/2014/main" val="856049358"/>
                        </a:ext>
                      </a:extLst>
                    </a:gridCol>
                  </a:tblGrid>
                  <a:tr h="432048"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PREDICTED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7698607"/>
                      </a:ext>
                    </a:extLst>
                  </a:tr>
                  <a:tr h="432048">
                    <a:tc rowSpan="3">
                      <a:txBody>
                        <a:bodyPr/>
                        <a:lstStyle/>
                        <a:p>
                          <a:r>
                            <a:rPr lang="sv-SE" b="1" dirty="0"/>
                            <a:t>T</a:t>
                          </a:r>
                        </a:p>
                        <a:p>
                          <a:r>
                            <a:rPr lang="sv-SE" b="1" dirty="0"/>
                            <a:t>R</a:t>
                          </a:r>
                        </a:p>
                        <a:p>
                          <a:r>
                            <a:rPr lang="sv-SE" b="1" dirty="0"/>
                            <a:t>U</a:t>
                          </a:r>
                        </a:p>
                        <a:p>
                          <a:r>
                            <a:rPr lang="sv-SE" b="1" dirty="0"/>
                            <a:t>E</a:t>
                          </a:r>
                        </a:p>
                        <a:p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Total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81176">
                    <a:tc vMerge="1"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TP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FN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blipFill>
                          <a:blip r:embed="rId4"/>
                          <a:stretch>
                            <a:fillRect l="-403175" t="-186076" r="-3968" b="-1177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49816">
                    <a:tc vMerge="1"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FP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TN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blipFill>
                          <a:blip r:embed="rId4"/>
                          <a:stretch>
                            <a:fillRect l="-403175" t="-248352" r="-3968" b="-2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2190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ROC </a:t>
            </a:r>
            <a:r>
              <a:rPr lang="sv-SE" dirty="0" err="1"/>
              <a:t>curves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sv-SE" b="1" dirty="0">
                    <a:solidFill>
                      <a:srgbClr val="0000FF"/>
                    </a:solidFill>
                  </a:rPr>
                  <a:t>True Positive Rates </a:t>
                </a:r>
                <a:r>
                  <a:rPr lang="sv-SE" dirty="0"/>
                  <a:t>(TPR) =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sensitivity</a:t>
                </a:r>
                <a:r>
                  <a:rPr lang="sv-SE" dirty="0"/>
                  <a:t> =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recall</a:t>
                </a:r>
                <a:endParaRPr lang="sv-SE" b="1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sv-SE" dirty="0" err="1"/>
                  <a:t>Probability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:r>
                  <a:rPr lang="sv-SE" dirty="0" err="1"/>
                  <a:t>detection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positives: TPR=1 positives </a:t>
                </a:r>
                <a:r>
                  <a:rPr lang="sv-SE" dirty="0" err="1"/>
                  <a:t>are</a:t>
                </a:r>
                <a:r>
                  <a:rPr lang="sv-SE" dirty="0"/>
                  <a:t> </a:t>
                </a:r>
                <a:r>
                  <a:rPr lang="sv-SE" dirty="0" err="1"/>
                  <a:t>correctly</a:t>
                </a:r>
                <a:r>
                  <a:rPr lang="sv-SE" dirty="0"/>
                  <a:t> </a:t>
                </a:r>
                <a:r>
                  <a:rPr lang="sv-SE" dirty="0" err="1"/>
                  <a:t>detected</a:t>
                </a:r>
                <a:endParaRPr lang="sv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  <a:p>
                <a:r>
                  <a:rPr lang="sv-SE" b="1" dirty="0" err="1">
                    <a:solidFill>
                      <a:srgbClr val="0000FF"/>
                    </a:solidFill>
                  </a:rPr>
                  <a:t>False</a:t>
                </a:r>
                <a:r>
                  <a:rPr lang="sv-SE" b="1" dirty="0">
                    <a:solidFill>
                      <a:srgbClr val="0000FF"/>
                    </a:solidFill>
                  </a:rPr>
                  <a:t> Positive Rates </a:t>
                </a:r>
                <a:r>
                  <a:rPr lang="sv-SE" dirty="0"/>
                  <a:t>(FPR)</a:t>
                </a:r>
              </a:p>
              <a:p>
                <a:pPr lvl="1"/>
                <a:r>
                  <a:rPr lang="sv-SE" dirty="0" err="1"/>
                  <a:t>Probability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:r>
                  <a:rPr lang="sv-SE" dirty="0" err="1"/>
                  <a:t>false</a:t>
                </a:r>
                <a:r>
                  <a:rPr lang="sv-SE" dirty="0"/>
                  <a:t> alarm: system alarms (1) </a:t>
                </a:r>
                <a:r>
                  <a:rPr lang="sv-SE" dirty="0" err="1"/>
                  <a:t>when</a:t>
                </a:r>
                <a:r>
                  <a:rPr lang="sv-SE" dirty="0"/>
                  <a:t> </a:t>
                </a:r>
                <a:r>
                  <a:rPr lang="sv-SE" dirty="0" err="1"/>
                  <a:t>nothing</a:t>
                </a:r>
                <a:r>
                  <a:rPr lang="sv-SE" dirty="0"/>
                  <a:t> </a:t>
                </a:r>
                <a:r>
                  <a:rPr lang="sv-SE" dirty="0" err="1"/>
                  <a:t>happens</a:t>
                </a:r>
                <a:r>
                  <a:rPr lang="sv-SE" dirty="0"/>
                  <a:t> (</a:t>
                </a:r>
                <a:r>
                  <a:rPr lang="sv-SE" dirty="0" err="1"/>
                  <a:t>true</a:t>
                </a:r>
                <a:r>
                  <a:rPr lang="sv-SE" dirty="0"/>
                  <a:t>=0)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𝐹𝑃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  <a:p>
                <a:r>
                  <a:rPr lang="sv-SE" b="1" dirty="0" err="1">
                    <a:solidFill>
                      <a:srgbClr val="0000FF"/>
                    </a:solidFill>
                  </a:rPr>
                  <a:t>Specificity</a:t>
                </a:r>
                <a:endParaRPr lang="sv-SE" b="1" dirty="0">
                  <a:solidFill>
                    <a:srgbClr val="0000FF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𝑆𝑝𝑒𝑐𝑖𝑓𝑖𝑐𝑖𝑡𝑦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𝐹𝑃𝑅</m:t>
                      </m:r>
                    </m:oMath>
                  </m:oMathPara>
                </a14:m>
                <a:endParaRPr lang="sv-SE" dirty="0"/>
              </a:p>
              <a:p>
                <a:r>
                  <a:rPr lang="sv-SE" b="1" dirty="0">
                    <a:solidFill>
                      <a:srgbClr val="0000FF"/>
                    </a:solidFill>
                  </a:rPr>
                  <a:t>Precision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sv-SE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5" t="-229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7718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ROC </a:t>
            </a:r>
            <a:r>
              <a:rPr lang="sv-SE" dirty="0" err="1"/>
              <a:t>curves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b="1" dirty="0">
                <a:solidFill>
                  <a:srgbClr val="0000FF"/>
                </a:solidFill>
              </a:rPr>
              <a:t>ROC</a:t>
            </a:r>
            <a:r>
              <a:rPr lang="sv-SE" sz="2400" dirty="0"/>
              <a:t>=Receiver operating </a:t>
            </a:r>
            <a:r>
              <a:rPr lang="sv-SE" sz="2400" dirty="0" err="1"/>
              <a:t>characteristics</a:t>
            </a:r>
            <a:endParaRPr lang="sv-SE" sz="2400" dirty="0"/>
          </a:p>
          <a:p>
            <a:r>
              <a:rPr lang="sv-SE" sz="2400" dirty="0" err="1"/>
              <a:t>Use</a:t>
            </a:r>
            <a:r>
              <a:rPr lang="sv-SE" sz="2400" dirty="0"/>
              <a:t> </a:t>
            </a:r>
            <a:r>
              <a:rPr lang="sv-SE" sz="2400" dirty="0" err="1"/>
              <a:t>various</a:t>
            </a:r>
            <a:r>
              <a:rPr lang="sv-SE" sz="2400" dirty="0"/>
              <a:t> </a:t>
            </a:r>
            <a:r>
              <a:rPr lang="sv-SE" sz="2400" dirty="0" err="1"/>
              <a:t>thresholds</a:t>
            </a:r>
            <a:r>
              <a:rPr lang="sv-SE" sz="2400" dirty="0"/>
              <a:t>, </a:t>
            </a:r>
            <a:r>
              <a:rPr lang="sv-SE" sz="2400" dirty="0" err="1"/>
              <a:t>measure</a:t>
            </a:r>
            <a:r>
              <a:rPr lang="sv-SE" sz="2400" dirty="0"/>
              <a:t> TPR and FPR</a:t>
            </a:r>
          </a:p>
          <a:p>
            <a:r>
              <a:rPr lang="sv-SE" sz="2400" dirty="0"/>
              <a:t>Same FPR, </a:t>
            </a:r>
            <a:r>
              <a:rPr lang="sv-SE" sz="2400" dirty="0" err="1"/>
              <a:t>higher</a:t>
            </a:r>
            <a:r>
              <a:rPr lang="sv-SE" sz="2400" dirty="0"/>
              <a:t> TPR</a:t>
            </a:r>
            <a:r>
              <a:rPr lang="sv-SE" sz="2400" dirty="0">
                <a:sym typeface="Wingdings" panose="05000000000000000000" pitchFamily="2" charset="2"/>
              </a:rPr>
              <a:t> </a:t>
            </a:r>
            <a:r>
              <a:rPr lang="sv-SE" sz="2400" dirty="0" err="1">
                <a:sym typeface="Wingdings" panose="05000000000000000000" pitchFamily="2" charset="2"/>
              </a:rPr>
              <a:t>better</a:t>
            </a:r>
            <a:r>
              <a:rPr lang="sv-SE" sz="2400" dirty="0">
                <a:sym typeface="Wingdings" panose="05000000000000000000" pitchFamily="2" charset="2"/>
              </a:rPr>
              <a:t> </a:t>
            </a:r>
            <a:r>
              <a:rPr lang="sv-SE" sz="2400" dirty="0" err="1">
                <a:sym typeface="Wingdings" panose="05000000000000000000" pitchFamily="2" charset="2"/>
              </a:rPr>
              <a:t>classifier</a:t>
            </a:r>
            <a:endParaRPr lang="sv-SE" sz="2400" dirty="0">
              <a:sym typeface="Wingdings" panose="05000000000000000000" pitchFamily="2" charset="2"/>
            </a:endParaRPr>
          </a:p>
          <a:p>
            <a:r>
              <a:rPr lang="sv-SE" sz="2400" dirty="0">
                <a:sym typeface="Wingdings" panose="05000000000000000000" pitchFamily="2" charset="2"/>
              </a:rPr>
              <a:t>Best </a:t>
            </a:r>
            <a:r>
              <a:rPr lang="sv-SE" sz="2400" dirty="0" err="1">
                <a:sym typeface="Wingdings" panose="05000000000000000000" pitchFamily="2" charset="2"/>
              </a:rPr>
              <a:t>classifier</a:t>
            </a:r>
            <a:r>
              <a:rPr lang="sv-SE" sz="2400" dirty="0">
                <a:sym typeface="Wingdings" panose="05000000000000000000" pitchFamily="2" charset="2"/>
              </a:rPr>
              <a:t> = </a:t>
            </a:r>
            <a:r>
              <a:rPr lang="sv-SE" sz="2400" dirty="0" err="1">
                <a:sym typeface="Wingdings" panose="05000000000000000000" pitchFamily="2" charset="2"/>
              </a:rPr>
              <a:t>greatest</a:t>
            </a:r>
            <a:r>
              <a:rPr lang="sv-SE" sz="2400" dirty="0">
                <a:sym typeface="Wingdings" panose="05000000000000000000" pitchFamily="2" charset="2"/>
              </a:rPr>
              <a:t> Area Under </a:t>
            </a:r>
            <a:r>
              <a:rPr lang="sv-SE" sz="2400" dirty="0" err="1">
                <a:sym typeface="Wingdings" panose="05000000000000000000" pitchFamily="2" charset="2"/>
              </a:rPr>
              <a:t>Curve</a:t>
            </a:r>
            <a:r>
              <a:rPr lang="sv-SE" sz="2400" dirty="0">
                <a:sym typeface="Wingdings" panose="05000000000000000000" pitchFamily="2" charset="2"/>
              </a:rPr>
              <a:t> (</a:t>
            </a:r>
            <a:r>
              <a:rPr lang="sv-SE" sz="2400" b="1" dirty="0">
                <a:solidFill>
                  <a:srgbClr val="0000FF"/>
                </a:solidFill>
                <a:sym typeface="Wingdings" panose="05000000000000000000" pitchFamily="2" charset="2"/>
              </a:rPr>
              <a:t>AUC</a:t>
            </a:r>
            <a:r>
              <a:rPr lang="sv-SE" sz="2400" dirty="0">
                <a:sym typeface="Wingdings" panose="05000000000000000000" pitchFamily="2" charset="2"/>
              </a:rPr>
              <a:t>)</a:t>
            </a:r>
            <a:endParaRPr lang="sv-SE" sz="2400" dirty="0"/>
          </a:p>
          <a:p>
            <a:endParaRPr lang="sv-SE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748" y="3462462"/>
            <a:ext cx="4735452" cy="2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4156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Types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supervised</a:t>
            </a:r>
            <a:r>
              <a:rPr lang="sv-SE" dirty="0"/>
              <a:t> </a:t>
            </a:r>
            <a:r>
              <a:rPr lang="sv-SE" dirty="0" err="1"/>
              <a:t>models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sv-SE" b="1" dirty="0">
                    <a:solidFill>
                      <a:srgbClr val="0000FF"/>
                    </a:solidFill>
                  </a:rPr>
                  <a:t>Generative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models</a:t>
                </a:r>
                <a:r>
                  <a:rPr lang="sv-SE" dirty="0"/>
                  <a:t>: </a:t>
                </a:r>
                <a:r>
                  <a:rPr lang="sv-SE" dirty="0" err="1"/>
                  <a:t>model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dirty="0"/>
                  <a:t>and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dirty="0"/>
              </a:p>
              <a:p>
                <a:pPr lvl="1"/>
                <a:r>
                  <a:rPr lang="sv-SE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dirty="0"/>
                  <a:t>: k-NN </a:t>
                </a:r>
                <a:r>
                  <a:rPr lang="sv-SE" dirty="0" err="1"/>
                  <a:t>classification</a:t>
                </a:r>
                <a:endParaRPr lang="sv-SE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sv-S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sv-SE" dirty="0"/>
              </a:p>
              <a:p>
                <a:pPr marL="457200" lvl="1" indent="0">
                  <a:buNone/>
                </a:pPr>
                <a:r>
                  <a:rPr lang="sv-SE" dirty="0"/>
                  <a:t>From </a:t>
                </a:r>
                <a:r>
                  <a:rPr lang="sv-SE" dirty="0" err="1"/>
                  <a:t>Bayes</a:t>
                </a:r>
                <a:r>
                  <a:rPr lang="sv-SE" dirty="0"/>
                  <a:t> </a:t>
                </a:r>
                <a:r>
                  <a:rPr lang="sv-SE" dirty="0" err="1"/>
                  <a:t>Theorem</a:t>
                </a:r>
                <a:r>
                  <a:rPr lang="sv-SE" dirty="0"/>
                  <a:t>,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sv-SE" dirty="0"/>
              </a:p>
              <a:p>
                <a:r>
                  <a:rPr lang="sv-SE" b="1" dirty="0" err="1">
                    <a:solidFill>
                      <a:srgbClr val="0000FF"/>
                    </a:solidFill>
                  </a:rPr>
                  <a:t>Discriminative</a:t>
                </a:r>
                <a:r>
                  <a:rPr lang="sv-SE" b="1" dirty="0">
                    <a:solidFill>
                      <a:srgbClr val="0000FF"/>
                    </a:solidFill>
                  </a:rPr>
                  <a:t>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models</a:t>
                </a:r>
                <a:r>
                  <a:rPr lang="sv-SE" dirty="0"/>
                  <a:t>: </a:t>
                </a:r>
                <a:r>
                  <a:rPr lang="sv-SE" dirty="0" err="1"/>
                  <a:t>model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sv-SE" b="0" dirty="0"/>
                  <a:t>, </a:t>
                </a:r>
                <a:r>
                  <a:rPr lang="sv-SE" b="0" i="1" dirty="0"/>
                  <a:t>X</a:t>
                </a:r>
                <a:r>
                  <a:rPr lang="sv-SE" b="0" dirty="0"/>
                  <a:t> </a:t>
                </a:r>
                <a:r>
                  <a:rPr lang="sv-SE" b="0" dirty="0" err="1"/>
                  <a:t>constant</a:t>
                </a:r>
                <a:endParaRPr lang="sv-SE" b="0" dirty="0"/>
              </a:p>
              <a:p>
                <a:pPr lvl="1"/>
                <a:r>
                  <a:rPr lang="sv-SE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dirty="0"/>
                  <a:t>: </a:t>
                </a:r>
                <a:r>
                  <a:rPr lang="sv-SE" dirty="0" err="1"/>
                  <a:t>logistic</a:t>
                </a:r>
                <a:r>
                  <a:rPr lang="sv-SE" dirty="0"/>
                  <a:t> regression</a:t>
                </a:r>
                <a:endParaRPr lang="sv-SE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v-SE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den>
                    </m:f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9" t="-215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91270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Generative vs </a:t>
            </a:r>
            <a:r>
              <a:rPr lang="sv-SE" dirty="0" err="1"/>
              <a:t>Discriminative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sv-SE" dirty="0"/>
                  <a:t>Generative </a:t>
                </a:r>
                <a:r>
                  <a:rPr lang="sv-SE" dirty="0" err="1"/>
                  <a:t>can</a:t>
                </a:r>
                <a:r>
                  <a:rPr lang="sv-SE" dirty="0"/>
                  <a:t> be </a:t>
                </a:r>
                <a:r>
                  <a:rPr lang="sv-SE" dirty="0" err="1"/>
                  <a:t>used</a:t>
                </a:r>
                <a:r>
                  <a:rPr lang="sv-SE" dirty="0"/>
                  <a:t> to </a:t>
                </a:r>
                <a:r>
                  <a:rPr lang="sv-SE" dirty="0" err="1"/>
                  <a:t>generate</a:t>
                </a:r>
                <a:r>
                  <a:rPr lang="sv-SE" dirty="0"/>
                  <a:t> new data</a:t>
                </a:r>
              </a:p>
              <a:p>
                <a:endParaRPr lang="sv-SE" dirty="0"/>
              </a:p>
              <a:p>
                <a:r>
                  <a:rPr lang="sv-SE" dirty="0"/>
                  <a:t>Generative </a:t>
                </a:r>
                <a:r>
                  <a:rPr lang="sv-SE" dirty="0" err="1"/>
                  <a:t>normally</a:t>
                </a:r>
                <a:r>
                  <a:rPr lang="sv-SE" dirty="0"/>
                  <a:t> </a:t>
                </a:r>
                <a:r>
                  <a:rPr lang="sv-SE" dirty="0" err="1"/>
                  <a:t>easier</a:t>
                </a:r>
                <a:r>
                  <a:rPr lang="sv-SE" dirty="0"/>
                  <a:t> to fit (check </a:t>
                </a:r>
                <a:r>
                  <a:rPr lang="sv-SE" dirty="0" err="1"/>
                  <a:t>Logistic</a:t>
                </a:r>
                <a:r>
                  <a:rPr lang="sv-SE" dirty="0"/>
                  <a:t> vs K-NN)</a:t>
                </a:r>
              </a:p>
              <a:p>
                <a:endParaRPr lang="sv-SE" dirty="0"/>
              </a:p>
              <a:p>
                <a:r>
                  <a:rPr lang="sv-SE" dirty="0"/>
                  <a:t>Generative: </a:t>
                </a:r>
                <a:r>
                  <a:rPr lang="sv-SE" dirty="0" err="1"/>
                  <a:t>each</a:t>
                </a:r>
                <a:r>
                  <a:rPr lang="sv-SE" dirty="0"/>
                  <a:t> </a:t>
                </a:r>
                <a:r>
                  <a:rPr lang="sv-SE" dirty="0" err="1"/>
                  <a:t>class</a:t>
                </a:r>
                <a:r>
                  <a:rPr lang="sv-SE" dirty="0"/>
                  <a:t> </a:t>
                </a:r>
                <a:r>
                  <a:rPr lang="sv-SE" dirty="0" err="1"/>
                  <a:t>estimated</a:t>
                </a:r>
                <a:r>
                  <a:rPr lang="sv-SE" dirty="0"/>
                  <a:t> </a:t>
                </a:r>
                <a:r>
                  <a:rPr lang="sv-SE" dirty="0" err="1"/>
                  <a:t>separately</a:t>
                </a:r>
                <a:r>
                  <a:rPr lang="sv-SE" dirty="0">
                    <a:sym typeface="Wingdings" panose="05000000000000000000" pitchFamily="2" charset="2"/>
                  </a:rPr>
                  <a:t> do not </a:t>
                </a:r>
                <a:r>
                  <a:rPr lang="sv-SE" dirty="0" err="1">
                    <a:sym typeface="Wingdings" panose="05000000000000000000" pitchFamily="2" charset="2"/>
                  </a:rPr>
                  <a:t>need</a:t>
                </a:r>
                <a:r>
                  <a:rPr lang="sv-SE" dirty="0">
                    <a:sym typeface="Wingdings" panose="05000000000000000000" pitchFamily="2" charset="2"/>
                  </a:rPr>
                  <a:t> to </a:t>
                </a:r>
                <a:r>
                  <a:rPr lang="sv-SE" dirty="0" err="1">
                    <a:sym typeface="Wingdings" panose="05000000000000000000" pitchFamily="2" charset="2"/>
                  </a:rPr>
                  <a:t>retrain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when</a:t>
                </a:r>
                <a:r>
                  <a:rPr lang="sv-SE" dirty="0">
                    <a:sym typeface="Wingdings" panose="05000000000000000000" pitchFamily="2" charset="2"/>
                  </a:rPr>
                  <a:t> a new </a:t>
                </a:r>
                <a:r>
                  <a:rPr lang="sv-SE" dirty="0" err="1">
                    <a:sym typeface="Wingdings" panose="05000000000000000000" pitchFamily="2" charset="2"/>
                  </a:rPr>
                  <a:t>class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added</a:t>
                </a:r>
                <a:endParaRPr lang="sv-SE" dirty="0">
                  <a:sym typeface="Wingdings" panose="05000000000000000000" pitchFamily="2" charset="2"/>
                </a:endParaRPr>
              </a:p>
              <a:p>
                <a:endParaRPr lang="sv-SE" dirty="0">
                  <a:sym typeface="Wingdings" panose="05000000000000000000" pitchFamily="2" charset="2"/>
                </a:endParaRPr>
              </a:p>
              <a:p>
                <a:r>
                  <a:rPr lang="sv-SE" dirty="0" err="1">
                    <a:sym typeface="Wingdings" panose="05000000000000000000" pitchFamily="2" charset="2"/>
                  </a:rPr>
                  <a:t>Discriminative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models</a:t>
                </a:r>
                <a:r>
                  <a:rPr lang="sv-SE" dirty="0">
                    <a:sym typeface="Wingdings" panose="05000000000000000000" pitchFamily="2" charset="2"/>
                  </a:rPr>
                  <a:t>: </a:t>
                </a:r>
                <a:r>
                  <a:rPr lang="sv-SE" dirty="0" err="1">
                    <a:sym typeface="Wingdings" panose="05000000000000000000" pitchFamily="2" charset="2"/>
                  </a:rPr>
                  <a:t>can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replace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</m:oMath>
                </a14:m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with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𝜙</m:t>
                    </m:r>
                    <m:r>
                      <a:rPr lang="sv-S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sv-S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sv-S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sv-SE" dirty="0">
                    <a:sym typeface="Wingdings" panose="05000000000000000000" pitchFamily="2" charset="2"/>
                  </a:rPr>
                  <a:t> (</a:t>
                </a:r>
                <a:r>
                  <a:rPr lang="sv-SE" dirty="0" err="1">
                    <a:sym typeface="Wingdings" panose="05000000000000000000" pitchFamily="2" charset="2"/>
                  </a:rPr>
                  <a:t>preprocessing</a:t>
                </a:r>
                <a:r>
                  <a:rPr lang="sv-SE" dirty="0">
                    <a:sym typeface="Wingdings" panose="05000000000000000000" pitchFamily="2" charset="2"/>
                  </a:rPr>
                  <a:t>), </a:t>
                </a:r>
                <a:r>
                  <a:rPr lang="sv-SE" dirty="0" err="1">
                    <a:sym typeface="Wingdings" panose="05000000000000000000" pitchFamily="2" charset="2"/>
                  </a:rPr>
                  <a:t>method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will</a:t>
                </a:r>
                <a:r>
                  <a:rPr lang="sv-SE" dirty="0">
                    <a:sym typeface="Wingdings" panose="05000000000000000000" pitchFamily="2" charset="2"/>
                  </a:rPr>
                  <a:t> still </a:t>
                </a:r>
                <a:r>
                  <a:rPr lang="sv-SE" dirty="0" err="1">
                    <a:sym typeface="Wingdings" panose="05000000000000000000" pitchFamily="2" charset="2"/>
                  </a:rPr>
                  <a:t>work</a:t>
                </a:r>
                <a:endParaRPr lang="sv-SE" dirty="0">
                  <a:sym typeface="Wingdings" panose="05000000000000000000" pitchFamily="2" charset="2"/>
                </a:endParaRPr>
              </a:p>
              <a:p>
                <a:pPr lvl="1"/>
                <a:r>
                  <a:rPr lang="sv-SE" dirty="0">
                    <a:sym typeface="Wingdings" panose="05000000000000000000" pitchFamily="2" charset="2"/>
                  </a:rPr>
                  <a:t>Not generative, distribution </a:t>
                </a:r>
                <a:r>
                  <a:rPr lang="sv-SE" dirty="0" err="1">
                    <a:sym typeface="Wingdings" panose="05000000000000000000" pitchFamily="2" charset="2"/>
                  </a:rPr>
                  <a:t>will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change</a:t>
                </a:r>
                <a:endParaRPr lang="sv-SE" dirty="0">
                  <a:sym typeface="Wingdings" panose="05000000000000000000" pitchFamily="2" charset="2"/>
                </a:endParaRPr>
              </a:p>
              <a:p>
                <a:pPr lvl="1"/>
                <a:endParaRPr lang="sv-SE" dirty="0">
                  <a:sym typeface="Wingdings" panose="05000000000000000000" pitchFamily="2" charset="2"/>
                </a:endParaRPr>
              </a:p>
              <a:p>
                <a:r>
                  <a:rPr lang="sv-SE" dirty="0">
                    <a:sym typeface="Wingdings" panose="05000000000000000000" pitchFamily="2" charset="2"/>
                  </a:rPr>
                  <a:t>Generative: </a:t>
                </a:r>
                <a:r>
                  <a:rPr lang="sv-SE" dirty="0" err="1">
                    <a:sym typeface="Wingdings" panose="05000000000000000000" pitchFamily="2" charset="2"/>
                  </a:rPr>
                  <a:t>often</a:t>
                </a:r>
                <a:r>
                  <a:rPr lang="sv-SE" dirty="0">
                    <a:sym typeface="Wingdings" panose="05000000000000000000" pitchFamily="2" charset="2"/>
                  </a:rPr>
                  <a:t> make </a:t>
                </a:r>
                <a:r>
                  <a:rPr lang="sv-SE" dirty="0" err="1">
                    <a:sym typeface="Wingdings" panose="05000000000000000000" pitchFamily="2" charset="2"/>
                  </a:rPr>
                  <a:t>too</a:t>
                </a:r>
                <a:r>
                  <a:rPr lang="sv-SE" dirty="0">
                    <a:sym typeface="Wingdings" panose="05000000000000000000" pitchFamily="2" charset="2"/>
                  </a:rPr>
                  <a:t> strong </a:t>
                </a:r>
                <a:r>
                  <a:rPr lang="sv-SE" dirty="0" err="1">
                    <a:sym typeface="Wingdings" panose="05000000000000000000" pitchFamily="2" charset="2"/>
                  </a:rPr>
                  <a:t>assumptions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about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sv-S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sv-S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sv-S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  <m:r>
                      <a:rPr lang="sv-S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sv-S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sv-S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</m:t>
                    </m:r>
                    <m:r>
                      <a:rPr lang="sv-S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sv-SE" dirty="0"/>
                  <a:t> </a:t>
                </a:r>
                <a:r>
                  <a:rPr lang="sv-SE" dirty="0">
                    <a:sym typeface="Wingdings" panose="05000000000000000000" pitchFamily="2" charset="2"/>
                  </a:rPr>
                  <a:t> bad </a:t>
                </a:r>
                <a:r>
                  <a:rPr lang="sv-SE" dirty="0" err="1">
                    <a:sym typeface="Wingdings" panose="05000000000000000000" pitchFamily="2" charset="2"/>
                  </a:rPr>
                  <a:t>performance</a:t>
                </a:r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5" t="-2291" r="-66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605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266928" cy="4525963"/>
              </a:xfrm>
            </p:spPr>
            <p:txBody>
              <a:bodyPr/>
              <a:lstStyle/>
              <a:p>
                <a:r>
                  <a:rPr lang="sv-SE" sz="2000" dirty="0"/>
                  <a:t>Discriminative </a:t>
                </a:r>
                <a:r>
                  <a:rPr lang="sv-SE" sz="2000" dirty="0" err="1"/>
                  <a:t>model</a:t>
                </a:r>
                <a:endParaRPr lang="sv-SE" sz="2000" dirty="0"/>
              </a:p>
              <a:p>
                <a:r>
                  <a:rPr lang="sv-SE" sz="2000" dirty="0" err="1"/>
                  <a:t>Model</a:t>
                </a:r>
                <a:r>
                  <a:rPr lang="sv-SE" sz="2000" dirty="0"/>
                  <a:t> for </a:t>
                </a:r>
                <a:r>
                  <a:rPr lang="sv-SE" sz="2000" dirty="0" err="1"/>
                  <a:t>binary</a:t>
                </a:r>
                <a:r>
                  <a:rPr lang="sv-SE" sz="2000" dirty="0"/>
                  <a:t> output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sz="1600" b="0" i="1" smtClean="0">
                        <a:latin typeface="Cambria Math"/>
                      </a:rPr>
                      <m:t>𝐶</m:t>
                    </m:r>
                    <m:r>
                      <a:rPr lang="sv-SE" sz="16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sv-S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6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sv-SE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sv-SE" sz="1600" b="0" i="1" smtClean="0">
                            <a:latin typeface="Cambria Math"/>
                          </a:rPr>
                          <m:t>=1,</m:t>
                        </m:r>
                        <m:sSub>
                          <m:sSubPr>
                            <m:ctrlPr>
                              <a:rPr lang="sv-S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6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sv-SE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sv-SE" sz="1600" b="0" i="1" smtClean="0">
                            <a:latin typeface="Cambria Math"/>
                          </a:rPr>
                          <m:t>=0</m:t>
                        </m:r>
                      </m:e>
                    </m:d>
                  </m:oMath>
                </a14:m>
                <a:endParaRPr lang="sv-SE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sv-S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600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sv-SE" sz="1600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6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v-SE" sz="1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sv-SE" sz="16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sv-SE" sz="1600" b="0" i="1" smtClean="0">
                          <a:latin typeface="Cambria Math"/>
                        </a:rPr>
                        <m:t>=</m:t>
                      </m:r>
                      <m:r>
                        <a:rPr lang="sv-SE" sz="1600" b="0" i="1" smtClean="0">
                          <a:latin typeface="Cambria Math"/>
                        </a:rPr>
                        <m:t>𝑠𝑖𝑔𝑚</m:t>
                      </m:r>
                      <m:d>
                        <m:dPr>
                          <m:ctrlPr>
                            <a:rPr lang="sv-S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1600" b="1" i="1" smtClean="0">
                                  <a:latin typeface="Cambria Math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sv-SE" sz="16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sv-SE" sz="16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sv-SE" sz="1600" b="1" dirty="0"/>
              </a:p>
              <a:p>
                <a:pPr marL="457200" lvl="1" indent="0">
                  <a:buNone/>
                </a:pPr>
                <a:endParaRPr lang="sv-SE" sz="1600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i="1">
                          <a:latin typeface="Cambria Math"/>
                        </a:rPr>
                        <m:t>𝑠𝑖𝑔𝑚</m:t>
                      </m:r>
                      <m:d>
                        <m:dPr>
                          <m:ctrlPr>
                            <a:rPr lang="sv-S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600" i="1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sv-SE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sv-S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16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sv-SE" sz="1600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sv-S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16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v-SE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sv-SE" sz="1600" i="1">
                                  <a:latin typeface="Cambria Math"/>
                                </a:rPr>
                                <m:t>𝑎</m:t>
                              </m:r>
                            </m:sup>
                          </m:sSup>
                          <m:r>
                            <a:rPr lang="sv-SE" sz="1600" i="1">
                              <a:latin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sv-SE" sz="1600" dirty="0"/>
              </a:p>
              <a:p>
                <a:endParaRPr lang="sv-SE" sz="2000" dirty="0"/>
              </a:p>
              <a:p>
                <a:r>
                  <a:rPr lang="sv-SE" sz="2000" dirty="0" err="1"/>
                  <a:t>Alternatively</a:t>
                </a:r>
                <a:endParaRPr lang="sv-SE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0" i="1" smtClean="0">
                          <a:latin typeface="Cambria Math"/>
                        </a:rPr>
                        <m:t>𝑌</m:t>
                      </m:r>
                      <m:r>
                        <a:rPr lang="sv-SE" sz="2000" b="0" i="1" smtClean="0">
                          <a:latin typeface="Cambria Math"/>
                        </a:rPr>
                        <m:t>~</m:t>
                      </m:r>
                      <m:r>
                        <a:rPr lang="sv-SE" sz="2000" b="0" i="1" smtClean="0">
                          <a:latin typeface="Cambria Math"/>
                        </a:rPr>
                        <m:t>𝐵𝑒𝑟𝑛𝑜𝑢𝑙𝑙𝑖</m:t>
                      </m:r>
                      <m:r>
                        <a:rPr lang="sv-SE" sz="2000" b="1" i="1" smtClean="0">
                          <a:latin typeface="Cambria Math"/>
                        </a:rPr>
                        <m:t>(</m:t>
                      </m:r>
                      <m:r>
                        <a:rPr lang="sv-SE" sz="2000" i="1">
                          <a:latin typeface="Cambria Math"/>
                        </a:rPr>
                        <m:t>𝑠𝑖𝑔𝑚</m:t>
                      </m:r>
                      <m:d>
                        <m:dPr>
                          <m:ctrlPr>
                            <a:rPr lang="sv-SE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sv-SE" sz="2000" b="1" i="1" smtClean="0">
                          <a:latin typeface="Cambria Math"/>
                        </a:rPr>
                        <m:t>), </m:t>
                      </m:r>
                      <m:r>
                        <a:rPr lang="sv-SE" sz="2000" b="0" i="1" smtClean="0">
                          <a:latin typeface="Cambria Math"/>
                        </a:rPr>
                        <m:t>𝑎</m:t>
                      </m:r>
                      <m:r>
                        <a:rPr lang="sv-SE" sz="20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000" b="1" i="1" smtClean="0">
                              <a:latin typeface="Cambria Math"/>
                            </a:rPr>
                            <m:t>𝒘</m:t>
                          </m:r>
                        </m:e>
                        <m:sup>
                          <m:r>
                            <a:rPr lang="sv-SE" sz="2000" b="1" i="1" smtClean="0">
                              <a:latin typeface="Cambria Math"/>
                            </a:rPr>
                            <m:t>𝑻</m:t>
                          </m:r>
                        </m:sup>
                      </m:sSup>
                      <m:r>
                        <a:rPr lang="sv-SE" sz="2000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sv-SE" sz="20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0" i="1" smtClean="0">
                          <a:latin typeface="Cambria Math"/>
                        </a:rPr>
                        <m:t>𝑠𝑖𝑔𝑚</m:t>
                      </m:r>
                      <m:d>
                        <m:d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sv-SE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sv-SE" sz="2000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0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v-SE" sz="2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sv-SE" sz="2000" b="0" i="1" smtClean="0">
                                  <a:latin typeface="Cambria Math"/>
                                </a:rPr>
                                <m:t>𝑎</m:t>
                              </m:r>
                            </m:sup>
                          </m:sSup>
                          <m:r>
                            <a:rPr lang="sv-SE" sz="2000" b="0" i="1" smtClean="0">
                              <a:latin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sv-SE" sz="2400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266928" cy="4525963"/>
              </a:xfrm>
              <a:blipFill rotWithShape="1">
                <a:blip r:embed="rId2"/>
                <a:stretch>
                  <a:fillRect l="-926" t="-67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389" y="3356991"/>
            <a:ext cx="3240828" cy="2558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56176" y="2795796"/>
                <a:ext cx="21472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1600" dirty="0">
                    <a:solidFill>
                      <a:srgbClr val="7030A0"/>
                    </a:solidFill>
                  </a:rPr>
                  <a:t>What is </a:t>
                </a:r>
                <a14:m>
                  <m:oMath xmlns:m="http://schemas.openxmlformats.org/officeDocument/2006/math">
                    <m:r>
                      <a:rPr lang="sv-SE" sz="1600" b="0" i="1" smtClean="0">
                        <a:solidFill>
                          <a:srgbClr val="7030A0"/>
                        </a:solidFill>
                        <a:latin typeface="Cambria Math"/>
                      </a:rPr>
                      <m:t>𝑃</m:t>
                    </m:r>
                    <m:r>
                      <a:rPr lang="sv-SE" sz="1600" b="0" i="1" smtClean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sv-SE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𝑌</m:t>
                        </m:r>
                        <m:r>
                          <a:rPr lang="sv-SE" sz="16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sv-SE" sz="16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sv-SE" sz="16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sv-SE" sz="1600" b="0" i="1" smtClean="0">
                        <a:solidFill>
                          <a:srgbClr val="7030A0"/>
                        </a:solidFill>
                        <a:latin typeface="Cambria Math"/>
                      </a:rPr>
                      <m:t>|</m:t>
                    </m:r>
                    <m:r>
                      <a:rPr lang="sv-SE" sz="1600" b="0" i="1" smtClean="0">
                        <a:solidFill>
                          <a:srgbClr val="7030A0"/>
                        </a:solidFill>
                        <a:latin typeface="Cambria Math"/>
                      </a:rPr>
                      <m:t>𝑋</m:t>
                    </m:r>
                    <m:r>
                      <a:rPr lang="sv-SE" sz="1600" b="0" i="1" smtClean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sv-SE" sz="1600" dirty="0">
                    <a:solidFill>
                      <a:srgbClr val="7030A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795796"/>
                <a:ext cx="2147254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1705" t="-5455" r="-568" b="-2363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989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v-SE" sz="2000" dirty="0"/>
                  <a:t>Logistic </a:t>
                </a:r>
                <a:r>
                  <a:rPr lang="sv-SE" sz="2000" dirty="0" err="1"/>
                  <a:t>model</a:t>
                </a:r>
                <a:r>
                  <a:rPr lang="sv-SE" sz="2000" dirty="0"/>
                  <a:t>- </a:t>
                </a:r>
                <a:r>
                  <a:rPr lang="sv-SE" sz="2000" dirty="0" err="1"/>
                  <a:t>yet</a:t>
                </a:r>
                <a:r>
                  <a:rPr lang="sv-SE" sz="2000" dirty="0"/>
                  <a:t> </a:t>
                </a:r>
                <a:r>
                  <a:rPr lang="sv-SE" sz="2000" dirty="0" err="1"/>
                  <a:t>another</a:t>
                </a:r>
                <a:r>
                  <a:rPr lang="sv-SE" sz="2000" dirty="0"/>
                  <a:t>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𝑙𝑛</m:t>
                      </m:r>
                      <m:f>
                        <m:fPr>
                          <m:ctrlPr>
                            <a:rPr lang="sv-S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sv-S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sv-S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𝑌</m:t>
                          </m:r>
                          <m:r>
                            <a:rPr lang="sv-S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=1|</m:t>
                          </m:r>
                          <m:r>
                            <a:rPr lang="sv-S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sv-S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sv-S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sv-S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sv-S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sv-S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sv-S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𝑌</m:t>
                          </m:r>
                          <m:r>
                            <a:rPr lang="sv-S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=0|</m:t>
                          </m:r>
                          <m:r>
                            <a:rPr lang="sv-S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sv-S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sv-S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sv-S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sv-SE" sz="1600" i="1">
                          <a:latin typeface="Cambria Math"/>
                        </a:rPr>
                        <m:t>=</m:t>
                      </m:r>
                      <m:r>
                        <a:rPr lang="sv-SE" sz="1600" b="0" i="1" smtClean="0">
                          <a:latin typeface="Cambria Math"/>
                        </a:rPr>
                        <m:t>𝑙𝑛</m:t>
                      </m:r>
                      <m:f>
                        <m:fPr>
                          <m:ctrlPr>
                            <a:rPr lang="sv-S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1600" i="1">
                              <a:latin typeface="Cambria Math"/>
                            </a:rPr>
                            <m:t>𝑝</m:t>
                          </m:r>
                          <m:r>
                            <a:rPr lang="sv-SE" sz="1600" i="1">
                              <a:latin typeface="Cambria Math"/>
                            </a:rPr>
                            <m:t>(</m:t>
                          </m:r>
                          <m:r>
                            <a:rPr lang="sv-SE" sz="1600" i="1">
                              <a:latin typeface="Cambria Math"/>
                            </a:rPr>
                            <m:t>𝑌</m:t>
                          </m:r>
                          <m:r>
                            <a:rPr lang="sv-SE" sz="1600" i="1">
                              <a:latin typeface="Cambria Math"/>
                            </a:rPr>
                            <m:t>=1|</m:t>
                          </m:r>
                          <m:r>
                            <a:rPr lang="sv-SE" sz="1600" i="1">
                              <a:latin typeface="Cambria Math"/>
                            </a:rPr>
                            <m:t>𝑋</m:t>
                          </m:r>
                          <m:r>
                            <a:rPr lang="sv-SE" sz="1600" i="1">
                              <a:latin typeface="Cambria Math"/>
                            </a:rPr>
                            <m:t>=</m:t>
                          </m:r>
                          <m:r>
                            <a:rPr lang="sv-SE" sz="1600" i="1">
                              <a:latin typeface="Cambria Math"/>
                            </a:rPr>
                            <m:t>𝑥</m:t>
                          </m:r>
                          <m:r>
                            <a:rPr lang="sv-SE" sz="16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sv-SE" sz="16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sv-SE" sz="1600" i="1">
                              <a:latin typeface="Cambria Math"/>
                            </a:rPr>
                            <m:t>𝑃</m:t>
                          </m:r>
                          <m:r>
                            <a:rPr lang="sv-SE" sz="1600" i="1">
                              <a:latin typeface="Cambria Math"/>
                            </a:rPr>
                            <m:t>(</m:t>
                          </m:r>
                          <m:r>
                            <a:rPr lang="sv-SE" sz="1600" i="1">
                              <a:latin typeface="Cambria Math"/>
                            </a:rPr>
                            <m:t>𝑌</m:t>
                          </m:r>
                          <m:r>
                            <a:rPr lang="sv-SE" sz="1600" i="1">
                              <a:latin typeface="Cambria Math"/>
                            </a:rPr>
                            <m:t>=1|</m:t>
                          </m:r>
                          <m:r>
                            <a:rPr lang="sv-SE" sz="1600" i="1">
                              <a:latin typeface="Cambria Math"/>
                            </a:rPr>
                            <m:t>𝑋</m:t>
                          </m:r>
                          <m:r>
                            <a:rPr lang="sv-SE" sz="1600" i="1">
                              <a:latin typeface="Cambria Math"/>
                            </a:rPr>
                            <m:t>=</m:t>
                          </m:r>
                          <m:r>
                            <a:rPr lang="sv-SE" sz="1600" i="1">
                              <a:latin typeface="Cambria Math"/>
                            </a:rPr>
                            <m:t>𝑥</m:t>
                          </m:r>
                          <m:r>
                            <a:rPr lang="sv-SE" sz="1600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sv-SE" sz="1600" b="0" i="1" smtClean="0">
                          <a:latin typeface="Cambria Math"/>
                        </a:rPr>
                        <m:t>=</m:t>
                      </m:r>
                      <m:r>
                        <a:rPr lang="sv-SE" sz="1600" b="0" i="1" smtClean="0">
                          <a:latin typeface="Cambria Math"/>
                        </a:rPr>
                        <m:t>𝑙𝑜𝑔𝑖𝑡</m:t>
                      </m:r>
                      <m:r>
                        <a:rPr lang="sv-SE" sz="1600" b="0" i="1" smtClean="0">
                          <a:latin typeface="Cambria Math"/>
                        </a:rPr>
                        <m:t>(</m:t>
                      </m:r>
                      <m:r>
                        <a:rPr lang="sv-SE" sz="16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sv-S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600" i="1">
                              <a:latin typeface="Cambria Math"/>
                            </a:rPr>
                            <m:t>𝑌</m:t>
                          </m:r>
                          <m:r>
                            <a:rPr lang="sv-SE" sz="1600" i="1">
                              <a:latin typeface="Cambria Math"/>
                            </a:rPr>
                            <m:t>=1</m:t>
                          </m:r>
                        </m:e>
                        <m:e>
                          <m:r>
                            <a:rPr lang="sv-SE" sz="1600" i="1">
                              <a:latin typeface="Cambria Math"/>
                            </a:rPr>
                            <m:t>𝑋</m:t>
                          </m:r>
                          <m:r>
                            <a:rPr lang="sv-SE" sz="1600" i="1">
                              <a:latin typeface="Cambria Math"/>
                            </a:rPr>
                            <m:t>=</m:t>
                          </m:r>
                          <m:r>
                            <a:rPr lang="sv-SE" sz="16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sv-SE" sz="1600" b="0" i="1" smtClean="0">
                          <a:latin typeface="Cambria Math"/>
                        </a:rPr>
                        <m:t>)=</m:t>
                      </m:r>
                      <m:sSup>
                        <m:sSupPr>
                          <m:ctrlPr>
                            <a:rPr lang="sv-SE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1600" b="1" i="1" smtClean="0">
                              <a:latin typeface="Cambria Math"/>
                            </a:rPr>
                            <m:t>𝒘</m:t>
                          </m:r>
                        </m:e>
                        <m:sup>
                          <m:r>
                            <a:rPr lang="sv-SE" sz="1600" b="1" i="1" smtClean="0">
                              <a:latin typeface="Cambria Math"/>
                            </a:rPr>
                            <m:t>𝑻</m:t>
                          </m:r>
                        </m:sup>
                      </m:sSup>
                      <m:r>
                        <a:rPr lang="sv-SE" sz="1600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sv-SE" sz="1600" dirty="0">
                  <a:solidFill>
                    <a:srgbClr val="00B050"/>
                  </a:solidFill>
                </a:endParaRPr>
              </a:p>
              <a:p>
                <a:endParaRPr lang="sv-SE" sz="2000" dirty="0">
                  <a:solidFill>
                    <a:srgbClr val="00B050"/>
                  </a:solidFill>
                </a:endParaRPr>
              </a:p>
              <a:p>
                <a:r>
                  <a:rPr lang="sv-SE" sz="2000" dirty="0" err="1"/>
                  <a:t>Here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𝑙𝑜𝑔𝑖𝑡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sv-SE" sz="20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 sz="2000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v-SE" sz="2000" b="0" i="1" smtClean="0">
                                    <a:latin typeface="Cambria Math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sv-SE" sz="2000" b="0" i="1" smtClean="0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sv-SE" sz="2000" b="0" i="1" smtClean="0">
                                    <a:latin typeface="Cambria Math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sv-SE" sz="2000" dirty="0"/>
              </a:p>
              <a:p>
                <a:r>
                  <a:rPr lang="sv-SE" sz="2000" dirty="0"/>
                  <a:t>Note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𝑝</m:t>
                    </m:r>
                    <m:r>
                      <a:rPr lang="sv-SE" sz="2000" b="0" i="1" smtClean="0">
                        <a:latin typeface="Cambria Math"/>
                      </a:rPr>
                      <m:t>(</m:t>
                    </m:r>
                    <m:r>
                      <a:rPr lang="sv-SE" sz="2000" b="0" i="1" smtClean="0">
                        <a:latin typeface="Cambria Math"/>
                      </a:rPr>
                      <m:t>𝑌</m:t>
                    </m:r>
                    <m:r>
                      <a:rPr lang="sv-SE" sz="2000" b="0" i="1" smtClean="0">
                        <a:latin typeface="Cambria Math"/>
                      </a:rPr>
                      <m:t>|</m:t>
                    </m:r>
                    <m:r>
                      <a:rPr lang="sv-SE" sz="2000" b="0" i="1" smtClean="0">
                        <a:latin typeface="Cambria Math"/>
                      </a:rPr>
                      <m:t>𝑋</m:t>
                    </m:r>
                    <m:r>
                      <a:rPr lang="sv-SE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sv-SE" sz="2000" dirty="0"/>
                  <a:t> is </a:t>
                </a:r>
                <a:r>
                  <a:rPr lang="sv-SE" sz="2000" dirty="0" err="1"/>
                  <a:t>connected</a:t>
                </a:r>
                <a:r>
                  <a:rPr lang="sv-SE" sz="2000" dirty="0"/>
                  <a:t> </a:t>
                </a:r>
                <a:r>
                  <a:rPr lang="sv-SE" sz="2000" dirty="0" err="1"/>
                  <a:t>to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sv-SE" sz="2000" b="1" i="1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sv-SE" sz="2000" b="1" i="1">
                        <a:latin typeface="Cambria Math"/>
                      </a:rPr>
                      <m:t>𝒙</m:t>
                    </m:r>
                  </m:oMath>
                </a14:m>
                <a:r>
                  <a:rPr lang="sv-SE" sz="2000" dirty="0">
                    <a:solidFill>
                      <a:srgbClr val="00B050"/>
                    </a:solidFill>
                  </a:rPr>
                  <a:t> </a:t>
                </a:r>
                <a:r>
                  <a:rPr lang="sv-SE" sz="2000" dirty="0"/>
                  <a:t>via logit </a:t>
                </a:r>
                <a:r>
                  <a:rPr lang="sv-SE" sz="2000" dirty="0" err="1"/>
                  <a:t>link</a:t>
                </a:r>
                <a:endParaRPr lang="sv-SE" sz="2000" dirty="0"/>
              </a:p>
              <a:p>
                <a:endParaRPr lang="sv-SE" sz="2000" dirty="0"/>
              </a:p>
              <a:p>
                <a:endParaRPr lang="sv-SE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982244" y="2492896"/>
            <a:ext cx="2520950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dirty="0">
                <a:latin typeface="Arial" charset="0"/>
              </a:rPr>
              <a:t>The log of the odds is linear in </a:t>
            </a:r>
            <a:r>
              <a:rPr lang="en-GB" sz="1800" b="1" i="1" dirty="0"/>
              <a:t>x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4005063"/>
            <a:ext cx="4075210" cy="234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71600" y="4437963"/>
            <a:ext cx="2880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>
                <a:solidFill>
                  <a:srgbClr val="C00000"/>
                </a:solidFill>
              </a:rPr>
              <a:t>Example</a:t>
            </a:r>
            <a:r>
              <a:rPr lang="sv-SE" sz="1600" dirty="0"/>
              <a:t>: </a:t>
            </a:r>
            <a:r>
              <a:rPr lang="sv-SE" sz="1600" dirty="0" err="1"/>
              <a:t>Probability</a:t>
            </a:r>
            <a:r>
              <a:rPr lang="sv-SE" sz="1600" dirty="0"/>
              <a:t> </a:t>
            </a:r>
            <a:r>
              <a:rPr lang="sv-SE" sz="1600" dirty="0" err="1"/>
              <a:t>to</a:t>
            </a:r>
            <a:r>
              <a:rPr lang="sv-SE" sz="1600" dirty="0"/>
              <a:t> </a:t>
            </a:r>
            <a:r>
              <a:rPr lang="sv-SE" sz="1600" dirty="0" err="1"/>
              <a:t>buy</a:t>
            </a:r>
            <a:r>
              <a:rPr lang="sv-SE" sz="1600" dirty="0"/>
              <a:t> </a:t>
            </a:r>
            <a:r>
              <a:rPr lang="sv-SE" sz="1600" dirty="0" err="1"/>
              <a:t>more</a:t>
            </a:r>
            <a:r>
              <a:rPr lang="sv-SE" sz="1600" dirty="0"/>
              <a:t> </a:t>
            </a:r>
            <a:r>
              <a:rPr lang="sv-SE" sz="1600" dirty="0" err="1"/>
              <a:t>than</a:t>
            </a:r>
            <a:r>
              <a:rPr lang="sv-SE" sz="1600" dirty="0"/>
              <a:t> </a:t>
            </a:r>
            <a:r>
              <a:rPr lang="sv-SE" sz="1600" dirty="0" err="1"/>
              <a:t>once</a:t>
            </a:r>
            <a:r>
              <a:rPr lang="sv-SE" sz="1600" dirty="0"/>
              <a:t> as </a:t>
            </a:r>
            <a:r>
              <a:rPr lang="sv-SE" sz="1600" dirty="0" err="1"/>
              <a:t>function</a:t>
            </a:r>
            <a:r>
              <a:rPr lang="sv-SE" sz="1600" dirty="0"/>
              <a:t> </a:t>
            </a:r>
            <a:r>
              <a:rPr lang="sv-SE" sz="1600" dirty="0" err="1"/>
              <a:t>of</a:t>
            </a:r>
            <a:r>
              <a:rPr lang="sv-SE" sz="1600" dirty="0"/>
              <a:t> </a:t>
            </a:r>
            <a:r>
              <a:rPr lang="sv-SE" sz="1600" dirty="0" err="1"/>
              <a:t>First</a:t>
            </a:r>
            <a:r>
              <a:rPr lang="sv-SE" sz="1600" dirty="0"/>
              <a:t> </a:t>
            </a:r>
            <a:r>
              <a:rPr lang="sv-SE" sz="1600" dirty="0" err="1"/>
              <a:t>Amount</a:t>
            </a:r>
            <a:r>
              <a:rPr lang="sv-SE" sz="1600" dirty="0"/>
              <a:t> </a:t>
            </a:r>
            <a:r>
              <a:rPr lang="sv-SE" sz="1600" dirty="0" err="1"/>
              <a:t>Spend</a:t>
            </a:r>
            <a:endParaRPr lang="sv-SE" sz="1600" dirty="0"/>
          </a:p>
          <a:p>
            <a:endParaRPr lang="sv-SE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757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</p:spPr>
            <p:txBody>
              <a:bodyPr/>
              <a:lstStyle/>
              <a:p>
                <a:r>
                  <a:rPr lang="sv-SE" sz="2000" dirty="0"/>
                  <a:t>When Y is </a:t>
                </a:r>
                <a:r>
                  <a:rPr lang="sv-SE" sz="2000" dirty="0" err="1"/>
                  <a:t>categorical</a:t>
                </a:r>
                <a:r>
                  <a:rPr lang="sv-SE" sz="2000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0" i="1" smtClean="0">
                          <a:latin typeface="Cambria Math"/>
                        </a:rPr>
                        <m:t>𝑝</m:t>
                      </m:r>
                      <m:r>
                        <a:rPr lang="sv-SE" sz="2000" b="0" i="1" smtClean="0">
                          <a:latin typeface="Cambria Math"/>
                        </a:rPr>
                        <m:t>(</m:t>
                      </m:r>
                      <m:r>
                        <a:rPr lang="sv-SE" sz="2000" b="0" i="1" smtClean="0">
                          <a:latin typeface="Cambria Math"/>
                        </a:rPr>
                        <m:t>𝑌</m:t>
                      </m:r>
                      <m:r>
                        <a:rPr lang="sv-SE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sv-SE" sz="2000" b="0" i="1" smtClean="0">
                          <a:latin typeface="Cambria Math"/>
                        </a:rPr>
                        <m:t>|</m:t>
                      </m:r>
                      <m:r>
                        <a:rPr lang="sv-SE" sz="2000" b="0" i="1" smtClean="0">
                          <a:latin typeface="Cambria Math"/>
                        </a:rPr>
                        <m:t>𝑥</m:t>
                      </m:r>
                      <m:r>
                        <a:rPr lang="sv-SE" sz="20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0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sz="2000" b="1" i="1"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sv-SE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sv-SE" sz="20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sv-SE" sz="2000" b="1" i="1">
                                  <a:latin typeface="Cambria Math"/>
                                </a:rPr>
                                <m:t>𝒙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sv-SE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sv-SE" sz="20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sv-SE" sz="20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sz="2000" b="0" i="1" smtClean="0"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0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sv-SE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sv-SE" sz="2000" b="1" i="1">
                                          <a:latin typeface="Cambria Math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sv-SE" sz="2000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sv-SE" sz="20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sv-SE" sz="2000" b="1" i="1">
                                      <a:latin typeface="Cambria Math"/>
                                    </a:rPr>
                                    <m:t>𝒙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sv-SE" sz="2000" b="1" i="1" smtClean="0">
                          <a:latin typeface="Cambria Math"/>
                        </a:rPr>
                        <m:t>=</m:t>
                      </m:r>
                      <m:r>
                        <a:rPr lang="sv-SE" sz="2000" b="0" i="1" smtClean="0">
                          <a:latin typeface="Cambria Math"/>
                        </a:rPr>
                        <m:t>𝑠𝑜𝑓𝑡𝑚𝑎𝑥</m:t>
                      </m:r>
                      <m:r>
                        <a:rPr lang="sv-SE" sz="2000" b="1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sz="2000" b="1" i="1" smtClean="0">
                              <a:latin typeface="Cambria Math"/>
                            </a:rPr>
                            <m:t>𝒘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sv-SE" sz="2000" b="1" i="1" smtClean="0"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sv-SE" sz="2000" b="1" i="1" smtClean="0">
                          <a:latin typeface="Cambria Math"/>
                        </a:rPr>
                        <m:t>𝒙</m:t>
                      </m:r>
                      <m:r>
                        <a:rPr lang="sv-SE" sz="20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sv-SE" sz="2000" dirty="0"/>
              </a:p>
              <a:p>
                <a:r>
                  <a:rPr lang="sv-SE" sz="2000" dirty="0" err="1"/>
                  <a:t>Alternatively</a:t>
                </a:r>
                <a:endParaRPr lang="sv-SE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0" i="1" smtClean="0">
                          <a:latin typeface="Cambria Math"/>
                        </a:rPr>
                        <m:t>𝑌</m:t>
                      </m:r>
                      <m:r>
                        <a:rPr lang="sv-SE" sz="2000" b="0" i="1" smtClean="0">
                          <a:latin typeface="Cambria Math"/>
                        </a:rPr>
                        <m:t>~</m:t>
                      </m:r>
                      <m:r>
                        <a:rPr lang="sv-SE" sz="2000" b="0" i="1" smtClean="0">
                          <a:latin typeface="Cambria Math"/>
                        </a:rPr>
                        <m:t>𝑀𝑢𝑙𝑡𝑖𝑛𝑜𝑢𝑙𝑙𝑖</m:t>
                      </m:r>
                      <m:d>
                        <m:d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b="0" i="1" smtClean="0">
                              <a:latin typeface="Cambria Math"/>
                            </a:rPr>
                            <m:t>𝑠𝑜𝑓𝑡𝑚𝑎𝑥</m:t>
                          </m:r>
                          <m:d>
                            <m:d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sz="2000" b="1" i="1"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sv-SE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sv-SE" sz="20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sv-SE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sv-SE" sz="2000" b="1" i="1" smtClean="0">
                              <a:latin typeface="Cambria Math"/>
                            </a:rPr>
                            <m:t>, …</m:t>
                          </m:r>
                          <m:r>
                            <a:rPr lang="sv-SE" sz="2000" i="1">
                              <a:latin typeface="Cambria Math"/>
                            </a:rPr>
                            <m:t>𝑠𝑜𝑓𝑡𝑚𝑎𝑥</m:t>
                          </m:r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sz="2000" b="1" i="1"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sv-SE" sz="2000" b="0" i="1" smtClean="0">
                                      <a:latin typeface="Cambria Math"/>
                                    </a:rPr>
                                    <m:t>𝐾</m:t>
                                  </m:r>
                                </m:sub>
                                <m:sup>
                                  <m:r>
                                    <a:rPr lang="sv-SE" sz="20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sv-SE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sv-SE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  <a:blipFill rotWithShape="1">
                <a:blip r:embed="rId2"/>
                <a:stretch>
                  <a:fillRect l="-593" t="-63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3933056"/>
            <a:ext cx="4118819" cy="2367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8602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sv-SE" sz="2400" b="1" dirty="0">
                    <a:solidFill>
                      <a:srgbClr val="0070C0"/>
                    </a:solidFill>
                  </a:rPr>
                  <a:t>Fitting logistic regression</a:t>
                </a:r>
              </a:p>
              <a:p>
                <a:r>
                  <a:rPr lang="sv-SE" sz="2400" dirty="0"/>
                  <a:t>In </a:t>
                </a:r>
                <a:r>
                  <a:rPr lang="sv-SE" sz="2400" dirty="0" err="1"/>
                  <a:t>binary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case</a:t>
                </a:r>
                <a:r>
                  <a:rPr lang="sv-SE" sz="2400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v-SE" sz="2000">
                          <a:latin typeface="Cambria Math"/>
                        </a:rPr>
                        <m:t>log</m:t>
                      </m:r>
                      <m:r>
                        <a:rPr lang="sv-SE" sz="2000">
                          <a:latin typeface="Cambria Math"/>
                        </a:rPr>
                        <m:t> </m:t>
                      </m:r>
                      <m:r>
                        <a:rPr lang="sv-SE" sz="20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/>
                            </a:rPr>
                            <m:t>𝐷</m:t>
                          </m:r>
                        </m:e>
                        <m:e>
                          <m:r>
                            <a:rPr lang="sv-SE" sz="2000" i="1">
                              <a:latin typeface="Cambria Math"/>
                            </a:rPr>
                            <m:t>𝑤</m:t>
                          </m:r>
                        </m:e>
                      </m:d>
                      <m:r>
                        <a:rPr lang="sv-SE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000" i="1">
                              <a:latin typeface="Cambria Math"/>
                            </a:rPr>
                            <m:t>𝑖</m:t>
                          </m:r>
                          <m:r>
                            <a:rPr lang="sv-SE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sv-SE" sz="20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sv-SE" sz="2000">
                              <a:latin typeface="Cambria Math"/>
                            </a:rPr>
                            <m:t>log</m:t>
                          </m:r>
                          <m:r>
                            <a:rPr lang="sv-SE" sz="2000" i="1">
                              <a:latin typeface="Cambria Math"/>
                            </a:rPr>
                            <m:t>⁡(</m:t>
                          </m:r>
                        </m:e>
                      </m:nary>
                      <m:r>
                        <a:rPr lang="sv-SE" sz="2000" b="0" i="1" smtClean="0">
                          <a:latin typeface="Cambria Math"/>
                        </a:rPr>
                        <m:t>𝑠𝑖𝑔𝑚</m:t>
                      </m:r>
                      <m:r>
                        <a:rPr lang="sv-SE" sz="20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000" b="0" i="1" smtClean="0">
                              <a:latin typeface="Cambria Math"/>
                            </a:rPr>
                            <m:t>𝑤</m:t>
                          </m:r>
                        </m:e>
                        <m:sup>
                          <m:r>
                            <a:rPr lang="sv-SE" sz="20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sv-SE" sz="2000" b="0" i="1" smtClean="0">
                          <a:latin typeface="Cambria Math"/>
                        </a:rPr>
                        <m:t>)</m:t>
                      </m:r>
                      <m:r>
                        <a:rPr lang="sv-SE" sz="2000" i="1">
                          <a:latin typeface="Cambria Math"/>
                        </a:rPr>
                        <m:t>)</m:t>
                      </m:r>
                      <m:r>
                        <a:rPr lang="sv-SE" sz="2000" b="0" i="1" smtClean="0">
                          <a:latin typeface="Cambria Math"/>
                        </a:rPr>
                        <m:t> </m:t>
                      </m:r>
                      <m:r>
                        <a:rPr lang="sv-SE" sz="20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v-SE" sz="200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sv-SE" sz="2000" i="1">
                                  <a:latin typeface="Cambria Math"/>
                                </a:rPr>
                                <m:t>𝑠𝑖𝑔𝑚</m:t>
                              </m:r>
                              <m:r>
                                <a:rPr lang="sv-SE" sz="2000" i="1"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0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sv-SE" sz="20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sv-SE" sz="2000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sv-SE" sz="2000" dirty="0"/>
              </a:p>
              <a:p>
                <a:pPr lvl="1"/>
                <a:r>
                  <a:rPr lang="sv-SE" sz="1800" dirty="0" err="1"/>
                  <a:t>Can</a:t>
                </a:r>
                <a:r>
                  <a:rPr lang="sv-SE" sz="1800" dirty="0"/>
                  <a:t> not be </a:t>
                </a:r>
                <a:r>
                  <a:rPr lang="sv-SE" sz="1800" dirty="0" err="1"/>
                  <a:t>maximized</a:t>
                </a:r>
                <a:r>
                  <a:rPr lang="sv-SE" sz="1800" dirty="0"/>
                  <a:t> </a:t>
                </a:r>
                <a:r>
                  <a:rPr lang="sv-SE" sz="1800" dirty="0" err="1"/>
                  <a:t>analytically</a:t>
                </a:r>
                <a:r>
                  <a:rPr lang="sv-SE" sz="1800" dirty="0"/>
                  <a:t>, </a:t>
                </a:r>
                <a:r>
                  <a:rPr lang="sv-SE" sz="1800" dirty="0" err="1"/>
                  <a:t>but</a:t>
                </a:r>
                <a:r>
                  <a:rPr lang="sv-SE" sz="1800" dirty="0"/>
                  <a:t> </a:t>
                </a:r>
                <a:r>
                  <a:rPr lang="sv-SE" sz="1800" dirty="0" err="1"/>
                  <a:t>unique</a:t>
                </a:r>
                <a:r>
                  <a:rPr lang="sv-SE" sz="1800" dirty="0"/>
                  <a:t> </a:t>
                </a:r>
                <a:r>
                  <a:rPr lang="sv-SE" sz="1800" dirty="0" err="1"/>
                  <a:t>maximizer</a:t>
                </a:r>
                <a:r>
                  <a:rPr lang="sv-SE" sz="1800" dirty="0"/>
                  <a:t> </a:t>
                </a:r>
                <a:r>
                  <a:rPr lang="sv-SE" sz="1800" dirty="0" err="1"/>
                  <a:t>exists</a:t>
                </a:r>
                <a:endParaRPr lang="sv-SE" sz="1800" dirty="0"/>
              </a:p>
              <a:p>
                <a:r>
                  <a:rPr lang="sv-SE" sz="2400" dirty="0"/>
                  <a:t>To </a:t>
                </a:r>
                <a:r>
                  <a:rPr lang="sv-SE" sz="2400" dirty="0" err="1"/>
                  <a:t>maximize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loglikelihood</a:t>
                </a:r>
                <a:r>
                  <a:rPr lang="sv-SE" sz="2400" dirty="0"/>
                  <a:t>, </a:t>
                </a:r>
                <a:r>
                  <a:rPr lang="sv-SE" sz="2400" dirty="0" err="1"/>
                  <a:t>optimization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used</a:t>
                </a:r>
                <a:endParaRPr lang="sv-SE" sz="2400" dirty="0"/>
              </a:p>
              <a:p>
                <a:pPr lvl="1"/>
                <a:r>
                  <a:rPr lang="sv-SE" sz="1800" dirty="0" err="1"/>
                  <a:t>Newton’s</a:t>
                </a:r>
                <a:r>
                  <a:rPr lang="sv-SE" sz="1800" dirty="0"/>
                  <a:t> </a:t>
                </a:r>
                <a:r>
                  <a:rPr lang="sv-SE" sz="1800" dirty="0" err="1"/>
                  <a:t>method</a:t>
                </a:r>
                <a:r>
                  <a:rPr lang="sv-SE" sz="1800" dirty="0"/>
                  <a:t> </a:t>
                </a:r>
                <a:r>
                  <a:rPr lang="sv-SE" sz="1800" dirty="0" err="1"/>
                  <a:t>traditionally</a:t>
                </a:r>
                <a:r>
                  <a:rPr lang="sv-SE" sz="1800" dirty="0"/>
                  <a:t> </a:t>
                </a:r>
                <a:r>
                  <a:rPr lang="sv-SE" sz="1800" dirty="0" err="1"/>
                  <a:t>used</a:t>
                </a:r>
                <a:r>
                  <a:rPr lang="sv-SE" sz="1800" dirty="0"/>
                  <a:t> (</a:t>
                </a:r>
                <a:r>
                  <a:rPr lang="sv-SE" sz="1800" dirty="0" err="1"/>
                  <a:t>Iterative</a:t>
                </a:r>
                <a:r>
                  <a:rPr lang="sv-SE" sz="1800" dirty="0"/>
                  <a:t> </a:t>
                </a:r>
                <a:r>
                  <a:rPr lang="sv-SE" sz="1800" dirty="0" err="1"/>
                  <a:t>Reweighted</a:t>
                </a:r>
                <a:r>
                  <a:rPr lang="sv-SE" sz="1800" dirty="0"/>
                  <a:t> </a:t>
                </a:r>
                <a:r>
                  <a:rPr lang="sv-SE" sz="1800" dirty="0" err="1"/>
                  <a:t>Least</a:t>
                </a:r>
                <a:r>
                  <a:rPr lang="sv-SE" sz="1800" dirty="0"/>
                  <a:t> Squares)</a:t>
                </a:r>
              </a:p>
              <a:p>
                <a:pPr lvl="1"/>
                <a:r>
                  <a:rPr lang="sv-SE" sz="1800" dirty="0" err="1"/>
                  <a:t>Steepest</a:t>
                </a:r>
                <a:r>
                  <a:rPr lang="sv-SE" sz="1800" dirty="0"/>
                  <a:t> </a:t>
                </a:r>
                <a:r>
                  <a:rPr lang="sv-SE" sz="1800" dirty="0" err="1"/>
                  <a:t>descent,Quasi</a:t>
                </a:r>
                <a:r>
                  <a:rPr lang="sv-SE" sz="1800" dirty="0"/>
                  <a:t>-newton </a:t>
                </a:r>
                <a:r>
                  <a:rPr lang="sv-SE" sz="1800" dirty="0" err="1"/>
                  <a:t>methods</a:t>
                </a:r>
                <a:r>
                  <a:rPr lang="sv-SE" sz="1800" dirty="0"/>
                  <a:t>…</a:t>
                </a:r>
              </a:p>
              <a:p>
                <a:pPr marL="0" indent="0">
                  <a:buNone/>
                </a:pPr>
                <a:endParaRPr lang="sv-SE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sv-SE" sz="2000" b="1" dirty="0" err="1">
                    <a:solidFill>
                      <a:srgbClr val="0070C0"/>
                    </a:solidFill>
                  </a:rPr>
                  <a:t>Estimation</a:t>
                </a:r>
                <a:r>
                  <a:rPr lang="sv-SE" sz="2000" b="1" dirty="0">
                    <a:solidFill>
                      <a:srgbClr val="0070C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sv-SE" sz="2000" dirty="0"/>
                  <a:t>For new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/>
                      </a:rPr>
                      <m:t>𝑥</m:t>
                    </m:r>
                  </m:oMath>
                </a14:m>
                <a:r>
                  <a:rPr lang="sv-SE" sz="2000" dirty="0"/>
                  <a:t>, </a:t>
                </a:r>
                <a:r>
                  <a:rPr lang="sv-SE" sz="2000" dirty="0" err="1"/>
                  <a:t>estimate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sv-SE" sz="2000" i="1"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sz="2000" i="1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sv-SE" sz="2000" i="1">
                        <a:latin typeface="Cambria Math"/>
                      </a:rPr>
                      <m:t>]</m:t>
                    </m:r>
                  </m:oMath>
                </a14:m>
                <a:r>
                  <a:rPr lang="sv-SE" sz="2000" dirty="0"/>
                  <a:t> and </a:t>
                </a:r>
                <a:r>
                  <a:rPr lang="sv-SE" sz="2000" dirty="0" err="1"/>
                  <a:t>classify</a:t>
                </a:r>
                <a:r>
                  <a:rPr lang="sv-SE" sz="2000" dirty="0"/>
                  <a:t>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 sz="2000"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sv-SE" sz="2000" i="1">
                                <a:latin typeface="Cambria Math"/>
                              </a:rPr>
                              <m:t> </m:t>
                            </m:r>
                          </m:fName>
                          <m:e>
                            <m:func>
                              <m:funcPr>
                                <m:ctrlPr>
                                  <a:rPr lang="sv-SE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sv-S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sv-SE" sz="2000">
                                        <a:latin typeface="Cambria Math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sv-SE" sz="2000" i="1">
                                        <a:latin typeface="Cambria Math"/>
                                      </a:rPr>
                                      <m:t>𝑖</m:t>
                                    </m:r>
                                  </m:lim>
                                </m:limLow>
                              </m:fName>
                              <m:e>
                                <m:sSub>
                                  <m:sSubPr>
                                    <m:ctrlPr>
                                      <a:rPr lang="sv-S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0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sv-SE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sv-SE" sz="2000" dirty="0"/>
              </a:p>
              <a:p>
                <a:endParaRPr lang="sv-SE" sz="2000" dirty="0"/>
              </a:p>
              <a:p>
                <a:pPr marL="0" indent="0">
                  <a:buNone/>
                </a:pPr>
                <a:r>
                  <a:rPr lang="sv-SE" sz="2000" dirty="0">
                    <a:solidFill>
                      <a:srgbClr val="C00000"/>
                    </a:solidFill>
                  </a:rPr>
                  <a:t>Decision </a:t>
                </a:r>
                <a:r>
                  <a:rPr lang="sv-SE" sz="2000" dirty="0" err="1">
                    <a:solidFill>
                      <a:srgbClr val="C00000"/>
                    </a:solidFill>
                  </a:rPr>
                  <a:t>boundaries</a:t>
                </a:r>
                <a:r>
                  <a:rPr lang="sv-SE" sz="2000" dirty="0">
                    <a:solidFill>
                      <a:srgbClr val="C00000"/>
                    </a:solidFill>
                  </a:rPr>
                  <a:t> </a:t>
                </a:r>
                <a:r>
                  <a:rPr lang="sv-SE" sz="2000" dirty="0" err="1">
                    <a:solidFill>
                      <a:srgbClr val="C00000"/>
                    </a:solidFill>
                  </a:rPr>
                  <a:t>of</a:t>
                </a:r>
                <a:r>
                  <a:rPr lang="sv-SE" sz="2000" dirty="0">
                    <a:solidFill>
                      <a:srgbClr val="C00000"/>
                    </a:solidFill>
                  </a:rPr>
                  <a:t> logistic regression </a:t>
                </a:r>
                <a:r>
                  <a:rPr lang="sv-SE" sz="2000" dirty="0" err="1">
                    <a:solidFill>
                      <a:srgbClr val="C00000"/>
                    </a:solidFill>
                  </a:rPr>
                  <a:t>are</a:t>
                </a:r>
                <a:r>
                  <a:rPr lang="sv-SE" sz="2000" dirty="0">
                    <a:solidFill>
                      <a:srgbClr val="C00000"/>
                    </a:solidFill>
                  </a:rPr>
                  <a:t> </a:t>
                </a:r>
                <a:r>
                  <a:rPr lang="sv-SE" sz="2000" dirty="0" err="1">
                    <a:solidFill>
                      <a:srgbClr val="C00000"/>
                    </a:solidFill>
                  </a:rPr>
                  <a:t>linear</a:t>
                </a:r>
                <a:endParaRPr lang="sv-SE" sz="2000" dirty="0">
                  <a:solidFill>
                    <a:srgbClr val="C00000"/>
                  </a:solidFill>
                </a:endParaRPr>
              </a:p>
              <a:p>
                <a:endParaRPr lang="sv-S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752" b="-148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109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Overview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Elements </a:t>
            </a:r>
            <a:r>
              <a:rPr lang="sv-SE" dirty="0" err="1"/>
              <a:t>of</a:t>
            </a:r>
            <a:r>
              <a:rPr lang="sv-SE" dirty="0"/>
              <a:t> decision </a:t>
            </a:r>
            <a:r>
              <a:rPr lang="sv-SE" dirty="0" err="1"/>
              <a:t>theory</a:t>
            </a:r>
            <a:endParaRPr lang="sv-SE" dirty="0"/>
          </a:p>
          <a:p>
            <a:r>
              <a:rPr lang="sv-SE" dirty="0" err="1"/>
              <a:t>Logistic</a:t>
            </a:r>
            <a:r>
              <a:rPr lang="sv-SE" dirty="0"/>
              <a:t> regression</a:t>
            </a:r>
          </a:p>
          <a:p>
            <a:r>
              <a:rPr lang="sv-SE" dirty="0" err="1"/>
              <a:t>Discriminant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models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1861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000" dirty="0"/>
              <a:t>In R, </a:t>
            </a:r>
            <a:r>
              <a:rPr lang="sv-SE" sz="2000" dirty="0" err="1"/>
              <a:t>use</a:t>
            </a:r>
            <a:r>
              <a:rPr lang="sv-SE" sz="2000" dirty="0"/>
              <a:t> </a:t>
            </a:r>
            <a:r>
              <a:rPr lang="sv-SE" sz="2000" dirty="0" err="1"/>
              <a:t>glm</a:t>
            </a:r>
            <a:r>
              <a:rPr lang="sv-SE" sz="2000" dirty="0"/>
              <a:t>() </a:t>
            </a:r>
            <a:r>
              <a:rPr lang="sv-SE" sz="2000" dirty="0" err="1"/>
              <a:t>with</a:t>
            </a:r>
            <a:r>
              <a:rPr lang="sv-SE" sz="2000" dirty="0"/>
              <a:t> </a:t>
            </a:r>
            <a:r>
              <a:rPr lang="sv-SE" sz="2000" dirty="0" err="1"/>
              <a:t>family</a:t>
            </a:r>
            <a:r>
              <a:rPr lang="sv-SE" sz="2000" dirty="0"/>
              <a:t>=”</a:t>
            </a:r>
            <a:r>
              <a:rPr lang="sv-SE" sz="2000" dirty="0" err="1"/>
              <a:t>binomial</a:t>
            </a:r>
            <a:r>
              <a:rPr lang="sv-SE" sz="2000" dirty="0"/>
              <a:t>”</a:t>
            </a:r>
          </a:p>
          <a:p>
            <a:pPr lvl="1"/>
            <a:r>
              <a:rPr lang="sv-SE" sz="1800" dirty="0" err="1"/>
              <a:t>Predicted</a:t>
            </a:r>
            <a:r>
              <a:rPr lang="sv-SE" sz="1800" dirty="0"/>
              <a:t> </a:t>
            </a:r>
            <a:r>
              <a:rPr lang="sv-SE" sz="1800" dirty="0" err="1"/>
              <a:t>probabilities</a:t>
            </a:r>
            <a:r>
              <a:rPr lang="sv-SE" sz="1800" dirty="0"/>
              <a:t>: </a:t>
            </a:r>
            <a:r>
              <a:rPr lang="sv-SE" sz="1800" dirty="0" err="1"/>
              <a:t>predict</a:t>
            </a:r>
            <a:r>
              <a:rPr lang="sv-SE" sz="1800" dirty="0"/>
              <a:t>(</a:t>
            </a:r>
            <a:r>
              <a:rPr lang="sv-SE" sz="1800" dirty="0" err="1"/>
              <a:t>fit,newdata</a:t>
            </a:r>
            <a:r>
              <a:rPr lang="sv-SE" sz="1800" dirty="0"/>
              <a:t>, </a:t>
            </a:r>
            <a:r>
              <a:rPr lang="sv-SE" sz="1800" dirty="0" err="1"/>
              <a:t>type</a:t>
            </a:r>
            <a:r>
              <a:rPr lang="sv-SE" sz="1800" dirty="0"/>
              <a:t>=”</a:t>
            </a:r>
            <a:r>
              <a:rPr lang="sv-SE" sz="1800" dirty="0" err="1"/>
              <a:t>response</a:t>
            </a:r>
            <a:r>
              <a:rPr lang="sv-SE" sz="1800" dirty="0"/>
              <a:t>”)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1282572" y="3088577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Original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52120" y="3088577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err="1"/>
              <a:t>Classified</a:t>
            </a:r>
            <a:r>
              <a:rPr lang="sv-SE" b="1" dirty="0"/>
              <a:t>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2515183"/>
            <a:ext cx="433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C00000"/>
                </a:solidFill>
              </a:rPr>
              <a:t>Example</a:t>
            </a:r>
            <a:r>
              <a:rPr lang="sv-SE" dirty="0">
                <a:solidFill>
                  <a:srgbClr val="C00000"/>
                </a:solidFill>
              </a:rPr>
              <a:t> </a:t>
            </a:r>
            <a:r>
              <a:rPr lang="sv-SE" dirty="0"/>
              <a:t>Equipment=f(</a:t>
            </a:r>
            <a:r>
              <a:rPr lang="sv-SE" dirty="0" err="1"/>
              <a:t>Year</a:t>
            </a:r>
            <a:r>
              <a:rPr lang="sv-SE" dirty="0"/>
              <a:t>, </a:t>
            </a:r>
            <a:r>
              <a:rPr lang="sv-SE" dirty="0" err="1"/>
              <a:t>mileage</a:t>
            </a:r>
            <a:r>
              <a:rPr lang="sv-SE" dirty="0"/>
              <a:t>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572" y="3717032"/>
            <a:ext cx="3153841" cy="2698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467475"/>
            <a:ext cx="3240360" cy="277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252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Quadratic</a:t>
            </a:r>
            <a:r>
              <a:rPr lang="sv-SE" dirty="0"/>
              <a:t> </a:t>
            </a:r>
            <a:r>
              <a:rPr lang="sv-SE" dirty="0" err="1"/>
              <a:t>discriminant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Generative </a:t>
                </a:r>
                <a:r>
                  <a:rPr lang="sv-SE" sz="2400" dirty="0" err="1"/>
                  <a:t>classifier</a:t>
                </a:r>
                <a:endParaRPr lang="sv-SE" sz="2400" dirty="0"/>
              </a:p>
              <a:p>
                <a:r>
                  <a:rPr lang="sv-SE" sz="2400" dirty="0"/>
                  <a:t>Main </a:t>
                </a:r>
                <a:r>
                  <a:rPr lang="sv-SE" sz="2400" dirty="0" err="1"/>
                  <a:t>assumptions</a:t>
                </a:r>
                <a:r>
                  <a:rPr lang="sv-SE" sz="24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sz="2000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sv-SE" sz="2000" b="1" dirty="0"/>
                  <a:t> </a:t>
                </a:r>
                <a:r>
                  <a:rPr lang="sv-SE" sz="2000" dirty="0"/>
                  <a:t>is </a:t>
                </a:r>
                <a:r>
                  <a:rPr lang="sv-SE" sz="2000" dirty="0" err="1"/>
                  <a:t>now</a:t>
                </a:r>
                <a:r>
                  <a:rPr lang="sv-SE" sz="2000" dirty="0"/>
                  <a:t> </a:t>
                </a:r>
                <a:r>
                  <a:rPr lang="sv-SE" sz="2000" b="1" dirty="0"/>
                  <a:t>random</a:t>
                </a:r>
                <a:r>
                  <a:rPr lang="sv-SE" sz="2000" dirty="0"/>
                  <a:t> as </a:t>
                </a:r>
                <a:r>
                  <a:rPr lang="sv-SE" sz="2000" dirty="0" err="1"/>
                  <a:t>well</a:t>
                </a:r>
                <a:r>
                  <a:rPr lang="sv-SE" sz="2000" dirty="0"/>
                  <a:t> as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𝑦</m:t>
                    </m:r>
                  </m:oMath>
                </a14:m>
                <a:endParaRPr lang="sv-SE" sz="20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1" i="1" smtClean="0">
                              <a:latin typeface="Cambria Math"/>
                            </a:rPr>
                            <m:t>𝒙</m:t>
                          </m:r>
                        </m:e>
                        <m:e>
                          <m:r>
                            <a:rPr lang="sv-SE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sv-SE" sz="2400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sv-SE" sz="24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sv-SE" sz="2400" b="0" i="1" smtClean="0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sv-SE" sz="2400" b="0" i="1" smtClean="0">
                          <a:latin typeface="Cambria Math"/>
                        </a:rPr>
                        <m:t>=</m:t>
                      </m:r>
                      <m:r>
                        <a:rPr lang="sv-SE" sz="2400" b="0" i="1" smtClean="0">
                          <a:latin typeface="Cambria Math"/>
                        </a:rPr>
                        <m:t>𝑁</m:t>
                      </m:r>
                      <m:r>
                        <a:rPr lang="sv-SE" sz="2400" b="1" i="1" smtClean="0">
                          <a:latin typeface="Cambria Math"/>
                        </a:rPr>
                        <m:t>(</m:t>
                      </m:r>
                      <m:r>
                        <a:rPr lang="sv-SE" sz="2400" b="1" i="1" smtClean="0">
                          <a:latin typeface="Cambria Math"/>
                        </a:rPr>
                        <m:t>𝒙</m:t>
                      </m:r>
                      <m:r>
                        <a:rPr lang="sv-SE" sz="2400" b="1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sv-SE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1" i="1" smtClean="0">
                              <a:latin typeface="Cambria Math"/>
                            </a:rPr>
                            <m:t>𝝁</m:t>
                          </m:r>
                        </m:e>
                        <m:sub>
                          <m:r>
                            <a:rPr lang="sv-SE" sz="2400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sv-SE" sz="2400" b="1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sv-SE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1" i="0" smtClean="0">
                              <a:latin typeface="Cambria Math"/>
                            </a:rPr>
                            <m:t>𝚺</m:t>
                          </m:r>
                        </m:e>
                        <m:sub>
                          <m:r>
                            <a:rPr lang="sv-SE" sz="2400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sv-SE" sz="24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sv-SE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96" y="4005064"/>
            <a:ext cx="3350774" cy="2513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023" y="4023065"/>
            <a:ext cx="3292106" cy="247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03848" y="3429000"/>
                <a:ext cx="36229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:r>
                  <a:rPr lang="sv-SE" dirty="0"/>
                  <a:t>Unknown parameters </a:t>
                </a:r>
                <a14:m>
                  <m:oMath xmlns:m="http://schemas.openxmlformats.org/officeDocument/2006/math">
                    <m:r>
                      <a:rPr lang="sv-SE" b="1" i="1">
                        <a:latin typeface="Cambria Math"/>
                      </a:rPr>
                      <m:t>𝜽</m:t>
                    </m:r>
                    <m:r>
                      <a:rPr lang="sv-SE" b="1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sv-SE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sv-SE" b="1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>
                            <a:latin typeface="Cambria Math"/>
                          </a:rPr>
                          <m:t>𝚺</m:t>
                        </m:r>
                      </m:e>
                      <m:sub>
                        <m:r>
                          <a:rPr lang="sv-SE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sv-SE" b="1" i="1">
                        <a:latin typeface="Cambria Math"/>
                      </a:rPr>
                      <m:t>}</m:t>
                    </m:r>
                  </m:oMath>
                </a14:m>
                <a:endParaRPr lang="sv-SE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429000"/>
                <a:ext cx="3622979" cy="369332"/>
              </a:xfrm>
              <a:prstGeom prst="rect">
                <a:avLst/>
              </a:prstGeom>
              <a:blipFill>
                <a:blip r:embed="rId5"/>
                <a:stretch>
                  <a:fillRect l="-1515" t="-10000" b="-2500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675944" y="6426629"/>
            <a:ext cx="23762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" dirty="0">
                <a:solidFill>
                  <a:schemeClr val="bg1">
                    <a:lumMod val="65000"/>
                  </a:schemeClr>
                </a:solidFill>
              </a:rPr>
              <a:t>Source: </a:t>
            </a:r>
            <a:r>
              <a:rPr lang="sv-SE" sz="600" dirty="0" err="1">
                <a:solidFill>
                  <a:schemeClr val="bg1">
                    <a:lumMod val="65000"/>
                  </a:schemeClr>
                </a:solidFill>
              </a:rPr>
              <a:t>Probabilistic</a:t>
            </a:r>
            <a:r>
              <a:rPr lang="sv-SE" sz="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sv-SE" sz="600" dirty="0" err="1">
                <a:solidFill>
                  <a:schemeClr val="bg1">
                    <a:lumMod val="65000"/>
                  </a:schemeClr>
                </a:solidFill>
              </a:rPr>
              <a:t>Machine</a:t>
            </a:r>
            <a:r>
              <a:rPr lang="sv-SE" sz="600" dirty="0">
                <a:solidFill>
                  <a:schemeClr val="bg1">
                    <a:lumMod val="65000"/>
                  </a:schemeClr>
                </a:solidFill>
              </a:rPr>
              <a:t> Learning by Murphy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59632" y="6460970"/>
            <a:ext cx="23762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" dirty="0">
                <a:solidFill>
                  <a:schemeClr val="bg1">
                    <a:lumMod val="65000"/>
                  </a:schemeClr>
                </a:solidFill>
              </a:rPr>
              <a:t>Source: </a:t>
            </a:r>
            <a:r>
              <a:rPr lang="sv-SE" sz="600" dirty="0" err="1">
                <a:solidFill>
                  <a:schemeClr val="bg1">
                    <a:lumMod val="65000"/>
                  </a:schemeClr>
                </a:solidFill>
              </a:rPr>
              <a:t>Probabilistic</a:t>
            </a:r>
            <a:r>
              <a:rPr lang="sv-SE" sz="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sv-SE" sz="600" dirty="0" err="1">
                <a:solidFill>
                  <a:schemeClr val="bg1">
                    <a:lumMod val="65000"/>
                  </a:schemeClr>
                </a:solidFill>
              </a:rPr>
              <a:t>Machine</a:t>
            </a:r>
            <a:r>
              <a:rPr lang="sv-SE" sz="600" dirty="0">
                <a:solidFill>
                  <a:schemeClr val="bg1">
                    <a:lumMod val="65000"/>
                  </a:schemeClr>
                </a:solidFill>
              </a:rPr>
              <a:t> Learning by Murphy</a:t>
            </a:r>
          </a:p>
        </p:txBody>
      </p:sp>
      <p:pic>
        <p:nvPicPr>
          <p:cNvPr id="7" name="Bildobjekt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509" y="1831522"/>
            <a:ext cx="2205692" cy="159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47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Quadratic</a:t>
            </a:r>
            <a:r>
              <a:rPr lang="sv-SE" dirty="0"/>
              <a:t> </a:t>
            </a:r>
            <a:r>
              <a:rPr lang="sv-SE" dirty="0" err="1"/>
              <a:t>discriminant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If parameters </a:t>
                </a:r>
                <a:r>
                  <a:rPr lang="sv-SE" dirty="0" err="1"/>
                  <a:t>are</a:t>
                </a:r>
                <a:r>
                  <a:rPr lang="sv-SE" dirty="0"/>
                  <a:t> estimated, </a:t>
                </a:r>
                <a:r>
                  <a:rPr lang="sv-SE" dirty="0" err="1"/>
                  <a:t>classify</a:t>
                </a:r>
                <a:r>
                  <a:rPr lang="sv-SE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1" i="1" dirty="0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sv-SE" b="1" i="1" dirty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v-SE" b="0" i="0" dirty="0" smtClean="0">
                              <a:latin typeface="Cambria Math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sv-SE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 b="0" i="0" dirty="0" smtClean="0">
                                      <a:latin typeface="Cambria Math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sv-SE" b="0" i="1" dirty="0" smtClean="0">
                                      <a:latin typeface="Cambria Math"/>
                                    </a:rPr>
                                    <m:t>𝑐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sv-SE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sv-SE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sv-SE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sv-SE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sv-SE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sv-SE" b="1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sv-SE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sv-SE" b="1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sv-SE" b="0" i="1" smtClean="0">
                                  <a:latin typeface="Cambria Math"/>
                                </a:rPr>
                                <m:t>𝜃</m:t>
                              </m:r>
                              <m:r>
                                <a:rPr lang="sv-SE" b="1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sv-SE" b="1" dirty="0"/>
              </a:p>
              <a:p>
                <a:pPr marL="0" indent="0">
                  <a:buNone/>
                </a:pPr>
                <a:endParaRPr lang="sv-SE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22</a:t>
            </a:fld>
            <a:endParaRPr lang="sv-S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212976"/>
            <a:ext cx="3215737" cy="260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31496" y="5849127"/>
            <a:ext cx="23762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" dirty="0">
                <a:solidFill>
                  <a:schemeClr val="bg1">
                    <a:lumMod val="65000"/>
                  </a:schemeClr>
                </a:solidFill>
              </a:rPr>
              <a:t>Source: </a:t>
            </a:r>
            <a:r>
              <a:rPr lang="sv-SE" sz="600" dirty="0" err="1">
                <a:solidFill>
                  <a:schemeClr val="bg1">
                    <a:lumMod val="65000"/>
                  </a:schemeClr>
                </a:solidFill>
              </a:rPr>
              <a:t>Probabilistic</a:t>
            </a:r>
            <a:r>
              <a:rPr lang="sv-SE" sz="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sv-SE" sz="600" dirty="0" err="1">
                <a:solidFill>
                  <a:schemeClr val="bg1">
                    <a:lumMod val="65000"/>
                  </a:schemeClr>
                </a:solidFill>
              </a:rPr>
              <a:t>Machine</a:t>
            </a:r>
            <a:r>
              <a:rPr lang="sv-SE" sz="600" dirty="0">
                <a:solidFill>
                  <a:schemeClr val="bg1">
                    <a:lumMod val="65000"/>
                  </a:schemeClr>
                </a:solidFill>
              </a:rPr>
              <a:t> Learning by Murphy</a:t>
            </a:r>
          </a:p>
        </p:txBody>
      </p:sp>
    </p:spTree>
    <p:extLst>
      <p:ext uri="{BB962C8B-B14F-4D97-AF65-F5344CB8AC3E}">
        <p14:creationId xmlns:p14="http://schemas.microsoft.com/office/powerpoint/2010/main" val="198490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Linear</a:t>
            </a:r>
            <a:r>
              <a:rPr lang="sv-SE" dirty="0"/>
              <a:t> </a:t>
            </a:r>
            <a:r>
              <a:rPr lang="sv-SE" dirty="0" err="1"/>
              <a:t>discriminant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(LDA)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800" dirty="0"/>
                  <a:t>Assumtion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sv-SE" sz="2800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sv-SE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sz="28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sv-SE" sz="2800" b="0" i="0" smtClean="0">
                        <a:latin typeface="Cambria Math"/>
                      </a:rPr>
                      <m:t>Σ</m:t>
                    </m:r>
                    <m:r>
                      <a:rPr lang="sv-SE" sz="2800" b="0" i="1" smtClean="0">
                        <a:latin typeface="Cambria Math"/>
                      </a:rPr>
                      <m:t>, </m:t>
                    </m:r>
                    <m:r>
                      <a:rPr lang="sv-SE" sz="2800" b="0" i="1" smtClean="0">
                        <a:latin typeface="Cambria Math"/>
                      </a:rPr>
                      <m:t>𝑖</m:t>
                    </m:r>
                    <m:r>
                      <a:rPr lang="sv-SE" sz="2800" b="0" i="1" smtClean="0">
                        <a:latin typeface="Cambria Math"/>
                      </a:rPr>
                      <m:t>=1,…</m:t>
                    </m:r>
                    <m:r>
                      <a:rPr lang="sv-SE" sz="2800" b="0" i="1" smtClean="0">
                        <a:latin typeface="Cambria Math"/>
                      </a:rPr>
                      <m:t>𝐾</m:t>
                    </m:r>
                  </m:oMath>
                </a14:m>
                <a:endParaRPr lang="sv-SE" sz="2800" b="0" dirty="0"/>
              </a:p>
              <a:p>
                <a:r>
                  <a:rPr lang="sv-SE" sz="2400" dirty="0" err="1"/>
                  <a:t>Then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/>
                          </a:rPr>
                          <m:t>𝑦</m:t>
                        </m:r>
                        <m:r>
                          <a:rPr lang="sv-SE" sz="24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sv-SE" sz="2400" b="0" i="1" smtClean="0">
                            <a:latin typeface="Cambria Math"/>
                          </a:rPr>
                          <m:t>|</m:t>
                        </m:r>
                        <m:r>
                          <a:rPr lang="sv-SE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r>
                      <a:rPr lang="sv-SE" sz="2400" b="0" i="1" smtClean="0">
                        <a:latin typeface="Cambria Math"/>
                      </a:rPr>
                      <m:t>𝑠𝑜𝑓𝑡𝑚𝑎𝑥</m:t>
                    </m:r>
                    <m:r>
                      <a:rPr lang="sv-SE" sz="2400" b="0" i="1" smtClean="0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4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sv-SE" sz="2400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sv-SE" sz="2400" b="0" i="1" smtClean="0">
                        <a:latin typeface="Cambria Math"/>
                      </a:rPr>
                      <m:t>𝑥</m:t>
                    </m:r>
                    <m:r>
                      <a:rPr lang="sv-SE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0</m:t>
                        </m:r>
                        <m:r>
                          <a:rPr lang="sv-SE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sv-SE" sz="2400" dirty="0"/>
                  <a:t> </a:t>
                </a:r>
                <a:r>
                  <a:rPr lang="sv-SE" sz="2400" dirty="0">
                    <a:sym typeface="Wingdings" panose="05000000000000000000" pitchFamily="2" charset="2"/>
                  </a:rPr>
                  <a:t></a:t>
                </a:r>
                <a:r>
                  <a:rPr lang="sv-SE" sz="2400" dirty="0" err="1">
                    <a:sym typeface="Wingdings" panose="05000000000000000000" pitchFamily="2" charset="2"/>
                  </a:rPr>
                  <a:t>exactly</a:t>
                </a:r>
                <a:r>
                  <a:rPr lang="sv-SE" sz="2400" dirty="0">
                    <a:sym typeface="Wingdings" panose="05000000000000000000" pitchFamily="2" charset="2"/>
                  </a:rPr>
                  <a:t> the same form as the logistic regression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0</m:t>
                        </m:r>
                        <m:r>
                          <a:rPr lang="sv-SE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sv-SE" sz="2400" b="0" i="1" smtClean="0">
                        <a:latin typeface="Cambria Math"/>
                        <a:sym typeface="Wingdings" panose="05000000000000000000" pitchFamily="2" charset="2"/>
                      </a:rPr>
                      <m:t>=−</m:t>
                    </m:r>
                    <m:f>
                      <m:fPr>
                        <m:ctrlP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sv-SE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sv-SE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sv-SE" sz="2400" b="1" i="1" smtClean="0">
                            <a:latin typeface="Cambria Math"/>
                            <a:sym typeface="Wingdings" panose="05000000000000000000" pitchFamily="2" charset="2"/>
                          </a:rPr>
                          <m:t>𝝁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>
                        <m:r>
                          <a:rPr lang="sv-SE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sv-SE" sz="2400" b="0" i="0" smtClean="0">
                            <a:latin typeface="Cambria Math"/>
                            <a:sym typeface="Wingdings" panose="05000000000000000000" pitchFamily="2" charset="2"/>
                          </a:rPr>
                          <m:t>Σ</m:t>
                        </m:r>
                      </m:e>
                      <m:sup>
                        <m:r>
                          <a:rPr lang="sv-SE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sv-SE" sz="2400" b="1" i="1" smtClean="0">
                            <a:latin typeface="Cambria Math"/>
                            <a:sym typeface="Wingdings" panose="05000000000000000000" pitchFamily="2" charset="2"/>
                          </a:rPr>
                          <m:t>𝝁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sv-SE" sz="2400" b="0" i="1" smtClean="0">
                        <a:latin typeface="Cambria Math"/>
                        <a:sym typeface="Wingdings" panose="05000000000000000000" pitchFamily="2" charset="2"/>
                      </a:rPr>
                      <m:t>+</m:t>
                    </m:r>
                    <m:func>
                      <m:funcPr>
                        <m:ctrlP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 sz="2400" b="0" i="0" smtClean="0">
                            <a:latin typeface="Cambria Math"/>
                            <a:sym typeface="Wingdings" panose="05000000000000000000" pitchFamily="2" charset="2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𝜋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sv-SE" sz="2400" b="0" i="1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sv-SE" sz="2400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sv-SE" sz="2400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sv-SE" sz="2400" b="1" i="0" smtClean="0">
                            <a:latin typeface="Cambria Math"/>
                            <a:sym typeface="Wingdings" panose="05000000000000000000" pitchFamily="2" charset="2"/>
                          </a:rPr>
                          <m:t>𝚺</m:t>
                        </m:r>
                      </m:e>
                      <m:sup>
                        <m:r>
                          <a:rPr lang="sv-SE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sv-SE" sz="2400" b="1" i="1" smtClean="0">
                            <a:latin typeface="Cambria Math"/>
                            <a:sym typeface="Wingdings" panose="05000000000000000000" pitchFamily="2" charset="2"/>
                          </a:rPr>
                          <m:t>𝝁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endParaRPr lang="sv-SE" sz="2400" dirty="0">
                  <a:sym typeface="Wingdings" panose="05000000000000000000" pitchFamily="2" charset="2"/>
                </a:endParaRPr>
              </a:p>
              <a:p>
                <a:endParaRPr lang="sv-SE" sz="2800" dirty="0">
                  <a:sym typeface="Wingdings" panose="05000000000000000000" pitchFamily="2" charset="2"/>
                </a:endParaRPr>
              </a:p>
              <a:p>
                <a:r>
                  <a:rPr lang="sv-SE" sz="2800" dirty="0">
                    <a:sym typeface="Wingdings" panose="05000000000000000000" pitchFamily="2" charset="2"/>
                  </a:rPr>
                  <a:t>Decision </a:t>
                </a:r>
                <a:r>
                  <a:rPr lang="sv-SE" sz="2800" dirty="0" err="1">
                    <a:sym typeface="Wingdings" panose="05000000000000000000" pitchFamily="2" charset="2"/>
                  </a:rPr>
                  <a:t>boundaries</a:t>
                </a:r>
                <a:r>
                  <a:rPr lang="sv-SE" sz="2800" dirty="0">
                    <a:sym typeface="Wingdings" panose="05000000000000000000" pitchFamily="2" charset="2"/>
                  </a:rPr>
                  <a:t> </a:t>
                </a:r>
                <a:r>
                  <a:rPr lang="sv-SE" sz="2800" dirty="0" err="1">
                    <a:sym typeface="Wingdings" panose="05000000000000000000" pitchFamily="2" charset="2"/>
                  </a:rPr>
                  <a:t>are</a:t>
                </a:r>
                <a:r>
                  <a:rPr lang="sv-SE" sz="2800" dirty="0">
                    <a:sym typeface="Wingdings" panose="05000000000000000000" pitchFamily="2" charset="2"/>
                  </a:rPr>
                  <a:t> </a:t>
                </a:r>
                <a:r>
                  <a:rPr lang="sv-SE" sz="2800" dirty="0" err="1">
                    <a:sym typeface="Wingdings" panose="05000000000000000000" pitchFamily="2" charset="2"/>
                  </a:rPr>
                  <a:t>linear</a:t>
                </a:r>
                <a:endParaRPr lang="sv-SE" sz="28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sv-SE" sz="2400" b="1" dirty="0" err="1">
                    <a:solidFill>
                      <a:srgbClr val="0000FF"/>
                    </a:solidFill>
                    <a:sym typeface="Wingdings" panose="05000000000000000000" pitchFamily="2" charset="2"/>
                  </a:rPr>
                  <a:t>Discriminant</a:t>
                </a:r>
                <a:r>
                  <a:rPr lang="sv-SE" sz="2400" b="1" dirty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b="1" dirty="0" err="1">
                    <a:solidFill>
                      <a:srgbClr val="0000FF"/>
                    </a:solidFill>
                    <a:sym typeface="Wingdings" panose="05000000000000000000" pitchFamily="2" charset="2"/>
                  </a:rPr>
                  <a:t>function</a:t>
                </a:r>
                <a:r>
                  <a:rPr lang="sv-SE" sz="2400" dirty="0">
                    <a:sym typeface="Wingdings" panose="05000000000000000000" pitchFamily="2" charset="2"/>
                  </a:rPr>
                  <a:t>:</a:t>
                </a:r>
              </a:p>
              <a:p>
                <a:pPr marL="0" indent="0">
                  <a:buNone/>
                </a:pPr>
                <a:endParaRPr lang="sv-SE" sz="28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661248"/>
            <a:ext cx="462915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113" y="3180205"/>
            <a:ext cx="3146858" cy="249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72200" y="5577891"/>
            <a:ext cx="23762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" dirty="0">
                <a:solidFill>
                  <a:schemeClr val="bg1">
                    <a:lumMod val="65000"/>
                  </a:schemeClr>
                </a:solidFill>
              </a:rPr>
              <a:t>Source: </a:t>
            </a:r>
            <a:r>
              <a:rPr lang="sv-SE" sz="600" dirty="0" err="1">
                <a:solidFill>
                  <a:schemeClr val="bg1">
                    <a:lumMod val="65000"/>
                  </a:schemeClr>
                </a:solidFill>
              </a:rPr>
              <a:t>Probabilistic</a:t>
            </a:r>
            <a:r>
              <a:rPr lang="sv-SE" sz="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sv-SE" sz="600" dirty="0" err="1">
                <a:solidFill>
                  <a:schemeClr val="bg1">
                    <a:lumMod val="65000"/>
                  </a:schemeClr>
                </a:solidFill>
              </a:rPr>
              <a:t>Machine</a:t>
            </a:r>
            <a:r>
              <a:rPr lang="sv-SE" sz="600" dirty="0">
                <a:solidFill>
                  <a:schemeClr val="bg1">
                    <a:lumMod val="65000"/>
                  </a:schemeClr>
                </a:solidFill>
              </a:rPr>
              <a:t> Learning by Murphy</a:t>
            </a:r>
          </a:p>
        </p:txBody>
      </p:sp>
    </p:spTree>
    <p:extLst>
      <p:ext uri="{BB962C8B-B14F-4D97-AF65-F5344CB8AC3E}">
        <p14:creationId xmlns:p14="http://schemas.microsoft.com/office/powerpoint/2010/main" val="1317606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Linear</a:t>
            </a:r>
            <a:r>
              <a:rPr lang="sv-SE" dirty="0"/>
              <a:t> </a:t>
            </a:r>
            <a:r>
              <a:rPr lang="sv-SE" dirty="0" err="1"/>
              <a:t>discriminant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(LDA)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>
                    <a:solidFill>
                      <a:srgbClr val="7030A0"/>
                    </a:solidFill>
                    <a:sym typeface="Wingdings" panose="05000000000000000000" pitchFamily="2" charset="2"/>
                  </a:rPr>
                  <a:t>Difference LDA vs logistic regression??</a:t>
                </a:r>
              </a:p>
              <a:p>
                <a:pPr lvl="1"/>
                <a:r>
                  <a:rPr lang="sv-SE" sz="2000" dirty="0" err="1">
                    <a:sym typeface="Wingdings" panose="05000000000000000000" pitchFamily="2" charset="2"/>
                  </a:rPr>
                  <a:t>Coefficients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will</a:t>
                </a:r>
                <a:r>
                  <a:rPr lang="sv-SE" sz="2000" dirty="0">
                    <a:sym typeface="Wingdings" panose="05000000000000000000" pitchFamily="2" charset="2"/>
                  </a:rPr>
                  <a:t> be estimated </a:t>
                </a:r>
                <a:r>
                  <a:rPr lang="sv-SE" sz="2000" dirty="0" err="1">
                    <a:sym typeface="Wingdings" panose="05000000000000000000" pitchFamily="2" charset="2"/>
                  </a:rPr>
                  <a:t>differently</a:t>
                </a:r>
                <a:r>
                  <a:rPr lang="sv-SE" sz="2000" dirty="0">
                    <a:sym typeface="Wingdings" panose="05000000000000000000" pitchFamily="2" charset="2"/>
                  </a:rPr>
                  <a:t>! (</a:t>
                </a:r>
                <a:r>
                  <a:rPr lang="sv-SE" sz="2000" dirty="0" err="1">
                    <a:sym typeface="Wingdings" panose="05000000000000000000" pitchFamily="2" charset="2"/>
                  </a:rPr>
                  <a:t>models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are</a:t>
                </a:r>
                <a:r>
                  <a:rPr lang="sv-SE" sz="2000" dirty="0">
                    <a:sym typeface="Wingdings" panose="05000000000000000000" pitchFamily="2" charset="2"/>
                  </a:rPr>
                  <a:t> different)</a:t>
                </a:r>
              </a:p>
              <a:p>
                <a:r>
                  <a:rPr lang="sv-SE" sz="2800" dirty="0" err="1"/>
                  <a:t>How</a:t>
                </a:r>
                <a:r>
                  <a:rPr lang="sv-SE" sz="2800" dirty="0"/>
                  <a:t> </a:t>
                </a:r>
                <a:r>
                  <a:rPr lang="sv-SE" sz="2800" dirty="0" err="1"/>
                  <a:t>to</a:t>
                </a:r>
                <a:r>
                  <a:rPr lang="sv-SE" sz="2800" dirty="0"/>
                  <a:t> </a:t>
                </a:r>
                <a:r>
                  <a:rPr lang="sv-SE" sz="2800" dirty="0" err="1"/>
                  <a:t>estimate</a:t>
                </a:r>
                <a:r>
                  <a:rPr lang="sv-SE" sz="2800" dirty="0"/>
                  <a:t> </a:t>
                </a:r>
                <a:r>
                  <a:rPr lang="sv-SE" sz="2800" dirty="0" err="1"/>
                  <a:t>coefficients</a:t>
                </a:r>
                <a:endParaRPr lang="sv-SE" sz="2800" dirty="0"/>
              </a:p>
              <a:p>
                <a:pPr lvl="1"/>
                <a:r>
                  <a:rPr lang="sv-SE" sz="2400" dirty="0" err="1"/>
                  <a:t>find</a:t>
                </a:r>
                <a:r>
                  <a:rPr lang="sv-SE" sz="2400" dirty="0"/>
                  <a:t> MLE.</a:t>
                </a:r>
              </a:p>
              <a:p>
                <a:pPr lvl="1"/>
                <a:endParaRPr lang="sv-SE" sz="2400" dirty="0"/>
              </a:p>
              <a:p>
                <a:pPr lvl="1"/>
                <a:endParaRPr lang="sv-SE" sz="2400" dirty="0"/>
              </a:p>
              <a:p>
                <a:pPr marL="457200" lvl="1" indent="0">
                  <a:buNone/>
                </a:pPr>
                <a:r>
                  <a:rPr lang="sv-SE" sz="2400" b="0" dirty="0">
                    <a:solidFill>
                      <a:srgbClr val="7030A0"/>
                    </a:solidFill>
                    <a:sym typeface="Wingdings" panose="05000000000000000000" pitchFamily="2" charset="2"/>
                  </a:rPr>
                  <a:t>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sv-SE" sz="2400">
                            <a:latin typeface="Cambria Math"/>
                          </a:rPr>
                          <m:t>Σ</m:t>
                        </m:r>
                      </m:e>
                    </m:acc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>
                          <m:f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sz="2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sv-SE" sz="2400" b="0" i="1" smtClean="0">
                                <a:latin typeface="Cambria Math"/>
                              </a:rPr>
                              <m:t>𝑁</m:t>
                            </m:r>
                          </m:den>
                        </m:f>
                        <m:r>
                          <a:rPr lang="sv-SE" sz="2400" b="0" i="1" smtClean="0">
                            <a:latin typeface="Cambria Math"/>
                          </a:rPr>
                          <m:t>∑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𝑐</m:t>
                        </m:r>
                        <m:r>
                          <a:rPr lang="sv-SE" sz="2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sv-SE" sz="2400" b="0" i="1" smtClean="0">
                            <a:latin typeface="Cambria Math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sv-SE" sz="24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sv-SE" sz="2400" b="0" i="0" smtClean="0">
                                <a:latin typeface="Cambria Math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sv-SE" sz="2400" dirty="0"/>
                  <a:t> </a:t>
                </a:r>
              </a:p>
              <a:p>
                <a:pPr lvl="1"/>
                <a:r>
                  <a:rPr lang="sv-SE" sz="2400" dirty="0" err="1"/>
                  <a:t>Sample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mean</a:t>
                </a:r>
                <a:r>
                  <a:rPr lang="sv-SE" sz="2400" dirty="0"/>
                  <a:t> and </a:t>
                </a:r>
                <a:r>
                  <a:rPr lang="sv-SE" sz="2400" dirty="0" err="1"/>
                  <a:t>sample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covariance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are</a:t>
                </a:r>
                <a:r>
                  <a:rPr lang="sv-SE" sz="2400" dirty="0"/>
                  <a:t> MLE!</a:t>
                </a:r>
              </a:p>
              <a:p>
                <a:pPr lvl="1"/>
                <a:r>
                  <a:rPr lang="sv-SE" sz="2400" dirty="0"/>
                  <a:t>If </a:t>
                </a:r>
                <a:r>
                  <a:rPr lang="sv-SE" sz="2400" dirty="0" err="1"/>
                  <a:t>class</a:t>
                </a:r>
                <a:r>
                  <a:rPr lang="sv-SE" sz="2400" dirty="0"/>
                  <a:t> priors </a:t>
                </a:r>
                <a:r>
                  <a:rPr lang="sv-SE" sz="2400" dirty="0" err="1"/>
                  <a:t>are</a:t>
                </a:r>
                <a:r>
                  <a:rPr lang="sv-SE" sz="2400" dirty="0"/>
                  <a:t> parameters (</a:t>
                </a:r>
                <a:r>
                  <a:rPr lang="sv-SE" sz="2400" b="1" dirty="0"/>
                  <a:t>proportional priors</a:t>
                </a:r>
                <a:r>
                  <a:rPr lang="sv-SE" sz="2400" dirty="0"/>
                  <a:t>),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sv-S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accPr>
                            <m:e>
                              <m:r>
                                <a:rPr lang="sv-SE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Wingdings" panose="05000000000000000000" pitchFamily="2" charset="2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sv-SE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  <a:sym typeface="Wingdings" panose="05000000000000000000" pitchFamily="2" charset="2"/>
                            </a:rPr>
                            <m:t>𝑐</m:t>
                          </m:r>
                        </m:sub>
                      </m:sSub>
                      <m:r>
                        <a:rPr lang="sv-SE" sz="2400" b="0" i="1" dirty="0" smtClean="0">
                          <a:solidFill>
                            <a:schemeClr val="tx1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sv-SE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v-SE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sv-SE" sz="24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Wingdings" panose="05000000000000000000" pitchFamily="2" charset="2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sv-SE" sz="24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Wingdings" panose="05000000000000000000" pitchFamily="2" charset="2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sv-SE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  <a:sym typeface="Wingdings" panose="05000000000000000000" pitchFamily="2" charset="2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078" b="-566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24</a:t>
            </a:fld>
            <a:endParaRPr lang="sv-S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29000"/>
            <a:ext cx="6349454" cy="88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8969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and QDA: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Syntax in R, library </a:t>
            </a:r>
            <a:r>
              <a:rPr lang="en-US" sz="2800" b="1" dirty="0"/>
              <a:t>MASS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25</a:t>
            </a:fld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539552" y="2708920"/>
            <a:ext cx="8064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lda</a:t>
            </a:r>
            <a:r>
              <a:rPr lang="sv-SE" dirty="0"/>
              <a:t>(</a:t>
            </a:r>
            <a:r>
              <a:rPr lang="sv-SE" dirty="0" err="1"/>
              <a:t>formula</a:t>
            </a:r>
            <a:r>
              <a:rPr lang="sv-SE" dirty="0"/>
              <a:t>, data, ..., </a:t>
            </a:r>
            <a:r>
              <a:rPr lang="sv-SE" dirty="0" err="1"/>
              <a:t>subset</a:t>
            </a:r>
            <a:r>
              <a:rPr lang="sv-SE" dirty="0"/>
              <a:t>, </a:t>
            </a:r>
            <a:r>
              <a:rPr lang="sv-SE" dirty="0" err="1"/>
              <a:t>na.action</a:t>
            </a:r>
            <a:r>
              <a:rPr lang="sv-S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Prior – </a:t>
            </a:r>
            <a:r>
              <a:rPr lang="sv-SE" dirty="0" err="1"/>
              <a:t>class</a:t>
            </a:r>
            <a:r>
              <a:rPr lang="sv-SE" dirty="0"/>
              <a:t> </a:t>
            </a:r>
            <a:r>
              <a:rPr lang="sv-SE" dirty="0" err="1"/>
              <a:t>probabiliies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Subset</a:t>
            </a:r>
            <a:r>
              <a:rPr lang="sv-SE" dirty="0"/>
              <a:t> – </a:t>
            </a:r>
            <a:r>
              <a:rPr lang="sv-SE" dirty="0" err="1"/>
              <a:t>indices</a:t>
            </a:r>
            <a:r>
              <a:rPr lang="sv-SE" dirty="0"/>
              <a:t>,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training</a:t>
            </a:r>
            <a:r>
              <a:rPr lang="sv-SE" dirty="0"/>
              <a:t> data </a:t>
            </a:r>
            <a:r>
              <a:rPr lang="sv-SE" dirty="0" err="1"/>
              <a:t>should</a:t>
            </a:r>
            <a:r>
              <a:rPr lang="sv-SE" dirty="0"/>
              <a:t> be </a:t>
            </a:r>
            <a:r>
              <a:rPr lang="sv-SE" dirty="0" err="1"/>
              <a:t>used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r>
              <a:rPr lang="sv-SE" dirty="0" err="1"/>
              <a:t>qda</a:t>
            </a:r>
            <a:r>
              <a:rPr lang="sv-SE" dirty="0"/>
              <a:t>(</a:t>
            </a:r>
            <a:r>
              <a:rPr lang="sv-SE" dirty="0" err="1"/>
              <a:t>formula</a:t>
            </a:r>
            <a:r>
              <a:rPr lang="sv-SE" dirty="0"/>
              <a:t>, data, ..., </a:t>
            </a:r>
            <a:r>
              <a:rPr lang="sv-SE" dirty="0" err="1"/>
              <a:t>subset</a:t>
            </a:r>
            <a:r>
              <a:rPr lang="sv-SE" dirty="0"/>
              <a:t>, </a:t>
            </a:r>
            <a:r>
              <a:rPr lang="sv-SE" dirty="0" err="1"/>
              <a:t>na.action</a:t>
            </a:r>
            <a:r>
              <a:rPr lang="sv-SE" dirty="0"/>
              <a:t>)</a:t>
            </a:r>
          </a:p>
          <a:p>
            <a:endParaRPr lang="sv-SE" dirty="0"/>
          </a:p>
          <a:p>
            <a:r>
              <a:rPr lang="sv-SE" dirty="0" err="1"/>
              <a:t>predict</a:t>
            </a:r>
            <a:r>
              <a:rPr lang="sv-SE" dirty="0"/>
              <a:t>(..)</a:t>
            </a:r>
          </a:p>
        </p:txBody>
      </p:sp>
    </p:spTree>
    <p:extLst>
      <p:ext uri="{BB962C8B-B14F-4D97-AF65-F5344CB8AC3E}">
        <p14:creationId xmlns:p14="http://schemas.microsoft.com/office/powerpoint/2010/main" val="1289223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LDA: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26</a:t>
            </a:fld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611560" y="1772816"/>
            <a:ext cx="49511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resLDA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lda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Equipment~Mileage+Year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, data=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mydata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print(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resLDA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564904"/>
            <a:ext cx="5110747" cy="3047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3408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LDA: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Misclassified items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27</a:t>
            </a:fld>
            <a:endParaRPr lang="sv-S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016873"/>
            <a:ext cx="3401329" cy="91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460944" y="1864745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plot(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mydata$Year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mydata$Mileage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col=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as.numeric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Pred$class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)+1,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pch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=21,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as.numeric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Pred$class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)+1, main="Prediction")</a:t>
            </a:r>
            <a:endParaRPr lang="sv-S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626" y="3016873"/>
            <a:ext cx="3316736" cy="3033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835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600" dirty="0"/>
              <a:t>LDA </a:t>
            </a:r>
            <a:r>
              <a:rPr lang="sv-SE" sz="3600" dirty="0" err="1"/>
              <a:t>versus</a:t>
            </a:r>
            <a:r>
              <a:rPr lang="sv-SE" sz="3600" dirty="0"/>
              <a:t>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66928" cy="4525963"/>
          </a:xfrm>
        </p:spPr>
        <p:txBody>
          <a:bodyPr>
            <a:normAutofit fontScale="92500" lnSpcReduction="20000"/>
          </a:bodyPr>
          <a:lstStyle/>
          <a:p>
            <a:r>
              <a:rPr lang="sv-SE" sz="2400" dirty="0"/>
              <a:t>Generative </a:t>
            </a:r>
            <a:r>
              <a:rPr lang="sv-SE" sz="2400" dirty="0" err="1"/>
              <a:t>classifiers</a:t>
            </a:r>
            <a:r>
              <a:rPr lang="sv-SE" sz="2400" dirty="0"/>
              <a:t> </a:t>
            </a:r>
            <a:r>
              <a:rPr lang="sv-SE" sz="2400" dirty="0" err="1"/>
              <a:t>are</a:t>
            </a:r>
            <a:r>
              <a:rPr lang="sv-SE" sz="2400" dirty="0"/>
              <a:t> </a:t>
            </a:r>
            <a:r>
              <a:rPr lang="sv-SE" sz="2400" dirty="0" err="1"/>
              <a:t>easier</a:t>
            </a:r>
            <a:r>
              <a:rPr lang="sv-SE" sz="2400" dirty="0"/>
              <a:t> </a:t>
            </a:r>
            <a:r>
              <a:rPr lang="sv-SE" sz="2400" dirty="0" err="1"/>
              <a:t>to</a:t>
            </a:r>
            <a:r>
              <a:rPr lang="sv-SE" sz="2400" dirty="0"/>
              <a:t> fit, </a:t>
            </a:r>
            <a:r>
              <a:rPr lang="sv-SE" sz="2400" dirty="0" err="1"/>
              <a:t>discriminative</a:t>
            </a:r>
            <a:r>
              <a:rPr lang="sv-SE" sz="2400" dirty="0"/>
              <a:t> </a:t>
            </a:r>
            <a:r>
              <a:rPr lang="sv-SE" sz="2400" dirty="0" err="1"/>
              <a:t>involve</a:t>
            </a:r>
            <a:r>
              <a:rPr lang="sv-SE" sz="2400" dirty="0"/>
              <a:t> </a:t>
            </a:r>
            <a:r>
              <a:rPr lang="sv-SE" sz="2400" dirty="0" err="1"/>
              <a:t>numeric</a:t>
            </a:r>
            <a:r>
              <a:rPr lang="sv-SE" sz="2400" dirty="0"/>
              <a:t> </a:t>
            </a:r>
            <a:r>
              <a:rPr lang="sv-SE" sz="2400" dirty="0" err="1"/>
              <a:t>optimization</a:t>
            </a:r>
            <a:endParaRPr lang="sv-SE" sz="2400" dirty="0"/>
          </a:p>
          <a:p>
            <a:r>
              <a:rPr lang="sv-SE" sz="2400" dirty="0"/>
              <a:t>LDA and Logistic </a:t>
            </a:r>
            <a:r>
              <a:rPr lang="sv-SE" sz="2400" dirty="0" err="1"/>
              <a:t>have</a:t>
            </a:r>
            <a:r>
              <a:rPr lang="sv-SE" sz="2400" dirty="0"/>
              <a:t> same </a:t>
            </a:r>
            <a:r>
              <a:rPr lang="sv-SE" sz="2400" dirty="0" err="1"/>
              <a:t>model</a:t>
            </a:r>
            <a:r>
              <a:rPr lang="sv-SE" sz="2400" dirty="0"/>
              <a:t> form </a:t>
            </a:r>
            <a:r>
              <a:rPr lang="sv-SE" sz="2400" dirty="0" err="1"/>
              <a:t>but</a:t>
            </a:r>
            <a:r>
              <a:rPr lang="sv-SE" sz="2400" dirty="0"/>
              <a:t> </a:t>
            </a:r>
            <a:r>
              <a:rPr lang="sv-SE" sz="2400" dirty="0" err="1"/>
              <a:t>are</a:t>
            </a:r>
            <a:r>
              <a:rPr lang="sv-SE" sz="2400" dirty="0"/>
              <a:t> fit </a:t>
            </a:r>
            <a:r>
              <a:rPr lang="sv-SE" sz="2400" dirty="0" err="1"/>
              <a:t>differently</a:t>
            </a:r>
            <a:endParaRPr lang="sv-SE" sz="2400" dirty="0"/>
          </a:p>
          <a:p>
            <a:r>
              <a:rPr lang="sv-SE" sz="2400" dirty="0"/>
              <a:t>LDA has stronger </a:t>
            </a:r>
            <a:r>
              <a:rPr lang="sv-SE" sz="2400" dirty="0" err="1"/>
              <a:t>assumptions</a:t>
            </a:r>
            <a:r>
              <a:rPr lang="sv-SE" sz="2400" dirty="0"/>
              <a:t> </a:t>
            </a:r>
            <a:r>
              <a:rPr lang="sv-SE" sz="2400" dirty="0" err="1"/>
              <a:t>than</a:t>
            </a:r>
            <a:r>
              <a:rPr lang="sv-SE" sz="2400" dirty="0"/>
              <a:t> Logistic, </a:t>
            </a:r>
            <a:r>
              <a:rPr lang="sv-SE" sz="2400" dirty="0" err="1"/>
              <a:t>some</a:t>
            </a:r>
            <a:r>
              <a:rPr lang="sv-SE" sz="2400" dirty="0"/>
              <a:t> </a:t>
            </a:r>
            <a:r>
              <a:rPr lang="sv-SE" sz="2400" dirty="0" err="1"/>
              <a:t>other</a:t>
            </a:r>
            <a:r>
              <a:rPr lang="sv-SE" sz="2400" dirty="0"/>
              <a:t> generative </a:t>
            </a:r>
            <a:r>
              <a:rPr lang="sv-SE" sz="2400" dirty="0" err="1"/>
              <a:t>classifiers</a:t>
            </a:r>
            <a:r>
              <a:rPr lang="sv-SE" sz="2400" dirty="0"/>
              <a:t> </a:t>
            </a:r>
            <a:r>
              <a:rPr lang="sv-SE" sz="2400" dirty="0" err="1"/>
              <a:t>lead</a:t>
            </a:r>
            <a:r>
              <a:rPr lang="sv-SE" sz="2400" dirty="0"/>
              <a:t> </a:t>
            </a:r>
            <a:r>
              <a:rPr lang="sv-SE" sz="2400" dirty="0" err="1"/>
              <a:t>also</a:t>
            </a:r>
            <a:r>
              <a:rPr lang="sv-SE" sz="2400" dirty="0"/>
              <a:t> to </a:t>
            </a:r>
            <a:r>
              <a:rPr lang="sv-SE" sz="2400" dirty="0" err="1"/>
              <a:t>logistic</a:t>
            </a:r>
            <a:r>
              <a:rPr lang="sv-SE" sz="2400" dirty="0"/>
              <a:t> expression</a:t>
            </a:r>
          </a:p>
          <a:p>
            <a:r>
              <a:rPr lang="sv-SE" sz="2400" dirty="0"/>
              <a:t>New </a:t>
            </a:r>
            <a:r>
              <a:rPr lang="sv-SE" sz="2400" dirty="0" err="1"/>
              <a:t>class</a:t>
            </a:r>
            <a:r>
              <a:rPr lang="sv-SE" sz="2400" dirty="0"/>
              <a:t> in the data?</a:t>
            </a:r>
          </a:p>
          <a:p>
            <a:pPr lvl="1"/>
            <a:r>
              <a:rPr lang="sv-SE" sz="2000" dirty="0"/>
              <a:t>Logistic: fit </a:t>
            </a:r>
            <a:r>
              <a:rPr lang="sv-SE" sz="2000" dirty="0" err="1"/>
              <a:t>model</a:t>
            </a:r>
            <a:r>
              <a:rPr lang="sv-SE" sz="2000" dirty="0"/>
              <a:t> </a:t>
            </a:r>
            <a:r>
              <a:rPr lang="sv-SE" sz="2000" dirty="0" err="1"/>
              <a:t>again</a:t>
            </a:r>
            <a:endParaRPr lang="sv-SE" sz="2000" dirty="0"/>
          </a:p>
          <a:p>
            <a:pPr lvl="1"/>
            <a:r>
              <a:rPr lang="sv-SE" sz="2000" dirty="0"/>
              <a:t>LDA: </a:t>
            </a:r>
            <a:r>
              <a:rPr lang="sv-SE" sz="2000" dirty="0" err="1"/>
              <a:t>estimate</a:t>
            </a:r>
            <a:r>
              <a:rPr lang="sv-SE" sz="2000" dirty="0"/>
              <a:t> new parameters from the new data</a:t>
            </a:r>
          </a:p>
          <a:p>
            <a:r>
              <a:rPr lang="sv-SE" sz="2400" dirty="0"/>
              <a:t>Logistic and LDA: </a:t>
            </a:r>
            <a:r>
              <a:rPr lang="sv-SE" sz="2400" dirty="0" err="1"/>
              <a:t>complex</a:t>
            </a:r>
            <a:r>
              <a:rPr lang="sv-SE" sz="2400" dirty="0"/>
              <a:t> data fits </a:t>
            </a:r>
            <a:r>
              <a:rPr lang="sv-SE" sz="2400" dirty="0" err="1"/>
              <a:t>badly</a:t>
            </a:r>
            <a:r>
              <a:rPr lang="sv-SE" sz="2400" dirty="0"/>
              <a:t> </a:t>
            </a:r>
            <a:r>
              <a:rPr lang="sv-SE" sz="2400" dirty="0" err="1"/>
              <a:t>unless</a:t>
            </a:r>
            <a:r>
              <a:rPr lang="sv-SE" sz="2400" dirty="0"/>
              <a:t> interactions </a:t>
            </a:r>
            <a:r>
              <a:rPr lang="sv-SE" sz="2400" dirty="0" err="1"/>
              <a:t>are</a:t>
            </a:r>
            <a:r>
              <a:rPr lang="sv-SE" sz="2400" dirty="0"/>
              <a:t> </a:t>
            </a:r>
            <a:r>
              <a:rPr lang="sv-SE" sz="2400" dirty="0" err="1"/>
              <a:t>included</a:t>
            </a:r>
            <a:endParaRPr lang="sv-SE" sz="2400" dirty="0"/>
          </a:p>
          <a:p>
            <a:endParaRPr lang="sv-SE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28</a:t>
            </a:fld>
            <a:endParaRPr lang="sv-S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1" y="2348880"/>
            <a:ext cx="294322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7310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600" dirty="0"/>
              <a:t>LDA </a:t>
            </a:r>
            <a:r>
              <a:rPr lang="sv-SE" sz="3600" dirty="0" err="1"/>
              <a:t>versus</a:t>
            </a:r>
            <a:r>
              <a:rPr lang="sv-SE" sz="3600" dirty="0"/>
              <a:t>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sz="2400" dirty="0"/>
                  <a:t>LDA (and </a:t>
                </a:r>
                <a:r>
                  <a:rPr lang="sv-SE" sz="2400" dirty="0" err="1"/>
                  <a:t>other</a:t>
                </a:r>
                <a:r>
                  <a:rPr lang="sv-SE" sz="2400" dirty="0"/>
                  <a:t> generative </a:t>
                </a:r>
                <a:r>
                  <a:rPr lang="sv-SE" sz="2400" dirty="0" err="1"/>
                  <a:t>classifiers</a:t>
                </a:r>
                <a:r>
                  <a:rPr lang="sv-SE" sz="2400" dirty="0"/>
                  <a:t>) </a:t>
                </a:r>
                <a:r>
                  <a:rPr lang="sv-SE" sz="2400" dirty="0" err="1"/>
                  <a:t>handle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missing</a:t>
                </a:r>
                <a:r>
                  <a:rPr lang="sv-SE" sz="2400" dirty="0"/>
                  <a:t> data </a:t>
                </a:r>
                <a:r>
                  <a:rPr lang="sv-SE" sz="2400" dirty="0" err="1"/>
                  <a:t>easier</a:t>
                </a:r>
                <a:endParaRPr lang="sv-SE" sz="2400" dirty="0"/>
              </a:p>
              <a:p>
                <a:endParaRPr lang="sv-SE" sz="2400" dirty="0"/>
              </a:p>
              <a:p>
                <a:r>
                  <a:rPr lang="sv-SE" sz="2400" dirty="0" err="1"/>
                  <a:t>Standardization</a:t>
                </a:r>
                <a:r>
                  <a:rPr lang="sv-SE" sz="2400" dirty="0"/>
                  <a:t> and </a:t>
                </a:r>
                <a:r>
                  <a:rPr lang="sv-SE" sz="2400" dirty="0" err="1"/>
                  <a:t>generated</a:t>
                </a:r>
                <a:r>
                  <a:rPr lang="sv-SE" sz="2400" dirty="0"/>
                  <a:t> inputs:</a:t>
                </a:r>
              </a:p>
              <a:p>
                <a:pPr lvl="1"/>
                <a:r>
                  <a:rPr lang="sv-SE" sz="2000" dirty="0"/>
                  <a:t>Not a problem for Logistic</a:t>
                </a:r>
              </a:p>
              <a:p>
                <a:pPr lvl="1"/>
                <a:r>
                  <a:rPr lang="sv-SE" sz="2000" dirty="0"/>
                  <a:t>May </a:t>
                </a:r>
                <a:r>
                  <a:rPr lang="sv-SE" sz="2000" dirty="0" err="1"/>
                  <a:t>affect</a:t>
                </a:r>
                <a:r>
                  <a:rPr lang="sv-SE" sz="2000" dirty="0"/>
                  <a:t> the </a:t>
                </a:r>
                <a:r>
                  <a:rPr lang="sv-SE" sz="2000" dirty="0" err="1"/>
                  <a:t>performance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of</a:t>
                </a:r>
                <a:r>
                  <a:rPr lang="sv-SE" sz="2000" dirty="0"/>
                  <a:t> the LDA in a </a:t>
                </a:r>
                <a:r>
                  <a:rPr lang="sv-SE" sz="2000" dirty="0" err="1"/>
                  <a:t>complex</a:t>
                </a:r>
                <a:r>
                  <a:rPr lang="sv-SE" sz="2000" dirty="0"/>
                  <a:t> </a:t>
                </a:r>
                <a:r>
                  <a:rPr lang="sv-SE" sz="2000" dirty="0" err="1"/>
                  <a:t>way</a:t>
                </a:r>
                <a:endParaRPr lang="sv-SE" sz="2000" dirty="0"/>
              </a:p>
              <a:p>
                <a:pPr lvl="1"/>
                <a:endParaRPr lang="sv-SE" sz="2000" dirty="0"/>
              </a:p>
              <a:p>
                <a:r>
                  <a:rPr lang="sv-SE" sz="2400" dirty="0" err="1"/>
                  <a:t>Outliers</a:t>
                </a:r>
                <a:r>
                  <a:rPr lang="sv-SE" sz="2400" dirty="0"/>
                  <a:t> </a:t>
                </a:r>
                <a:r>
                  <a:rPr lang="sv-SE" sz="2400" dirty="0" err="1"/>
                  <a:t>affect</a:t>
                </a:r>
                <a:r>
                  <a:rPr lang="sv-SE" sz="240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r>
                  <a:rPr lang="sv-SE" sz="2400" dirty="0"/>
                  <a:t> </a:t>
                </a:r>
                <a:r>
                  <a:rPr lang="sv-SE" sz="2400" dirty="0">
                    <a:sym typeface="Wingdings" pitchFamily="2" charset="2"/>
                  </a:rPr>
                  <a:t> </a:t>
                </a:r>
                <a:r>
                  <a:rPr lang="sv-SE" sz="2400" dirty="0"/>
                  <a:t>LDA is not robust </a:t>
                </a:r>
                <a:r>
                  <a:rPr lang="sv-SE" sz="2400" dirty="0" err="1"/>
                  <a:t>to</a:t>
                </a:r>
                <a:r>
                  <a:rPr lang="sv-SE" sz="2400" dirty="0"/>
                  <a:t> gross </a:t>
                </a:r>
                <a:r>
                  <a:rPr lang="sv-SE" sz="2400" dirty="0" err="1"/>
                  <a:t>outliers</a:t>
                </a:r>
                <a:endParaRPr lang="sv-SE" sz="2400" dirty="0"/>
              </a:p>
              <a:p>
                <a:endParaRPr lang="sv-SE" sz="2400" dirty="0"/>
              </a:p>
              <a:p>
                <a:r>
                  <a:rPr lang="en-US" sz="2400" dirty="0"/>
                  <a:t>LDA is often a good classification method even if the assumption of normality and common covariance matrix are not satisfied.</a:t>
                </a:r>
              </a:p>
              <a:p>
                <a:endParaRPr lang="sv-SE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887" b="-80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29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7437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6779096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Given data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𝐷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000" b="0" i="1" smtClean="0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=1…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endParaRPr lang="sv-SE" sz="2000" b="0" dirty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sv-SE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sv-SE" sz="1800" b="0" i="1" smtClean="0">
                            <a:latin typeface="Cambria Math"/>
                          </a:rPr>
                          <m:t>=</m:t>
                        </m:r>
                        <m:r>
                          <a:rPr lang="sv-SE" sz="1800" b="0" i="1" smtClean="0">
                            <a:latin typeface="Cambria Math"/>
                          </a:rPr>
                          <m:t>𝑌</m:t>
                        </m:r>
                        <m:r>
                          <a:rPr lang="sv-SE" sz="18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sv-SE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sv-SE" sz="1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sv-SE" sz="1800" b="0" i="1" smtClean="0">
                            <a:latin typeface="Cambria Math"/>
                          </a:rPr>
                          <m:t>)</m:t>
                        </m:r>
                        <m:r>
                          <a:rPr lang="sv-SE" sz="1800" i="1">
                            <a:latin typeface="Cambria Math"/>
                          </a:rPr>
                          <m:t>=</m:t>
                        </m:r>
                        <m:r>
                          <a:rPr lang="sv-SE" sz="18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sv-SE" sz="18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sv-SE" sz="1800" b="1" i="1">
                        <a:latin typeface="Cambria Math"/>
                        <a:ea typeface="Cambria Math"/>
                      </a:rPr>
                      <m:t>𝑪</m:t>
                    </m:r>
                  </m:oMath>
                </a14:m>
                <a:endParaRPr lang="en-US" sz="1800" b="0" dirty="0"/>
              </a:p>
              <a:p>
                <a:pPr lvl="1"/>
                <a:r>
                  <a:rPr lang="en-US" sz="1800" dirty="0"/>
                  <a:t>Class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b="1" i="1" smtClean="0">
                            <a:latin typeface="Cambria Math"/>
                            <a:ea typeface="Cambria Math"/>
                          </a:rPr>
                          <m:t>𝑪</m:t>
                        </m:r>
                        <m:r>
                          <a:rPr lang="en-US" sz="1800" b="0" i="1" smtClean="0">
                            <a:latin typeface="Cambria Math"/>
                          </a:rPr>
                          <m:t>=(</m:t>
                        </m:r>
                        <m:r>
                          <a:rPr lang="sv-SE" sz="18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𝐾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1800" i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Classification problem:</a:t>
                </a:r>
              </a:p>
              <a:p>
                <a:r>
                  <a:rPr lang="en-US" sz="2000" dirty="0"/>
                  <a:t>Decide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b="0" i="1" smtClean="0">
                            <a:latin typeface="Cambria Math"/>
                          </a:rPr>
                          <m:t>𝑌</m:t>
                        </m:r>
                      </m:e>
                    </m:acc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sv-SE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sv-SE" sz="2000" dirty="0" err="1"/>
                  <a:t>that</a:t>
                </a:r>
                <a:r>
                  <a:rPr lang="sv-SE" sz="2000" dirty="0"/>
                  <a:t> </a:t>
                </a:r>
                <a:r>
                  <a:rPr lang="sv-SE" sz="2000" dirty="0" err="1"/>
                  <a:t>maps</a:t>
                </a:r>
                <a:r>
                  <a:rPr lang="sv-SE" sz="2000" dirty="0"/>
                  <a:t> </a:t>
                </a:r>
                <a:r>
                  <a:rPr lang="sv-SE" sz="2000" b="1" dirty="0" err="1"/>
                  <a:t>any</a:t>
                </a:r>
                <a:r>
                  <a:rPr lang="sv-SE" sz="2000" b="1" dirty="0"/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sv-SE" sz="2000" dirty="0"/>
                  <a:t> </a:t>
                </a:r>
                <a:r>
                  <a:rPr lang="sv-SE" sz="2000" dirty="0" err="1"/>
                  <a:t>into</a:t>
                </a:r>
                <a:r>
                  <a:rPr lang="sv-SE" sz="2000" dirty="0"/>
                  <a:t> </a:t>
                </a:r>
                <a:r>
                  <a:rPr lang="sv-SE" sz="2000" dirty="0" err="1"/>
                  <a:t>some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class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𝐾</m:t>
                        </m:r>
                      </m:sub>
                    </m:sSub>
                  </m:oMath>
                </a14:m>
                <a:endParaRPr lang="en-US" sz="2000" b="0" i="1" dirty="0">
                  <a:latin typeface="Cambria Math"/>
                </a:endParaRPr>
              </a:p>
              <a:p>
                <a:pPr lvl="1"/>
                <a:r>
                  <a:rPr lang="en-US" sz="1600" dirty="0">
                    <a:latin typeface="Cambria Math"/>
                  </a:rPr>
                  <a:t>Decision boundary</a:t>
                </a:r>
                <a:endParaRPr lang="en-US" sz="1600" b="0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6779096" cy="4525963"/>
              </a:xfrm>
              <a:blipFill rotWithShape="1">
                <a:blip r:embed="rId3"/>
                <a:stretch>
                  <a:fillRect l="-899" t="-13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33890207"/>
              </p:ext>
            </p:extLst>
          </p:nvPr>
        </p:nvGraphicFramePr>
        <p:xfrm>
          <a:off x="2195513" y="4005263"/>
          <a:ext cx="3375025" cy="212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Worksheet" r:id="rId4" imgW="3977654" imgH="2499360" progId="Excel.Sheet.8">
                  <p:embed/>
                </p:oleObj>
              </mc:Choice>
              <mc:Fallback>
                <p:oleObj name="Worksheet" r:id="rId4" imgW="3977654" imgH="2499360" progId="Excel.Shee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005263"/>
                        <a:ext cx="3375025" cy="212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158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Classifiers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b="1" dirty="0">
                    <a:solidFill>
                      <a:srgbClr val="0070C0"/>
                    </a:solidFill>
                  </a:rPr>
                  <a:t>Deterministic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decide</a:t>
                </a:r>
                <a:r>
                  <a:rPr lang="sv-SE" sz="2400" dirty="0"/>
                  <a:t> a </a:t>
                </a:r>
                <a:r>
                  <a:rPr lang="sv-SE" sz="2400" dirty="0" err="1"/>
                  <a:t>rule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that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directly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maps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i="1" dirty="0" smtClean="0">
                        <a:latin typeface="Cambria Math"/>
                      </a:rPr>
                      <m:t>𝑋</m:t>
                    </m:r>
                    <m:r>
                      <a:rPr lang="sv-SE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sv-SE" sz="2400" dirty="0"/>
                  <a:t>into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0" i="1" smtClean="0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endParaRPr lang="sv-SE" sz="2400" dirty="0"/>
              </a:p>
              <a:p>
                <a:pPr marL="400050"/>
                <a:endParaRPr lang="sv-SE" sz="2400" dirty="0"/>
              </a:p>
              <a:p>
                <a:pPr marL="400050"/>
                <a:r>
                  <a:rPr lang="sv-SE" sz="2400" b="1" dirty="0" err="1">
                    <a:solidFill>
                      <a:srgbClr val="0070C0"/>
                    </a:solidFill>
                  </a:rPr>
                  <a:t>Probabilistic</a:t>
                </a:r>
                <a:r>
                  <a:rPr lang="sv-SE" sz="2400" b="1" dirty="0">
                    <a:solidFill>
                      <a:srgbClr val="0070C0"/>
                    </a:solidFill>
                  </a:rPr>
                  <a:t>: </a:t>
                </a:r>
                <a:r>
                  <a:rPr lang="sv-SE" sz="2400" dirty="0" err="1"/>
                  <a:t>define</a:t>
                </a:r>
                <a:r>
                  <a:rPr lang="sv-SE" sz="2400" dirty="0"/>
                  <a:t> a </a:t>
                </a:r>
                <a:r>
                  <a:rPr lang="sv-SE" sz="2400" dirty="0" err="1"/>
                  <a:t>model</a:t>
                </a:r>
                <a:r>
                  <a:rPr lang="sv-SE" sz="2400" dirty="0"/>
                  <a:t> for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/>
                          </a:rPr>
                          <m:t>𝑌</m:t>
                        </m:r>
                        <m:r>
                          <a:rPr lang="sv-SE" sz="24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sv-SE" sz="24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sv-SE" sz="2400" b="0" i="1" smtClean="0">
                        <a:latin typeface="Cambria Math"/>
                      </a:rPr>
                      <m:t>, </m:t>
                    </m:r>
                    <m:r>
                      <a:rPr lang="sv-SE" sz="2400" b="0" i="1" smtClean="0">
                        <a:latin typeface="Cambria Math"/>
                      </a:rPr>
                      <m:t>𝑖</m:t>
                    </m:r>
                    <m:r>
                      <a:rPr lang="sv-SE" sz="2400" b="0" i="1" smtClean="0">
                        <a:latin typeface="Cambria Math"/>
                      </a:rPr>
                      <m:t>=1…</m:t>
                    </m:r>
                    <m:r>
                      <a:rPr lang="sv-SE" sz="2400" b="0" i="1" smtClean="0">
                        <a:latin typeface="Cambria Math"/>
                      </a:rPr>
                      <m:t>𝐾</m:t>
                    </m:r>
                  </m:oMath>
                </a14:m>
                <a:endParaRPr lang="sv-SE" sz="2400" dirty="0"/>
              </a:p>
              <a:p>
                <a:pPr marL="57150" indent="0">
                  <a:buNone/>
                </a:pPr>
                <a:endParaRPr lang="sv-SE" sz="2400" dirty="0"/>
              </a:p>
              <a:p>
                <a:pPr marL="57150" indent="0">
                  <a:buNone/>
                </a:pPr>
                <a:r>
                  <a:rPr lang="sv-SE" sz="2400" b="1" dirty="0" err="1"/>
                  <a:t>Disanvantages</a:t>
                </a:r>
                <a:r>
                  <a:rPr lang="sv-SE" sz="2400" b="1" dirty="0"/>
                  <a:t> </a:t>
                </a:r>
                <a:r>
                  <a:rPr lang="sv-SE" sz="2400" b="1" dirty="0" err="1"/>
                  <a:t>of</a:t>
                </a:r>
                <a:r>
                  <a:rPr lang="sv-SE" sz="2400" b="1" dirty="0"/>
                  <a:t> </a:t>
                </a:r>
                <a:r>
                  <a:rPr lang="sv-SE" sz="2400" b="1" dirty="0" err="1"/>
                  <a:t>deterministic</a:t>
                </a:r>
                <a:r>
                  <a:rPr lang="sv-SE" sz="2400" b="1" dirty="0"/>
                  <a:t> </a:t>
                </a:r>
                <a:r>
                  <a:rPr lang="sv-SE" sz="2400" b="1" dirty="0" err="1"/>
                  <a:t>classifiers</a:t>
                </a:r>
                <a:r>
                  <a:rPr lang="sv-SE" sz="2400" dirty="0"/>
                  <a:t>:</a:t>
                </a:r>
              </a:p>
              <a:p>
                <a:pPr lvl="1"/>
                <a:r>
                  <a:rPr lang="sv-SE" sz="2200" dirty="0" err="1"/>
                  <a:t>Sometimes</a:t>
                </a:r>
                <a:r>
                  <a:rPr lang="sv-SE" sz="2200" dirty="0"/>
                  <a:t> simple </a:t>
                </a:r>
                <a:r>
                  <a:rPr lang="sv-SE" sz="2200" dirty="0" err="1"/>
                  <a:t>mapping</a:t>
                </a:r>
                <a:r>
                  <a:rPr lang="sv-SE" sz="2200" dirty="0"/>
                  <a:t> is not </a:t>
                </a:r>
                <a:r>
                  <a:rPr lang="sv-SE" sz="2200" dirty="0" err="1"/>
                  <a:t>enough</a:t>
                </a:r>
                <a:r>
                  <a:rPr lang="sv-SE" sz="2200" dirty="0"/>
                  <a:t> (risk </a:t>
                </a:r>
                <a:r>
                  <a:rPr lang="sv-SE" sz="2200" dirty="0" err="1"/>
                  <a:t>of</a:t>
                </a:r>
                <a:r>
                  <a:rPr lang="sv-SE" sz="2200" dirty="0"/>
                  <a:t> cancer)</a:t>
                </a:r>
              </a:p>
              <a:p>
                <a:pPr lvl="1"/>
                <a:r>
                  <a:rPr lang="sv-SE" sz="2200" dirty="0" err="1"/>
                  <a:t>Difficult</a:t>
                </a:r>
                <a:r>
                  <a:rPr lang="sv-SE" sz="2200" dirty="0"/>
                  <a:t> </a:t>
                </a:r>
                <a:r>
                  <a:rPr lang="sv-SE" sz="2200" dirty="0" err="1"/>
                  <a:t>to</a:t>
                </a:r>
                <a:r>
                  <a:rPr lang="sv-SE" sz="2200" dirty="0"/>
                  <a:t> </a:t>
                </a:r>
                <a:r>
                  <a:rPr lang="sv-SE" sz="2200" dirty="0" err="1"/>
                  <a:t>embed</a:t>
                </a:r>
                <a:r>
                  <a:rPr lang="sv-SE" sz="2200" dirty="0"/>
                  <a:t> loss-&gt; </a:t>
                </a:r>
                <a:r>
                  <a:rPr lang="sv-SE" sz="2200" dirty="0" err="1"/>
                  <a:t>rerun</a:t>
                </a:r>
                <a:r>
                  <a:rPr lang="sv-SE" sz="2200" dirty="0"/>
                  <a:t> </a:t>
                </a:r>
                <a:r>
                  <a:rPr lang="sv-SE" sz="2200" dirty="0" err="1"/>
                  <a:t>of</a:t>
                </a:r>
                <a:r>
                  <a:rPr lang="sv-SE" sz="2200" dirty="0"/>
                  <a:t> </a:t>
                </a:r>
                <a:r>
                  <a:rPr lang="sv-SE" sz="2200" dirty="0" err="1"/>
                  <a:t>optimizer</a:t>
                </a:r>
                <a:r>
                  <a:rPr lang="sv-SE" sz="2200" dirty="0"/>
                  <a:t> is </a:t>
                </a:r>
                <a:r>
                  <a:rPr lang="sv-SE" sz="2200" dirty="0" err="1"/>
                  <a:t>often</a:t>
                </a:r>
                <a:r>
                  <a:rPr lang="sv-SE" sz="2200" dirty="0"/>
                  <a:t> </a:t>
                </a:r>
                <a:r>
                  <a:rPr lang="sv-SE" sz="2200" dirty="0" err="1"/>
                  <a:t>needed</a:t>
                </a:r>
                <a:endParaRPr lang="sv-SE" sz="2200" dirty="0"/>
              </a:p>
              <a:p>
                <a:pPr lvl="1"/>
                <a:r>
                  <a:rPr lang="sv-SE" sz="2200" dirty="0" err="1"/>
                  <a:t>Combining</a:t>
                </a:r>
                <a:r>
                  <a:rPr lang="sv-SE" sz="2200" dirty="0"/>
                  <a:t> </a:t>
                </a:r>
                <a:r>
                  <a:rPr lang="sv-SE" sz="2200" dirty="0" err="1"/>
                  <a:t>several</a:t>
                </a:r>
                <a:r>
                  <a:rPr lang="sv-SE" sz="2200" dirty="0"/>
                  <a:t> </a:t>
                </a:r>
                <a:r>
                  <a:rPr lang="sv-SE" sz="2200" dirty="0" err="1"/>
                  <a:t>classifiers</a:t>
                </a:r>
                <a:r>
                  <a:rPr lang="sv-SE" sz="2200" dirty="0"/>
                  <a:t> </a:t>
                </a:r>
                <a:r>
                  <a:rPr lang="sv-SE" sz="2200" dirty="0" err="1"/>
                  <a:t>into</a:t>
                </a:r>
                <a:r>
                  <a:rPr lang="sv-SE" sz="2200" dirty="0"/>
                  <a:t> </a:t>
                </a:r>
                <a:r>
                  <a:rPr lang="sv-SE" sz="2200" dirty="0" err="1"/>
                  <a:t>one</a:t>
                </a:r>
                <a:r>
                  <a:rPr lang="sv-SE" sz="2200" dirty="0"/>
                  <a:t> is </a:t>
                </a:r>
                <a:r>
                  <a:rPr lang="sv-SE" sz="2200" dirty="0" err="1"/>
                  <a:t>more</a:t>
                </a:r>
                <a:r>
                  <a:rPr lang="sv-SE" sz="2200" dirty="0"/>
                  <a:t> </a:t>
                </a:r>
                <a:r>
                  <a:rPr lang="sv-SE" sz="2200" dirty="0" err="1"/>
                  <a:t>problematic</a:t>
                </a:r>
                <a:r>
                  <a:rPr lang="sv-SE" sz="2200" dirty="0"/>
                  <a:t> </a:t>
                </a:r>
              </a:p>
              <a:p>
                <a:pPr lvl="2"/>
                <a:r>
                  <a:rPr lang="sv-SE" sz="1800" dirty="0" err="1"/>
                  <a:t>Algorithm</a:t>
                </a:r>
                <a:r>
                  <a:rPr lang="sv-SE" sz="1800" dirty="0"/>
                  <a:t> A </a:t>
                </a:r>
                <a:r>
                  <a:rPr lang="sv-SE" sz="1800" dirty="0" err="1"/>
                  <a:t>classifies</a:t>
                </a:r>
                <a:r>
                  <a:rPr lang="sv-SE" sz="1800" dirty="0"/>
                  <a:t> as spam, </a:t>
                </a:r>
                <a:r>
                  <a:rPr lang="sv-SE" sz="1800" dirty="0" err="1"/>
                  <a:t>Algorithm</a:t>
                </a:r>
                <a:r>
                  <a:rPr lang="sv-SE" sz="1800" dirty="0"/>
                  <a:t> B </a:t>
                </a:r>
                <a:r>
                  <a:rPr lang="sv-SE" sz="1800" dirty="0" err="1"/>
                  <a:t>classifies</a:t>
                </a:r>
                <a:r>
                  <a:rPr lang="sv-SE" sz="1800" dirty="0"/>
                  <a:t> as not spam </a:t>
                </a:r>
                <a:r>
                  <a:rPr lang="sv-SE" sz="1800" dirty="0">
                    <a:sym typeface="Wingdings" panose="05000000000000000000" pitchFamily="2" charset="2"/>
                  </a:rPr>
                  <a:t></a:t>
                </a:r>
                <a:r>
                  <a:rPr lang="sv-SE" sz="1800" dirty="0"/>
                  <a:t> ???</a:t>
                </a:r>
              </a:p>
              <a:p>
                <a:pPr lvl="2"/>
                <a:r>
                  <a:rPr lang="sv-SE" sz="1800" dirty="0"/>
                  <a:t>P(</a:t>
                </a:r>
                <a:r>
                  <a:rPr lang="sv-SE" sz="1800" dirty="0" err="1"/>
                  <a:t>Spam|A</a:t>
                </a:r>
                <a:r>
                  <a:rPr lang="sv-SE" sz="1800" dirty="0"/>
                  <a:t>)=0.99, P(</a:t>
                </a:r>
                <a:r>
                  <a:rPr lang="sv-SE" sz="1800" dirty="0" err="1"/>
                  <a:t>Spam|B</a:t>
                </a:r>
                <a:r>
                  <a:rPr lang="sv-SE" sz="1800" dirty="0"/>
                  <a:t>)=0.45 </a:t>
                </a:r>
                <a:r>
                  <a:rPr lang="sv-SE" sz="1800" dirty="0">
                    <a:sym typeface="Wingdings" panose="05000000000000000000" pitchFamily="2" charset="2"/>
                  </a:rPr>
                  <a:t> </a:t>
                </a:r>
                <a:r>
                  <a:rPr lang="sv-SE" sz="1800" dirty="0" err="1">
                    <a:sym typeface="Wingdings" panose="05000000000000000000" pitchFamily="2" charset="2"/>
                  </a:rPr>
                  <a:t>better</a:t>
                </a:r>
                <a:r>
                  <a:rPr lang="sv-SE" sz="1800" dirty="0">
                    <a:sym typeface="Wingdings" panose="05000000000000000000" pitchFamily="2" charset="2"/>
                  </a:rPr>
                  <a:t> decision </a:t>
                </a:r>
                <a:r>
                  <a:rPr lang="sv-SE" sz="1800" dirty="0" err="1">
                    <a:sym typeface="Wingdings" panose="05000000000000000000" pitchFamily="2" charset="2"/>
                  </a:rPr>
                  <a:t>can</a:t>
                </a:r>
                <a:r>
                  <a:rPr lang="sv-SE" sz="1800" dirty="0">
                    <a:sym typeface="Wingdings" panose="05000000000000000000" pitchFamily="2" charset="2"/>
                  </a:rPr>
                  <a:t> be </a:t>
                </a:r>
                <a:r>
                  <a:rPr lang="sv-SE" sz="1800" dirty="0" err="1">
                    <a:sym typeface="Wingdings" panose="05000000000000000000" pitchFamily="2" charset="2"/>
                  </a:rPr>
                  <a:t>made</a:t>
                </a:r>
                <a:endParaRPr lang="sv-SE" sz="1800" dirty="0"/>
              </a:p>
              <a:p>
                <a:pPr marL="0" indent="0">
                  <a:buNone/>
                </a:pPr>
                <a:endParaRPr lang="sv-SE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80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6779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Bayesian</a:t>
            </a:r>
            <a:r>
              <a:rPr lang="sv-SE" dirty="0"/>
              <a:t> decision </a:t>
            </a:r>
            <a:r>
              <a:rPr lang="sv-SE" dirty="0" err="1"/>
              <a:t>theory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Machine </a:t>
                </a:r>
                <a:r>
                  <a:rPr lang="sv-SE" dirty="0" err="1"/>
                  <a:t>learning</a:t>
                </a:r>
                <a:r>
                  <a:rPr lang="sv-SE" dirty="0"/>
                  <a:t> </a:t>
                </a:r>
                <a:r>
                  <a:rPr lang="sv-SE" dirty="0" err="1"/>
                  <a:t>models</a:t>
                </a:r>
                <a:r>
                  <a:rPr lang="sv-SE" dirty="0"/>
                  <a:t> </a:t>
                </a:r>
                <a:r>
                  <a:rPr lang="sv-SE" dirty="0" err="1"/>
                  <a:t>estimate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sv-SE" dirty="0"/>
                  <a:t>) or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</m:oMath>
                </a14:m>
                <a:endParaRPr lang="sv-SE" b="0" dirty="0"/>
              </a:p>
              <a:p>
                <a:r>
                  <a:rPr lang="sv-SE" dirty="0"/>
                  <a:t>Transform </a:t>
                </a:r>
                <a:r>
                  <a:rPr lang="sv-SE" dirty="0" err="1"/>
                  <a:t>probability</a:t>
                </a:r>
                <a:r>
                  <a:rPr lang="sv-SE" dirty="0"/>
                  <a:t> </a:t>
                </a:r>
                <a:r>
                  <a:rPr lang="sv-SE" dirty="0" err="1"/>
                  <a:t>into</a:t>
                </a:r>
                <a:r>
                  <a:rPr lang="sv-SE" dirty="0"/>
                  <a:t> action</a:t>
                </a:r>
                <a:r>
                  <a:rPr lang="sv-SE" dirty="0">
                    <a:sym typeface="Wingdings" panose="05000000000000000000" pitchFamily="2" charset="2"/>
                  </a:rPr>
                  <a:t> </a:t>
                </a:r>
                <a:r>
                  <a:rPr lang="sv-SE" dirty="0" err="1">
                    <a:sym typeface="Wingdings" panose="05000000000000000000" pitchFamily="2" charset="2"/>
                  </a:rPr>
                  <a:t>which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value</a:t>
                </a:r>
                <a:r>
                  <a:rPr lang="sv-SE" dirty="0">
                    <a:sym typeface="Wingdings" panose="05000000000000000000" pitchFamily="2" charset="2"/>
                  </a:rPr>
                  <a:t> to </a:t>
                </a:r>
                <a:r>
                  <a:rPr lang="sv-SE" dirty="0" err="1">
                    <a:sym typeface="Wingdings" panose="05000000000000000000" pitchFamily="2" charset="2"/>
                  </a:rPr>
                  <a:t>predict</a:t>
                </a:r>
                <a:r>
                  <a:rPr lang="sv-SE" dirty="0">
                    <a:sym typeface="Wingdings" panose="05000000000000000000" pitchFamily="2" charset="2"/>
                  </a:rPr>
                  <a:t>?decision step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𝑌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𝑆𝑝𝑎𝑚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=0.83</m:t>
                    </m:r>
                  </m:oMath>
                </a14:m>
                <a:r>
                  <a:rPr lang="sv-SE" dirty="0">
                    <a:sym typeface="Wingdings" panose="05000000000000000000" pitchFamily="2" charset="2"/>
                  </a:rPr>
                  <a:t>do </a:t>
                </a:r>
                <a:r>
                  <a:rPr lang="sv-SE" dirty="0" err="1">
                    <a:sym typeface="Wingdings" panose="05000000000000000000" pitchFamily="2" charset="2"/>
                  </a:rPr>
                  <a:t>we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move</a:t>
                </a:r>
                <a:r>
                  <a:rPr lang="sv-SE" dirty="0">
                    <a:sym typeface="Wingdings" panose="05000000000000000000" pitchFamily="2" charset="2"/>
                  </a:rPr>
                  <a:t> the mail to </a:t>
                </a:r>
                <a:r>
                  <a:rPr lang="sv-SE" dirty="0" err="1">
                    <a:sym typeface="Wingdings" panose="05000000000000000000" pitchFamily="2" charset="2"/>
                  </a:rPr>
                  <a:t>Junk</a:t>
                </a:r>
                <a:r>
                  <a:rPr lang="sv-SE" dirty="0">
                    <a:sym typeface="Wingdings" panose="05000000000000000000" pitchFamily="2" charset="2"/>
                  </a:rPr>
                  <a:t>?</a:t>
                </a:r>
              </a:p>
              <a:p>
                <a:pPr lvl="1"/>
                <a:r>
                  <a:rPr lang="sv-SE" dirty="0" err="1">
                    <a:sym typeface="Wingdings" panose="05000000000000000000" pitchFamily="2" charset="2"/>
                  </a:rPr>
                  <a:t>What</a:t>
                </a:r>
                <a:r>
                  <a:rPr lang="sv-SE" dirty="0">
                    <a:sym typeface="Wingdings" panose="05000000000000000000" pitchFamily="2" charset="2"/>
                  </a:rPr>
                  <a:t> is </a:t>
                </a:r>
                <a:r>
                  <a:rPr lang="sv-SE" dirty="0" err="1">
                    <a:sym typeface="Wingdings" panose="05000000000000000000" pitchFamily="2" charset="2"/>
                  </a:rPr>
                  <a:t>more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dangerous</a:t>
                </a:r>
                <a:r>
                  <a:rPr lang="sv-SE" dirty="0">
                    <a:sym typeface="Wingdings" panose="05000000000000000000" pitchFamily="2" charset="2"/>
                  </a:rPr>
                  <a:t>: </a:t>
                </a:r>
                <a:r>
                  <a:rPr lang="sv-SE" dirty="0" err="1">
                    <a:sym typeface="Wingdings" panose="05000000000000000000" pitchFamily="2" charset="2"/>
                  </a:rPr>
                  <a:t>deleting</a:t>
                </a:r>
                <a:r>
                  <a:rPr lang="sv-SE" dirty="0">
                    <a:sym typeface="Wingdings" panose="05000000000000000000" pitchFamily="2" charset="2"/>
                  </a:rPr>
                  <a:t> 1 non-spam mail or </a:t>
                </a:r>
                <a:r>
                  <a:rPr lang="sv-SE" dirty="0" err="1">
                    <a:sym typeface="Wingdings" panose="05000000000000000000" pitchFamily="2" charset="2"/>
                  </a:rPr>
                  <a:t>letting</a:t>
                </a:r>
                <a:r>
                  <a:rPr lang="sv-SE" dirty="0">
                    <a:sym typeface="Wingdings" panose="05000000000000000000" pitchFamily="2" charset="2"/>
                  </a:rPr>
                  <a:t> 1 spam mail </a:t>
                </a:r>
                <a:r>
                  <a:rPr lang="sv-SE" dirty="0" err="1">
                    <a:sym typeface="Wingdings" panose="05000000000000000000" pitchFamily="2" charset="2"/>
                  </a:rPr>
                  <a:t>enter</a:t>
                </a:r>
                <a:r>
                  <a:rPr lang="sv-SE" dirty="0">
                    <a:sym typeface="Wingdings" panose="05000000000000000000" pitchFamily="2" charset="2"/>
                  </a:rPr>
                  <a:t> Inbox?</a:t>
                </a:r>
              </a:p>
              <a:p>
                <a:r>
                  <a:rPr lang="sv-SE" dirty="0">
                    <a:sym typeface="Wingdings" panose="05000000000000000000" pitchFamily="2" charset="2"/>
                  </a:rPr>
                  <a:t></a:t>
                </a:r>
                <a:r>
                  <a:rPr lang="sv-SE" b="1" dirty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Loss </a:t>
                </a:r>
                <a:r>
                  <a:rPr lang="sv-SE" b="1" dirty="0" err="1">
                    <a:solidFill>
                      <a:srgbClr val="0000FF"/>
                    </a:solidFill>
                    <a:sym typeface="Wingdings" panose="05000000000000000000" pitchFamily="2" charset="2"/>
                  </a:rPr>
                  <a:t>function</a:t>
                </a:r>
                <a:r>
                  <a:rPr lang="sv-SE" b="1" dirty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dirty="0">
                    <a:sym typeface="Wingdings" panose="05000000000000000000" pitchFamily="2" charset="2"/>
                  </a:rPr>
                  <a:t>or </a:t>
                </a:r>
                <a:r>
                  <a:rPr lang="sv-SE" b="1" dirty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Loss matrix</a:t>
                </a:r>
                <a:endParaRPr lang="sv-SE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617" r="-2074" b="-619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5823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Loss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sv-SE" dirty="0"/>
                  <a:t>Costs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:r>
                  <a:rPr lang="sv-SE" dirty="0" err="1"/>
                  <a:t>classifying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sv-SE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sv-SE" dirty="0"/>
                  <a:t>:</a:t>
                </a:r>
              </a:p>
              <a:p>
                <a:pPr lvl="1"/>
                <a:r>
                  <a:rPr lang="sv-SE" dirty="0" err="1"/>
                  <a:t>Rows</a:t>
                </a:r>
                <a:r>
                  <a:rPr lang="sv-SE" dirty="0"/>
                  <a:t>: </a:t>
                </a:r>
                <a:r>
                  <a:rPr lang="sv-SE" dirty="0" err="1"/>
                  <a:t>true</a:t>
                </a:r>
                <a:r>
                  <a:rPr lang="sv-SE" dirty="0"/>
                  <a:t>, </a:t>
                </a:r>
                <a:r>
                  <a:rPr lang="sv-SE" dirty="0" err="1"/>
                  <a:t>columns</a:t>
                </a:r>
                <a:r>
                  <a:rPr lang="sv-SE" dirty="0"/>
                  <a:t>: </a:t>
                </a:r>
                <a:r>
                  <a:rPr lang="sv-SE" dirty="0" err="1"/>
                  <a:t>predicted</a:t>
                </a:r>
                <a:endParaRPr lang="sv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=1, …,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sv-SE" dirty="0"/>
              </a:p>
              <a:p>
                <a:pPr marL="0" indent="0">
                  <a:buNone/>
                </a:pPr>
                <a:endParaRPr lang="sv-SE" dirty="0"/>
              </a:p>
              <a:p>
                <a:r>
                  <a:rPr lang="sv-SE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dirty="0">
                    <a:solidFill>
                      <a:srgbClr val="C00000"/>
                    </a:solidFill>
                  </a:rPr>
                  <a:t> 1: </a:t>
                </a:r>
                <a:r>
                  <a:rPr lang="sv-SE" dirty="0"/>
                  <a:t>0/1-loss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dirty="0"/>
              </a:p>
              <a:p>
                <a:r>
                  <a:rPr lang="sv-SE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dirty="0">
                    <a:solidFill>
                      <a:srgbClr val="C00000"/>
                    </a:solidFill>
                  </a:rPr>
                  <a:t> 2: </a:t>
                </a:r>
                <a:r>
                  <a:rPr lang="sv-SE" dirty="0"/>
                  <a:t>Spam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323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553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Loss and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24012"/>
                <a:ext cx="4330824" cy="4525963"/>
              </a:xfrm>
            </p:spPr>
            <p:txBody>
              <a:bodyPr/>
              <a:lstStyle/>
              <a:p>
                <a:r>
                  <a:rPr lang="sv-SE" sz="2400" dirty="0"/>
                  <a:t>Expected loss </a:t>
                </a:r>
                <a:r>
                  <a:rPr lang="sv-SE" sz="2400" dirty="0" err="1"/>
                  <a:t>minimization</a:t>
                </a:r>
                <a:endParaRPr lang="sv-SE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sv-SE" sz="2000" dirty="0"/>
                  <a:t> : </a:t>
                </a:r>
                <a:r>
                  <a:rPr lang="sv-SE" sz="2000" dirty="0" err="1"/>
                  <a:t>classify</a:t>
                </a:r>
                <a:r>
                  <a:rPr lang="sv-SE" sz="20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sv-SE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𝐸𝐿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nary>
                                <m:naryPr>
                                  <m:supHide m:val="on"/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𝑘𝑗</m:t>
                                      </m:r>
                                    </m:sub>
                                  </m:s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sz="24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sv-SE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sv-SE" sz="2400" dirty="0"/>
              </a:p>
              <a:p>
                <a:r>
                  <a:rPr lang="sv-SE" sz="2400" b="1" dirty="0">
                    <a:solidFill>
                      <a:srgbClr val="0070C0"/>
                    </a:solidFill>
                  </a:rPr>
                  <a:t>Choose </a:t>
                </a:r>
                <a:r>
                  <a:rPr lang="sv-SE" sz="2400" b="1" dirty="0" err="1">
                    <a:solidFill>
                      <a:srgbClr val="0070C0"/>
                    </a:solidFill>
                  </a:rPr>
                  <a:t>such</a:t>
                </a:r>
                <a:r>
                  <a:rPr lang="sv-SE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sv-SE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sv-SE" sz="2400" b="1" dirty="0">
                    <a:solidFill>
                      <a:srgbClr val="0070C0"/>
                    </a:solidFill>
                  </a:rPr>
                  <a:t> </a:t>
                </a:r>
                <a:r>
                  <a:rPr lang="sv-SE" sz="2400" b="1" dirty="0" err="1">
                    <a:solidFill>
                      <a:srgbClr val="0070C0"/>
                    </a:solidFill>
                  </a:rPr>
                  <a:t>that</a:t>
                </a:r>
                <a:r>
                  <a:rPr lang="sv-SE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v-SE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𝑬𝑳</m:t>
                    </m:r>
                  </m:oMath>
                </a14:m>
                <a:r>
                  <a:rPr lang="sv-SE" sz="2400" b="1" dirty="0">
                    <a:solidFill>
                      <a:srgbClr val="0070C0"/>
                    </a:solidFill>
                  </a:rPr>
                  <a:t> is </a:t>
                </a:r>
                <a:r>
                  <a:rPr lang="sv-SE" sz="2400" b="1" dirty="0" err="1">
                    <a:solidFill>
                      <a:srgbClr val="0070C0"/>
                    </a:solidFill>
                  </a:rPr>
                  <a:t>minimized</a:t>
                </a:r>
                <a:endParaRPr lang="sv-SE" sz="2400" b="1" dirty="0">
                  <a:solidFill>
                    <a:srgbClr val="0070C0"/>
                  </a:solidFill>
                </a:endParaRPr>
              </a:p>
              <a:p>
                <a:r>
                  <a:rPr lang="sv-SE" sz="2400" dirty="0" err="1"/>
                  <a:t>Two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classes</a:t>
                </a:r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24012"/>
                <a:ext cx="4330824" cy="4525963"/>
              </a:xfrm>
              <a:blipFill>
                <a:blip r:embed="rId3"/>
                <a:stretch>
                  <a:fillRect l="-1831" t="-107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  <p:pic>
        <p:nvPicPr>
          <p:cNvPr id="6" name="Content Placeholder 3" descr="Figure1.24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749" y="2420888"/>
            <a:ext cx="3758251" cy="231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ktangel 6"/>
              <p:cNvSpPr/>
              <p:nvPr/>
            </p:nvSpPr>
            <p:spPr>
              <a:xfrm>
                <a:off x="900611" y="5013176"/>
                <a:ext cx="4918141" cy="759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>
                          <a:latin typeface="Cambria Math" panose="02040503050406030204" pitchFamily="18" charset="0"/>
                        </a:rPr>
                        <m:t>𝐸𝐿</m:t>
                      </m:r>
                      <m:r>
                        <a:rPr lang="sv-SE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sv-SE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sv-SE" sz="2000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sv-SE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ktange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11" y="5013176"/>
                <a:ext cx="4918141" cy="7598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359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Loss and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Loss </a:t>
            </a:r>
            <a:r>
              <a:rPr lang="sv-SE" dirty="0" err="1"/>
              <a:t>minimization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  <p:pic>
        <p:nvPicPr>
          <p:cNvPr id="6" name="Content Placeholder 3" descr="Figure1.24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82888"/>
            <a:ext cx="3758251" cy="231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563888" y="2276872"/>
                <a:ext cx="4517390" cy="524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sv-SE" i="1">
                              <a:latin typeface="Cambria Math"/>
                            </a:rPr>
                            <m:t>𝐸𝐿</m:t>
                          </m:r>
                          <m:r>
                            <a:rPr lang="sv-SE" i="1">
                              <a:latin typeface="Cambria Math"/>
                            </a:rPr>
                            <m:t>(</m:t>
                          </m:r>
                          <m:r>
                            <a:rPr lang="sv-SE" i="1">
                              <a:latin typeface="Cambria Math"/>
                            </a:rPr>
                            <m:t>𝑦</m:t>
                          </m:r>
                          <m:r>
                            <a:rPr lang="sv-SE" i="1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sv-SE" i="1" dirty="0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sv-SE" i="1" dirty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sv-SE" i="1">
                              <a:latin typeface="Cambria Math"/>
                            </a:rPr>
                            <m:t>∫</m:t>
                          </m:r>
                          <m:r>
                            <a:rPr lang="sv-SE" i="1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sv-SE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sv-SE" i="1" dirty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sv-SE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 dirty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sv-SE" i="1" dirty="0">
                                  <a:latin typeface="Cambria Math"/>
                                </a:rPr>
                                <m:t>,</m:t>
                              </m:r>
                              <m:r>
                                <a:rPr lang="sv-SE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sv-SE" i="1" dirty="0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  <m:r>
                            <a:rPr lang="sv-SE" i="1" dirty="0">
                              <a:latin typeface="Cambria Math"/>
                            </a:rPr>
                            <m:t>𝑑𝑥𝑑𝑦</m:t>
                          </m:r>
                        </m:e>
                      </m:func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276872"/>
                <a:ext cx="4517390" cy="524887"/>
              </a:xfrm>
              <a:prstGeom prst="rect">
                <a:avLst/>
              </a:prstGeom>
              <a:blipFill>
                <a:blip r:embed="rId3"/>
                <a:stretch>
                  <a:fillRect t="-1163" b="-465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41776" y="3052609"/>
                <a:ext cx="3312368" cy="1176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dirty="0"/>
                  <a:t>When loss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v-SE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sv-SE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sv-SE" b="0" i="1" smtClean="0">
                                  <a:latin typeface="Cambria Math"/>
                                </a:rPr>
                                <m:t>𝑤𝑟𝑜𝑛𝑔𝑙𝑦</m:t>
                              </m:r>
                              <m:r>
                                <a:rPr lang="sv-SE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sv-SE" b="0" i="1" smtClean="0">
                                  <a:latin typeface="Cambria Math"/>
                                </a:rPr>
                                <m:t>𝑐𝑙𝑎𝑠𝑠𝑖𝑓𝑖𝑒𝑑</m:t>
                              </m:r>
                            </m:e>
                          </m:mr>
                          <m:mr>
                            <m:e>
                              <m:r>
                                <a:rPr lang="sv-SE" b="0" i="1" smtClean="0">
                                  <a:latin typeface="Cambria Math"/>
                                </a:rPr>
                                <m:t>0, </m:t>
                              </m:r>
                              <m:r>
                                <a:rPr lang="sv-SE" b="0" i="1" smtClean="0">
                                  <a:latin typeface="Cambria Math"/>
                                </a:rPr>
                                <m:t>𝑐𝑜𝑟𝑟𝑒𝑐𝑡𝑙𝑦</m:t>
                              </m:r>
                              <m:r>
                                <a:rPr lang="sv-SE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sv-SE" b="0" i="1" smtClean="0">
                                  <a:latin typeface="Cambria Math"/>
                                </a:rPr>
                                <m:t>𝑐𝑙𝑎𝑠𝑠𝑖𝑓𝑖𝑒𝑑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sv-SE" dirty="0"/>
                  <a:t> </a:t>
                </a: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776" y="3052609"/>
                <a:ext cx="3312368" cy="1176284"/>
              </a:xfrm>
              <a:prstGeom prst="rect">
                <a:avLst/>
              </a:prstGeom>
              <a:blipFill rotWithShape="1">
                <a:blip r:embed="rId4"/>
                <a:stretch>
                  <a:fillRect l="-1471" t="-259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427984" y="4342779"/>
                <a:ext cx="4572000" cy="771237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>
                <a:spAutoFit/>
              </a:bodyPr>
              <a:lstStyle/>
              <a:p>
                <a:r>
                  <a:rPr lang="sv-SE" dirty="0"/>
                  <a:t>Classify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/>
                      </a:rPr>
                      <m:t>𝑌</m:t>
                    </m:r>
                  </m:oMath>
                </a14:m>
                <a:r>
                  <a:rPr lang="sv-SE" dirty="0"/>
                  <a:t>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b="0" i="1" dirty="0" smtClean="0">
                              <a:latin typeface="Cambria Math"/>
                            </a:rPr>
                            <m:t>𝑌</m:t>
                          </m:r>
                        </m:e>
                      </m:acc>
                      <m:r>
                        <a:rPr lang="sv-SE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v-SE">
                              <a:latin typeface="Cambria Math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sv-SE" i="1">
                                      <a:latin typeface="Cambria Math"/>
                                    </a:rPr>
                                    <m:t>𝑐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sv-SE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sv-SE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sv-SE" i="1">
                                  <a:latin typeface="Cambria Math"/>
                                </a:rPr>
                                <m:t>𝑌</m:t>
                              </m:r>
                              <m:r>
                                <a:rPr lang="sv-SE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sv-SE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sv-SE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sv-SE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sv-SE" i="1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4342779"/>
                <a:ext cx="4572000" cy="771237"/>
              </a:xfrm>
              <a:prstGeom prst="rect">
                <a:avLst/>
              </a:prstGeom>
              <a:blipFill rotWithShape="1">
                <a:blip r:embed="rId5"/>
                <a:stretch>
                  <a:fillRect l="-931" t="-310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78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Loss and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800" dirty="0"/>
                  <a:t>How to </a:t>
                </a:r>
                <a:r>
                  <a:rPr lang="sv-SE" sz="2800" dirty="0" err="1"/>
                  <a:t>minimize</a:t>
                </a:r>
                <a:r>
                  <a:rPr lang="sv-SE" sz="2800" dirty="0"/>
                  <a:t> </a:t>
                </a:r>
                <a:r>
                  <a:rPr lang="sv-SE" sz="2800" i="1" dirty="0"/>
                  <a:t>EL </a:t>
                </a:r>
                <a:r>
                  <a:rPr lang="sv-SE" sz="2800" i="1" dirty="0" err="1"/>
                  <a:t>with</a:t>
                </a:r>
                <a:r>
                  <a:rPr lang="sv-SE" sz="2800" i="1" dirty="0"/>
                  <a:t> </a:t>
                </a:r>
                <a:r>
                  <a:rPr lang="sv-SE" sz="2800" i="1" dirty="0" err="1"/>
                  <a:t>two</a:t>
                </a:r>
                <a:r>
                  <a:rPr lang="sv-SE" sz="2800" i="1" dirty="0"/>
                  <a:t> </a:t>
                </a:r>
                <a:r>
                  <a:rPr lang="sv-SE" sz="2800" i="1" dirty="0" err="1"/>
                  <a:t>classes</a:t>
                </a:r>
                <a:r>
                  <a:rPr lang="sv-SE" sz="2800" i="1" dirty="0"/>
                  <a:t>?</a:t>
                </a:r>
                <a:endParaRPr lang="sv-SE" sz="2800" dirty="0"/>
              </a:p>
              <a:p>
                <a:endParaRPr lang="sv-SE" sz="2800" dirty="0">
                  <a:sym typeface="Wingdings" panose="05000000000000000000" pitchFamily="2" charset="2"/>
                </a:endParaRPr>
              </a:p>
              <a:p>
                <a:r>
                  <a:rPr lang="sv-SE" sz="2800" dirty="0" err="1">
                    <a:sym typeface="Wingdings" panose="05000000000000000000" pitchFamily="2" charset="2"/>
                  </a:rPr>
                  <a:t>Rule</a:t>
                </a:r>
                <a:r>
                  <a:rPr lang="sv-SE" sz="2800" dirty="0">
                    <a:sym typeface="Wingdings" panose="05000000000000000000" pitchFamily="2" charset="2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sv-SE" sz="2400" dirty="0"/>
                  <a:t> </a:t>
                </a:r>
                <a:r>
                  <a:rPr lang="sv-SE" sz="2400" dirty="0">
                    <a:sym typeface="Wingdings" panose="05000000000000000000" pitchFamily="2" charset="2"/>
                  </a:rPr>
                  <a:t></a:t>
                </a:r>
                <a:r>
                  <a:rPr lang="sv-SE" sz="2400" dirty="0" err="1">
                    <a:sym typeface="Wingdings" panose="05000000000000000000" pitchFamily="2" charset="2"/>
                  </a:rPr>
                  <a:t>predict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</m:oMath>
                </a14:m>
                <a:r>
                  <a:rPr lang="sv-SE" sz="2400" dirty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sv-SE" sz="2400" dirty="0"/>
              </a:p>
              <a:p>
                <a:pPr lvl="1"/>
                <a:endParaRPr lang="sv-SE" sz="2400" dirty="0"/>
              </a:p>
              <a:p>
                <a:pPr lvl="1"/>
                <a:endParaRPr lang="sv-SE" sz="2400" dirty="0"/>
              </a:p>
              <a:p>
                <a:r>
                  <a:rPr lang="sv-SE" sz="2800" dirty="0"/>
                  <a:t>0/1 Loss: </a:t>
                </a:r>
                <a:r>
                  <a:rPr lang="sv-SE" sz="2800" dirty="0" err="1">
                    <a:solidFill>
                      <a:srgbClr val="00B050"/>
                    </a:solidFill>
                  </a:rPr>
                  <a:t>classify</a:t>
                </a:r>
                <a:r>
                  <a:rPr lang="sv-SE" sz="2800" dirty="0">
                    <a:solidFill>
                      <a:srgbClr val="00B050"/>
                    </a:solidFill>
                  </a:rPr>
                  <a:t> to the </a:t>
                </a:r>
                <a:r>
                  <a:rPr lang="sv-SE" sz="2800" dirty="0" err="1">
                    <a:solidFill>
                      <a:srgbClr val="00B050"/>
                    </a:solidFill>
                  </a:rPr>
                  <a:t>class</a:t>
                </a:r>
                <a:r>
                  <a:rPr lang="sv-SE" sz="2800" dirty="0">
                    <a:solidFill>
                      <a:srgbClr val="00B050"/>
                    </a:solidFill>
                  </a:rPr>
                  <a:t> </a:t>
                </a:r>
                <a:r>
                  <a:rPr lang="sv-SE" sz="2800" dirty="0" err="1">
                    <a:solidFill>
                      <a:srgbClr val="00B050"/>
                    </a:solidFill>
                  </a:rPr>
                  <a:t>which</a:t>
                </a:r>
                <a:r>
                  <a:rPr lang="sv-SE" sz="2800" dirty="0">
                    <a:solidFill>
                      <a:srgbClr val="00B050"/>
                    </a:solidFill>
                  </a:rPr>
                  <a:t> is </a:t>
                </a:r>
                <a:r>
                  <a:rPr lang="sv-SE" sz="2800" dirty="0" err="1">
                    <a:solidFill>
                      <a:srgbClr val="00B050"/>
                    </a:solidFill>
                  </a:rPr>
                  <a:t>more</a:t>
                </a:r>
                <a:r>
                  <a:rPr lang="sv-SE" sz="2800" dirty="0">
                    <a:solidFill>
                      <a:srgbClr val="00B050"/>
                    </a:solidFill>
                  </a:rPr>
                  <a:t> probable</a:t>
                </a:r>
                <a:r>
                  <a:rPr lang="sv-SE" sz="2800" dirty="0"/>
                  <a:t>!</a:t>
                </a:r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348" r="-118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ruta 5"/>
              <p:cNvSpPr txBox="1"/>
              <p:nvPr/>
            </p:nvSpPr>
            <p:spPr>
              <a:xfrm>
                <a:off x="2349115" y="5267291"/>
                <a:ext cx="4445769" cy="77899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𝑝𝑟𝑒𝑑𝑖𝑐𝑡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6" name="textruta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115" y="5267291"/>
                <a:ext cx="4445769" cy="778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974114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DD50F2015812409B5F85AD6C832FA2" ma:contentTypeVersion="6" ma:contentTypeDescription="Create a new document." ma:contentTypeScope="" ma:versionID="77456f94fd54337e41e423343d6c1f8d">
  <xsd:schema xmlns:xsd="http://www.w3.org/2001/XMLSchema" xmlns:xs="http://www.w3.org/2001/XMLSchema" xmlns:p="http://schemas.microsoft.com/office/2006/metadata/properties" xmlns:ns1="http://schemas.microsoft.com/sharepoint/v3" xmlns:ns2="108a5a92-ae9d-4381-85f3-3c746b140ccd" xmlns:ns3="b6a3b033-437d-49c1-bf47-31a9945ea63b" targetNamespace="http://schemas.microsoft.com/office/2006/metadata/properties" ma:root="true" ma:fieldsID="b9b852e87ae345f2d045434d6c624c51" ns1:_="" ns2:_="" ns3:_="">
    <xsd:import namespace="http://schemas.microsoft.com/sharepoint/v3"/>
    <xsd:import namespace="108a5a92-ae9d-4381-85f3-3c746b140ccd"/>
    <xsd:import namespace="b6a3b033-437d-49c1-bf47-31a9945ea63b"/>
    <xsd:element name="properties">
      <xsd:complexType>
        <xsd:sequence>
          <xsd:element name="documentManagement">
            <xsd:complexType>
              <xsd:all>
                <xsd:element ref="ns2:_lisam_Description" minOccurs="0"/>
                <xsd:element ref="ns3:_lisam_PublishedVersion" minOccurs="0"/>
                <xsd:element ref="ns1:PublishingStartDate" minOccurs="0"/>
                <xsd:element ref="ns1:PublishingExpirationDat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8a5a92-ae9d-4381-85f3-3c746b140ccd" elementFormDefault="qualified">
    <xsd:import namespace="http://schemas.microsoft.com/office/2006/documentManagement/types"/>
    <xsd:import namespace="http://schemas.microsoft.com/office/infopath/2007/PartnerControls"/>
    <xsd:element name="_lisam_Description" ma:index="8" nillable="true" ma:displayName="Description" ma:internalName="_lisam_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a3b033-437d-49c1-bf47-31a9945ea63b" elementFormDefault="qualified">
    <xsd:import namespace="http://schemas.microsoft.com/office/2006/documentManagement/types"/>
    <xsd:import namespace="http://schemas.microsoft.com/office/infopath/2007/PartnerControls"/>
    <xsd:element name="_lisam_PublishedVersion" ma:index="9" nillable="true" ma:displayName="Published Version" ma:internalName="_lisam_PublishedVersion">
      <xsd:simpleType>
        <xsd:restriction base="dms:Text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lisam_Description xmlns="108a5a92-ae9d-4381-85f3-3c746b140ccd" xsi:nil="true"/>
    <PublishingExpirationDate xmlns="http://schemas.microsoft.com/sharepoint/v3" xsi:nil="true"/>
    <_lisam_PublishedVersion xmlns="b6a3b033-437d-49c1-bf47-31a9945ea63b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EB478B8-9918-4267-8026-E2404650203B}"/>
</file>

<file path=customXml/itemProps2.xml><?xml version="1.0" encoding="utf-8"?>
<ds:datastoreItem xmlns:ds="http://schemas.openxmlformats.org/officeDocument/2006/customXml" ds:itemID="{5FBD5189-4F4F-40DC-B467-E2CE23C77202}"/>
</file>

<file path=customXml/itemProps3.xml><?xml version="1.0" encoding="utf-8"?>
<ds:datastoreItem xmlns:ds="http://schemas.openxmlformats.org/officeDocument/2006/customXml" ds:itemID="{D9F7F67E-3BEA-4200-A662-C3FD98B2B0B6}"/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50647</TotalTime>
  <Words>1484</Words>
  <Application>Microsoft Office PowerPoint</Application>
  <PresentationFormat>Bildspel på skärmen (4:3)</PresentationFormat>
  <Paragraphs>301</Paragraphs>
  <Slides>29</Slides>
  <Notes>10</Notes>
  <HiddenSlides>0</HiddenSlides>
  <MMClips>0</MMClips>
  <ScaleCrop>false</ScaleCrop>
  <HeadingPairs>
    <vt:vector size="8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Serverprogram för OLE-inbäddning</vt:lpstr>
      </vt:variant>
      <vt:variant>
        <vt:i4>1</vt:i4>
      </vt:variant>
      <vt:variant>
        <vt:lpstr>Bildrubriker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Consolas</vt:lpstr>
      <vt:lpstr>mytheme</vt:lpstr>
      <vt:lpstr>Worksheet</vt:lpstr>
      <vt:lpstr>Linear classification methods</vt:lpstr>
      <vt:lpstr>Overview</vt:lpstr>
      <vt:lpstr>Classification</vt:lpstr>
      <vt:lpstr>Classifiers</vt:lpstr>
      <vt:lpstr>Bayesian decision theory</vt:lpstr>
      <vt:lpstr>Loss matrix</vt:lpstr>
      <vt:lpstr>Loss and decision</vt:lpstr>
      <vt:lpstr>Loss and decision</vt:lpstr>
      <vt:lpstr>Loss and decision</vt:lpstr>
      <vt:lpstr>Loss and decision</vt:lpstr>
      <vt:lpstr>ROC curves</vt:lpstr>
      <vt:lpstr>ROC curves</vt:lpstr>
      <vt:lpstr>ROC curves</vt:lpstr>
      <vt:lpstr>Types of supervised models</vt:lpstr>
      <vt:lpstr>Generative vs Discriminative</vt:lpstr>
      <vt:lpstr>Logistic regression</vt:lpstr>
      <vt:lpstr>Logistic regression</vt:lpstr>
      <vt:lpstr>Logistic regression</vt:lpstr>
      <vt:lpstr>Logistic regression</vt:lpstr>
      <vt:lpstr>Logistic regression</vt:lpstr>
      <vt:lpstr>Quadratic discriminant analysis </vt:lpstr>
      <vt:lpstr>Quadratic discriminant analysis </vt:lpstr>
      <vt:lpstr>Linear discriminant analysis (LDA)</vt:lpstr>
      <vt:lpstr>Linear discriminant analysis (LDA)</vt:lpstr>
      <vt:lpstr>LDA and QDA: code</vt:lpstr>
      <vt:lpstr>LDA: output</vt:lpstr>
      <vt:lpstr>LDA: output</vt:lpstr>
      <vt:lpstr>LDA versus Logistic regression</vt:lpstr>
      <vt:lpstr>LDA versus Logistic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Oleg</dc:creator>
  <cp:lastModifiedBy>Oleg Sysoev</cp:lastModifiedBy>
  <cp:revision>644</cp:revision>
  <dcterms:created xsi:type="dcterms:W3CDTF">2008-10-17T08:20:23Z</dcterms:created>
  <dcterms:modified xsi:type="dcterms:W3CDTF">2019-11-19T10:15:48Z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0x010100ACDD50F2015812409B5F85AD6C832FA2</vt:lpwstr>
  </property>
</Properties>
</file>