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4" r:id="rId1"/>
  </p:sldMasterIdLst>
  <p:notesMasterIdLst>
    <p:notesMasterId r:id="rId35"/>
  </p:notesMasterIdLst>
  <p:handoutMasterIdLst>
    <p:handoutMasterId r:id="rId36"/>
  </p:handoutMasterIdLst>
  <p:sldIdLst>
    <p:sldId id="667" r:id="rId2"/>
    <p:sldId id="668" r:id="rId3"/>
    <p:sldId id="685" r:id="rId4"/>
    <p:sldId id="686" r:id="rId5"/>
    <p:sldId id="638" r:id="rId6"/>
    <p:sldId id="687" r:id="rId7"/>
    <p:sldId id="615" r:id="rId8"/>
    <p:sldId id="669" r:id="rId9"/>
    <p:sldId id="643" r:id="rId10"/>
    <p:sldId id="671" r:id="rId11"/>
    <p:sldId id="709" r:id="rId12"/>
    <p:sldId id="703" r:id="rId13"/>
    <p:sldId id="670" r:id="rId14"/>
    <p:sldId id="672" r:id="rId15"/>
    <p:sldId id="707" r:id="rId16"/>
    <p:sldId id="677" r:id="rId17"/>
    <p:sldId id="688" r:id="rId18"/>
    <p:sldId id="689" r:id="rId19"/>
    <p:sldId id="690" r:id="rId20"/>
    <p:sldId id="704" r:id="rId21"/>
    <p:sldId id="632" r:id="rId22"/>
    <p:sldId id="691" r:id="rId23"/>
    <p:sldId id="693" r:id="rId24"/>
    <p:sldId id="694" r:id="rId25"/>
    <p:sldId id="695" r:id="rId26"/>
    <p:sldId id="697" r:id="rId27"/>
    <p:sldId id="701" r:id="rId28"/>
    <p:sldId id="696" r:id="rId29"/>
    <p:sldId id="699" r:id="rId30"/>
    <p:sldId id="706" r:id="rId31"/>
    <p:sldId id="698" r:id="rId32"/>
    <p:sldId id="702" r:id="rId33"/>
    <p:sldId id="708" r:id="rId34"/>
  </p:sldIdLst>
  <p:sldSz cx="9144000" cy="6858000" type="screen4x3"/>
  <p:notesSz cx="6769100" cy="9906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  <a:srgbClr val="006600"/>
    <a:srgbClr val="99CCFF"/>
    <a:srgbClr val="CCFFCC"/>
    <a:srgbClr val="00CC66"/>
    <a:srgbClr val="CC66FF"/>
    <a:srgbClr val="33CCCC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4581" autoAdjust="0"/>
  </p:normalViewPr>
  <p:slideViewPr>
    <p:cSldViewPr>
      <p:cViewPr varScale="1">
        <p:scale>
          <a:sx n="119" d="100"/>
          <a:sy n="119" d="100"/>
        </p:scale>
        <p:origin x="65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0"/>
      <c:rotY val="1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1"/>
        <c:ser>
          <c:idx val="0"/>
          <c:order val="0"/>
          <c:tx>
            <c:strRef>
              <c:f>Sheet1!$A$3</c:f>
              <c:strCache>
                <c:ptCount val="1"/>
                <c:pt idx="0">
                  <c:v>-1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Sheet1!$B$3:$V$3</c:f>
              <c:numCache>
                <c:formatCode>General</c:formatCode>
                <c:ptCount val="21"/>
                <c:pt idx="0">
                  <c:v>0.20628208209087051</c:v>
                </c:pt>
                <c:pt idx="1">
                  <c:v>0.20372800908191777</c:v>
                </c:pt>
                <c:pt idx="2">
                  <c:v>0.20097790229140139</c:v>
                </c:pt>
                <c:pt idx="3">
                  <c:v>0.19802366510927566</c:v>
                </c:pt>
                <c:pt idx="4">
                  <c:v>0.1948581450989095</c:v>
                </c:pt>
                <c:pt idx="5">
                  <c:v>0.19147539135888531</c:v>
                </c:pt>
                <c:pt idx="6">
                  <c:v>0.18787092610651274</c:v>
                </c:pt>
                <c:pt idx="7">
                  <c:v>0.18404202345223206</c:v>
                </c:pt>
                <c:pt idx="8">
                  <c:v>0.1799879863845254</c:v>
                </c:pt>
                <c:pt idx="9">
                  <c:v>0.17571041112804814</c:v>
                </c:pt>
                <c:pt idx="10">
                  <c:v>0.17121342645278009</c:v>
                </c:pt>
                <c:pt idx="11">
                  <c:v>0.16650389440396993</c:v>
                </c:pt>
                <c:pt idx="12">
                  <c:v>0.16159155850440496</c:v>
                </c:pt>
                <c:pt idx="13">
                  <c:v>0.15648912594822514</c:v>
                </c:pt>
                <c:pt idx="14">
                  <c:v>0.15121227180853822</c:v>
                </c:pt>
                <c:pt idx="15">
                  <c:v>0.14577955589043587</c:v>
                </c:pt>
                <c:pt idx="16">
                  <c:v>0.14021224654109168</c:v>
                </c:pt>
                <c:pt idx="17">
                  <c:v>0.13453405031891405</c:v>
                </c:pt>
                <c:pt idx="18">
                  <c:v>0.12877075163595414</c:v>
                </c:pt>
                <c:pt idx="19">
                  <c:v>0.12294977192266361</c:v>
                </c:pt>
                <c:pt idx="20">
                  <c:v>0.11709966304863834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9D-4299-B7DF-25A12332231C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-0.9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Sheet1!$B$4:$V$4</c:f>
              <c:numCache>
                <c:formatCode>General</c:formatCode>
                <c:ptCount val="21"/>
                <c:pt idx="0">
                  <c:v>0.22515427083478692</c:v>
                </c:pt>
                <c:pt idx="1">
                  <c:v>0.2221149327883058</c:v>
                </c:pt>
                <c:pt idx="2">
                  <c:v>0.21884999576952271</c:v>
                </c:pt>
                <c:pt idx="3">
                  <c:v>0.21535155511347953</c:v>
                </c:pt>
                <c:pt idx="4">
                  <c:v>0.21161303405699317</c:v>
                </c:pt>
                <c:pt idx="5">
                  <c:v>0.2076294838848568</c:v>
                </c:pt>
                <c:pt idx="6">
                  <c:v>0.20339789202320316</c:v>
                </c:pt>
                <c:pt idx="7">
                  <c:v>0.19891748815517304</c:v>
                </c:pt>
                <c:pt idx="8">
                  <c:v>0.19419003638183446</c:v>
                </c:pt>
                <c:pt idx="9">
                  <c:v>0.18922009969969633</c:v>
                </c:pt>
                <c:pt idx="10">
                  <c:v>0.18401526184160613</c:v>
                </c:pt>
                <c:pt idx="11">
                  <c:v>0.17858629106558793</c:v>
                </c:pt>
                <c:pt idx="12">
                  <c:v>0.17294723099305562</c:v>
                </c:pt>
                <c:pt idx="13">
                  <c:v>0.1671154052589465</c:v>
                </c:pt>
                <c:pt idx="14">
                  <c:v>0.1611113256200932</c:v>
                </c:pt>
                <c:pt idx="15">
                  <c:v>0.15495849723526731</c:v>
                </c:pt>
                <c:pt idx="16">
                  <c:v>0.14868311990338959</c:v>
                </c:pt>
                <c:pt idx="17">
                  <c:v>0.14231368980679862</c:v>
                </c:pt>
                <c:pt idx="18">
                  <c:v>0.13588051231296161</c:v>
                </c:pt>
                <c:pt idx="19">
                  <c:v>0.1294151421178126</c:v>
                </c:pt>
                <c:pt idx="20">
                  <c:v>0.12294977192266361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9D-4299-B7DF-25A12332231C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-0.8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Sheet1!$B$5:$V$5</c:f>
              <c:numCache>
                <c:formatCode>General</c:formatCode>
                <c:ptCount val="21"/>
                <c:pt idx="0">
                  <c:v>0.24547496418796269</c:v>
                </c:pt>
                <c:pt idx="1">
                  <c:v>0.24186665074545499</c:v>
                </c:pt>
                <c:pt idx="2">
                  <c:v>0.23800027587378261</c:v>
                </c:pt>
                <c:pt idx="3">
                  <c:v>0.23386857112554044</c:v>
                </c:pt>
                <c:pt idx="4">
                  <c:v>0.22946606732460006</c:v>
                </c:pt>
                <c:pt idx="5">
                  <c:v>0.22478943506193486</c:v>
                </c:pt>
                <c:pt idx="6">
                  <c:v>0.21983782300575436</c:v>
                </c:pt>
                <c:pt idx="7">
                  <c:v>0.2146131807892554</c:v>
                </c:pt>
                <c:pt idx="8">
                  <c:v>0.20912055130347895</c:v>
                </c:pt>
                <c:pt idx="9">
                  <c:v>0.20336831586941853</c:v>
                </c:pt>
                <c:pt idx="10">
                  <c:v>0.19736837525268064</c:v>
                </c:pt>
                <c:pt idx="11">
                  <c:v>0.19113625005523635</c:v>
                </c:pt>
                <c:pt idx="12">
                  <c:v>0.1846910858546138</c:v>
                </c:pt>
                <c:pt idx="13">
                  <c:v>0.17805555164794298</c:v>
                </c:pt>
                <c:pt idx="14">
                  <c:v>0.17125562465312308</c:v>
                </c:pt>
                <c:pt idx="15">
                  <c:v>0.16432026012598067</c:v>
                </c:pt>
                <c:pt idx="16">
                  <c:v>0.1572809512185126</c:v>
                </c:pt>
                <c:pt idx="17">
                  <c:v>0.15017119054150513</c:v>
                </c:pt>
                <c:pt idx="18">
                  <c:v>0.14302585142723334</c:v>
                </c:pt>
                <c:pt idx="19">
                  <c:v>0.13588051231296161</c:v>
                </c:pt>
                <c:pt idx="20">
                  <c:v>0.12877075163595414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9D-4299-B7DF-25A12332231C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-0.7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Sheet1!$B$6:$V$6</c:f>
              <c:numCache>
                <c:formatCode>General</c:formatCode>
                <c:ptCount val="21"/>
                <c:pt idx="0">
                  <c:v>0.26730398845623654</c:v>
                </c:pt>
                <c:pt idx="1">
                  <c:v>0.26303098338968572</c:v>
                </c:pt>
                <c:pt idx="2">
                  <c:v>0.25846474345985343</c:v>
                </c:pt>
                <c:pt idx="3">
                  <c:v>0.25359922429233667</c:v>
                </c:pt>
                <c:pt idx="4">
                  <c:v>0.24843074632110476</c:v>
                </c:pt>
                <c:pt idx="5">
                  <c:v>0.24295836867902129</c:v>
                </c:pt>
                <c:pt idx="6">
                  <c:v>0.23718424604399638</c:v>
                </c:pt>
                <c:pt idx="7">
                  <c:v>0.23111395167255144</c:v>
                </c:pt>
                <c:pt idx="8">
                  <c:v>0.2247567483569036</c:v>
                </c:pt>
                <c:pt idx="9">
                  <c:v>0.21812578847710398</c:v>
                </c:pt>
                <c:pt idx="10">
                  <c:v>0.21123822495108213</c:v>
                </c:pt>
                <c:pt idx="11">
                  <c:v>0.20411521691433179</c:v>
                </c:pt>
                <c:pt idx="12">
                  <c:v>0.19678181748322304</c:v>
                </c:pt>
                <c:pt idx="13">
                  <c:v>0.18926673592351057</c:v>
                </c:pt>
                <c:pt idx="14">
                  <c:v>0.18160197274185932</c:v>
                </c:pt>
                <c:pt idx="15">
                  <c:v>0.17382233325397473</c:v>
                </c:pt>
                <c:pt idx="16">
                  <c:v>0.16596483251926825</c:v>
                </c:pt>
                <c:pt idx="17">
                  <c:v>0.15806801153038666</c:v>
                </c:pt>
                <c:pt idx="18">
                  <c:v>0.15017119054150513</c:v>
                </c:pt>
                <c:pt idx="19">
                  <c:v>0.14231368980679862</c:v>
                </c:pt>
                <c:pt idx="20">
                  <c:v>0.13453405031891405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C9D-4299-B7DF-25A12332231C}"/>
            </c:ext>
          </c:extLst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-0.6</c:v>
                </c:pt>
              </c:strCache>
            </c:strRef>
          </c:tx>
          <c:spPr>
            <a:ln w="9525" cap="rnd">
              <a:solidFill>
                <a:schemeClr val="accent5"/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Sheet1!$B$7:$V$7</c:f>
              <c:numCache>
                <c:formatCode>General</c:formatCode>
                <c:ptCount val="21"/>
                <c:pt idx="0">
                  <c:v>0.29069419339511948</c:v>
                </c:pt>
                <c:pt idx="1">
                  <c:v>0.28564771781971299</c:v>
                </c:pt>
                <c:pt idx="2">
                  <c:v>0.28027048753443384</c:v>
                </c:pt>
                <c:pt idx="3">
                  <c:v>0.27455843598991364</c:v>
                </c:pt>
                <c:pt idx="4">
                  <c:v>0.2685105233671557</c:v>
                </c:pt>
                <c:pt idx="5">
                  <c:v>0.26212913095352375</c:v>
                </c:pt>
                <c:pt idx="6">
                  <c:v>0.25542041815004451</c:v>
                </c:pt>
                <c:pt idx="7">
                  <c:v>0.24839462192529646</c:v>
                </c:pt>
                <c:pt idx="8">
                  <c:v>0.24106627790721555</c:v>
                </c:pt>
                <c:pt idx="9">
                  <c:v>0.23345434300185763</c:v>
                </c:pt>
                <c:pt idx="10">
                  <c:v>0.22558220167042206</c:v>
                </c:pt>
                <c:pt idx="11">
                  <c:v>0.21747754188852811</c:v>
                </c:pt>
                <c:pt idx="12">
                  <c:v>0.20917209230176734</c:v>
                </c:pt>
                <c:pt idx="13">
                  <c:v>0.20070121893946943</c:v>
                </c:pt>
                <c:pt idx="14">
                  <c:v>0.19210338762434639</c:v>
                </c:pt>
                <c:pt idx="15">
                  <c:v>0.18341950632359078</c:v>
                </c:pt>
                <c:pt idx="16">
                  <c:v>0.17469216942142951</c:v>
                </c:pt>
                <c:pt idx="17">
                  <c:v>0.16596483251926825</c:v>
                </c:pt>
                <c:pt idx="18">
                  <c:v>0.1572809512185126</c:v>
                </c:pt>
                <c:pt idx="19">
                  <c:v>0.14868311990338959</c:v>
                </c:pt>
                <c:pt idx="20">
                  <c:v>0.14021224654109168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9D-4299-B7DF-25A12332231C}"/>
            </c:ext>
          </c:extLst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-0.5</c:v>
                </c:pt>
              </c:strCache>
            </c:strRef>
          </c:tx>
          <c:spPr>
            <a:ln w="9525" cap="rnd">
              <a:solidFill>
                <a:schemeClr val="accent6"/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Sheet1!$B$8:$V$8</c:f>
              <c:numCache>
                <c:formatCode>General</c:formatCode>
                <c:ptCount val="21"/>
                <c:pt idx="0">
                  <c:v>0.3156895505490257</c:v>
                </c:pt>
                <c:pt idx="1">
                  <c:v>0.30974679201793953</c:v>
                </c:pt>
                <c:pt idx="2">
                  <c:v>0.30343399876838678</c:v>
                </c:pt>
                <c:pt idx="3">
                  <c:v>0.29675002162265202</c:v>
                </c:pt>
                <c:pt idx="4">
                  <c:v>0.28969749231027747</c:v>
                </c:pt>
                <c:pt idx="5">
                  <c:v>0.28228321802215056</c:v>
                </c:pt>
                <c:pt idx="6">
                  <c:v>0.27451851235823321</c:v>
                </c:pt>
                <c:pt idx="7">
                  <c:v>0.26641943967179665</c:v>
                </c:pt>
                <c:pt idx="8">
                  <c:v>0.25800695058411011</c:v>
                </c:pt>
                <c:pt idx="9">
                  <c:v>0.24930688892162625</c:v>
                </c:pt>
                <c:pt idx="10">
                  <c:v>0.24034985462977979</c:v>
                </c:pt>
                <c:pt idx="11">
                  <c:v>0.23117091328494832</c:v>
                </c:pt>
                <c:pt idx="12">
                  <c:v>0.22180915039423496</c:v>
                </c:pt>
                <c:pt idx="13">
                  <c:v>0.2123070772662409</c:v>
                </c:pt>
                <c:pt idx="14">
                  <c:v>0.20270990419662485</c:v>
                </c:pt>
                <c:pt idx="15">
                  <c:v>0.19306470526010783</c:v>
                </c:pt>
                <c:pt idx="16">
                  <c:v>0.18341950632359078</c:v>
                </c:pt>
                <c:pt idx="17">
                  <c:v>0.17382233325397473</c:v>
                </c:pt>
                <c:pt idx="18">
                  <c:v>0.16432026012598067</c:v>
                </c:pt>
                <c:pt idx="19">
                  <c:v>0.15495849723526731</c:v>
                </c:pt>
                <c:pt idx="20">
                  <c:v>0.14577955589043587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C9D-4299-B7DF-25A12332231C}"/>
            </c:ext>
          </c:extLst>
        </c:ser>
        <c:ser>
          <c:idx val="6"/>
          <c:order val="6"/>
          <c:tx>
            <c:strRef>
              <c:f>Sheet1!$A$9</c:f>
              <c:strCache>
                <c:ptCount val="1"/>
                <c:pt idx="0">
                  <c:v>-0.4</c:v>
                </c:pt>
              </c:strCache>
            </c:strRef>
          </c:tx>
          <c:spPr>
            <a:ln w="95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Sheet1!$B$9:$V$9</c:f>
              <c:numCache>
                <c:formatCode>General</c:formatCode>
                <c:ptCount val="21"/>
                <c:pt idx="0">
                  <c:v>0.34232314650545292</c:v>
                </c:pt>
                <c:pt idx="1">
                  <c:v>0.33534643099422295</c:v>
                </c:pt>
                <c:pt idx="2">
                  <c:v>0.32795949383567463</c:v>
                </c:pt>
                <c:pt idx="3">
                  <c:v>0.32016524354076226</c:v>
                </c:pt>
                <c:pt idx="4">
                  <c:v>0.31197120321888827</c:v>
                </c:pt>
                <c:pt idx="5">
                  <c:v>0.30338987633170972</c:v>
                </c:pt>
                <c:pt idx="6">
                  <c:v>0.29443901673527911</c:v>
                </c:pt>
                <c:pt idx="7">
                  <c:v>0.28514177844693922</c:v>
                </c:pt>
                <c:pt idx="8">
                  <c:v>0.27552672331209721</c:v>
                </c:pt>
                <c:pt idx="9">
                  <c:v>0.26562766950054217</c:v>
                </c:pt>
                <c:pt idx="10">
                  <c:v>0.25548337046751224</c:v>
                </c:pt>
                <c:pt idx="11">
                  <c:v>0.24513702237877605</c:v>
                </c:pt>
                <c:pt idx="12">
                  <c:v>0.23463560749628895</c:v>
                </c:pt>
                <c:pt idx="13">
                  <c:v>0.22402909092401047</c:v>
                </c:pt>
                <c:pt idx="14">
                  <c:v>0.21336949756031767</c:v>
                </c:pt>
                <c:pt idx="15">
                  <c:v>0.20270990419662485</c:v>
                </c:pt>
                <c:pt idx="16">
                  <c:v>0.19210338762434639</c:v>
                </c:pt>
                <c:pt idx="17">
                  <c:v>0.18160197274185932</c:v>
                </c:pt>
                <c:pt idx="18">
                  <c:v>0.17125562465312308</c:v>
                </c:pt>
                <c:pt idx="19">
                  <c:v>0.1611113256200932</c:v>
                </c:pt>
                <c:pt idx="20">
                  <c:v>0.15121227180853822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C9D-4299-B7DF-25A12332231C}"/>
            </c:ext>
          </c:extLst>
        </c:ser>
        <c:ser>
          <c:idx val="7"/>
          <c:order val="7"/>
          <c:tx>
            <c:strRef>
              <c:f>Sheet1!$A$10</c:f>
              <c:strCache>
                <c:ptCount val="1"/>
                <c:pt idx="0">
                  <c:v>-0.3</c:v>
                </c:pt>
              </c:strCache>
            </c:strRef>
          </c:tx>
          <c:spPr>
            <a:ln w="95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Sheet1!$B$10:$V$10</c:f>
              <c:numCache>
                <c:formatCode>General</c:formatCode>
                <c:ptCount val="21"/>
                <c:pt idx="0">
                  <c:v>0.37061512301527721</c:v>
                </c:pt>
                <c:pt idx="1">
                  <c:v>0.36245129489399719</c:v>
                </c:pt>
                <c:pt idx="2">
                  <c:v>0.35383731613985753</c:v>
                </c:pt>
                <c:pt idx="3">
                  <c:v>0.34478150107458316</c:v>
                </c:pt>
                <c:pt idx="4">
                  <c:v>0.33529766816037276</c:v>
                </c:pt>
                <c:pt idx="5">
                  <c:v>0.32540543844261938</c:v>
                </c:pt>
                <c:pt idx="6">
                  <c:v>0.31513040106792678</c:v>
                </c:pt>
                <c:pt idx="7">
                  <c:v>0.30450412175720537</c:v>
                </c:pt>
                <c:pt idx="8">
                  <c:v>0.29356397536820888</c:v>
                </c:pt>
                <c:pt idx="9">
                  <c:v>0.28235279109264128</c:v>
                </c:pt>
                <c:pt idx="10">
                  <c:v>0.27091830807668249</c:v>
                </c:pt>
                <c:pt idx="11">
                  <c:v>0.25931244974991097</c:v>
                </c:pt>
                <c:pt idx="12">
                  <c:v>0.2475904360921414</c:v>
                </c:pt>
                <c:pt idx="13">
                  <c:v>0.23580976350807592</c:v>
                </c:pt>
                <c:pt idx="14">
                  <c:v>0.22402909092401047</c:v>
                </c:pt>
                <c:pt idx="15">
                  <c:v>0.2123070772662409</c:v>
                </c:pt>
                <c:pt idx="16">
                  <c:v>0.20070121893946943</c:v>
                </c:pt>
                <c:pt idx="17">
                  <c:v>0.18926673592351057</c:v>
                </c:pt>
                <c:pt idx="18">
                  <c:v>0.17805555164794298</c:v>
                </c:pt>
                <c:pt idx="19">
                  <c:v>0.1671154052589465</c:v>
                </c:pt>
                <c:pt idx="20">
                  <c:v>0.15648912594822514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C9D-4299-B7DF-25A12332231C}"/>
            </c:ext>
          </c:extLst>
        </c:ser>
        <c:ser>
          <c:idx val="8"/>
          <c:order val="8"/>
          <c:tx>
            <c:strRef>
              <c:f>Sheet1!$A$11</c:f>
              <c:strCache>
                <c:ptCount val="1"/>
                <c:pt idx="0">
                  <c:v>-0.2</c:v>
                </c:pt>
              </c:strCache>
            </c:strRef>
          </c:tx>
          <c:spPr>
            <a:ln w="952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Sheet1!$B$11:$V$11</c:f>
              <c:numCache>
                <c:formatCode>General</c:formatCode>
                <c:ptCount val="21"/>
                <c:pt idx="0">
                  <c:v>0.40057063033570617</c:v>
                </c:pt>
                <c:pt idx="1">
                  <c:v>0.39105071152770954</c:v>
                </c:pt>
                <c:pt idx="2">
                  <c:v>0.38104248807809699</c:v>
                </c:pt>
                <c:pt idx="3">
                  <c:v>0.37056123174942301</c:v>
                </c:pt>
                <c:pt idx="4">
                  <c:v>0.35962862715043831</c:v>
                </c:pt>
                <c:pt idx="5">
                  <c:v>0.3482729546617877</c:v>
                </c:pt>
                <c:pt idx="6">
                  <c:v>0.33652909980022944</c:v>
                </c:pt>
                <c:pt idx="7">
                  <c:v>0.3244383681716202</c:v>
                </c:pt>
                <c:pt idx="8">
                  <c:v>0.31204809335307593</c:v>
                </c:pt>
                <c:pt idx="9">
                  <c:v>0.29941103526060836</c:v>
                </c:pt>
                <c:pt idx="10">
                  <c:v>0.28658457815855437</c:v>
                </c:pt>
                <c:pt idx="11">
                  <c:v>0.27362974956270186</c:v>
                </c:pt>
                <c:pt idx="12">
                  <c:v>0.26061009282742165</c:v>
                </c:pt>
                <c:pt idx="13">
                  <c:v>0.2475904360921414</c:v>
                </c:pt>
                <c:pt idx="14">
                  <c:v>0.23463560749628895</c:v>
                </c:pt>
                <c:pt idx="15">
                  <c:v>0.22180915039423496</c:v>
                </c:pt>
                <c:pt idx="16">
                  <c:v>0.20917209230176734</c:v>
                </c:pt>
                <c:pt idx="17">
                  <c:v>0.19678181748322304</c:v>
                </c:pt>
                <c:pt idx="18">
                  <c:v>0.1846910858546138</c:v>
                </c:pt>
                <c:pt idx="19">
                  <c:v>0.17294723099305562</c:v>
                </c:pt>
                <c:pt idx="20">
                  <c:v>0.16159155850440496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C9D-4299-B7DF-25A12332231C}"/>
            </c:ext>
          </c:extLst>
        </c:ser>
        <c:ser>
          <c:idx val="9"/>
          <c:order val="9"/>
          <c:tx>
            <c:strRef>
              <c:f>Sheet1!$A$12</c:f>
              <c:strCache>
                <c:ptCount val="1"/>
                <c:pt idx="0">
                  <c:v>-0.1</c:v>
                </c:pt>
              </c:strCache>
            </c:strRef>
          </c:tx>
          <c:spPr>
            <a:ln w="952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Sheet1!$B$12:$V$12</c:f>
              <c:numCache>
                <c:formatCode>General</c:formatCode>
                <c:ptCount val="21"/>
                <c:pt idx="0">
                  <c:v>0.43217787387321394</c:v>
                </c:pt>
                <c:pt idx="1">
                  <c:v>0.42111707637509938</c:v>
                </c:pt>
                <c:pt idx="2">
                  <c:v>0.40953349669575267</c:v>
                </c:pt>
                <c:pt idx="3">
                  <c:v>0.3974511000341347</c:v>
                </c:pt>
                <c:pt idx="4">
                  <c:v>0.38490114104448619</c:v>
                </c:pt>
                <c:pt idx="5">
                  <c:v>0.37192217418539081</c:v>
                </c:pt>
                <c:pt idx="6">
                  <c:v>0.35855984921119449</c:v>
                </c:pt>
                <c:pt idx="7">
                  <c:v>0.34486647781477431</c:v>
                </c:pt>
                <c:pt idx="8">
                  <c:v>0.33090036872094664</c:v>
                </c:pt>
                <c:pt idx="9">
                  <c:v>0.31672494134981172</c:v>
                </c:pt>
                <c:pt idx="10">
                  <c:v>0.30240764153702077</c:v>
                </c:pt>
                <c:pt idx="11">
                  <c:v>0.28801869554986131</c:v>
                </c:pt>
                <c:pt idx="12">
                  <c:v>0.27362974956270186</c:v>
                </c:pt>
                <c:pt idx="13">
                  <c:v>0.25931244974991097</c:v>
                </c:pt>
                <c:pt idx="14">
                  <c:v>0.24513702237877605</c:v>
                </c:pt>
                <c:pt idx="15">
                  <c:v>0.23117091328494832</c:v>
                </c:pt>
                <c:pt idx="16">
                  <c:v>0.21747754188852811</c:v>
                </c:pt>
                <c:pt idx="17">
                  <c:v>0.20411521691433179</c:v>
                </c:pt>
                <c:pt idx="18">
                  <c:v>0.19113625005523635</c:v>
                </c:pt>
                <c:pt idx="19">
                  <c:v>0.17858629106558793</c:v>
                </c:pt>
                <c:pt idx="20">
                  <c:v>0.16650389440396993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C9D-4299-B7DF-25A12332231C}"/>
            </c:ext>
          </c:extLst>
        </c:ser>
        <c:ser>
          <c:idx val="10"/>
          <c:order val="10"/>
          <c:tx>
            <c:strRef>
              <c:f>Sheet1!$A$13</c:f>
              <c:strCache>
                <c:ptCount val="1"/>
                <c:pt idx="0">
                  <c:v>0</c:v>
                </c:pt>
              </c:strCache>
            </c:strRef>
          </c:tx>
          <c:spPr>
            <a:ln w="952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Sheet1!$B$13:$V$13</c:f>
              <c:numCache>
                <c:formatCode>General</c:formatCode>
                <c:ptCount val="21"/>
                <c:pt idx="0">
                  <c:v>0.46540634591480134</c:v>
                </c:pt>
                <c:pt idx="1">
                  <c:v>0.45260451052597522</c:v>
                </c:pt>
                <c:pt idx="2">
                  <c:v>0.43925139711490069</c:v>
                </c:pt>
                <c:pt idx="3">
                  <c:v>0.42538154741649925</c:v>
                </c:pt>
                <c:pt idx="4">
                  <c:v>0.41103757069715929</c:v>
                </c:pt>
                <c:pt idx="5">
                  <c:v>0.39626991773780162</c:v>
                </c:pt>
                <c:pt idx="6">
                  <c:v>0.38113640190006909</c:v>
                </c:pt>
                <c:pt idx="7">
                  <c:v>0.36570146429089889</c:v>
                </c:pt>
                <c:pt idx="8">
                  <c:v>0.35003519420902701</c:v>
                </c:pt>
                <c:pt idx="9">
                  <c:v>0.33421213083056062</c:v>
                </c:pt>
                <c:pt idx="10">
                  <c:v>0.31830988618379069</c:v>
                </c:pt>
                <c:pt idx="11">
                  <c:v>0.30240764153702077</c:v>
                </c:pt>
                <c:pt idx="12">
                  <c:v>0.28658457815855437</c:v>
                </c:pt>
                <c:pt idx="13">
                  <c:v>0.27091830807668249</c:v>
                </c:pt>
                <c:pt idx="14">
                  <c:v>0.25548337046751224</c:v>
                </c:pt>
                <c:pt idx="15">
                  <c:v>0.24034985462977979</c:v>
                </c:pt>
                <c:pt idx="16">
                  <c:v>0.22558220167042206</c:v>
                </c:pt>
                <c:pt idx="17">
                  <c:v>0.21123822495108213</c:v>
                </c:pt>
                <c:pt idx="18">
                  <c:v>0.19736837525268064</c:v>
                </c:pt>
                <c:pt idx="19">
                  <c:v>0.18401526184160613</c:v>
                </c:pt>
                <c:pt idx="20">
                  <c:v>0.17121342645278009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C9D-4299-B7DF-25A12332231C}"/>
            </c:ext>
          </c:extLst>
        </c:ser>
        <c:ser>
          <c:idx val="11"/>
          <c:order val="11"/>
          <c:tx>
            <c:strRef>
              <c:f>Sheet1!$A$14</c:f>
              <c:strCache>
                <c:ptCount val="1"/>
                <c:pt idx="0">
                  <c:v>0.1</c:v>
                </c:pt>
              </c:strCache>
            </c:strRef>
          </c:tx>
          <c:spPr>
            <a:ln w="952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Sheet1!$B$14:$V$14</c:f>
              <c:numCache>
                <c:formatCode>General</c:formatCode>
                <c:ptCount val="21"/>
                <c:pt idx="0">
                  <c:v>0.50020534242317116</c:v>
                </c:pt>
                <c:pt idx="1">
                  <c:v>0.48544786981548577</c:v>
                </c:pt>
                <c:pt idx="2">
                  <c:v>0.47011931529073209</c:v>
                </c:pt>
                <c:pt idx="3">
                  <c:v>0.45426676937096344</c:v>
                </c:pt>
                <c:pt idx="4">
                  <c:v>0.43794598879204766</c:v>
                </c:pt>
                <c:pt idx="5">
                  <c:v>0.42122086719994845</c:v>
                </c:pt>
                <c:pt idx="6">
                  <c:v>0.40416262303198136</c:v>
                </c:pt>
                <c:pt idx="7">
                  <c:v>0.386848716942778</c:v>
                </c:pt>
                <c:pt idx="8">
                  <c:v>0.3693615274620291</c:v>
                </c:pt>
                <c:pt idx="9">
                  <c:v>0.35178682914629489</c:v>
                </c:pt>
                <c:pt idx="10">
                  <c:v>0.33421213083056062</c:v>
                </c:pt>
                <c:pt idx="11">
                  <c:v>0.31672494134981172</c:v>
                </c:pt>
                <c:pt idx="12">
                  <c:v>0.29941103526060836</c:v>
                </c:pt>
                <c:pt idx="13">
                  <c:v>0.28235279109264128</c:v>
                </c:pt>
                <c:pt idx="14">
                  <c:v>0.26562766950054217</c:v>
                </c:pt>
                <c:pt idx="15">
                  <c:v>0.24930688892162625</c:v>
                </c:pt>
                <c:pt idx="16">
                  <c:v>0.23345434300185763</c:v>
                </c:pt>
                <c:pt idx="17">
                  <c:v>0.21812578847710398</c:v>
                </c:pt>
                <c:pt idx="18">
                  <c:v>0.20336831586941853</c:v>
                </c:pt>
                <c:pt idx="19">
                  <c:v>0.18922009969969633</c:v>
                </c:pt>
                <c:pt idx="20">
                  <c:v>0.17571041112804814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C9D-4299-B7DF-25A12332231C}"/>
            </c:ext>
          </c:extLst>
        </c:ser>
        <c:ser>
          <c:idx val="12"/>
          <c:order val="12"/>
          <c:tx>
            <c:strRef>
              <c:f>Sheet1!$A$15</c:f>
              <c:strCache>
                <c:ptCount val="1"/>
                <c:pt idx="0">
                  <c:v>0.2</c:v>
                </c:pt>
              </c:strCache>
            </c:strRef>
          </c:tx>
          <c:spPr>
            <a:ln w="952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Sheet1!$B$15:$V$15</c:f>
              <c:numCache>
                <c:formatCode>General</c:formatCode>
                <c:ptCount val="21"/>
                <c:pt idx="0">
                  <c:v>0.53650286796184787</c:v>
                </c:pt>
                <c:pt idx="1">
                  <c:v>0.51956219528495329</c:v>
                </c:pt>
                <c:pt idx="2">
                  <c:v>0.50204242255696629</c:v>
                </c:pt>
                <c:pt idx="3">
                  <c:v>0.48400517050085451</c:v>
                </c:pt>
                <c:pt idx="4">
                  <c:v>0.46552105251598741</c:v>
                </c:pt>
                <c:pt idx="5">
                  <c:v>0.4466687771481167</c:v>
                </c:pt>
                <c:pt idx="6">
                  <c:v>0.42753395166003633</c:v>
                </c:pt>
                <c:pt idx="7">
                  <c:v>0.40820761840703429</c:v>
                </c:pt>
                <c:pt idx="8">
                  <c:v>0.38878457293453167</c:v>
                </c:pt>
                <c:pt idx="9">
                  <c:v>0.3693615274620291</c:v>
                </c:pt>
                <c:pt idx="10">
                  <c:v>0.35003519420902701</c:v>
                </c:pt>
                <c:pt idx="11">
                  <c:v>0.33090036872094664</c:v>
                </c:pt>
                <c:pt idx="12">
                  <c:v>0.31204809335307593</c:v>
                </c:pt>
                <c:pt idx="13">
                  <c:v>0.29356397536820888</c:v>
                </c:pt>
                <c:pt idx="14">
                  <c:v>0.27552672331209721</c:v>
                </c:pt>
                <c:pt idx="15">
                  <c:v>0.25800695058411011</c:v>
                </c:pt>
                <c:pt idx="16">
                  <c:v>0.24106627790721555</c:v>
                </c:pt>
                <c:pt idx="17">
                  <c:v>0.2247567483569036</c:v>
                </c:pt>
                <c:pt idx="18">
                  <c:v>0.20912055130347895</c:v>
                </c:pt>
                <c:pt idx="19">
                  <c:v>0.19419003638183446</c:v>
                </c:pt>
                <c:pt idx="20">
                  <c:v>0.1799879863845254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C9D-4299-B7DF-25A12332231C}"/>
            </c:ext>
          </c:extLst>
        </c:ser>
        <c:ser>
          <c:idx val="13"/>
          <c:order val="13"/>
          <c:tx>
            <c:strRef>
              <c:f>Sheet1!$A$16</c:f>
              <c:strCache>
                <c:ptCount val="1"/>
                <c:pt idx="0">
                  <c:v>0.3</c:v>
                </c:pt>
              </c:strCache>
            </c:strRef>
          </c:tx>
          <c:spPr>
            <a:ln w="952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Sheet1!$B$16:$V$16</c:f>
              <c:numCache>
                <c:formatCode>General</c:formatCode>
                <c:ptCount val="21"/>
                <c:pt idx="0">
                  <c:v>0.57420502836047072</c:v>
                </c:pt>
                <c:pt idx="1">
                  <c:v>0.55484268505020451</c:v>
                </c:pt>
                <c:pt idx="2">
                  <c:v>0.53490843863578974</c:v>
                </c:pt>
                <c:pt idx="3">
                  <c:v>0.51448032899263552</c:v>
                </c:pt>
                <c:pt idx="4">
                  <c:v>0.49364534251651104</c:v>
                </c:pt>
                <c:pt idx="5">
                  <c:v>0.47249808986463188</c:v>
                </c:pt>
                <c:pt idx="6">
                  <c:v>0.45113918840037559</c:v>
                </c:pt>
                <c:pt idx="7">
                  <c:v>0.42967340340370491</c:v>
                </c:pt>
                <c:pt idx="8">
                  <c:v>0.40820761840703429</c:v>
                </c:pt>
                <c:pt idx="9">
                  <c:v>0.386848716942778</c:v>
                </c:pt>
                <c:pt idx="10">
                  <c:v>0.36570146429089889</c:v>
                </c:pt>
                <c:pt idx="11">
                  <c:v>0.34486647781477431</c:v>
                </c:pt>
                <c:pt idx="12">
                  <c:v>0.3244383681716202</c:v>
                </c:pt>
                <c:pt idx="13">
                  <c:v>0.30450412175720537</c:v>
                </c:pt>
                <c:pt idx="14">
                  <c:v>0.28514177844693922</c:v>
                </c:pt>
                <c:pt idx="15">
                  <c:v>0.26641943967179665</c:v>
                </c:pt>
                <c:pt idx="16">
                  <c:v>0.24839462192529646</c:v>
                </c:pt>
                <c:pt idx="17">
                  <c:v>0.23111395167255144</c:v>
                </c:pt>
                <c:pt idx="18">
                  <c:v>0.2146131807892554</c:v>
                </c:pt>
                <c:pt idx="19">
                  <c:v>0.19891748815517304</c:v>
                </c:pt>
                <c:pt idx="20">
                  <c:v>0.18404202345223206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9C9D-4299-B7DF-25A12332231C}"/>
            </c:ext>
          </c:extLst>
        </c:ser>
        <c:ser>
          <c:idx val="14"/>
          <c:order val="14"/>
          <c:tx>
            <c:strRef>
              <c:f>Sheet1!$A$17</c:f>
              <c:strCache>
                <c:ptCount val="1"/>
                <c:pt idx="0">
                  <c:v>0.4</c:v>
                </c:pt>
              </c:strCache>
            </c:strRef>
          </c:tx>
          <c:spPr>
            <a:ln w="952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Sheet1!$B$17:$V$17</c:f>
              <c:numCache>
                <c:formatCode>General</c:formatCode>
                <c:ptCount val="21"/>
                <c:pt idx="0">
                  <c:v>0.61319599962449189</c:v>
                </c:pt>
                <c:pt idx="1">
                  <c:v>0.59116525021352695</c:v>
                </c:pt>
                <c:pt idx="2">
                  <c:v>0.56858869752465224</c:v>
                </c:pt>
                <c:pt idx="3">
                  <c:v>0.54556247639274003</c:v>
                </c:pt>
                <c:pt idx="4">
                  <c:v>0.52219114776468512</c:v>
                </c:pt>
                <c:pt idx="5">
                  <c:v>0.49858591102434574</c:v>
                </c:pt>
                <c:pt idx="6">
                  <c:v>0.47486254971236064</c:v>
                </c:pt>
                <c:pt idx="7">
                  <c:v>0.45113918840037559</c:v>
                </c:pt>
                <c:pt idx="8">
                  <c:v>0.42753395166003633</c:v>
                </c:pt>
                <c:pt idx="9">
                  <c:v>0.40416262303198136</c:v>
                </c:pt>
                <c:pt idx="10">
                  <c:v>0.38113640190006909</c:v>
                </c:pt>
                <c:pt idx="11">
                  <c:v>0.35855984921119449</c:v>
                </c:pt>
                <c:pt idx="12">
                  <c:v>0.33652909980022944</c:v>
                </c:pt>
                <c:pt idx="13">
                  <c:v>0.31513040106792678</c:v>
                </c:pt>
                <c:pt idx="14">
                  <c:v>0.29443901673527911</c:v>
                </c:pt>
                <c:pt idx="15">
                  <c:v>0.27451851235823321</c:v>
                </c:pt>
                <c:pt idx="16">
                  <c:v>0.25542041815004451</c:v>
                </c:pt>
                <c:pt idx="17">
                  <c:v>0.23718424604399638</c:v>
                </c:pt>
                <c:pt idx="18">
                  <c:v>0.21983782300575436</c:v>
                </c:pt>
                <c:pt idx="19">
                  <c:v>0.20339789202320316</c:v>
                </c:pt>
                <c:pt idx="20">
                  <c:v>0.18787092610651274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C9D-4299-B7DF-25A12332231C}"/>
            </c:ext>
          </c:extLst>
        </c:ser>
        <c:ser>
          <c:idx val="15"/>
          <c:order val="15"/>
          <c:tx>
            <c:strRef>
              <c:f>Sheet1!$A$18</c:f>
              <c:strCache>
                <c:ptCount val="1"/>
                <c:pt idx="0">
                  <c:v>0.5</c:v>
                </c:pt>
              </c:strCache>
            </c:strRef>
          </c:tx>
          <c:spPr>
            <a:ln w="952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Sheet1!$B$18:$V$18</c:f>
              <c:numCache>
                <c:formatCode>General</c:formatCode>
                <c:ptCount val="21"/>
                <c:pt idx="0">
                  <c:v>0.65333864231290339</c:v>
                </c:pt>
                <c:pt idx="1">
                  <c:v>0.6283876928507568</c:v>
                </c:pt>
                <c:pt idx="2">
                  <c:v>0.60293978290258832</c:v>
                </c:pt>
                <c:pt idx="3">
                  <c:v>0.57711047018607309</c:v>
                </c:pt>
                <c:pt idx="4">
                  <c:v>0.55102264902635945</c:v>
                </c:pt>
                <c:pt idx="5">
                  <c:v>0.52480428002535251</c:v>
                </c:pt>
                <c:pt idx="6">
                  <c:v>0.49858591102434574</c:v>
                </c:pt>
                <c:pt idx="7">
                  <c:v>0.47249808986463188</c:v>
                </c:pt>
                <c:pt idx="8">
                  <c:v>0.4466687771481167</c:v>
                </c:pt>
                <c:pt idx="9">
                  <c:v>0.42122086719994845</c:v>
                </c:pt>
                <c:pt idx="10">
                  <c:v>0.39626991773780162</c:v>
                </c:pt>
                <c:pt idx="11">
                  <c:v>0.37192217418539081</c:v>
                </c:pt>
                <c:pt idx="12">
                  <c:v>0.3482729546617877</c:v>
                </c:pt>
                <c:pt idx="13">
                  <c:v>0.32540543844261938</c:v>
                </c:pt>
                <c:pt idx="14">
                  <c:v>0.30338987633170972</c:v>
                </c:pt>
                <c:pt idx="15">
                  <c:v>0.28228321802215056</c:v>
                </c:pt>
                <c:pt idx="16">
                  <c:v>0.26212913095352375</c:v>
                </c:pt>
                <c:pt idx="17">
                  <c:v>0.24295836867902129</c:v>
                </c:pt>
                <c:pt idx="18">
                  <c:v>0.22478943506193486</c:v>
                </c:pt>
                <c:pt idx="19">
                  <c:v>0.2076294838848568</c:v>
                </c:pt>
                <c:pt idx="20">
                  <c:v>0.19147539135888531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9C9D-4299-B7DF-25A12332231C}"/>
            </c:ext>
          </c:extLst>
        </c:ser>
        <c:ser>
          <c:idx val="16"/>
          <c:order val="16"/>
          <c:tx>
            <c:strRef>
              <c:f>Sheet1!$A$19</c:f>
              <c:strCache>
                <c:ptCount val="1"/>
                <c:pt idx="0">
                  <c:v>0.6</c:v>
                </c:pt>
              </c:strCache>
            </c:strRef>
          </c:tx>
          <c:spPr>
            <a:ln w="952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Sheet1!$B$19:$V$19</c:f>
              <c:numCache>
                <c:formatCode>General</c:formatCode>
                <c:ptCount val="21"/>
                <c:pt idx="0">
                  <c:v>0.6944758034153089</c:v>
                </c:pt>
                <c:pt idx="1">
                  <c:v>0.66635151341478527</c:v>
                </c:pt>
                <c:pt idx="2">
                  <c:v>0.6378057081666112</c:v>
                </c:pt>
                <c:pt idx="3">
                  <c:v>0.60897420690493698</c:v>
                </c:pt>
                <c:pt idx="4">
                  <c:v>0.57999842796564816</c:v>
                </c:pt>
                <c:pt idx="5">
                  <c:v>0.55102264902635945</c:v>
                </c:pt>
                <c:pt idx="6">
                  <c:v>0.52219114776468512</c:v>
                </c:pt>
                <c:pt idx="7">
                  <c:v>0.49364534251651104</c:v>
                </c:pt>
                <c:pt idx="8">
                  <c:v>0.46552105251598741</c:v>
                </c:pt>
                <c:pt idx="9">
                  <c:v>0.43794598879204766</c:v>
                </c:pt>
                <c:pt idx="10">
                  <c:v>0.41103757069715929</c:v>
                </c:pt>
                <c:pt idx="11">
                  <c:v>0.38490114104448619</c:v>
                </c:pt>
                <c:pt idx="12">
                  <c:v>0.35962862715043831</c:v>
                </c:pt>
                <c:pt idx="13">
                  <c:v>0.33529766816037276</c:v>
                </c:pt>
                <c:pt idx="14">
                  <c:v>0.31197120321888827</c:v>
                </c:pt>
                <c:pt idx="15">
                  <c:v>0.28969749231027747</c:v>
                </c:pt>
                <c:pt idx="16">
                  <c:v>0.2685105233671557</c:v>
                </c:pt>
                <c:pt idx="17">
                  <c:v>0.24843074632110476</c:v>
                </c:pt>
                <c:pt idx="18">
                  <c:v>0.22946606732460006</c:v>
                </c:pt>
                <c:pt idx="19">
                  <c:v>0.21161303405699317</c:v>
                </c:pt>
                <c:pt idx="20">
                  <c:v>0.1948581450989095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9C9D-4299-B7DF-25A12332231C}"/>
            </c:ext>
          </c:extLst>
        </c:ser>
        <c:ser>
          <c:idx val="17"/>
          <c:order val="17"/>
          <c:tx>
            <c:strRef>
              <c:f>Sheet1!$A$20</c:f>
              <c:strCache>
                <c:ptCount val="1"/>
                <c:pt idx="0">
                  <c:v>0.7</c:v>
                </c:pt>
              </c:strCache>
            </c:strRef>
          </c:tx>
          <c:spPr>
            <a:ln w="952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Sheet1!$B$20:$V$20</c:f>
              <c:numCache>
                <c:formatCode>General</c:formatCode>
                <c:ptCount val="21"/>
                <c:pt idx="0">
                  <c:v>0.73643231384171537</c:v>
                </c:pt>
                <c:pt idx="1">
                  <c:v>0.70488432004838231</c:v>
                </c:pt>
                <c:pt idx="2">
                  <c:v>0.67302058332951853</c:v>
                </c:pt>
                <c:pt idx="3">
                  <c:v>0.64099739511722764</c:v>
                </c:pt>
                <c:pt idx="4">
                  <c:v>0.60897420690493698</c:v>
                </c:pt>
                <c:pt idx="5">
                  <c:v>0.57711047018607309</c:v>
                </c:pt>
                <c:pt idx="6">
                  <c:v>0.54556247639274003</c:v>
                </c:pt>
                <c:pt idx="7">
                  <c:v>0.51448032899263552</c:v>
                </c:pt>
                <c:pt idx="8">
                  <c:v>0.48400517050085451</c:v>
                </c:pt>
                <c:pt idx="9">
                  <c:v>0.45426676937096344</c:v>
                </c:pt>
                <c:pt idx="10">
                  <c:v>0.42538154741649925</c:v>
                </c:pt>
                <c:pt idx="11">
                  <c:v>0.3974511000341347</c:v>
                </c:pt>
                <c:pt idx="12">
                  <c:v>0.37056123174942301</c:v>
                </c:pt>
                <c:pt idx="13">
                  <c:v>0.34478150107458316</c:v>
                </c:pt>
                <c:pt idx="14">
                  <c:v>0.32016524354076226</c:v>
                </c:pt>
                <c:pt idx="15">
                  <c:v>0.29675002162265202</c:v>
                </c:pt>
                <c:pt idx="16">
                  <c:v>0.27455843598991364</c:v>
                </c:pt>
                <c:pt idx="17">
                  <c:v>0.25359922429233667</c:v>
                </c:pt>
                <c:pt idx="18">
                  <c:v>0.23386857112554044</c:v>
                </c:pt>
                <c:pt idx="19">
                  <c:v>0.21535155511347953</c:v>
                </c:pt>
                <c:pt idx="20">
                  <c:v>0.19802366510927566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9C9D-4299-B7DF-25A12332231C}"/>
            </c:ext>
          </c:extLst>
        </c:ser>
        <c:ser>
          <c:idx val="18"/>
          <c:order val="18"/>
          <c:tx>
            <c:strRef>
              <c:f>Sheet1!$A$21</c:f>
              <c:strCache>
                <c:ptCount val="1"/>
                <c:pt idx="0">
                  <c:v>0.8</c:v>
                </c:pt>
              </c:strCache>
            </c:strRef>
          </c:tx>
          <c:spPr>
            <a:ln w="952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Sheet1!$B$21:$V$21</c:f>
              <c:numCache>
                <c:formatCode>General</c:formatCode>
                <c:ptCount val="21"/>
                <c:pt idx="0">
                  <c:v>0.77901765112499921</c:v>
                </c:pt>
                <c:pt idx="1">
                  <c:v>0.74380277596209188</c:v>
                </c:pt>
                <c:pt idx="2">
                  <c:v>0.70841167964580531</c:v>
                </c:pt>
                <c:pt idx="3">
                  <c:v>0.67302058332951853</c:v>
                </c:pt>
                <c:pt idx="4">
                  <c:v>0.6378057081666112</c:v>
                </c:pt>
                <c:pt idx="5">
                  <c:v>0.60293978290258832</c:v>
                </c:pt>
                <c:pt idx="6">
                  <c:v>0.56858869752465224</c:v>
                </c:pt>
                <c:pt idx="7">
                  <c:v>0.53490843863578974</c:v>
                </c:pt>
                <c:pt idx="8">
                  <c:v>0.50204242255696629</c:v>
                </c:pt>
                <c:pt idx="9">
                  <c:v>0.47011931529073209</c:v>
                </c:pt>
                <c:pt idx="10">
                  <c:v>0.43925139711490069</c:v>
                </c:pt>
                <c:pt idx="11">
                  <c:v>0.40953349669575267</c:v>
                </c:pt>
                <c:pt idx="12">
                  <c:v>0.38104248807809699</c:v>
                </c:pt>
                <c:pt idx="13">
                  <c:v>0.35383731613985753</c:v>
                </c:pt>
                <c:pt idx="14">
                  <c:v>0.32795949383567463</c:v>
                </c:pt>
                <c:pt idx="15">
                  <c:v>0.30343399876838678</c:v>
                </c:pt>
                <c:pt idx="16">
                  <c:v>0.28027048753443384</c:v>
                </c:pt>
                <c:pt idx="17">
                  <c:v>0.25846474345985343</c:v>
                </c:pt>
                <c:pt idx="18">
                  <c:v>0.23800027587378261</c:v>
                </c:pt>
                <c:pt idx="19">
                  <c:v>0.21884999576952271</c:v>
                </c:pt>
                <c:pt idx="20">
                  <c:v>0.20097790229140139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9C9D-4299-B7DF-25A12332231C}"/>
            </c:ext>
          </c:extLst>
        </c:ser>
        <c:ser>
          <c:idx val="19"/>
          <c:order val="19"/>
          <c:tx>
            <c:strRef>
              <c:f>Sheet1!$A$22</c:f>
              <c:strCache>
                <c:ptCount val="1"/>
                <c:pt idx="0">
                  <c:v>0.9</c:v>
                </c:pt>
              </c:strCache>
            </c:strRef>
          </c:tx>
          <c:spPr>
            <a:ln w="952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Sheet1!$B$22:$V$22</c:f>
              <c:numCache>
                <c:formatCode>General</c:formatCode>
                <c:ptCount val="21"/>
                <c:pt idx="0">
                  <c:v>0.82202919677724029</c:v>
                </c:pt>
                <c:pt idx="1">
                  <c:v>0.78291598636966619</c:v>
                </c:pt>
                <c:pt idx="2">
                  <c:v>0.74380277596209188</c:v>
                </c:pt>
                <c:pt idx="3">
                  <c:v>0.70488432004838231</c:v>
                </c:pt>
                <c:pt idx="4">
                  <c:v>0.66635151341478527</c:v>
                </c:pt>
                <c:pt idx="5">
                  <c:v>0.6283876928507568</c:v>
                </c:pt>
                <c:pt idx="6">
                  <c:v>0.59116525021352695</c:v>
                </c:pt>
                <c:pt idx="7">
                  <c:v>0.55484268505020451</c:v>
                </c:pt>
                <c:pt idx="8">
                  <c:v>0.51956219528495329</c:v>
                </c:pt>
                <c:pt idx="9">
                  <c:v>0.48544786981548577</c:v>
                </c:pt>
                <c:pt idx="10">
                  <c:v>0.45260451052597522</c:v>
                </c:pt>
                <c:pt idx="11">
                  <c:v>0.42111707637509938</c:v>
                </c:pt>
                <c:pt idx="12">
                  <c:v>0.39105071152770954</c:v>
                </c:pt>
                <c:pt idx="13">
                  <c:v>0.36245129489399719</c:v>
                </c:pt>
                <c:pt idx="14">
                  <c:v>0.33534643099422295</c:v>
                </c:pt>
                <c:pt idx="15">
                  <c:v>0.30974679201793953</c:v>
                </c:pt>
                <c:pt idx="16">
                  <c:v>0.28564771781971299</c:v>
                </c:pt>
                <c:pt idx="17">
                  <c:v>0.26303098338968572</c:v>
                </c:pt>
                <c:pt idx="18">
                  <c:v>0.24186665074545499</c:v>
                </c:pt>
                <c:pt idx="19">
                  <c:v>0.2221149327883058</c:v>
                </c:pt>
                <c:pt idx="20">
                  <c:v>0.20372800908191777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9C9D-4299-B7DF-25A12332231C}"/>
            </c:ext>
          </c:extLst>
        </c:ser>
        <c:ser>
          <c:idx val="20"/>
          <c:order val="20"/>
          <c:tx>
            <c:strRef>
              <c:f>Sheet1!$A$23</c:f>
              <c:strCache>
                <c:ptCount val="1"/>
                <c:pt idx="0">
                  <c:v>1</c:v>
                </c:pt>
              </c:strCache>
            </c:strRef>
          </c:tx>
          <c:spPr>
            <a:ln w="952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Sheet1!$B$23:$V$23</c:f>
              <c:numCache>
                <c:formatCode>General</c:formatCode>
                <c:ptCount val="21"/>
                <c:pt idx="0">
                  <c:v>0.86525597943226507</c:v>
                </c:pt>
                <c:pt idx="1">
                  <c:v>0.82202919677724029</c:v>
                </c:pt>
                <c:pt idx="2">
                  <c:v>0.77901765112499921</c:v>
                </c:pt>
                <c:pt idx="3">
                  <c:v>0.73643231384171537</c:v>
                </c:pt>
                <c:pt idx="4">
                  <c:v>0.6944758034153089</c:v>
                </c:pt>
                <c:pt idx="5">
                  <c:v>0.65333864231290339</c:v>
                </c:pt>
                <c:pt idx="6">
                  <c:v>0.61319599962449189</c:v>
                </c:pt>
                <c:pt idx="7">
                  <c:v>0.57420502836047072</c:v>
                </c:pt>
                <c:pt idx="8">
                  <c:v>0.53650286796184787</c:v>
                </c:pt>
                <c:pt idx="9">
                  <c:v>0.50020534242317116</c:v>
                </c:pt>
                <c:pt idx="10">
                  <c:v>0.46540634591480134</c:v>
                </c:pt>
                <c:pt idx="11">
                  <c:v>0.43217787387321394</c:v>
                </c:pt>
                <c:pt idx="12">
                  <c:v>0.40057063033570617</c:v>
                </c:pt>
                <c:pt idx="13">
                  <c:v>0.37061512301527721</c:v>
                </c:pt>
                <c:pt idx="14">
                  <c:v>0.34232314650545292</c:v>
                </c:pt>
                <c:pt idx="15">
                  <c:v>0.3156895505490257</c:v>
                </c:pt>
                <c:pt idx="16">
                  <c:v>0.29069419339511948</c:v>
                </c:pt>
                <c:pt idx="17">
                  <c:v>0.26730398845623654</c:v>
                </c:pt>
                <c:pt idx="18">
                  <c:v>0.24547496418796269</c:v>
                </c:pt>
                <c:pt idx="19">
                  <c:v>0.22515427083478692</c:v>
                </c:pt>
                <c:pt idx="20">
                  <c:v>0.20628208209087051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9C9D-4299-B7DF-25A12332231C}"/>
            </c:ext>
          </c:extLst>
        </c:ser>
        <c:bandFmts>
          <c:bandFmt>
            <c:idx val="0"/>
            <c:spPr>
              <a:ln w="9525" cap="rnd">
                <a:solidFill>
                  <a:schemeClr val="accent1"/>
                </a:solidFill>
                <a:round/>
              </a:ln>
              <a:effectLst/>
            </c:spPr>
          </c:bandFmt>
          <c:bandFmt>
            <c:idx val="1"/>
            <c:spPr>
              <a:ln w="9525" cap="rnd">
                <a:solidFill>
                  <a:schemeClr val="accent2"/>
                </a:solidFill>
                <a:round/>
              </a:ln>
              <a:effectLst/>
            </c:spPr>
          </c:bandFmt>
          <c:bandFmt>
            <c:idx val="2"/>
            <c:spPr>
              <a:ln w="9525" cap="rnd">
                <a:solidFill>
                  <a:schemeClr val="accent3"/>
                </a:solidFill>
                <a:round/>
              </a:ln>
              <a:effectLst/>
            </c:spPr>
          </c:bandFmt>
          <c:bandFmt>
            <c:idx val="3"/>
            <c:spPr>
              <a:ln w="9525" cap="rnd">
                <a:solidFill>
                  <a:schemeClr val="accent4"/>
                </a:solidFill>
                <a:round/>
              </a:ln>
              <a:effectLst/>
            </c:spPr>
          </c:bandFmt>
          <c:bandFmt>
            <c:idx val="4"/>
            <c:spPr>
              <a:ln w="9525" cap="rnd">
                <a:solidFill>
                  <a:schemeClr val="accent5"/>
                </a:solidFill>
                <a:round/>
              </a:ln>
              <a:effectLst/>
            </c:spPr>
          </c:bandFmt>
          <c:bandFmt>
            <c:idx val="5"/>
            <c:spPr>
              <a:ln w="9525" cap="rnd">
                <a:solidFill>
                  <a:schemeClr val="accent6"/>
                </a:solidFill>
                <a:round/>
              </a:ln>
              <a:effectLst/>
            </c:spPr>
          </c:bandFmt>
          <c:bandFmt>
            <c:idx val="6"/>
            <c:spPr>
              <a:ln w="9525" cap="rnd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7"/>
            <c:spPr>
              <a:ln w="9525" cap="rnd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8"/>
            <c:spPr>
              <a:ln w="9525" cap="rnd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9"/>
            <c:spPr>
              <a:ln w="9525" cap="rnd">
                <a:solidFill>
                  <a:schemeClr val="accent4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10"/>
            <c:spPr>
              <a:ln w="9525" cap="rnd">
                <a:solidFill>
                  <a:schemeClr val="accent5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11"/>
            <c:spPr>
              <a:ln w="9525" cap="rnd">
                <a:solidFill>
                  <a:schemeClr val="accent6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12"/>
            <c:spPr>
              <a:ln w="9525" cap="rnd">
                <a:solidFill>
                  <a:schemeClr val="accent1">
                    <a:lumMod val="80000"/>
                    <a:lumOff val="20000"/>
                  </a:schemeClr>
                </a:solidFill>
                <a:round/>
              </a:ln>
              <a:effectLst/>
            </c:spPr>
          </c:bandFmt>
          <c:bandFmt>
            <c:idx val="13"/>
            <c:spPr>
              <a:ln w="9525" cap="rnd">
                <a:solidFill>
                  <a:schemeClr val="accent2">
                    <a:lumMod val="80000"/>
                    <a:lumOff val="20000"/>
                  </a:schemeClr>
                </a:solidFill>
                <a:round/>
              </a:ln>
              <a:effectLst/>
            </c:spPr>
          </c:bandFmt>
          <c:bandFmt>
            <c:idx val="14"/>
            <c:spPr>
              <a:ln w="9525" cap="rnd">
                <a:solidFill>
                  <a:schemeClr val="accent3">
                    <a:lumMod val="80000"/>
                    <a:lumOff val="20000"/>
                  </a:schemeClr>
                </a:solidFill>
                <a:round/>
              </a:ln>
              <a:effectLst/>
            </c:spPr>
          </c:bandFmt>
        </c:bandFmts>
        <c:axId val="182846976"/>
        <c:axId val="182848512"/>
        <c:axId val="142306368"/>
      </c:surface3DChart>
      <c:catAx>
        <c:axId val="182846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82848512"/>
        <c:crosses val="autoZero"/>
        <c:auto val="1"/>
        <c:lblAlgn val="ctr"/>
        <c:lblOffset val="100"/>
        <c:noMultiLvlLbl val="0"/>
      </c:catAx>
      <c:valAx>
        <c:axId val="182848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82846976"/>
        <c:crosses val="autoZero"/>
        <c:crossBetween val="midCat"/>
      </c:valAx>
      <c:serAx>
        <c:axId val="14230636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82848512"/>
        <c:crosses val="autoZero"/>
      </c:serAx>
    </c:plotArea>
    <c:plotVisOnly val="1"/>
    <c:dispBlanksAs val="zero"/>
    <c:showDLblsOverMax val="0"/>
  </c:chart>
  <c:txPr>
    <a:bodyPr/>
    <a:lstStyle/>
    <a:p>
      <a:pPr>
        <a:defRPr/>
      </a:pPr>
      <a:endParaRPr lang="sv-SE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30" tIns="45614" rIns="91230" bIns="45614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8844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30" tIns="45614" rIns="91230" bIns="45614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9275"/>
            <a:ext cx="296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30" tIns="45614" rIns="91230" bIns="45614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9439275"/>
            <a:ext cx="288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30" tIns="45614" rIns="91230" bIns="45614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A10DC596-4BFB-47D2-ACB8-5A12819360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999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62000"/>
            <a:ext cx="4978400" cy="3733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953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3726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417CC7F-AC0A-43EE-B7CB-E38382E61B7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7324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17CC7F-AC0A-43EE-B7CB-E38382E61B7F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881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17CC7F-AC0A-43EE-B7CB-E38382E61B7F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731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{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17CC7F-AC0A-43EE-B7CB-E38382E61B7F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479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17CC7F-AC0A-43EE-B7CB-E38382E61B7F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058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8F923-4403-4CC7-8196-91886837941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F51F9-83CF-469A-B816-2C945632C13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D3A77-01AC-4282-A8E1-39C3DCF9076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12726-0781-4682-B979-04D86AC798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494A7-E43F-44BB-9D39-3209224A2AC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7A23F-0D16-44EE-87D6-AB636590C7A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3FFD66-07D4-476F-A6EC-8482BEB9BD6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1D4FAB-818C-462E-9E16-84ADC1D7545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5DA96-CD0E-4A72-997F-05B08924B4E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698EB9-CB54-4EDC-BD87-35173EF0937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E097E-7542-4BB6-9D44-B7B65FF2947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2F28EA6-37C3-4552-89A7-4A613F907CB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7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40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8.jpeg"/><Relationship Id="rId4" Type="http://schemas.openxmlformats.org/officeDocument/2006/relationships/image" Target="../media/image17.emf"/><Relationship Id="rId9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2d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Latent variable models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PCA- after reducing dimensionality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r>
                  <a:rPr lang="en-US" sz="2400" dirty="0"/>
                  <a:t>Data became approximate (but less data to store)</a:t>
                </a:r>
              </a:p>
              <a:p>
                <a14:m>
                  <m:oMath xmlns:m="http://schemas.openxmlformats.org/officeDocument/2006/math">
                    <m:r>
                      <a:rPr lang="sv-SE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sv-SE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sv-SE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,…</m:t>
                    </m:r>
                    <m:r>
                      <a:rPr lang="sv-SE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sv-SE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sv-SE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are actually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eigenvections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of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sample covariance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(first largest eigenvalue,…,</a:t>
                </a:r>
                <a:r>
                  <a:rPr lang="en-US" sz="2400" dirty="0" err="1"/>
                  <a:t>Mth</a:t>
                </a:r>
                <a:r>
                  <a:rPr lang="en-US" sz="2400" dirty="0"/>
                  <a:t> largest </a:t>
                </a:r>
                <a:r>
                  <a:rPr lang="en-US" sz="2400" dirty="0" err="1"/>
                  <a:t>egenvalue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F7D0A1A8-FB9B-4AD5-9A99-C5635CF39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132856"/>
            <a:ext cx="3354172" cy="2363643"/>
          </a:xfrm>
          <a:prstGeom prst="rect">
            <a:avLst/>
          </a:prstGeom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E6D2536D-94E4-42CA-92DB-B69C8374F409}"/>
              </a:ext>
            </a:extLst>
          </p:cNvPr>
          <p:cNvSpPr txBox="1"/>
          <p:nvPr/>
        </p:nvSpPr>
        <p:spPr>
          <a:xfrm>
            <a:off x="1691680" y="180148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800" dirty="0"/>
              <a:t>Original data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8432EAA1-145D-41EE-B6D1-3DC6B153E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379" y="2139407"/>
            <a:ext cx="3354172" cy="2363643"/>
          </a:xfrm>
          <a:prstGeom prst="rect">
            <a:avLst/>
          </a:prstGeom>
        </p:spPr>
      </p:pic>
      <p:sp>
        <p:nvSpPr>
          <p:cNvPr id="10" name="textruta 9">
            <a:extLst>
              <a:ext uri="{FF2B5EF4-FFF2-40B4-BE49-F238E27FC236}">
                <a16:creationId xmlns:a16="http://schemas.microsoft.com/office/drawing/2014/main" id="{985AD6DB-5AE2-4D0A-BFFB-79F9E28E2C9D}"/>
              </a:ext>
            </a:extLst>
          </p:cNvPr>
          <p:cNvSpPr txBox="1"/>
          <p:nvPr/>
        </p:nvSpPr>
        <p:spPr>
          <a:xfrm>
            <a:off x="5604728" y="1793481"/>
            <a:ext cx="271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800" dirty="0" err="1"/>
              <a:t>After</a:t>
            </a:r>
            <a:r>
              <a:rPr lang="sv-SE" sz="1800" dirty="0"/>
              <a:t> </a:t>
            </a:r>
            <a:r>
              <a:rPr lang="sv-SE" sz="1800" dirty="0" err="1"/>
              <a:t>compression</a:t>
            </a:r>
            <a:endParaRPr lang="sv-SE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8A6ADE3-655B-459E-8BE4-0793CACB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PCA and </a:t>
            </a:r>
            <a:r>
              <a:rPr lang="sv-SE" dirty="0" err="1"/>
              <a:t>scaling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7C50827-1B5E-40FB-A1B6-169CC2DCB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</a:t>
            </a:r>
            <a:r>
              <a:rPr lang="sv-SE" dirty="0" err="1"/>
              <a:t>scale</a:t>
            </a:r>
            <a:r>
              <a:rPr lang="sv-SE" dirty="0"/>
              <a:t> features?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AF78C28-965B-4B57-B016-B6B5A289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8A46BC4-D2A2-4758-8D38-20A78775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57422797-36B1-417E-9639-5FD99D69C4BE}"/>
              </a:ext>
            </a:extLst>
          </p:cNvPr>
          <p:cNvSpPr txBox="1"/>
          <p:nvPr/>
        </p:nvSpPr>
        <p:spPr>
          <a:xfrm>
            <a:off x="1767992" y="2697193"/>
            <a:ext cx="164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800" dirty="0" err="1"/>
              <a:t>Without</a:t>
            </a:r>
            <a:r>
              <a:rPr lang="sv-SE" sz="1800" dirty="0"/>
              <a:t> </a:t>
            </a:r>
            <a:r>
              <a:rPr lang="sv-SE" sz="1800" dirty="0" err="1"/>
              <a:t>scaling</a:t>
            </a:r>
            <a:endParaRPr lang="sv-SE" sz="1800" dirty="0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B2E942DE-BFB9-4AA1-BEB1-BD424EA08CD4}"/>
              </a:ext>
            </a:extLst>
          </p:cNvPr>
          <p:cNvSpPr txBox="1"/>
          <p:nvPr/>
        </p:nvSpPr>
        <p:spPr>
          <a:xfrm>
            <a:off x="6238139" y="2727263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800" dirty="0" err="1"/>
              <a:t>After</a:t>
            </a:r>
            <a:r>
              <a:rPr lang="sv-SE" sz="1800" dirty="0"/>
              <a:t> </a:t>
            </a:r>
            <a:r>
              <a:rPr lang="sv-SE" sz="1800" dirty="0" err="1"/>
              <a:t>scaling</a:t>
            </a:r>
            <a:endParaRPr lang="sv-SE" sz="1800" dirty="0"/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AF59B1F8-56AA-4C1F-9F30-B441AB7E6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745" y="3414515"/>
            <a:ext cx="3786075" cy="2668000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0A173CC7-E1DB-4677-AF6A-AEEC8A0CA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391441"/>
            <a:ext cx="3818819" cy="269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43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PCA: 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view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3970784" cy="4525963"/>
              </a:xfrm>
            </p:spPr>
            <p:txBody>
              <a:bodyPr>
                <a:normAutofit/>
              </a:bodyPr>
              <a:lstStyle/>
              <a:p>
                <a:r>
                  <a:rPr lang="sv-SE" sz="2400" dirty="0"/>
                  <a:t>Aim: </a:t>
                </a:r>
                <a:r>
                  <a:rPr lang="sv-SE" sz="2400" dirty="0" err="1"/>
                  <a:t>minimize</a:t>
                </a:r>
                <a:r>
                  <a:rPr lang="sv-SE" sz="2400" dirty="0"/>
                  <a:t> the </a:t>
                </a:r>
                <a:r>
                  <a:rPr lang="sv-SE" sz="2400" dirty="0" err="1"/>
                  <a:t>distance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between</a:t>
                </a:r>
                <a:r>
                  <a:rPr lang="sv-SE" sz="2400" dirty="0"/>
                  <a:t> the original and </a:t>
                </a:r>
                <a:r>
                  <a:rPr lang="sv-SE" sz="2400" dirty="0" err="1"/>
                  <a:t>projected</a:t>
                </a:r>
                <a:r>
                  <a:rPr lang="sv-SE" sz="2400" dirty="0"/>
                  <a:t> data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sv-SE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sv-SE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3970784" cy="4525963"/>
              </a:xfrm>
              <a:blipFill>
                <a:blip r:embed="rId3"/>
                <a:stretch>
                  <a:fillRect l="-1997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527" y="1772816"/>
            <a:ext cx="3361345" cy="25675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95322" y="4340374"/>
            <a:ext cx="23762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>
                <a:solidFill>
                  <a:schemeClr val="bg1">
                    <a:lumMod val="75000"/>
                  </a:schemeClr>
                </a:solidFill>
              </a:rPr>
              <a:t>Source: Murphy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25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000" b="1" dirty="0">
                <a:solidFill>
                  <a:schemeClr val="bg1"/>
                </a:solidFill>
                <a:latin typeface="Arial" charset="0"/>
              </a:rPr>
              <a:t>PCA: computations</a:t>
            </a:r>
            <a:endParaRPr lang="en-GB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2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600200"/>
                <a:ext cx="4762872" cy="4525963"/>
              </a:xfr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>
                  <a:buFontTx/>
                  <a:buNone/>
                </a:pPr>
                <a:r>
                  <a:rPr lang="en-GB" sz="2400" dirty="0">
                    <a:latin typeface="Arial" charset="0"/>
                  </a:rPr>
                  <a:t>Data</a:t>
                </a:r>
              </a:p>
              <a:p>
                <a:pPr>
                  <a:buFontTx/>
                  <a:buNone/>
                </a:pPr>
                <a:endParaRPr lang="en-GB" sz="2400" dirty="0">
                  <a:latin typeface="Arial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400" dirty="0">
                    <a:latin typeface="Arial" charset="0"/>
                  </a:rPr>
                  <a:t>Centred data</a:t>
                </a:r>
              </a:p>
              <a:p>
                <a:pPr>
                  <a:buFontTx/>
                  <a:buNone/>
                </a:pPr>
                <a:endParaRPr lang="en-GB" sz="2400" dirty="0">
                  <a:latin typeface="Arial" charset="0"/>
                </a:endParaRPr>
              </a:p>
              <a:p>
                <a:pPr>
                  <a:buFontTx/>
                  <a:buNone/>
                </a:pPr>
                <a:endParaRPr lang="en-GB" sz="2400" dirty="0">
                  <a:latin typeface="Arial" charset="0"/>
                </a:endParaRPr>
              </a:p>
              <a:p>
                <a:pPr marL="457200" indent="-457200">
                  <a:buNone/>
                </a:pPr>
                <a:r>
                  <a:rPr lang="en-GB" sz="2400" dirty="0">
                    <a:latin typeface="Arial" charset="0"/>
                  </a:rPr>
                  <a:t>2.   Covariance matrix</a:t>
                </a:r>
              </a:p>
              <a:p>
                <a:pPr>
                  <a:buFontTx/>
                  <a:buNone/>
                </a:pPr>
                <a:r>
                  <a:rPr lang="en-GB" sz="2400" b="1" dirty="0">
                    <a:latin typeface="Arial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GB" sz="2400" b="1" i="1" dirty="0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GB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4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sv-SE" sz="2400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r>
                      <a:rPr lang="en-GB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sz="2400" b="1" i="1" baseline="30000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GB" sz="2400" b="1" dirty="0">
                  <a:latin typeface="Arial" charset="0"/>
                </a:endParaRPr>
              </a:p>
              <a:p>
                <a:pPr>
                  <a:buFontTx/>
                  <a:buNone/>
                </a:pPr>
                <a:r>
                  <a:rPr lang="en-GB" sz="2400" dirty="0">
                    <a:latin typeface="Arial" charset="0"/>
                  </a:rPr>
                  <a:t>3. Search for eigenvectors and eigenvalues of </a:t>
                </a:r>
                <a:r>
                  <a:rPr lang="en-GB" sz="2400" b="1" dirty="0">
                    <a:latin typeface="Arial" charset="0"/>
                  </a:rPr>
                  <a:t>S</a:t>
                </a:r>
                <a:endParaRPr lang="en-GB" sz="2800" b="1" dirty="0">
                  <a:latin typeface="Arial" charset="0"/>
                </a:endParaRPr>
              </a:p>
            </p:txBody>
          </p:sp>
        </mc:Choice>
        <mc:Fallback xmlns="">
          <p:sp>
            <p:nvSpPr>
              <p:cNvPr id="410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762872" cy="4525963"/>
              </a:xfrm>
              <a:blipFill>
                <a:blip r:embed="rId3"/>
                <a:stretch>
                  <a:fillRect l="-1921" t="-94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0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pic>
        <p:nvPicPr>
          <p:cNvPr id="4104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625" y="4652963"/>
            <a:ext cx="25241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8625" y="2276475"/>
            <a:ext cx="2522538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187624" y="1772816"/>
          <a:ext cx="4860540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2" name="Ekvation" r:id="rId6" imgW="2095200" imgH="279360" progId="Equation.3">
                  <p:embed/>
                </p:oleObj>
              </mc:Choice>
              <mc:Fallback>
                <p:oleObj name="Ekvation" r:id="rId6" imgW="2095200" imgH="2793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772816"/>
                        <a:ext cx="4860540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539552" y="2996952"/>
          <a:ext cx="48021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3" name="Ekvation" r:id="rId8" imgW="2070000" imgH="279360" progId="Equation.3">
                  <p:embed/>
                </p:oleObj>
              </mc:Choice>
              <mc:Fallback>
                <p:oleObj name="Ekvation" r:id="rId8" imgW="2070000" imgH="2793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996952"/>
                        <a:ext cx="4802188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rial" charset="0"/>
              </a:rPr>
              <a:t>PCA: computations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114800" cy="4997152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None/>
                </a:pPr>
                <a:r>
                  <a:rPr lang="en-US" sz="2400" dirty="0"/>
                  <a:t>4. Coordinates of any data point x=(x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…</a:t>
                </a:r>
                <a:r>
                  <a:rPr lang="en-US" sz="2400" dirty="0" err="1"/>
                  <a:t>x</a:t>
                </a:r>
                <a:r>
                  <a:rPr lang="en-US" sz="2400" baseline="-25000" dirty="0" err="1"/>
                  <a:t>p</a:t>
                </a:r>
                <a:r>
                  <a:rPr lang="en-US" sz="2400" dirty="0"/>
                  <a:t>) in the new coordinate system: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/>
                        </a:rPr>
                        <m:t>𝑧</m:t>
                      </m:r>
                      <m:r>
                        <a:rPr lang="sv-SE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sz="2400" b="0" i="1" smtClean="0">
                              <a:latin typeface="Cambria Math"/>
                            </a:rPr>
                            <m:t>,…</m:t>
                          </m:r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sv-SE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/>
                            </a:rPr>
                            <m:t> </m:t>
                          </m:r>
                          <m:r>
                            <a:rPr lang="sv-SE" sz="24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sv-SE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sv-SE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sv-SE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r>
                  <a:rPr lang="en-US" sz="2400" dirty="0"/>
                  <a:t>Matrix form:  </a:t>
                </a:r>
                <a14:m>
                  <m:oMath xmlns:m="http://schemas.openxmlformats.org/officeDocument/2006/math">
                    <m:r>
                      <a:rPr lang="sv-SE" sz="2400" b="0" i="1" dirty="0" smtClean="0">
                        <a:latin typeface="Cambria Math"/>
                      </a:rPr>
                      <m:t>𝑍</m:t>
                    </m:r>
                    <m:r>
                      <a:rPr lang="en-US" sz="2400" i="1" dirty="0" smtClean="0">
                        <a:latin typeface="Cambria Math"/>
                      </a:rPr>
                      <m:t>=</m:t>
                    </m:r>
                    <m:r>
                      <a:rPr lang="en-US" sz="2400" i="1" dirty="0" smtClean="0">
                        <a:latin typeface="Cambria Math"/>
                      </a:rPr>
                      <m:t>𝑋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𝑈</m:t>
                    </m:r>
                  </m:oMath>
                </a14:m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r>
                  <a:rPr lang="en-US" sz="2400" dirty="0"/>
                  <a:t>5. Discard principle components after some </a:t>
                </a:r>
                <a:r>
                  <a:rPr lang="en-US" sz="2400" i="1" dirty="0"/>
                  <a:t>M: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 dirty="0">
                          <a:latin typeface="Cambria Math"/>
                        </a:rPr>
                        <m:t>𝑍</m:t>
                      </m:r>
                      <m:r>
                        <a:rPr lang="en-US" sz="2400" i="1" dirty="0">
                          <a:latin typeface="Cambria Math"/>
                        </a:rPr>
                        <m:t>=</m:t>
                      </m:r>
                      <m:r>
                        <a:rPr lang="en-US" sz="2400" i="1" dirty="0">
                          <a:latin typeface="Cambria Math"/>
                        </a:rPr>
                        <m:t>𝑋</m:t>
                      </m:r>
                      <m:r>
                        <a:rPr lang="en-US" sz="2400" i="1" dirty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r>
                  <a:rPr lang="en-US" sz="2400" dirty="0"/>
                  <a:t>6. New data will have dimensions N x M instead of N x p</a:t>
                </a:r>
              </a:p>
              <a:p>
                <a:pPr>
                  <a:buNone/>
                </a:pPr>
                <a:r>
                  <a:rPr lang="en-US" sz="2400" dirty="0"/>
                  <a:t>Getting approximate original data: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sv-SE" sz="2400" b="0" i="1" dirty="0" smtClean="0">
                          <a:latin typeface="Cambria Math"/>
                        </a:rPr>
                        <m:t>=</m:t>
                      </m:r>
                      <m:r>
                        <a:rPr lang="sv-SE" sz="2400" b="0" i="1" dirty="0" smtClean="0">
                          <a:latin typeface="Cambria Math"/>
                        </a:rPr>
                        <m:t>𝑍</m:t>
                      </m:r>
                      <m:sSubSup>
                        <m:sSubSup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400" b="0" i="1" dirty="0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sv-SE" sz="2400" b="0" i="1" dirty="0" smtClean="0">
                              <a:latin typeface="Cambria Math"/>
                            </a:rPr>
                            <m:t>𝑀</m:t>
                          </m:r>
                        </m:sub>
                        <m:sup>
                          <m:r>
                            <a:rPr lang="sv-SE" sz="2400" b="0" i="1" dirty="0" smtClean="0">
                              <a:latin typeface="Cambria Math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114800" cy="4997152"/>
              </a:xfrm>
              <a:blipFill>
                <a:blip r:embed="rId2"/>
                <a:stretch>
                  <a:fillRect l="-1926" t="-2076" r="-59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pic>
        <p:nvPicPr>
          <p:cNvPr id="5121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72816"/>
            <a:ext cx="4355976" cy="173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12160" y="4149080"/>
            <a:ext cx="23762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Store: N x M+ p x M</a:t>
            </a:r>
          </a:p>
          <a:p>
            <a:r>
              <a:rPr lang="sv-SE" sz="2000" dirty="0"/>
              <a:t> </a:t>
            </a:r>
            <a:r>
              <a:rPr lang="sv-SE" sz="2000" dirty="0" err="1"/>
              <a:t>instead</a:t>
            </a:r>
            <a:r>
              <a:rPr lang="sv-SE" sz="2000" dirty="0"/>
              <a:t> N x p</a:t>
            </a:r>
          </a:p>
          <a:p>
            <a:endParaRPr lang="sv-SE" sz="2000" dirty="0"/>
          </a:p>
          <a:p>
            <a:r>
              <a:rPr lang="sv-SE" sz="2000" dirty="0"/>
              <a:t>100*50 vs 100*4+50*4</a:t>
            </a:r>
          </a:p>
          <a:p>
            <a:endParaRPr lang="sv-SE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B1B60B4-BC9D-4BBC-BC8D-DDD1EE6B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PCA: </a:t>
            </a:r>
            <a:r>
              <a:rPr lang="sv-SE" dirty="0" err="1"/>
              <a:t>computations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0E01871-87FB-4E3A-8336-563F4A62E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698" y="1651191"/>
            <a:ext cx="8229600" cy="4525963"/>
          </a:xfrm>
        </p:spPr>
        <p:txBody>
          <a:bodyPr/>
          <a:lstStyle/>
          <a:p>
            <a:r>
              <a:rPr lang="sv-SE" dirty="0"/>
              <a:t>PCA makes a </a:t>
            </a:r>
            <a:r>
              <a:rPr lang="sv-SE" b="1" dirty="0" err="1"/>
              <a:t>linear</a:t>
            </a:r>
            <a:r>
              <a:rPr lang="sv-SE" dirty="0"/>
              <a:t> </a:t>
            </a:r>
            <a:r>
              <a:rPr lang="sv-SE" dirty="0" err="1"/>
              <a:t>compression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features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4726EDF-BBF1-4928-973C-E1EA7C5D1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1D7C4FD-122B-41EB-93D9-F46F1BA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7" name="Rektangel: rundade hörn 6">
            <a:extLst>
              <a:ext uri="{FF2B5EF4-FFF2-40B4-BE49-F238E27FC236}">
                <a16:creationId xmlns:a16="http://schemas.microsoft.com/office/drawing/2014/main" id="{CA989751-4AFF-4237-B7A2-AB5D90D1BAC0}"/>
              </a:ext>
            </a:extLst>
          </p:cNvPr>
          <p:cNvSpPr/>
          <p:nvPr/>
        </p:nvSpPr>
        <p:spPr>
          <a:xfrm>
            <a:off x="971600" y="2564904"/>
            <a:ext cx="720080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: rundade hörn 7">
            <a:extLst>
              <a:ext uri="{FF2B5EF4-FFF2-40B4-BE49-F238E27FC236}">
                <a16:creationId xmlns:a16="http://schemas.microsoft.com/office/drawing/2014/main" id="{9D17544B-2C64-49FD-A1AA-8A04C7B109EA}"/>
              </a:ext>
            </a:extLst>
          </p:cNvPr>
          <p:cNvSpPr/>
          <p:nvPr/>
        </p:nvSpPr>
        <p:spPr>
          <a:xfrm>
            <a:off x="3563888" y="2852936"/>
            <a:ext cx="5116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Ellips 10">
                <a:extLst>
                  <a:ext uri="{FF2B5EF4-FFF2-40B4-BE49-F238E27FC236}">
                    <a16:creationId xmlns:a16="http://schemas.microsoft.com/office/drawing/2014/main" id="{9F415C80-43F8-4874-9EA4-43C8BFDA11E8}"/>
                  </a:ext>
                </a:extLst>
              </p:cNvPr>
              <p:cNvSpPr/>
              <p:nvPr/>
            </p:nvSpPr>
            <p:spPr>
              <a:xfrm>
                <a:off x="1204356" y="2573288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11" name="Ellips 10">
                <a:extLst>
                  <a:ext uri="{FF2B5EF4-FFF2-40B4-BE49-F238E27FC236}">
                    <a16:creationId xmlns:a16="http://schemas.microsoft.com/office/drawing/2014/main" id="{9F415C80-43F8-4874-9EA4-43C8BFDA1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356" y="2573288"/>
                <a:ext cx="288032" cy="288032"/>
              </a:xfrm>
              <a:prstGeom prst="ellipse">
                <a:avLst/>
              </a:prstGeom>
              <a:blipFill>
                <a:blip r:embed="rId2"/>
                <a:stretch>
                  <a:fillRect l="-13725" r="-9804" b="-98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Ellips 11">
                <a:extLst>
                  <a:ext uri="{FF2B5EF4-FFF2-40B4-BE49-F238E27FC236}">
                    <a16:creationId xmlns:a16="http://schemas.microsoft.com/office/drawing/2014/main" id="{74D914BF-EA2E-4B7C-9A18-A23451EAE77C}"/>
                  </a:ext>
                </a:extLst>
              </p:cNvPr>
              <p:cNvSpPr/>
              <p:nvPr/>
            </p:nvSpPr>
            <p:spPr>
              <a:xfrm>
                <a:off x="1204356" y="2938134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sv-SE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12" name="Ellips 11">
                <a:extLst>
                  <a:ext uri="{FF2B5EF4-FFF2-40B4-BE49-F238E27FC236}">
                    <a16:creationId xmlns:a16="http://schemas.microsoft.com/office/drawing/2014/main" id="{74D914BF-EA2E-4B7C-9A18-A23451EAE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356" y="2938134"/>
                <a:ext cx="288032" cy="288032"/>
              </a:xfrm>
              <a:prstGeom prst="ellipse">
                <a:avLst/>
              </a:prstGeom>
              <a:blipFill>
                <a:blip r:embed="rId3"/>
                <a:stretch>
                  <a:fillRect l="-13725" r="-9804" b="-98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Ellips 12">
                <a:extLst>
                  <a:ext uri="{FF2B5EF4-FFF2-40B4-BE49-F238E27FC236}">
                    <a16:creationId xmlns:a16="http://schemas.microsoft.com/office/drawing/2014/main" id="{5AC8B4CA-87FA-4E15-B7BE-DF4001D20560}"/>
                  </a:ext>
                </a:extLst>
              </p:cNvPr>
              <p:cNvSpPr/>
              <p:nvPr/>
            </p:nvSpPr>
            <p:spPr>
              <a:xfrm>
                <a:off x="1204356" y="3255575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sv-SE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13" name="Ellips 12">
                <a:extLst>
                  <a:ext uri="{FF2B5EF4-FFF2-40B4-BE49-F238E27FC236}">
                    <a16:creationId xmlns:a16="http://schemas.microsoft.com/office/drawing/2014/main" id="{5AC8B4CA-87FA-4E15-B7BE-DF4001D20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356" y="3255575"/>
                <a:ext cx="288032" cy="288032"/>
              </a:xfrm>
              <a:prstGeom prst="ellipse">
                <a:avLst/>
              </a:prstGeom>
              <a:blipFill>
                <a:blip r:embed="rId4"/>
                <a:stretch>
                  <a:fillRect l="-13725" r="-9804" b="-98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Ellips 13">
                <a:extLst>
                  <a:ext uri="{FF2B5EF4-FFF2-40B4-BE49-F238E27FC236}">
                    <a16:creationId xmlns:a16="http://schemas.microsoft.com/office/drawing/2014/main" id="{0D027EC9-B2BF-44A9-8938-160BD73245AD}"/>
                  </a:ext>
                </a:extLst>
              </p:cNvPr>
              <p:cNvSpPr/>
              <p:nvPr/>
            </p:nvSpPr>
            <p:spPr>
              <a:xfrm>
                <a:off x="1204356" y="3602425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sv-SE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14" name="Ellips 13">
                <a:extLst>
                  <a:ext uri="{FF2B5EF4-FFF2-40B4-BE49-F238E27FC236}">
                    <a16:creationId xmlns:a16="http://schemas.microsoft.com/office/drawing/2014/main" id="{0D027EC9-B2BF-44A9-8938-160BD73245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356" y="3602425"/>
                <a:ext cx="288032" cy="288032"/>
              </a:xfrm>
              <a:prstGeom prst="ellipse">
                <a:avLst/>
              </a:prstGeom>
              <a:blipFill>
                <a:blip r:embed="rId5"/>
                <a:stretch>
                  <a:fillRect l="-13725" r="-9804" b="-98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Ellips 14">
                <a:extLst>
                  <a:ext uri="{FF2B5EF4-FFF2-40B4-BE49-F238E27FC236}">
                    <a16:creationId xmlns:a16="http://schemas.microsoft.com/office/drawing/2014/main" id="{1AABDCB1-E572-47FB-B8F6-C0C0015AA2AC}"/>
                  </a:ext>
                </a:extLst>
              </p:cNvPr>
              <p:cNvSpPr/>
              <p:nvPr/>
            </p:nvSpPr>
            <p:spPr>
              <a:xfrm>
                <a:off x="3664260" y="2900554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sv-SE" sz="1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sv-SE" sz="1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15" name="Ellips 14">
                <a:extLst>
                  <a:ext uri="{FF2B5EF4-FFF2-40B4-BE49-F238E27FC236}">
                    <a16:creationId xmlns:a16="http://schemas.microsoft.com/office/drawing/2014/main" id="{1AABDCB1-E572-47FB-B8F6-C0C0015AA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260" y="2900554"/>
                <a:ext cx="288032" cy="288032"/>
              </a:xfrm>
              <a:prstGeom prst="ellipse">
                <a:avLst/>
              </a:prstGeom>
              <a:blipFill>
                <a:blip r:embed="rId6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Ellips 15">
                <a:extLst>
                  <a:ext uri="{FF2B5EF4-FFF2-40B4-BE49-F238E27FC236}">
                    <a16:creationId xmlns:a16="http://schemas.microsoft.com/office/drawing/2014/main" id="{7AC378A0-EE8C-4973-B63D-A2532655E756}"/>
                  </a:ext>
                </a:extLst>
              </p:cNvPr>
              <p:cNvSpPr/>
              <p:nvPr/>
            </p:nvSpPr>
            <p:spPr>
              <a:xfrm>
                <a:off x="3664260" y="3328070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sv-SE" sz="18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sv-SE" sz="18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16" name="Ellips 15">
                <a:extLst>
                  <a:ext uri="{FF2B5EF4-FFF2-40B4-BE49-F238E27FC236}">
                    <a16:creationId xmlns:a16="http://schemas.microsoft.com/office/drawing/2014/main" id="{7AC378A0-EE8C-4973-B63D-A2532655E7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260" y="3328070"/>
                <a:ext cx="288032" cy="288032"/>
              </a:xfrm>
              <a:prstGeom prst="ellipse">
                <a:avLst/>
              </a:prstGeom>
              <a:blipFill>
                <a:blip r:embed="rId7"/>
                <a:stretch>
                  <a:fillRect l="-9804" r="-7843" b="-98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Rak pilkoppling 21">
            <a:extLst>
              <a:ext uri="{FF2B5EF4-FFF2-40B4-BE49-F238E27FC236}">
                <a16:creationId xmlns:a16="http://schemas.microsoft.com/office/drawing/2014/main" id="{DD6D7F1F-A456-4FDA-9EC0-CB15007D42E7}"/>
              </a:ext>
            </a:extLst>
          </p:cNvPr>
          <p:cNvCxnSpPr>
            <a:cxnSpLocks/>
          </p:cNvCxnSpPr>
          <p:nvPr/>
        </p:nvCxnSpPr>
        <p:spPr>
          <a:xfrm>
            <a:off x="1725144" y="3121254"/>
            <a:ext cx="1838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k pilkoppling 27">
            <a:extLst>
              <a:ext uri="{FF2B5EF4-FFF2-40B4-BE49-F238E27FC236}">
                <a16:creationId xmlns:a16="http://schemas.microsoft.com/office/drawing/2014/main" id="{DA2F4034-4897-4493-8354-6910C96DF735}"/>
              </a:ext>
            </a:extLst>
          </p:cNvPr>
          <p:cNvCxnSpPr>
            <a:cxnSpLocks/>
          </p:cNvCxnSpPr>
          <p:nvPr/>
        </p:nvCxnSpPr>
        <p:spPr>
          <a:xfrm>
            <a:off x="4075584" y="3130340"/>
            <a:ext cx="2260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ktangel: rundade hörn 29">
            <a:extLst>
              <a:ext uri="{FF2B5EF4-FFF2-40B4-BE49-F238E27FC236}">
                <a16:creationId xmlns:a16="http://schemas.microsoft.com/office/drawing/2014/main" id="{DB28D01E-1334-4F36-818E-7C841105CD88}"/>
              </a:ext>
            </a:extLst>
          </p:cNvPr>
          <p:cNvSpPr/>
          <p:nvPr/>
        </p:nvSpPr>
        <p:spPr>
          <a:xfrm>
            <a:off x="6336196" y="2588620"/>
            <a:ext cx="720080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Ellips 30">
                <a:extLst>
                  <a:ext uri="{FF2B5EF4-FFF2-40B4-BE49-F238E27FC236}">
                    <a16:creationId xmlns:a16="http://schemas.microsoft.com/office/drawing/2014/main" id="{12A5FD9F-1F30-4BFB-AC91-45BDCDA47F3E}"/>
                  </a:ext>
                </a:extLst>
              </p:cNvPr>
              <p:cNvSpPr/>
              <p:nvPr/>
            </p:nvSpPr>
            <p:spPr>
              <a:xfrm>
                <a:off x="6568952" y="2597004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̃"/>
                              <m:ctrlPr>
                                <a:rPr lang="sv-SE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31" name="Ellips 30">
                <a:extLst>
                  <a:ext uri="{FF2B5EF4-FFF2-40B4-BE49-F238E27FC236}">
                    <a16:creationId xmlns:a16="http://schemas.microsoft.com/office/drawing/2014/main" id="{12A5FD9F-1F30-4BFB-AC91-45BDCDA47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952" y="2597004"/>
                <a:ext cx="288032" cy="288032"/>
              </a:xfrm>
              <a:prstGeom prst="ellipse">
                <a:avLst/>
              </a:prstGeom>
              <a:blipFill>
                <a:blip r:embed="rId8"/>
                <a:stretch>
                  <a:fillRect l="-13725" t="-1961" r="-9804" b="-98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Ellips 31">
                <a:extLst>
                  <a:ext uri="{FF2B5EF4-FFF2-40B4-BE49-F238E27FC236}">
                    <a16:creationId xmlns:a16="http://schemas.microsoft.com/office/drawing/2014/main" id="{47E06DEA-751E-44A9-8828-F29FD2B8843F}"/>
                  </a:ext>
                </a:extLst>
              </p:cNvPr>
              <p:cNvSpPr/>
              <p:nvPr/>
            </p:nvSpPr>
            <p:spPr>
              <a:xfrm>
                <a:off x="6568952" y="2961850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̃"/>
                              <m:ctrlPr>
                                <a:rPr lang="sv-SE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32" name="Ellips 31">
                <a:extLst>
                  <a:ext uri="{FF2B5EF4-FFF2-40B4-BE49-F238E27FC236}">
                    <a16:creationId xmlns:a16="http://schemas.microsoft.com/office/drawing/2014/main" id="{47E06DEA-751E-44A9-8828-F29FD2B88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952" y="2961850"/>
                <a:ext cx="288032" cy="288032"/>
              </a:xfrm>
              <a:prstGeom prst="ellipse">
                <a:avLst/>
              </a:prstGeom>
              <a:blipFill>
                <a:blip r:embed="rId9"/>
                <a:stretch>
                  <a:fillRect l="-13725" t="-3922" r="-11765" b="-784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Ellips 32">
                <a:extLst>
                  <a:ext uri="{FF2B5EF4-FFF2-40B4-BE49-F238E27FC236}">
                    <a16:creationId xmlns:a16="http://schemas.microsoft.com/office/drawing/2014/main" id="{F82970E3-B610-4F32-A8BE-17CF7333D123}"/>
                  </a:ext>
                </a:extLst>
              </p:cNvPr>
              <p:cNvSpPr/>
              <p:nvPr/>
            </p:nvSpPr>
            <p:spPr>
              <a:xfrm>
                <a:off x="6568952" y="3279291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̃"/>
                              <m:ctrlPr>
                                <a:rPr lang="sv-SE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33" name="Ellips 32">
                <a:extLst>
                  <a:ext uri="{FF2B5EF4-FFF2-40B4-BE49-F238E27FC236}">
                    <a16:creationId xmlns:a16="http://schemas.microsoft.com/office/drawing/2014/main" id="{F82970E3-B610-4F32-A8BE-17CF7333D1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952" y="3279291"/>
                <a:ext cx="288032" cy="288032"/>
              </a:xfrm>
              <a:prstGeom prst="ellipse">
                <a:avLst/>
              </a:prstGeom>
              <a:blipFill>
                <a:blip r:embed="rId10"/>
                <a:stretch>
                  <a:fillRect l="-13725" t="-1961" r="-11765" b="-98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Ellips 33">
                <a:extLst>
                  <a:ext uri="{FF2B5EF4-FFF2-40B4-BE49-F238E27FC236}">
                    <a16:creationId xmlns:a16="http://schemas.microsoft.com/office/drawing/2014/main" id="{F81A3E51-7877-46CB-B802-9CADA5E9F11F}"/>
                  </a:ext>
                </a:extLst>
              </p:cNvPr>
              <p:cNvSpPr/>
              <p:nvPr/>
            </p:nvSpPr>
            <p:spPr>
              <a:xfrm>
                <a:off x="6568952" y="3626141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̃"/>
                              <m:ctrlPr>
                                <a:rPr lang="sv-SE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34" name="Ellips 33">
                <a:extLst>
                  <a:ext uri="{FF2B5EF4-FFF2-40B4-BE49-F238E27FC236}">
                    <a16:creationId xmlns:a16="http://schemas.microsoft.com/office/drawing/2014/main" id="{F81A3E51-7877-46CB-B802-9CADA5E9F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952" y="3626141"/>
                <a:ext cx="288032" cy="288032"/>
              </a:xfrm>
              <a:prstGeom prst="ellipse">
                <a:avLst/>
              </a:prstGeom>
              <a:blipFill>
                <a:blip r:embed="rId11"/>
                <a:stretch>
                  <a:fillRect l="-13725" t="-3922" r="-11765" b="-784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ruta 34">
                <a:extLst>
                  <a:ext uri="{FF2B5EF4-FFF2-40B4-BE49-F238E27FC236}">
                    <a16:creationId xmlns:a16="http://schemas.microsoft.com/office/drawing/2014/main" id="{4481D288-7C02-43D3-87A6-9AA392980524}"/>
                  </a:ext>
                </a:extLst>
              </p:cNvPr>
              <p:cNvSpPr txBox="1"/>
              <p:nvPr/>
            </p:nvSpPr>
            <p:spPr>
              <a:xfrm>
                <a:off x="1924028" y="3290963"/>
                <a:ext cx="13443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sv-SE" sz="2000" dirty="0"/>
              </a:p>
            </p:txBody>
          </p:sp>
        </mc:Choice>
        <mc:Fallback>
          <p:sp>
            <p:nvSpPr>
              <p:cNvPr id="35" name="textruta 34">
                <a:extLst>
                  <a:ext uri="{FF2B5EF4-FFF2-40B4-BE49-F238E27FC236}">
                    <a16:creationId xmlns:a16="http://schemas.microsoft.com/office/drawing/2014/main" id="{4481D288-7C02-43D3-87A6-9AA392980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028" y="3290963"/>
                <a:ext cx="1344342" cy="307777"/>
              </a:xfrm>
              <a:prstGeom prst="rect">
                <a:avLst/>
              </a:prstGeom>
              <a:blipFill>
                <a:blip r:embed="rId12"/>
                <a:stretch>
                  <a:fillRect l="-2273" t="-2000" r="-909" b="-1800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ruta 35">
                <a:extLst>
                  <a:ext uri="{FF2B5EF4-FFF2-40B4-BE49-F238E27FC236}">
                    <a16:creationId xmlns:a16="http://schemas.microsoft.com/office/drawing/2014/main" id="{91495119-C37B-4FCF-918C-FAA35B8FFD1F}"/>
                  </a:ext>
                </a:extLst>
              </p:cNvPr>
              <p:cNvSpPr txBox="1"/>
              <p:nvPr/>
            </p:nvSpPr>
            <p:spPr>
              <a:xfrm>
                <a:off x="4423239" y="3308325"/>
                <a:ext cx="1344342" cy="31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sv-SE" sz="2000" dirty="0"/>
              </a:p>
            </p:txBody>
          </p:sp>
        </mc:Choice>
        <mc:Fallback>
          <p:sp>
            <p:nvSpPr>
              <p:cNvPr id="36" name="textruta 35">
                <a:extLst>
                  <a:ext uri="{FF2B5EF4-FFF2-40B4-BE49-F238E27FC236}">
                    <a16:creationId xmlns:a16="http://schemas.microsoft.com/office/drawing/2014/main" id="{91495119-C37B-4FCF-918C-FAA35B8FF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239" y="3308325"/>
                <a:ext cx="1344342" cy="312265"/>
              </a:xfrm>
              <a:prstGeom prst="rect">
                <a:avLst/>
              </a:prstGeom>
              <a:blipFill>
                <a:blip r:embed="rId13"/>
                <a:stretch>
                  <a:fillRect l="-4091" t="-15686" r="-909" b="-1960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ktangel 36">
                <a:extLst>
                  <a:ext uri="{FF2B5EF4-FFF2-40B4-BE49-F238E27FC236}">
                    <a16:creationId xmlns:a16="http://schemas.microsoft.com/office/drawing/2014/main" id="{4EAA25CC-5DCE-4D50-8727-41AF473D2728}"/>
                  </a:ext>
                </a:extLst>
              </p:cNvPr>
              <p:cNvSpPr/>
              <p:nvPr/>
            </p:nvSpPr>
            <p:spPr>
              <a:xfrm>
                <a:off x="2339752" y="4958125"/>
                <a:ext cx="3135345" cy="1303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37" name="Rektangel 36">
                <a:extLst>
                  <a:ext uri="{FF2B5EF4-FFF2-40B4-BE49-F238E27FC236}">
                    <a16:creationId xmlns:a16="http://schemas.microsoft.com/office/drawing/2014/main" id="{4EAA25CC-5DCE-4D50-8727-41AF473D27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958125"/>
                <a:ext cx="3135345" cy="130388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ruta 37">
                <a:extLst>
                  <a:ext uri="{FF2B5EF4-FFF2-40B4-BE49-F238E27FC236}">
                    <a16:creationId xmlns:a16="http://schemas.microsoft.com/office/drawing/2014/main" id="{A6FA4090-5589-4023-A2B6-E54DEF43CB23}"/>
                  </a:ext>
                </a:extLst>
              </p:cNvPr>
              <p:cNvSpPr txBox="1"/>
              <p:nvPr/>
            </p:nvSpPr>
            <p:spPr>
              <a:xfrm>
                <a:off x="1092020" y="4093729"/>
                <a:ext cx="5127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38" name="textruta 37">
                <a:extLst>
                  <a:ext uri="{FF2B5EF4-FFF2-40B4-BE49-F238E27FC236}">
                    <a16:creationId xmlns:a16="http://schemas.microsoft.com/office/drawing/2014/main" id="{A6FA4090-5589-4023-A2B6-E54DEF43C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020" y="4093729"/>
                <a:ext cx="512704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ruta 38">
                <a:extLst>
                  <a:ext uri="{FF2B5EF4-FFF2-40B4-BE49-F238E27FC236}">
                    <a16:creationId xmlns:a16="http://schemas.microsoft.com/office/drawing/2014/main" id="{AAEF0345-A98D-4757-AA06-5812741E339A}"/>
                  </a:ext>
                </a:extLst>
              </p:cNvPr>
              <p:cNvSpPr txBox="1"/>
              <p:nvPr/>
            </p:nvSpPr>
            <p:spPr>
              <a:xfrm>
                <a:off x="3355961" y="4130313"/>
                <a:ext cx="12160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sv-SE" sz="2000" dirty="0"/>
              </a:p>
            </p:txBody>
          </p:sp>
        </mc:Choice>
        <mc:Fallback>
          <p:sp>
            <p:nvSpPr>
              <p:cNvPr id="39" name="textruta 38">
                <a:extLst>
                  <a:ext uri="{FF2B5EF4-FFF2-40B4-BE49-F238E27FC236}">
                    <a16:creationId xmlns:a16="http://schemas.microsoft.com/office/drawing/2014/main" id="{AAEF0345-A98D-4757-AA06-5812741E3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961" y="4130313"/>
                <a:ext cx="1216039" cy="307777"/>
              </a:xfrm>
              <a:prstGeom prst="rect">
                <a:avLst/>
              </a:prstGeom>
              <a:blipFill>
                <a:blip r:embed="rId16"/>
                <a:stretch>
                  <a:fillRect l="-4523" t="-2000" r="-4523" b="-2800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ruta 39">
                <a:extLst>
                  <a:ext uri="{FF2B5EF4-FFF2-40B4-BE49-F238E27FC236}">
                    <a16:creationId xmlns:a16="http://schemas.microsoft.com/office/drawing/2014/main" id="{4D73853E-0837-4377-B515-D78F3D13C47F}"/>
                  </a:ext>
                </a:extLst>
              </p:cNvPr>
              <p:cNvSpPr txBox="1"/>
              <p:nvPr/>
            </p:nvSpPr>
            <p:spPr>
              <a:xfrm>
                <a:off x="6482740" y="4111963"/>
                <a:ext cx="5127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40" name="textruta 39">
                <a:extLst>
                  <a:ext uri="{FF2B5EF4-FFF2-40B4-BE49-F238E27FC236}">
                    <a16:creationId xmlns:a16="http://schemas.microsoft.com/office/drawing/2014/main" id="{4D73853E-0837-4377-B515-D78F3D13C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740" y="4111963"/>
                <a:ext cx="512704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411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7772400" cy="1143000"/>
          </a:xfrm>
          <a:noFill/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charset="0"/>
              </a:rPr>
              <a:t>Principal Component Analysis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z="3600"/>
              <a:t>	</a:t>
            </a:r>
            <a:endParaRPr lang="en-GB"/>
          </a:p>
        </p:txBody>
      </p:sp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4643438" y="1844675"/>
            <a:ext cx="4249737" cy="40814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GB" sz="1800" dirty="0">
              <a:latin typeface="Arial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GB" sz="1800" dirty="0" err="1">
                <a:latin typeface="Arial" charset="0"/>
              </a:rPr>
              <a:t>Eigenanalysis</a:t>
            </a:r>
            <a:r>
              <a:rPr lang="en-GB" sz="1800" dirty="0">
                <a:latin typeface="Arial" charset="0"/>
              </a:rPr>
              <a:t> of the Covariance Matrix</a:t>
            </a:r>
          </a:p>
          <a:p>
            <a:pPr eaLnBrk="1" hangingPunct="1">
              <a:spcBef>
                <a:spcPct val="50000"/>
              </a:spcBef>
            </a:pPr>
            <a:endParaRPr lang="en-GB" sz="1800" dirty="0">
              <a:latin typeface="Arial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GB" sz="1800" dirty="0" err="1">
                <a:latin typeface="Arial" charset="0"/>
              </a:rPr>
              <a:t>Eigenvalue</a:t>
            </a:r>
            <a:r>
              <a:rPr lang="en-GB" sz="1800" dirty="0">
                <a:latin typeface="Arial" charset="0"/>
              </a:rPr>
              <a:t>    2.8162    0.3835</a:t>
            </a:r>
          </a:p>
          <a:p>
            <a:pPr eaLnBrk="1" hangingPunct="1">
              <a:spcBef>
                <a:spcPct val="50000"/>
              </a:spcBef>
            </a:pPr>
            <a:r>
              <a:rPr lang="en-GB" sz="1800" dirty="0">
                <a:latin typeface="Arial" charset="0"/>
              </a:rPr>
              <a:t>Proportion     0.880      0.120</a:t>
            </a:r>
          </a:p>
          <a:p>
            <a:pPr eaLnBrk="1" hangingPunct="1">
              <a:spcBef>
                <a:spcPct val="50000"/>
              </a:spcBef>
            </a:pPr>
            <a:r>
              <a:rPr lang="en-GB" sz="1800" dirty="0">
                <a:latin typeface="Arial" charset="0"/>
              </a:rPr>
              <a:t>Cumulative    0.880      1.000</a:t>
            </a:r>
          </a:p>
          <a:p>
            <a:pPr eaLnBrk="1" hangingPunct="1">
              <a:spcBef>
                <a:spcPct val="50000"/>
              </a:spcBef>
            </a:pPr>
            <a:endParaRPr lang="en-GB" sz="1800" dirty="0">
              <a:latin typeface="Arial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GB" sz="1800" dirty="0">
                <a:latin typeface="Arial" charset="0"/>
              </a:rPr>
              <a:t>Variable         PC1       PC2</a:t>
            </a:r>
          </a:p>
          <a:p>
            <a:pPr eaLnBrk="1" hangingPunct="1">
              <a:spcBef>
                <a:spcPct val="50000"/>
              </a:spcBef>
            </a:pPr>
            <a:r>
              <a:rPr lang="en-GB" sz="1800" dirty="0">
                <a:latin typeface="Arial" charset="0"/>
              </a:rPr>
              <a:t>X1                  0.523     0.852</a:t>
            </a:r>
          </a:p>
          <a:p>
            <a:pPr eaLnBrk="1" hangingPunct="1">
              <a:spcBef>
                <a:spcPct val="50000"/>
              </a:spcBef>
            </a:pPr>
            <a:r>
              <a:rPr lang="en-GB" sz="1800" dirty="0">
                <a:latin typeface="Arial" charset="0"/>
              </a:rPr>
              <a:t>X2                  0.852    -0.523</a:t>
            </a:r>
          </a:p>
        </p:txBody>
      </p:sp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773238"/>
            <a:ext cx="4216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4067174" y="5949950"/>
            <a:ext cx="19449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b="1" dirty="0">
                <a:solidFill>
                  <a:srgbClr val="FF0000"/>
                </a:solidFill>
                <a:latin typeface="Arial" charset="0"/>
              </a:rPr>
              <a:t>Loadings (U)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V="1">
            <a:off x="5508625" y="5373688"/>
            <a:ext cx="6477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V="1">
            <a:off x="5508624" y="5373688"/>
            <a:ext cx="158365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24586" name="AutoShape 8"/>
          <p:cNvSpPr>
            <a:spLocks noChangeArrowheads="1"/>
          </p:cNvSpPr>
          <p:nvPr/>
        </p:nvSpPr>
        <p:spPr bwMode="auto">
          <a:xfrm>
            <a:off x="3500438" y="2000250"/>
            <a:ext cx="838200" cy="366713"/>
          </a:xfrm>
          <a:prstGeom prst="wedgeRectCallout">
            <a:avLst>
              <a:gd name="adj1" fmla="val -90472"/>
              <a:gd name="adj2" fmla="val 9719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2000" b="1">
                <a:latin typeface="Arial" charset="0"/>
              </a:rPr>
              <a:t>PC1</a:t>
            </a:r>
          </a:p>
        </p:txBody>
      </p:sp>
      <p:sp>
        <p:nvSpPr>
          <p:cNvPr id="24587" name="AutoShape 8"/>
          <p:cNvSpPr>
            <a:spLocks noChangeArrowheads="1"/>
          </p:cNvSpPr>
          <p:nvPr/>
        </p:nvSpPr>
        <p:spPr bwMode="auto">
          <a:xfrm>
            <a:off x="1571625" y="2286000"/>
            <a:ext cx="838200" cy="366713"/>
          </a:xfrm>
          <a:prstGeom prst="wedgeRectCallout">
            <a:avLst>
              <a:gd name="adj1" fmla="val -90472"/>
              <a:gd name="adj2" fmla="val 9719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2000" b="1">
                <a:latin typeface="Arial" charset="0"/>
              </a:rPr>
              <a:t>PC2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Principal Component Analysis</a:t>
            </a:r>
            <a:endParaRPr lang="sv-S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Digits</a:t>
            </a:r>
            <a:r>
              <a:rPr lang="sv-SE" dirty="0"/>
              <a:t>: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eigenvectors</a:t>
            </a:r>
            <a:r>
              <a:rPr lang="sv-SE" dirty="0"/>
              <a:t> </a:t>
            </a:r>
            <a:r>
              <a:rPr lang="sv-SE" dirty="0" err="1"/>
              <a:t>extracted</a:t>
            </a:r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 err="1"/>
              <a:t>Interptretation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eigenvectiors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393" y="2132856"/>
            <a:ext cx="40386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437" y="3789040"/>
            <a:ext cx="4608512" cy="253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4048" y="3818898"/>
            <a:ext cx="118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/>
              <a:t>Lower</a:t>
            </a:r>
            <a:r>
              <a:rPr lang="sv-SE" sz="1200" dirty="0"/>
              <a:t> </a:t>
            </a:r>
            <a:r>
              <a:rPr lang="sv-SE" sz="1200" dirty="0" err="1"/>
              <a:t>tail</a:t>
            </a:r>
            <a:r>
              <a:rPr lang="sv-SE" sz="1200" dirty="0"/>
              <a:t> </a:t>
            </a:r>
            <a:r>
              <a:rPr lang="sv-SE" sz="1200" dirty="0" err="1"/>
              <a:t>length</a:t>
            </a:r>
            <a:endParaRPr lang="sv-SE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324369" y="4941168"/>
            <a:ext cx="1182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/>
              <a:t>thickness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59119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PCA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Prcomp</a:t>
            </a:r>
            <a:r>
              <a:rPr lang="sv-SE" dirty="0"/>
              <a:t>(), </a:t>
            </a:r>
            <a:r>
              <a:rPr lang="sv-SE" dirty="0" err="1"/>
              <a:t>biplot</a:t>
            </a:r>
            <a:r>
              <a:rPr lang="sv-SE" dirty="0"/>
              <a:t>(), </a:t>
            </a:r>
            <a:r>
              <a:rPr lang="sv-SE" dirty="0" err="1"/>
              <a:t>screeplot</a:t>
            </a:r>
            <a:r>
              <a:rPr lang="sv-SE" dirty="0"/>
              <a:t>()</a:t>
            </a:r>
          </a:p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83568" y="2276872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mydata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=read.csv2("tecator.csv")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data1=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mydata</a:t>
            </a:r>
            <a:endParaRPr lang="sv-S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data1$Fat=c()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res=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prcomp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(data1)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lambda=res$sdev^2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eigenvalues</a:t>
            </a:r>
            <a:endParaRPr lang="sv-S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#proportion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 variation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("%2.3f",lambda/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(lambda)*100)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screeplot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(res)</a:t>
            </a: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53" y="4215864"/>
            <a:ext cx="52863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067944" y="551723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Only 1 component captures the 99% of variation!</a:t>
            </a:r>
          </a:p>
        </p:txBody>
      </p:sp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988841"/>
            <a:ext cx="2915816" cy="276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932224"/>
            <a:ext cx="4139952" cy="50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261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PCA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Principal </a:t>
            </a:r>
            <a:r>
              <a:rPr lang="sv-SE" dirty="0" err="1"/>
              <a:t>component</a:t>
            </a:r>
            <a:r>
              <a:rPr lang="sv-SE" dirty="0"/>
              <a:t> </a:t>
            </a:r>
            <a:r>
              <a:rPr lang="sv-SE" b="1" dirty="0" err="1"/>
              <a:t>loadings</a:t>
            </a:r>
            <a:r>
              <a:rPr lang="sv-SE" dirty="0"/>
              <a:t> </a:t>
            </a:r>
            <a:r>
              <a:rPr lang="sv-SE" b="1" dirty="0"/>
              <a:t>(U)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Data in (PC1, PC2) – </a:t>
            </a:r>
            <a:r>
              <a:rPr lang="sv-SE" b="1" dirty="0"/>
              <a:t>scores (Z)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71" y="3284984"/>
            <a:ext cx="45815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03648" y="242088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U=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res$rotation</a:t>
            </a:r>
            <a:endParaRPr lang="sv-S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(U)</a:t>
            </a:r>
          </a:p>
        </p:txBody>
      </p:sp>
      <p:sp>
        <p:nvSpPr>
          <p:cNvPr id="8" name="Rectangle 7"/>
          <p:cNvSpPr/>
          <p:nvPr/>
        </p:nvSpPr>
        <p:spPr>
          <a:xfrm>
            <a:off x="611560" y="515719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2000" dirty="0" err="1"/>
              <a:t>plot</a:t>
            </a:r>
            <a:r>
              <a:rPr lang="sv-SE" sz="2000" dirty="0"/>
              <a:t>(</a:t>
            </a:r>
            <a:r>
              <a:rPr lang="sv-SE" sz="2000" dirty="0" err="1"/>
              <a:t>res$x</a:t>
            </a:r>
            <a:r>
              <a:rPr lang="sv-SE" sz="2000" dirty="0"/>
              <a:t>[,1], </a:t>
            </a:r>
            <a:r>
              <a:rPr lang="sv-SE" sz="2000" dirty="0" err="1"/>
              <a:t>res$x</a:t>
            </a:r>
            <a:r>
              <a:rPr lang="sv-SE" sz="2000" dirty="0"/>
              <a:t>[,2], </a:t>
            </a:r>
            <a:r>
              <a:rPr lang="sv-SE" sz="2000" dirty="0" err="1"/>
              <a:t>ylim</a:t>
            </a:r>
            <a:r>
              <a:rPr lang="sv-SE" sz="2000" dirty="0"/>
              <a:t>=c(-5,15))</a:t>
            </a:r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564904"/>
            <a:ext cx="2711938" cy="2329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75648" y="5357247"/>
            <a:ext cx="2196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srgbClr val="7030A0"/>
                </a:solidFill>
              </a:rPr>
              <a:t>Do </a:t>
            </a:r>
            <a:r>
              <a:rPr lang="sv-SE" sz="1600" dirty="0" err="1">
                <a:solidFill>
                  <a:srgbClr val="7030A0"/>
                </a:solidFill>
              </a:rPr>
              <a:t>we</a:t>
            </a:r>
            <a:r>
              <a:rPr lang="sv-SE" sz="1600" dirty="0">
                <a:solidFill>
                  <a:srgbClr val="7030A0"/>
                </a:solidFill>
              </a:rPr>
              <a:t> </a:t>
            </a:r>
            <a:r>
              <a:rPr lang="sv-SE" sz="1600" dirty="0" err="1">
                <a:solidFill>
                  <a:srgbClr val="7030A0"/>
                </a:solidFill>
              </a:rPr>
              <a:t>need</a:t>
            </a:r>
            <a:r>
              <a:rPr lang="sv-SE" sz="1600" dirty="0">
                <a:solidFill>
                  <a:srgbClr val="7030A0"/>
                </a:solidFill>
              </a:rPr>
              <a:t> second dimension?</a:t>
            </a:r>
          </a:p>
        </p:txBody>
      </p:sp>
    </p:spTree>
    <p:extLst>
      <p:ext uri="{BB962C8B-B14F-4D97-AF65-F5344CB8AC3E}">
        <p14:creationId xmlns:p14="http://schemas.microsoft.com/office/powerpoint/2010/main" val="406978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Principal Component Analysis (PCA)</a:t>
            </a:r>
          </a:p>
          <a:p>
            <a:endParaRPr lang="en-US" dirty="0"/>
          </a:p>
          <a:p>
            <a:r>
              <a:rPr lang="en-US" dirty="0"/>
              <a:t>Probabilistic PCA</a:t>
            </a:r>
          </a:p>
          <a:p>
            <a:endParaRPr lang="en-US" dirty="0"/>
          </a:p>
          <a:p>
            <a:r>
              <a:rPr lang="en-US" dirty="0"/>
              <a:t>Independent component analysis (ICA)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PCA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Trace</a:t>
            </a:r>
            <a:r>
              <a:rPr lang="sv-SE"/>
              <a:t> plots</a:t>
            </a:r>
            <a:endParaRPr lang="sv-SE" dirty="0"/>
          </a:p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899592" y="2349521"/>
            <a:ext cx="37444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U=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res$rotation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plot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(U[,1],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Traceplot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, PC1")</a:t>
            </a:r>
          </a:p>
          <a:p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plot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(U[,2],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Traceplot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, PC2")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227" y="2132856"/>
            <a:ext cx="3529013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93" y="3284984"/>
            <a:ext cx="3529013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96136" y="4968131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800" dirty="0" err="1">
                <a:solidFill>
                  <a:srgbClr val="7030A0"/>
                </a:solidFill>
              </a:rPr>
              <a:t>Which</a:t>
            </a:r>
            <a:r>
              <a:rPr lang="sv-SE" sz="1800" dirty="0">
                <a:solidFill>
                  <a:srgbClr val="7030A0"/>
                </a:solidFill>
              </a:rPr>
              <a:t> </a:t>
            </a:r>
            <a:r>
              <a:rPr lang="sv-SE" sz="1800" dirty="0" err="1">
                <a:solidFill>
                  <a:srgbClr val="7030A0"/>
                </a:solidFill>
              </a:rPr>
              <a:t>components</a:t>
            </a:r>
            <a:r>
              <a:rPr lang="sv-SE" sz="1800" dirty="0">
                <a:solidFill>
                  <a:srgbClr val="7030A0"/>
                </a:solidFill>
              </a:rPr>
              <a:t> </a:t>
            </a:r>
            <a:r>
              <a:rPr lang="sv-SE" sz="1800" dirty="0" err="1">
                <a:solidFill>
                  <a:srgbClr val="7030A0"/>
                </a:solidFill>
              </a:rPr>
              <a:t>contribute</a:t>
            </a:r>
            <a:r>
              <a:rPr lang="sv-SE" sz="1800" dirty="0">
                <a:solidFill>
                  <a:srgbClr val="7030A0"/>
                </a:solidFill>
              </a:rPr>
              <a:t> </a:t>
            </a:r>
            <a:r>
              <a:rPr lang="sv-SE" sz="1800" dirty="0" err="1">
                <a:solidFill>
                  <a:srgbClr val="7030A0"/>
                </a:solidFill>
              </a:rPr>
              <a:t>to</a:t>
            </a:r>
            <a:r>
              <a:rPr lang="sv-SE" sz="1800" dirty="0">
                <a:solidFill>
                  <a:srgbClr val="7030A0"/>
                </a:solidFill>
              </a:rPr>
              <a:t> PC1-2?</a:t>
            </a:r>
          </a:p>
        </p:txBody>
      </p:sp>
    </p:spTree>
    <p:extLst>
      <p:ext uri="{BB962C8B-B14F-4D97-AF65-F5344CB8AC3E}">
        <p14:creationId xmlns:p14="http://schemas.microsoft.com/office/powerpoint/2010/main" val="235683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  <a:noFill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GB" sz="2000" b="1" dirty="0">
                <a:solidFill>
                  <a:schemeClr val="bg1"/>
                </a:solidFill>
                <a:latin typeface="Arial" charset="0"/>
              </a:rPr>
              <a:t>Absorbance records for ten samples of chopped meat</a:t>
            </a:r>
            <a:endParaRPr lang="en-GB" sz="2000" dirty="0"/>
          </a:p>
        </p:txBody>
      </p:sp>
      <p:sp>
        <p:nvSpPr>
          <p:cNvPr id="1638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pic>
        <p:nvPicPr>
          <p:cNvPr id="1638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132856"/>
            <a:ext cx="6553200" cy="430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0" name="Text Box 9"/>
          <p:cNvSpPr txBox="1">
            <a:spLocks noChangeArrowheads="1"/>
          </p:cNvSpPr>
          <p:nvPr/>
        </p:nvSpPr>
        <p:spPr bwMode="auto">
          <a:xfrm>
            <a:off x="467544" y="2780928"/>
            <a:ext cx="1368425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 b="1" dirty="0">
                <a:latin typeface="Arial" charset="0"/>
              </a:rPr>
              <a:t>High fat</a:t>
            </a:r>
          </a:p>
          <a:p>
            <a:pPr algn="ctr">
              <a:spcBef>
                <a:spcPct val="50000"/>
              </a:spcBef>
            </a:pPr>
            <a:r>
              <a:rPr lang="en-GB" sz="1800" b="1" dirty="0">
                <a:latin typeface="Arial" charset="0"/>
              </a:rPr>
              <a:t>samples</a:t>
            </a:r>
          </a:p>
        </p:txBody>
      </p:sp>
      <p:sp>
        <p:nvSpPr>
          <p:cNvPr id="16391" name="Text Box 10"/>
          <p:cNvSpPr txBox="1">
            <a:spLocks noChangeArrowheads="1"/>
          </p:cNvSpPr>
          <p:nvPr/>
        </p:nvSpPr>
        <p:spPr bwMode="auto">
          <a:xfrm>
            <a:off x="467544" y="4508128"/>
            <a:ext cx="1368425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 b="1" dirty="0">
                <a:latin typeface="Arial" charset="0"/>
              </a:rPr>
              <a:t>Low fat</a:t>
            </a:r>
          </a:p>
          <a:p>
            <a:pPr algn="ctr">
              <a:spcBef>
                <a:spcPct val="50000"/>
              </a:spcBef>
            </a:pPr>
            <a:r>
              <a:rPr lang="en-GB" sz="1800" b="1" dirty="0">
                <a:latin typeface="Arial" charset="0"/>
              </a:rPr>
              <a:t>samples</a:t>
            </a:r>
          </a:p>
        </p:txBody>
      </p:sp>
      <p:sp>
        <p:nvSpPr>
          <p:cNvPr id="16392" name="Line 11"/>
          <p:cNvSpPr>
            <a:spLocks noChangeShapeType="1"/>
          </p:cNvSpPr>
          <p:nvPr/>
        </p:nvSpPr>
        <p:spPr bwMode="auto">
          <a:xfrm flipV="1">
            <a:off x="1834381" y="4436691"/>
            <a:ext cx="16557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16393" name="Line 12"/>
          <p:cNvSpPr>
            <a:spLocks noChangeShapeType="1"/>
          </p:cNvSpPr>
          <p:nvPr/>
        </p:nvSpPr>
        <p:spPr bwMode="auto">
          <a:xfrm>
            <a:off x="1834381" y="3212728"/>
            <a:ext cx="187325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16394" name="Line 13"/>
          <p:cNvSpPr>
            <a:spLocks noChangeShapeType="1"/>
          </p:cNvSpPr>
          <p:nvPr/>
        </p:nvSpPr>
        <p:spPr bwMode="auto">
          <a:xfrm>
            <a:off x="1834381" y="3212728"/>
            <a:ext cx="180022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16395" name="Line 14"/>
          <p:cNvSpPr>
            <a:spLocks noChangeShapeType="1"/>
          </p:cNvSpPr>
          <p:nvPr/>
        </p:nvSpPr>
        <p:spPr bwMode="auto">
          <a:xfrm>
            <a:off x="1834381" y="3212728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12" name="TextBox 11"/>
          <p:cNvSpPr txBox="1"/>
          <p:nvPr/>
        </p:nvSpPr>
        <p:spPr>
          <a:xfrm>
            <a:off x="1259632" y="1700808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PCA2 captures the most of remaining variation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12726-0781-4682-B979-04D86AC798BE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Probabilistic</a:t>
            </a:r>
            <a:r>
              <a:rPr lang="sv-SE" dirty="0"/>
              <a:t>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sv-SE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sz="2000" dirty="0"/>
                  <a:t>-latent </a:t>
                </a:r>
                <a:r>
                  <a:rPr lang="sv-SE" sz="2000" dirty="0" err="1"/>
                  <a:t>variables</a:t>
                </a:r>
                <a:r>
                  <a:rPr lang="sv-SE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sv-SE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sz="2000" dirty="0"/>
                  <a:t>- </a:t>
                </a:r>
                <a:r>
                  <a:rPr lang="sv-SE" sz="2000" dirty="0" err="1"/>
                  <a:t>observed</a:t>
                </a:r>
                <a:r>
                  <a:rPr lang="sv-SE" sz="2000" dirty="0"/>
                  <a:t> </a:t>
                </a:r>
                <a:r>
                  <a:rPr lang="sv-SE" sz="2000" dirty="0" err="1"/>
                  <a:t>variables</a:t>
                </a:r>
                <a:endParaRPr lang="sv-SE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1" i="1" smtClean="0">
                          <a:latin typeface="Cambria Math"/>
                        </a:rPr>
                        <m:t>𝒛</m:t>
                      </m:r>
                      <m:r>
                        <a:rPr lang="sv-SE" sz="2000" b="0" i="1" smtClean="0">
                          <a:latin typeface="Cambria Math"/>
                        </a:rPr>
                        <m:t>~</m:t>
                      </m:r>
                      <m:r>
                        <a:rPr lang="sv-SE" sz="2000" b="1" i="1" smtClean="0"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0,</m:t>
                          </m:r>
                          <m:r>
                            <a:rPr lang="sv-SE" sz="2000" b="1" i="1" smtClean="0">
                              <a:latin typeface="Cambria Math"/>
                            </a:rPr>
                            <m:t>𝑰</m:t>
                          </m:r>
                        </m:e>
                      </m:d>
                    </m:oMath>
                  </m:oMathPara>
                </a14:m>
                <a:endParaRPr lang="sv-SE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1" i="1" smtClean="0">
                          <a:latin typeface="Cambria Math"/>
                        </a:rPr>
                        <m:t>𝒙</m:t>
                      </m:r>
                      <m:r>
                        <a:rPr lang="sv-SE" sz="2000" b="1" i="1" smtClean="0">
                          <a:latin typeface="Cambria Math"/>
                        </a:rPr>
                        <m:t>|</m:t>
                      </m:r>
                      <m:r>
                        <a:rPr lang="sv-SE" sz="2000" b="1" i="1" smtClean="0">
                          <a:latin typeface="Cambria Math"/>
                        </a:rPr>
                        <m:t>𝒛</m:t>
                      </m:r>
                      <m:r>
                        <a:rPr lang="sv-SE" sz="2000" b="1" i="1" smtClean="0">
                          <a:latin typeface="Cambria Math"/>
                        </a:rPr>
                        <m:t>~</m:t>
                      </m:r>
                      <m:r>
                        <a:rPr lang="sv-SE" sz="2000" b="1" i="1" smtClean="0">
                          <a:latin typeface="Cambria Math"/>
                        </a:rPr>
                        <m:t>𝑵</m:t>
                      </m:r>
                      <m:r>
                        <a:rPr lang="sv-SE" sz="2000" b="1" i="1" smtClean="0">
                          <a:latin typeface="Cambria Math"/>
                        </a:rPr>
                        <m:t>(</m:t>
                      </m:r>
                      <m:r>
                        <a:rPr lang="sv-SE" sz="2000" b="1" i="1" smtClean="0">
                          <a:latin typeface="Cambria Math"/>
                        </a:rPr>
                        <m:t>𝒙</m:t>
                      </m:r>
                      <m:r>
                        <a:rPr lang="sv-SE" sz="2000" b="1" i="1" smtClean="0">
                          <a:latin typeface="Cambria Math"/>
                        </a:rPr>
                        <m:t>|</m:t>
                      </m:r>
                      <m:r>
                        <a:rPr lang="sv-SE" sz="2000" b="1" i="1" smtClean="0">
                          <a:latin typeface="Cambria Math"/>
                        </a:rPr>
                        <m:t>𝑾𝒛</m:t>
                      </m:r>
                      <m:r>
                        <a:rPr lang="sv-SE" sz="2000" b="1" i="1" smtClean="0">
                          <a:latin typeface="Cambria Math"/>
                        </a:rPr>
                        <m:t>+</m:t>
                      </m:r>
                      <m:r>
                        <a:rPr lang="sv-SE" sz="2000" b="1" i="1" smtClean="0">
                          <a:latin typeface="Cambria Math"/>
                        </a:rPr>
                        <m:t>𝝁</m:t>
                      </m:r>
                      <m:r>
                        <a:rPr lang="sv-SE" sz="2000" b="1" i="1" smtClean="0"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sv-SE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sv-SE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v-SE" sz="2000" b="1" i="1" smtClean="0">
                          <a:latin typeface="Cambria Math"/>
                        </a:rPr>
                        <m:t>𝑰</m:t>
                      </m:r>
                      <m:r>
                        <a:rPr lang="sv-SE" sz="20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sv-SE" sz="2000" b="1" dirty="0"/>
              </a:p>
              <a:p>
                <a:r>
                  <a:rPr lang="sv-SE" sz="2000" dirty="0" err="1"/>
                  <a:t>Alternatively</a:t>
                </a:r>
                <a:r>
                  <a:rPr lang="sv-SE" sz="2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1" i="1">
                          <a:latin typeface="Cambria Math"/>
                        </a:rPr>
                        <m:t>𝒛</m:t>
                      </m:r>
                      <m:r>
                        <a:rPr lang="sv-SE" sz="2000" i="1">
                          <a:latin typeface="Cambria Math"/>
                        </a:rPr>
                        <m:t>~</m:t>
                      </m:r>
                      <m:r>
                        <a:rPr lang="sv-SE" sz="2000" b="1" i="1"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/>
                            </a:rPr>
                            <m:t>0,</m:t>
                          </m:r>
                          <m:r>
                            <a:rPr lang="sv-SE" sz="2000" b="1" i="1">
                              <a:latin typeface="Cambria Math"/>
                            </a:rPr>
                            <m:t>𝑰</m:t>
                          </m:r>
                        </m:e>
                      </m:d>
                      <m:r>
                        <a:rPr lang="sv-SE" sz="2000" b="1" i="1" smtClean="0">
                          <a:latin typeface="Cambria Math"/>
                        </a:rPr>
                        <m:t>,</m:t>
                      </m:r>
                      <m:r>
                        <a:rPr lang="sv-SE" sz="2000" b="1" i="1" dirty="0" smtClean="0">
                          <a:latin typeface="Cambria Math"/>
                        </a:rPr>
                        <m:t>𝒙</m:t>
                      </m:r>
                      <m:r>
                        <a:rPr lang="sv-SE" sz="2000" b="0" i="1" dirty="0" smtClean="0">
                          <a:latin typeface="Cambria Math"/>
                        </a:rPr>
                        <m:t>=</m:t>
                      </m:r>
                      <m:r>
                        <a:rPr lang="sv-SE" sz="2000" b="1" i="1" dirty="0" smtClean="0">
                          <a:latin typeface="Cambria Math"/>
                        </a:rPr>
                        <m:t>𝝁</m:t>
                      </m:r>
                      <m:r>
                        <a:rPr lang="sv-SE" sz="2000" b="1" i="1" dirty="0" smtClean="0">
                          <a:latin typeface="Cambria Math"/>
                        </a:rPr>
                        <m:t>+</m:t>
                      </m:r>
                      <m:r>
                        <a:rPr lang="sv-SE" sz="2000" b="1" i="1" dirty="0" smtClean="0">
                          <a:latin typeface="Cambria Math"/>
                        </a:rPr>
                        <m:t>𝑾𝒛</m:t>
                      </m:r>
                      <m:r>
                        <a:rPr lang="sv-SE" sz="2000" b="1" i="1" dirty="0" smtClean="0">
                          <a:latin typeface="Cambria Math"/>
                        </a:rPr>
                        <m:t>+</m:t>
                      </m:r>
                      <m:r>
                        <a:rPr lang="sv-SE" sz="2000" b="1" i="1" dirty="0" smtClean="0">
                          <a:latin typeface="Cambria Math"/>
                        </a:rPr>
                        <m:t>𝝐</m:t>
                      </m:r>
                      <m:r>
                        <a:rPr lang="sv-SE" sz="2000" b="1" i="1" dirty="0" smtClean="0">
                          <a:latin typeface="Cambria Math"/>
                        </a:rPr>
                        <m:t>, </m:t>
                      </m:r>
                      <m:r>
                        <a:rPr lang="sv-SE" sz="2000" b="1" i="1" smtClean="0">
                          <a:latin typeface="Cambria Math"/>
                        </a:rPr>
                        <m:t>𝝐</m:t>
                      </m:r>
                      <m:r>
                        <a:rPr lang="sv-SE" sz="2000" b="1" i="1" smtClean="0">
                          <a:latin typeface="Cambria Math"/>
                        </a:rPr>
                        <m:t>~</m:t>
                      </m:r>
                      <m:r>
                        <a:rPr lang="sv-SE" sz="2000" b="1" i="1" smtClean="0">
                          <a:latin typeface="Cambria Math"/>
                        </a:rPr>
                        <m:t>𝑵</m:t>
                      </m:r>
                      <m:r>
                        <a:rPr lang="sv-SE" sz="2000" b="1" i="1" smtClean="0">
                          <a:latin typeface="Cambria Math"/>
                        </a:rPr>
                        <m:t>(</m:t>
                      </m:r>
                      <m:r>
                        <a:rPr lang="sv-SE" sz="2000" b="1" i="1" smtClean="0">
                          <a:latin typeface="Cambria Math"/>
                        </a:rPr>
                        <m:t>𝟎</m:t>
                      </m:r>
                      <m:r>
                        <a:rPr lang="sv-SE" sz="2000" b="1" i="1" smtClean="0"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000" b="1" i="1" smtClean="0">
                              <a:latin typeface="Cambria Math"/>
                            </a:rPr>
                            <m:t>𝝈</m:t>
                          </m:r>
                        </m:e>
                        <m:sup>
                          <m:r>
                            <a:rPr lang="sv-SE" sz="20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sv-SE" sz="2000" b="1" i="1" smtClean="0">
                          <a:latin typeface="Cambria Math"/>
                        </a:rPr>
                        <m:t>𝑰</m:t>
                      </m:r>
                      <m:r>
                        <a:rPr lang="sv-SE" sz="20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sv-SE" sz="2000" b="1" dirty="0"/>
              </a:p>
              <a:p>
                <a:r>
                  <a:rPr lang="sv-SE" sz="2000" b="1" dirty="0">
                    <a:solidFill>
                      <a:srgbClr val="0070C0"/>
                    </a:solidFill>
                  </a:rPr>
                  <a:t>Interpretation</a:t>
                </a:r>
                <a:r>
                  <a:rPr lang="sv-SE" sz="2000" dirty="0"/>
                  <a:t>: Observed data (X) is </a:t>
                </a:r>
                <a:r>
                  <a:rPr lang="sv-SE" sz="2000" dirty="0" err="1"/>
                  <a:t>obtained</a:t>
                </a:r>
                <a:r>
                  <a:rPr lang="sv-SE" sz="2000" dirty="0"/>
                  <a:t> by rotation, </a:t>
                </a:r>
                <a:r>
                  <a:rPr lang="sv-SE" sz="2000" dirty="0" err="1"/>
                  <a:t>scaling</a:t>
                </a:r>
                <a:r>
                  <a:rPr lang="sv-SE" sz="2000" dirty="0"/>
                  <a:t> and </a:t>
                </a:r>
                <a:r>
                  <a:rPr lang="sv-SE" sz="2000" dirty="0" err="1"/>
                  <a:t>translation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standard normal distribution (Z) and </a:t>
                </a:r>
                <a:r>
                  <a:rPr lang="sv-SE" sz="2000" dirty="0" err="1"/>
                  <a:t>adding</a:t>
                </a:r>
                <a:r>
                  <a:rPr lang="sv-SE" sz="2000" dirty="0"/>
                  <a:t> </a:t>
                </a:r>
                <a:r>
                  <a:rPr lang="sv-SE" sz="2000" dirty="0" err="1"/>
                  <a:t>some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noise</a:t>
                </a:r>
                <a:r>
                  <a:rPr lang="sv-SE" sz="2000" dirty="0"/>
                  <a:t>.</a:t>
                </a:r>
              </a:p>
              <a:p>
                <a:endParaRPr lang="sv-SE" sz="2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12726-0781-4682-B979-04D86AC798BE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6140061" y="5229200"/>
            <a:ext cx="2448272" cy="620236"/>
            <a:chOff x="971600" y="4221089"/>
            <a:chExt cx="3744416" cy="836260"/>
          </a:xfrm>
        </p:grpSpPr>
        <p:sp>
          <p:nvSpPr>
            <p:cNvPr id="9" name="Rounded Rectangle 8"/>
            <p:cNvSpPr/>
            <p:nvPr/>
          </p:nvSpPr>
          <p:spPr>
            <a:xfrm>
              <a:off x="971600" y="4221089"/>
              <a:ext cx="1440160" cy="836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X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347864" y="4293096"/>
              <a:ext cx="1368152" cy="6719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Z</a:t>
              </a: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>
              <a:off x="2411760" y="4629056"/>
              <a:ext cx="936104" cy="101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922" name="Picture 2" descr="http://i.stack.imgur.com/8TYW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351706"/>
            <a:ext cx="2306450" cy="117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24" name="Picture 4" descr="http://www.statsref.com/HTML/biv_norm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27548"/>
            <a:ext cx="2348260" cy="128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2915816" y="487013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5616" y="5733256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41974" y="5637976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55682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Probabilistic</a:t>
            </a:r>
            <a:r>
              <a:rPr lang="sv-SE" dirty="0"/>
              <a:t>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sz="2400" b="1" dirty="0">
                    <a:solidFill>
                      <a:srgbClr val="0070C0"/>
                    </a:solidFill>
                  </a:rPr>
                  <a:t>Aim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extract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𝑍</m:t>
                    </m:r>
                  </m:oMath>
                </a14:m>
                <a:r>
                  <a:rPr lang="sv-SE" sz="2400" dirty="0"/>
                  <a:t> from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𝑋</m:t>
                    </m:r>
                  </m:oMath>
                </a14:m>
                <a:endParaRPr lang="sv-SE" sz="2400" dirty="0"/>
              </a:p>
              <a:p>
                <a:r>
                  <a:rPr lang="sv-SE" sz="2400" dirty="0"/>
                  <a:t>Distribution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sv-SE" sz="24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 smtClean="0">
                          <a:latin typeface="Cambria Math"/>
                        </a:rPr>
                        <m:t>𝒙</m:t>
                      </m:r>
                      <m:r>
                        <a:rPr lang="sv-SE" sz="2400" b="1" i="1" smtClean="0">
                          <a:latin typeface="Cambria Math"/>
                        </a:rPr>
                        <m:t>~</m:t>
                      </m:r>
                      <m:r>
                        <a:rPr lang="sv-SE" sz="2400" b="1" i="1" smtClean="0"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sv-SE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1" i="1" smtClean="0">
                              <a:latin typeface="Cambria Math"/>
                            </a:rPr>
                            <m:t>𝝁</m:t>
                          </m:r>
                          <m:r>
                            <a:rPr lang="sv-SE" sz="2400" b="1" i="1" smtClean="0">
                              <a:latin typeface="Cambria Math"/>
                            </a:rPr>
                            <m:t>,</m:t>
                          </m:r>
                          <m:r>
                            <a:rPr lang="sv-SE" sz="2400" b="1" i="1" smtClean="0">
                              <a:latin typeface="Cambria Math"/>
                            </a:rPr>
                            <m:t>𝑪</m:t>
                          </m:r>
                        </m:e>
                      </m:d>
                    </m:oMath>
                  </m:oMathPara>
                </a14:m>
                <a:endParaRPr lang="sv-SE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 smtClean="0">
                          <a:latin typeface="Cambria Math"/>
                        </a:rPr>
                        <m:t>𝑪</m:t>
                      </m:r>
                      <m:r>
                        <a:rPr lang="sv-SE" sz="2400" b="1" i="1" smtClean="0">
                          <a:latin typeface="Cambria Math"/>
                        </a:rPr>
                        <m:t>=</m:t>
                      </m:r>
                      <m:r>
                        <a:rPr lang="sv-SE" sz="2400" b="1" i="1" smtClean="0">
                          <a:latin typeface="Cambria Math"/>
                        </a:rPr>
                        <m:t>𝑾</m:t>
                      </m:r>
                      <m:sSup>
                        <m:sSupPr>
                          <m:ctrlPr>
                            <a:rPr lang="sv-SE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400" b="1" i="1" smtClean="0">
                              <a:latin typeface="Cambria Math"/>
                            </a:rPr>
                            <m:t>𝑾</m:t>
                          </m:r>
                        </m:e>
                        <m:sup>
                          <m:r>
                            <a:rPr lang="sv-SE" sz="2400" b="1" i="1" smtClean="0">
                              <a:latin typeface="Cambria Math"/>
                            </a:rPr>
                            <m:t>𝑻</m:t>
                          </m:r>
                        </m:sup>
                      </m:sSup>
                      <m:r>
                        <a:rPr lang="sv-SE" sz="2400" b="1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sv-SE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400" b="1" i="1" smtClean="0">
                              <a:latin typeface="Cambria Math"/>
                            </a:rPr>
                            <m:t>𝝈</m:t>
                          </m:r>
                        </m:e>
                        <m:sup>
                          <m:r>
                            <a:rPr lang="sv-SE" sz="24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sv-SE" sz="24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sv-SE" sz="2400" b="1" dirty="0"/>
              </a:p>
              <a:p>
                <a:r>
                  <a:rPr lang="sv-SE" sz="2400" dirty="0"/>
                  <a:t>Rotation </a:t>
                </a:r>
                <a:r>
                  <a:rPr lang="sv-SE" sz="2400" dirty="0" err="1"/>
                  <a:t>invariance</a:t>
                </a:r>
                <a:endParaRPr lang="sv-SE" sz="2400" dirty="0"/>
              </a:p>
              <a:p>
                <a:pPr lvl="1"/>
                <a:r>
                  <a:rPr lang="sv-SE" sz="2000" dirty="0" err="1"/>
                  <a:t>Assume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that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sv-SE" sz="2000" dirty="0"/>
                  <a:t> </a:t>
                </a:r>
                <a:r>
                  <a:rPr lang="sv-SE" sz="2000" dirty="0" err="1"/>
                  <a:t>was</a:t>
                </a:r>
                <a:r>
                  <a:rPr lang="sv-SE" sz="2000" dirty="0"/>
                  <a:t> </a:t>
                </a:r>
                <a:r>
                  <a:rPr lang="sv-SE" sz="2000" dirty="0" err="1"/>
                  <a:t>generated</a:t>
                </a:r>
                <a:r>
                  <a:rPr lang="sv-SE" sz="2000" dirty="0"/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sv-SE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sv-SE" sz="2000" b="0" i="1" smtClean="0">
                        <a:latin typeface="Cambria Math"/>
                      </a:rPr>
                      <m:t>=</m:t>
                    </m:r>
                    <m:r>
                      <a:rPr lang="sv-SE" sz="2000" b="0" i="1" smtClean="0">
                        <a:latin typeface="Cambria Math"/>
                      </a:rPr>
                      <m:t>𝑅𝑧</m:t>
                    </m:r>
                    <m:r>
                      <a:rPr lang="sv-SE" sz="2000" b="0" i="1" smtClean="0">
                        <a:latin typeface="Cambria Math"/>
                      </a:rPr>
                      <m:t>, </m:t>
                    </m:r>
                    <m:r>
                      <a:rPr lang="sv-SE" sz="2000" b="0" i="1" smtClean="0">
                        <a:latin typeface="Cambria Math"/>
                      </a:rPr>
                      <m:t>𝑅</m:t>
                    </m:r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sv-SE" sz="20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sv-SE" sz="2000" b="0" i="1" smtClean="0">
                        <a:latin typeface="Cambria Math"/>
                      </a:rPr>
                      <m:t>=</m:t>
                    </m:r>
                    <m:r>
                      <a:rPr lang="sv-SE" sz="20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sv-SE" sz="2000" dirty="0"/>
                  <a:t>, 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𝑝</m:t>
                    </m:r>
                    <m:r>
                      <a:rPr lang="sv-SE" sz="2000" b="0" i="1" smtClean="0">
                        <a:latin typeface="Cambria Math"/>
                      </a:rPr>
                      <m:t>(</m:t>
                    </m:r>
                    <m:r>
                      <a:rPr lang="sv-SE" sz="2000" b="0" i="1" smtClean="0">
                        <a:latin typeface="Cambria Math"/>
                      </a:rPr>
                      <m:t>𝑥</m:t>
                    </m:r>
                    <m:r>
                      <a:rPr lang="sv-SE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sv-SE" sz="2000" dirty="0"/>
                  <a:t> </a:t>
                </a:r>
                <a:r>
                  <a:rPr lang="sv-SE" sz="2000" dirty="0" err="1"/>
                  <a:t>does</a:t>
                </a:r>
                <a:r>
                  <a:rPr lang="sv-SE" sz="2000" dirty="0"/>
                  <a:t> not </a:t>
                </a:r>
                <a:r>
                  <a:rPr lang="sv-SE" sz="2000" dirty="0" err="1"/>
                  <a:t>change</a:t>
                </a:r>
                <a:r>
                  <a:rPr lang="sv-SE" sz="2000" dirty="0"/>
                  <a:t>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>
                          <a:latin typeface="Cambria Math"/>
                        </a:rPr>
                        <m:t>𝒙</m:t>
                      </m:r>
                      <m:r>
                        <a:rPr lang="sv-SE" sz="2400" b="1" i="1">
                          <a:latin typeface="Cambria Math"/>
                        </a:rPr>
                        <m:t>|</m:t>
                      </m:r>
                      <m:r>
                        <a:rPr lang="sv-SE" sz="2400" b="1" i="1">
                          <a:latin typeface="Cambria Math"/>
                        </a:rPr>
                        <m:t>𝒛</m:t>
                      </m:r>
                      <m:r>
                        <a:rPr lang="sv-SE" sz="2400" b="1" i="1" smtClean="0">
                          <a:latin typeface="Cambria Math"/>
                        </a:rPr>
                        <m:t>′</m:t>
                      </m:r>
                      <m:r>
                        <a:rPr lang="sv-SE" sz="2400" b="1" i="1">
                          <a:latin typeface="Cambria Math"/>
                        </a:rPr>
                        <m:t>~</m:t>
                      </m:r>
                      <m:r>
                        <a:rPr lang="sv-SE" sz="2400" b="1" i="1">
                          <a:latin typeface="Cambria Math"/>
                        </a:rPr>
                        <m:t>𝑵</m:t>
                      </m:r>
                      <m:r>
                        <a:rPr lang="sv-SE" sz="2400" b="1" i="1">
                          <a:latin typeface="Cambria Math"/>
                        </a:rPr>
                        <m:t>(</m:t>
                      </m:r>
                      <m:r>
                        <a:rPr lang="sv-SE" sz="2400" b="1" i="1">
                          <a:latin typeface="Cambria Math"/>
                        </a:rPr>
                        <m:t>𝒙</m:t>
                      </m:r>
                      <m:r>
                        <a:rPr lang="sv-SE" sz="2400" b="1" i="1">
                          <a:latin typeface="Cambria Math"/>
                        </a:rPr>
                        <m:t>|</m:t>
                      </m:r>
                      <m:r>
                        <a:rPr lang="sv-SE" sz="2400" b="1" i="1">
                          <a:latin typeface="Cambria Math"/>
                        </a:rPr>
                        <m:t>𝑾𝒛</m:t>
                      </m:r>
                      <m:r>
                        <a:rPr lang="sv-SE" sz="2400" b="1" i="1" smtClean="0">
                          <a:latin typeface="Cambria Math"/>
                        </a:rPr>
                        <m:t>′</m:t>
                      </m:r>
                      <m:r>
                        <a:rPr lang="sv-SE" sz="2400" b="1" i="1">
                          <a:latin typeface="Cambria Math"/>
                        </a:rPr>
                        <m:t>+</m:t>
                      </m:r>
                      <m:r>
                        <a:rPr lang="sv-SE" sz="2400" b="1" i="1">
                          <a:latin typeface="Cambria Math"/>
                        </a:rPr>
                        <m:t>𝝁</m:t>
                      </m:r>
                      <m:r>
                        <a:rPr lang="sv-SE" sz="2400" b="1" i="1"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400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sv-SE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v-SE" sz="2400" b="1" i="1">
                          <a:latin typeface="Cambria Math"/>
                        </a:rPr>
                        <m:t>𝑰</m:t>
                      </m:r>
                      <m:r>
                        <a:rPr lang="sv-SE" sz="24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sv-SE" sz="2400" b="1" dirty="0"/>
              </a:p>
              <a:p>
                <a:pPr lvl="1"/>
                <a:r>
                  <a:rPr lang="sv-SE" sz="2000" b="1" dirty="0" err="1">
                    <a:solidFill>
                      <a:srgbClr val="0070C0"/>
                    </a:solidFill>
                  </a:rPr>
                  <a:t>Model</a:t>
                </a:r>
                <a:r>
                  <a:rPr lang="sv-SE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sv-SE" sz="2000" b="1" dirty="0" err="1">
                    <a:solidFill>
                      <a:srgbClr val="0070C0"/>
                    </a:solidFill>
                  </a:rPr>
                  <a:t>will</a:t>
                </a:r>
                <a:r>
                  <a:rPr lang="sv-SE" sz="2000" b="1" dirty="0">
                    <a:solidFill>
                      <a:srgbClr val="0070C0"/>
                    </a:solidFill>
                  </a:rPr>
                  <a:t> not be </a:t>
                </a:r>
                <a:r>
                  <a:rPr lang="sv-SE" sz="2000" b="1" dirty="0" err="1">
                    <a:solidFill>
                      <a:srgbClr val="0070C0"/>
                    </a:solidFill>
                  </a:rPr>
                  <a:t>able</a:t>
                </a:r>
                <a:r>
                  <a:rPr lang="sv-SE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sv-SE" sz="2000" b="1" dirty="0" err="1">
                    <a:solidFill>
                      <a:srgbClr val="0070C0"/>
                    </a:solidFill>
                  </a:rPr>
                  <a:t>find</a:t>
                </a:r>
                <a:r>
                  <a:rPr lang="sv-SE" sz="2000" b="1" dirty="0">
                    <a:solidFill>
                      <a:srgbClr val="0070C0"/>
                    </a:solidFill>
                  </a:rPr>
                  <a:t> latent </a:t>
                </a:r>
                <a:r>
                  <a:rPr lang="sv-SE" sz="2000" b="1" dirty="0" err="1">
                    <a:solidFill>
                      <a:srgbClr val="0070C0"/>
                    </a:solidFill>
                  </a:rPr>
                  <a:t>factors</a:t>
                </a:r>
                <a:r>
                  <a:rPr lang="sv-SE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sv-SE" sz="2000" b="1" dirty="0" err="1">
                    <a:solidFill>
                      <a:srgbClr val="0070C0"/>
                    </a:solidFill>
                  </a:rPr>
                  <a:t>uniquely</a:t>
                </a:r>
                <a:r>
                  <a:rPr lang="sv-SE" sz="2000" b="1" dirty="0">
                    <a:solidFill>
                      <a:srgbClr val="0070C0"/>
                    </a:solidFill>
                  </a:rPr>
                  <a:t>! </a:t>
                </a:r>
                <a:r>
                  <a:rPr lang="sv-SE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</a:t>
                </a:r>
              </a:p>
              <a:p>
                <a:pPr lvl="2"/>
                <a:r>
                  <a:rPr lang="sv-SE" sz="1600" dirty="0">
                    <a:sym typeface="Wingdings" panose="05000000000000000000" pitchFamily="2" charset="2"/>
                  </a:rPr>
                  <a:t>It </a:t>
                </a:r>
                <a:r>
                  <a:rPr lang="sv-SE" sz="1600" dirty="0" err="1">
                    <a:sym typeface="Wingdings" panose="05000000000000000000" pitchFamily="2" charset="2"/>
                  </a:rPr>
                  <a:t>does</a:t>
                </a:r>
                <a:r>
                  <a:rPr lang="sv-SE" sz="1600" dirty="0">
                    <a:sym typeface="Wingdings" panose="05000000000000000000" pitchFamily="2" charset="2"/>
                  </a:rPr>
                  <a:t> not </a:t>
                </a:r>
                <a:r>
                  <a:rPr lang="sv-SE" sz="1600" dirty="0" err="1">
                    <a:sym typeface="Wingdings" panose="05000000000000000000" pitchFamily="2" charset="2"/>
                  </a:rPr>
                  <a:t>distinguish</a:t>
                </a:r>
                <a:r>
                  <a:rPr lang="sv-SE" sz="1600" dirty="0">
                    <a:sym typeface="Wingdings" panose="05000000000000000000" pitchFamily="2" charset="2"/>
                  </a:rPr>
                  <a:t> z from z’</a:t>
                </a:r>
                <a:endParaRPr lang="sv-SE" sz="1600" dirty="0"/>
              </a:p>
              <a:p>
                <a:endParaRPr lang="sv-SE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73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Probabilistic</a:t>
            </a:r>
            <a:r>
              <a:rPr lang="sv-SE" dirty="0"/>
              <a:t>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sz="2000" dirty="0"/>
                  <a:t>Estimation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parameters: ML</a:t>
                </a:r>
              </a:p>
              <a:p>
                <a:pPr marL="0" indent="0">
                  <a:buNone/>
                </a:pPr>
                <a:endParaRPr lang="sv-SE" sz="2000" dirty="0"/>
              </a:p>
              <a:p>
                <a:pPr marL="0" indent="0">
                  <a:buNone/>
                </a:pPr>
                <a:r>
                  <a:rPr lang="sv-SE" sz="2000" b="1" dirty="0" err="1">
                    <a:solidFill>
                      <a:srgbClr val="0070C0"/>
                    </a:solidFill>
                  </a:rPr>
                  <a:t>Theorem</a:t>
                </a:r>
                <a:r>
                  <a:rPr lang="sv-SE" sz="2000" dirty="0"/>
                  <a:t>. ML </a:t>
                </a:r>
                <a:r>
                  <a:rPr lang="sv-SE" sz="2000" dirty="0" err="1"/>
                  <a:t>estimates</a:t>
                </a:r>
                <a:r>
                  <a:rPr lang="sv-SE" sz="2000" dirty="0"/>
                  <a:t> </a:t>
                </a:r>
                <a:r>
                  <a:rPr lang="sv-SE" sz="2000" dirty="0" err="1"/>
                  <a:t>are</a:t>
                </a:r>
                <a:r>
                  <a:rPr lang="sv-SE" sz="2000" dirty="0"/>
                  <a:t> given by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/>
                            </a:rPr>
                            <m:t>𝑀𝐿</m:t>
                          </m:r>
                        </m:sub>
                      </m:sSub>
                      <m:r>
                        <a:rPr lang="sv-SE" sz="2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sv-SE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/>
                            </a:rPr>
                            <m:t>𝑀𝐿</m:t>
                          </m:r>
                        </m:sub>
                      </m:sSub>
                      <m:r>
                        <a:rPr lang="sv-SE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sv-SE" sz="2000" b="0" i="1" smtClean="0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𝑀𝐿</m:t>
                                  </m:r>
                                </m:sub>
                                <m:sup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sv-SE" sz="20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v-SE" sz="20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sv-SE" sz="20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sv-SE" sz="2000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sv-SE" sz="2000" b="0" i="1" smtClean="0">
                            <a:latin typeface="Cambria Math"/>
                          </a:rPr>
                          <m:t>𝑀𝐿</m:t>
                        </m:r>
                      </m:sub>
                      <m:sup>
                        <m:r>
                          <a:rPr lang="sv-SE" sz="20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sv-SE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sv-SE" sz="20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2000" b="0" i="1" smtClean="0">
                            <a:latin typeface="Cambria Math"/>
                          </a:rPr>
                          <m:t>−</m:t>
                        </m:r>
                        <m:r>
                          <a:rPr lang="sv-SE" sz="2000" b="0" i="1" smtClean="0">
                            <a:latin typeface="Cambria Math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000" b="0" i="1" smtClean="0">
                            <a:latin typeface="Cambria Math"/>
                          </a:rPr>
                          <m:t>𝑖</m:t>
                        </m:r>
                        <m:r>
                          <a:rPr lang="sv-SE" sz="2000" b="0" i="1" smtClean="0">
                            <a:latin typeface="Cambria Math"/>
                          </a:rPr>
                          <m:t>=</m:t>
                        </m:r>
                        <m:r>
                          <a:rPr lang="sv-SE" sz="2000" b="0" i="1" smtClean="0">
                            <a:latin typeface="Cambria Math"/>
                          </a:rPr>
                          <m:t>𝑀</m:t>
                        </m:r>
                        <m:r>
                          <a:rPr lang="sv-SE" sz="2000" b="0" i="1" smtClean="0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sv-SE" sz="2000" b="0" i="1" smtClean="0">
                            <a:latin typeface="Cambria Math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sv-SE" sz="2000" dirty="0"/>
                  <a:t> </a:t>
                </a:r>
              </a:p>
              <a:p>
                <a:pPr marL="0" indent="0" algn="ctr">
                  <a:buNone/>
                </a:pPr>
                <a:endParaRPr lang="sv-SE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sv-SE" sz="2000" b="0" i="1" smtClean="0">
                            <a:latin typeface="Cambria Math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sv-SE" sz="2000" dirty="0"/>
                  <a:t> matrix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M </a:t>
                </a:r>
                <a:r>
                  <a:rPr lang="sv-SE" sz="2000" dirty="0" err="1"/>
                  <a:t>eigenvectors</a:t>
                </a:r>
                <a:endParaRPr lang="sv-SE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sv-SE" sz="2000" dirty="0"/>
                  <a:t> diagonal matrix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sv-SE" sz="2000" dirty="0"/>
                  <a:t> eigenvalues</a:t>
                </a:r>
              </a:p>
              <a:p>
                <a14:m>
                  <m:oMath xmlns:m="http://schemas.openxmlformats.org/officeDocument/2006/math">
                    <m:r>
                      <a:rPr lang="sv-SE" sz="2000" i="1">
                        <a:latin typeface="Cambria Math"/>
                      </a:rPr>
                      <m:t>𝑅</m:t>
                    </m:r>
                  </m:oMath>
                </a14:m>
                <a:r>
                  <a:rPr lang="sv-SE" sz="2000" dirty="0"/>
                  <a:t> </a:t>
                </a:r>
                <a:r>
                  <a:rPr lang="sv-SE" sz="2000" dirty="0" err="1"/>
                  <a:t>any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orthogonal</a:t>
                </a:r>
                <a:r>
                  <a:rPr lang="sv-SE" sz="2000" dirty="0"/>
                  <a:t> matrix</a:t>
                </a:r>
              </a:p>
              <a:p>
                <a:endParaRPr lang="sv-SE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168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Probabilistic</a:t>
            </a:r>
            <a:r>
              <a:rPr lang="sv-SE" dirty="0"/>
              <a:t> PCA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Estimation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Use mean of posterior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sv-SE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sv-SE" b="0" i="1" dirty="0" smtClean="0">
                                      <a:latin typeface="Cambria Math" panose="02040503050406030204" pitchFamily="18" charset="0"/>
                                    </a:rPr>
                                    <m:t>𝑀𝐿</m:t>
                                  </m:r>
                                </m:sub>
                                <m:sup>
                                  <m:r>
                                    <a:rPr lang="sv-SE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sv-SE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sv-SE" b="0" i="1" dirty="0" smtClean="0">
                                      <a:latin typeface="Cambria Math" panose="02040503050406030204" pitchFamily="18" charset="0"/>
                                    </a:rPr>
                                    <m:t>𝑀𝐿</m:t>
                                  </m:r>
                                </m:sub>
                              </m:sSub>
                              <m: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sv-SE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b="0" i="1" dirty="0" smtClean="0">
                                      <a:latin typeface="Cambria Math" panose="02040503050406030204" pitchFamily="18" charset="0"/>
                                    </a:rPr>
                                    <m:t>𝑀𝐿</m:t>
                                  </m:r>
                                </m:sub>
                                <m:sup>
                                  <m:r>
                                    <a:rPr lang="sv-SE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  <m:sup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endParaRPr lang="sv-SE" dirty="0"/>
              </a:p>
              <a:p>
                <a:r>
                  <a:rPr lang="sv-SE" dirty="0"/>
                  <a:t>Connection to standard PCA</a:t>
                </a:r>
              </a:p>
              <a:p>
                <a:pPr lvl="1"/>
                <a:r>
                  <a:rPr lang="sv-SE" dirty="0" err="1"/>
                  <a:t>Assume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get standard PCA components scaled by inverse root of eigenvalues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𝑋𝑈</m:t>
                      </m:r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005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Advantages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probabilistic</a:t>
            </a:r>
            <a:r>
              <a:rPr lang="sv-SE" dirty="0"/>
              <a:t> PCA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>
                <a:sym typeface="Wingdings" panose="05000000000000000000" pitchFamily="2" charset="2"/>
              </a:rPr>
              <a:t>More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settings</a:t>
            </a:r>
            <a:r>
              <a:rPr lang="sv-SE" dirty="0">
                <a:sym typeface="Wingdings" panose="05000000000000000000" pitchFamily="2" charset="2"/>
              </a:rPr>
              <a:t> to </a:t>
            </a:r>
            <a:r>
              <a:rPr lang="sv-SE" dirty="0" err="1">
                <a:sym typeface="Wingdings" panose="05000000000000000000" pitchFamily="2" charset="2"/>
              </a:rPr>
              <a:t>specify</a:t>
            </a:r>
            <a:r>
              <a:rPr lang="sv-SE" dirty="0">
                <a:sym typeface="Wingdings" panose="05000000000000000000" pitchFamily="2" charset="2"/>
              </a:rPr>
              <a:t> </a:t>
            </a:r>
            <a:r>
              <a:rPr lang="sv-SE" dirty="0" err="1">
                <a:sym typeface="Wingdings" panose="05000000000000000000" pitchFamily="2" charset="2"/>
              </a:rPr>
              <a:t>more</a:t>
            </a:r>
            <a:r>
              <a:rPr lang="sv-SE" dirty="0">
                <a:sym typeface="Wingdings" panose="05000000000000000000" pitchFamily="2" charset="2"/>
              </a:rPr>
              <a:t> flexible</a:t>
            </a:r>
          </a:p>
          <a:p>
            <a:r>
              <a:rPr lang="sv-SE" dirty="0" err="1">
                <a:sym typeface="Wingdings" panose="05000000000000000000" pitchFamily="2" charset="2"/>
              </a:rPr>
              <a:t>Can</a:t>
            </a:r>
            <a:r>
              <a:rPr lang="sv-SE" dirty="0">
                <a:sym typeface="Wingdings" panose="05000000000000000000" pitchFamily="2" charset="2"/>
              </a:rPr>
              <a:t> be faster </a:t>
            </a:r>
            <a:r>
              <a:rPr lang="sv-SE" dirty="0" err="1">
                <a:sym typeface="Wingdings" panose="05000000000000000000" pitchFamily="2" charset="2"/>
              </a:rPr>
              <a:t>when</a:t>
            </a:r>
            <a:r>
              <a:rPr lang="sv-SE" dirty="0">
                <a:sym typeface="Wingdings" panose="05000000000000000000" pitchFamily="2" charset="2"/>
              </a:rPr>
              <a:t> M&lt;&lt;p</a:t>
            </a:r>
          </a:p>
          <a:p>
            <a:r>
              <a:rPr lang="sv-SE" dirty="0" err="1">
                <a:sym typeface="Wingdings" panose="05000000000000000000" pitchFamily="2" charset="2"/>
              </a:rPr>
              <a:t>Missing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values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can</a:t>
            </a:r>
            <a:r>
              <a:rPr lang="sv-SE" dirty="0">
                <a:sym typeface="Wingdings" panose="05000000000000000000" pitchFamily="2" charset="2"/>
              </a:rPr>
              <a:t> be handled</a:t>
            </a:r>
          </a:p>
          <a:p>
            <a:r>
              <a:rPr lang="sv-SE" dirty="0">
                <a:sym typeface="Wingdings" panose="05000000000000000000" pitchFamily="2" charset="2"/>
              </a:rPr>
              <a:t>M </a:t>
            </a:r>
            <a:r>
              <a:rPr lang="sv-SE" dirty="0" err="1">
                <a:sym typeface="Wingdings" panose="05000000000000000000" pitchFamily="2" charset="2"/>
              </a:rPr>
              <a:t>can</a:t>
            </a:r>
            <a:r>
              <a:rPr lang="sv-SE" dirty="0">
                <a:sym typeface="Wingdings" panose="05000000000000000000" pitchFamily="2" charset="2"/>
              </a:rPr>
              <a:t> be </a:t>
            </a:r>
            <a:r>
              <a:rPr lang="sv-SE" dirty="0" err="1">
                <a:sym typeface="Wingdings" panose="05000000000000000000" pitchFamily="2" charset="2"/>
              </a:rPr>
              <a:t>derived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if</a:t>
            </a:r>
            <a:r>
              <a:rPr lang="sv-SE" dirty="0">
                <a:sym typeface="Wingdings" panose="05000000000000000000" pitchFamily="2" charset="2"/>
              </a:rPr>
              <a:t> a </a:t>
            </a:r>
            <a:r>
              <a:rPr lang="sv-SE" dirty="0" err="1">
                <a:sym typeface="Wingdings" panose="05000000000000000000" pitchFamily="2" charset="2"/>
              </a:rPr>
              <a:t>Bayesian</a:t>
            </a:r>
            <a:r>
              <a:rPr lang="sv-SE" dirty="0">
                <a:sym typeface="Wingdings" panose="05000000000000000000" pitchFamily="2" charset="2"/>
              </a:rPr>
              <a:t> version is </a:t>
            </a:r>
            <a:r>
              <a:rPr lang="sv-SE" dirty="0" err="1">
                <a:sym typeface="Wingdings" panose="05000000000000000000" pitchFamily="2" charset="2"/>
              </a:rPr>
              <a:t>used</a:t>
            </a:r>
            <a:endParaRPr lang="sv-SE" dirty="0">
              <a:sym typeface="Wingdings" panose="05000000000000000000" pitchFamily="2" charset="2"/>
            </a:endParaRPr>
          </a:p>
          <a:p>
            <a:r>
              <a:rPr lang="sv-SE" dirty="0" err="1">
                <a:sym typeface="Wingdings" panose="05000000000000000000" pitchFamily="2" charset="2"/>
              </a:rPr>
              <a:t>Probabilistic</a:t>
            </a:r>
            <a:r>
              <a:rPr lang="sv-SE" dirty="0">
                <a:sym typeface="Wingdings" panose="05000000000000000000" pitchFamily="2" charset="2"/>
              </a:rPr>
              <a:t> PCA </a:t>
            </a:r>
            <a:r>
              <a:rPr lang="sv-SE" dirty="0" err="1">
                <a:sym typeface="Wingdings" panose="05000000000000000000" pitchFamily="2" charset="2"/>
              </a:rPr>
              <a:t>can</a:t>
            </a:r>
            <a:r>
              <a:rPr lang="sv-SE" dirty="0">
                <a:sym typeface="Wingdings" panose="05000000000000000000" pitchFamily="2" charset="2"/>
              </a:rPr>
              <a:t> be </a:t>
            </a:r>
            <a:r>
              <a:rPr lang="sv-SE" dirty="0" err="1">
                <a:sym typeface="Wingdings" panose="05000000000000000000" pitchFamily="2" charset="2"/>
              </a:rPr>
              <a:t>applied</a:t>
            </a:r>
            <a:r>
              <a:rPr lang="sv-SE" dirty="0">
                <a:sym typeface="Wingdings" panose="05000000000000000000" pitchFamily="2" charset="2"/>
              </a:rPr>
              <a:t> to </a:t>
            </a:r>
            <a:r>
              <a:rPr lang="sv-SE" dirty="0" err="1">
                <a:sym typeface="Wingdings" panose="05000000000000000000" pitchFamily="2" charset="2"/>
              </a:rPr>
              <a:t>classification</a:t>
            </a:r>
            <a:r>
              <a:rPr lang="sv-SE" dirty="0">
                <a:sym typeface="Wingdings" panose="05000000000000000000" pitchFamily="2" charset="2"/>
              </a:rPr>
              <a:t> problems </a:t>
            </a:r>
            <a:r>
              <a:rPr lang="sv-SE" dirty="0" err="1">
                <a:sym typeface="Wingdings" panose="05000000000000000000" pitchFamily="2" charset="2"/>
              </a:rPr>
              <a:t>directly</a:t>
            </a:r>
            <a:endParaRPr lang="sv-SE" dirty="0">
              <a:sym typeface="Wingdings" panose="05000000000000000000" pitchFamily="2" charset="2"/>
            </a:endParaRPr>
          </a:p>
          <a:p>
            <a:r>
              <a:rPr lang="sv-SE" dirty="0" err="1">
                <a:sym typeface="Wingdings" panose="05000000000000000000" pitchFamily="2" charset="2"/>
              </a:rPr>
              <a:t>Probabilistic</a:t>
            </a:r>
            <a:r>
              <a:rPr lang="sv-SE" dirty="0">
                <a:sym typeface="Wingdings" panose="05000000000000000000" pitchFamily="2" charset="2"/>
              </a:rPr>
              <a:t> PCA </a:t>
            </a:r>
            <a:r>
              <a:rPr lang="sv-SE" dirty="0" err="1">
                <a:sym typeface="Wingdings" panose="05000000000000000000" pitchFamily="2" charset="2"/>
              </a:rPr>
              <a:t>can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generate</a:t>
            </a:r>
            <a:r>
              <a:rPr lang="sv-SE" dirty="0">
                <a:sym typeface="Wingdings" panose="05000000000000000000" pitchFamily="2" charset="2"/>
              </a:rPr>
              <a:t> new data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620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Probabilistic</a:t>
            </a:r>
            <a:r>
              <a:rPr lang="sv-SE" dirty="0"/>
              <a:t> PCA in 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b="1" dirty="0" err="1"/>
              <a:t>pcaMethods</a:t>
            </a:r>
            <a:r>
              <a:rPr lang="sv-SE" b="1" dirty="0"/>
              <a:t> </a:t>
            </a:r>
            <a:r>
              <a:rPr lang="sv-SE" dirty="0"/>
              <a:t>from </a:t>
            </a:r>
            <a:r>
              <a:rPr lang="sv-SE" dirty="0" err="1"/>
              <a:t>Bioconductor</a:t>
            </a:r>
            <a:endParaRPr lang="sv-SE" dirty="0"/>
          </a:p>
          <a:p>
            <a:r>
              <a:rPr lang="sv-SE" dirty="0" err="1"/>
              <a:t>Install</a:t>
            </a:r>
            <a:endParaRPr lang="sv-SE" dirty="0"/>
          </a:p>
          <a:p>
            <a:pPr lvl="1"/>
            <a:r>
              <a:rPr lang="en-GB" dirty="0"/>
              <a:t>source("https://bioconductor.org/</a:t>
            </a:r>
            <a:r>
              <a:rPr lang="en-GB" dirty="0" err="1"/>
              <a:t>biocLite.R</a:t>
            </a:r>
            <a:r>
              <a:rPr lang="en-GB" dirty="0"/>
              <a:t>")</a:t>
            </a:r>
          </a:p>
          <a:p>
            <a:pPr lvl="1"/>
            <a:r>
              <a:rPr lang="en-GB" dirty="0" err="1"/>
              <a:t>biocLite</a:t>
            </a:r>
            <a:r>
              <a:rPr lang="en-GB" dirty="0"/>
              <a:t>("</a:t>
            </a:r>
            <a:r>
              <a:rPr lang="en-GB" dirty="0" err="1"/>
              <a:t>pcaMethods</a:t>
            </a:r>
            <a:r>
              <a:rPr lang="en-GB" dirty="0"/>
              <a:t>")</a:t>
            </a:r>
          </a:p>
          <a:p>
            <a:pPr marL="457200" lvl="1" indent="0">
              <a:buNone/>
            </a:pPr>
            <a:endParaRPr lang="sv-SE" dirty="0"/>
          </a:p>
          <a:p>
            <a:pPr marL="57150" indent="0">
              <a:buNone/>
            </a:pPr>
            <a:r>
              <a:rPr lang="sv-SE" dirty="0" err="1"/>
              <a:t>Ppca</a:t>
            </a:r>
            <a:r>
              <a:rPr lang="sv-SE" dirty="0"/>
              <a:t>(data, </a:t>
            </a:r>
            <a:r>
              <a:rPr lang="sv-SE" dirty="0" err="1"/>
              <a:t>nPcs</a:t>
            </a:r>
            <a:r>
              <a:rPr lang="sv-SE" dirty="0"/>
              <a:t>,…)</a:t>
            </a:r>
          </a:p>
          <a:p>
            <a:pPr marL="57150" indent="0">
              <a:buNone/>
            </a:pPr>
            <a:endParaRPr lang="sv-SE" dirty="0"/>
          </a:p>
          <a:p>
            <a:pPr marL="57150" indent="0">
              <a:buNone/>
            </a:pPr>
            <a:r>
              <a:rPr lang="sv-SE" b="1" dirty="0" err="1">
                <a:solidFill>
                  <a:srgbClr val="000099"/>
                </a:solidFill>
              </a:rPr>
              <a:t>Results</a:t>
            </a:r>
            <a:r>
              <a:rPr lang="sv-SE" dirty="0"/>
              <a:t>: scores, </a:t>
            </a:r>
            <a:r>
              <a:rPr lang="sv-SE" dirty="0" err="1"/>
              <a:t>loadings</a:t>
            </a:r>
            <a:r>
              <a:rPr lang="sv-SE" dirty="0"/>
              <a:t>…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496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Independent </a:t>
            </a:r>
            <a:r>
              <a:rPr lang="sv-SE" dirty="0" err="1"/>
              <a:t>component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(ICA)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639503"/>
                <a:ext cx="4752528" cy="452596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sv-SE" sz="2400" dirty="0"/>
                  <a:t>Probabilistic PCA </a:t>
                </a:r>
                <a:r>
                  <a:rPr lang="sv-SE" sz="2400" dirty="0" err="1"/>
                  <a:t>does</a:t>
                </a:r>
                <a:r>
                  <a:rPr lang="sv-SE" sz="2400" dirty="0"/>
                  <a:t> not </a:t>
                </a:r>
                <a:r>
                  <a:rPr lang="sv-SE" sz="2400" dirty="0" err="1"/>
                  <a:t>capture</a:t>
                </a:r>
                <a:r>
                  <a:rPr lang="sv-SE" sz="2400" dirty="0"/>
                  <a:t> latent </a:t>
                </a:r>
                <a:r>
                  <a:rPr lang="sv-SE" sz="2400" dirty="0" err="1"/>
                  <a:t>factors</a:t>
                </a:r>
                <a:endParaRPr lang="sv-SE" sz="2400" dirty="0"/>
              </a:p>
              <a:p>
                <a:pPr lvl="1"/>
                <a:r>
                  <a:rPr lang="sv-SE" sz="2000" dirty="0"/>
                  <a:t>Rotation </a:t>
                </a:r>
                <a:r>
                  <a:rPr lang="sv-SE" sz="2000" dirty="0" err="1"/>
                  <a:t>invariance</a:t>
                </a:r>
                <a:endParaRPr lang="sv-SE" sz="2000" dirty="0"/>
              </a:p>
              <a:p>
                <a:pPr lvl="1"/>
                <a:endParaRPr lang="sv-SE" sz="2000" dirty="0"/>
              </a:p>
              <a:p>
                <a:r>
                  <a:rPr lang="sv-SE" sz="2400" dirty="0" err="1"/>
                  <a:t>Let’s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choose</a:t>
                </a:r>
                <a:r>
                  <a:rPr lang="sv-SE" sz="2400" dirty="0"/>
                  <a:t> distribution </a:t>
                </a:r>
                <a:r>
                  <a:rPr lang="sv-SE" sz="2400" dirty="0" err="1"/>
                  <a:t>which</a:t>
                </a:r>
                <a:r>
                  <a:rPr lang="sv-SE" sz="2400" dirty="0"/>
                  <a:t> is not rotation </a:t>
                </a:r>
                <a:r>
                  <a:rPr lang="sv-SE" sz="2400" dirty="0" err="1"/>
                  <a:t>invariant</a:t>
                </a:r>
                <a:r>
                  <a:rPr lang="sv-SE" sz="2400" dirty="0" err="1">
                    <a:sym typeface="Wingdings" panose="05000000000000000000" pitchFamily="2" charset="2"/>
                  </a:rPr>
                  <a:t>will</a:t>
                </a:r>
                <a:r>
                  <a:rPr lang="sv-SE" sz="2400" dirty="0">
                    <a:sym typeface="Wingdings" panose="05000000000000000000" pitchFamily="2" charset="2"/>
                  </a:rPr>
                  <a:t> get </a:t>
                </a:r>
                <a:r>
                  <a:rPr lang="sv-SE" sz="2400" dirty="0" err="1">
                    <a:sym typeface="Wingdings" panose="05000000000000000000" pitchFamily="2" charset="2"/>
                  </a:rPr>
                  <a:t>unique</a:t>
                </a:r>
                <a:r>
                  <a:rPr lang="sv-SE" sz="2400" dirty="0">
                    <a:sym typeface="Wingdings" panose="05000000000000000000" pitchFamily="2" charset="2"/>
                  </a:rPr>
                  <a:t> latent </a:t>
                </a:r>
                <a:r>
                  <a:rPr lang="sv-SE" sz="2400" dirty="0" err="1">
                    <a:sym typeface="Wingdings" panose="05000000000000000000" pitchFamily="2" charset="2"/>
                  </a:rPr>
                  <a:t>factors</a:t>
                </a:r>
                <a:endParaRPr lang="sv-SE" sz="2400" dirty="0">
                  <a:sym typeface="Wingdings" panose="05000000000000000000" pitchFamily="2" charset="2"/>
                </a:endParaRPr>
              </a:p>
              <a:p>
                <a:endParaRPr lang="sv-SE" sz="2400" dirty="0"/>
              </a:p>
              <a:p>
                <a:r>
                  <a:rPr lang="sv-SE" sz="2400" dirty="0" err="1"/>
                  <a:t>Choose</a:t>
                </a:r>
                <a:r>
                  <a:rPr lang="sv-SE" sz="2400" dirty="0"/>
                  <a:t> non-</a:t>
                </a:r>
                <a:r>
                  <a:rPr lang="sv-SE" sz="2400" dirty="0" err="1"/>
                  <a:t>Gaussian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24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sv-SE" sz="2400" b="0" dirty="0"/>
              </a:p>
              <a:p>
                <a:endParaRPr lang="en-GB" sz="2400" dirty="0"/>
              </a:p>
              <a:p>
                <a:r>
                  <a:rPr lang="en-GB" sz="2400" dirty="0"/>
                  <a:t>Assuming latent features are </a:t>
                </a:r>
                <a:r>
                  <a:rPr lang="en-GB" sz="2400" b="1" dirty="0">
                    <a:solidFill>
                      <a:srgbClr val="0000FF"/>
                    </a:solidFill>
                  </a:rPr>
                  <a:t>independent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639503"/>
                <a:ext cx="4752528" cy="4525963"/>
              </a:xfrm>
              <a:blipFill>
                <a:blip r:embed="rId2"/>
                <a:stretch>
                  <a:fillRect l="-1154" t="-2022" r="-217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732A99/TDDE01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28</a:t>
            </a:fld>
            <a:endParaRPr lang="en-GB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6106478"/>
              </p:ext>
            </p:extLst>
          </p:nvPr>
        </p:nvGraphicFramePr>
        <p:xfrm>
          <a:off x="4953000" y="2182912"/>
          <a:ext cx="3733800" cy="2739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ruta 6">
                <a:extLst>
                  <a:ext uri="{FF2B5EF4-FFF2-40B4-BE49-F238E27FC236}">
                    <a16:creationId xmlns:a16="http://schemas.microsoft.com/office/drawing/2014/main" id="{454233FB-7292-42EF-B9AE-FB3697709216}"/>
                  </a:ext>
                </a:extLst>
              </p:cNvPr>
              <p:cNvSpPr txBox="1"/>
              <p:nvPr/>
            </p:nvSpPr>
            <p:spPr>
              <a:xfrm>
                <a:off x="4101916" y="5144529"/>
                <a:ext cx="3733800" cy="632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v-SE" sz="2000" dirty="0"/>
              </a:p>
            </p:txBody>
          </p:sp>
        </mc:Choice>
        <mc:Fallback>
          <p:sp>
            <p:nvSpPr>
              <p:cNvPr id="7" name="textruta 6">
                <a:extLst>
                  <a:ext uri="{FF2B5EF4-FFF2-40B4-BE49-F238E27FC236}">
                    <a16:creationId xmlns:a16="http://schemas.microsoft.com/office/drawing/2014/main" id="{454233FB-7292-42EF-B9AE-FB3697709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916" y="5144529"/>
                <a:ext cx="3733800" cy="6328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039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ICA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sz="2000" dirty="0"/>
                  <a:t>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𝑊𝑧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sv-SE" sz="2000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m:rPr>
                              <m:sty m:val="p"/>
                            </m:rPr>
                            <a:rPr lang="sv-SE" sz="20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sv-SE" sz="2000" b="0" dirty="0"/>
              </a:p>
              <a:p>
                <a:pPr marL="0" indent="0">
                  <a:buNone/>
                </a:pPr>
                <a:endParaRPr lang="en-GB" sz="2000" dirty="0"/>
              </a:p>
              <a:p>
                <a:pPr marL="0" indent="0">
                  <a:buNone/>
                </a:pPr>
                <a:endParaRPr lang="en-GB" sz="2000" dirty="0"/>
              </a:p>
              <a:p>
                <a:r>
                  <a:rPr lang="sv-SE" sz="2000" b="1" dirty="0" err="1"/>
                  <a:t>Estimation</a:t>
                </a:r>
                <a:r>
                  <a:rPr lang="sv-SE" sz="2000" b="1" dirty="0"/>
                  <a:t> </a:t>
                </a:r>
                <a:r>
                  <a:rPr lang="sv-SE" sz="2000" b="1" dirty="0">
                    <a:solidFill>
                      <a:srgbClr val="0000FF"/>
                    </a:solidFill>
                  </a:rPr>
                  <a:t>: Maximum </a:t>
                </a:r>
                <a:r>
                  <a:rPr lang="sv-SE" sz="2000" b="1" dirty="0" err="1">
                    <a:solidFill>
                      <a:srgbClr val="0000FF"/>
                    </a:solidFill>
                  </a:rPr>
                  <a:t>likelihood</a:t>
                </a:r>
                <a:r>
                  <a:rPr lang="sv-SE" sz="2000" b="1" dirty="0">
                    <a:solidFill>
                      <a:srgbClr val="0000FF"/>
                    </a:solidFill>
                  </a:rPr>
                  <a:t> </a:t>
                </a:r>
                <a:r>
                  <a:rPr lang="sv-SE" sz="2000" dirty="0"/>
                  <a:t>(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𝑉</m:t>
                    </m:r>
                    <m:r>
                      <a:rPr lang="sv-SE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/>
                          </a:rPr>
                          <m:t>𝑊</m:t>
                        </m:r>
                      </m:e>
                      <m:sup>
                        <m:r>
                          <a:rPr lang="sv-SE" sz="20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sv-SE" sz="2000" dirty="0"/>
                  <a:t>)</a:t>
                </a:r>
              </a:p>
              <a:p>
                <a:pPr lvl="1"/>
                <a:r>
                  <a:rPr lang="sv-SE" sz="1600" dirty="0" err="1"/>
                  <a:t>Assuming</a:t>
                </a:r>
                <a:r>
                  <a:rPr lang="sv-SE" sz="1600" dirty="0"/>
                  <a:t> </a:t>
                </a:r>
                <a:r>
                  <a:rPr lang="sv-SE" sz="1600" dirty="0" err="1"/>
                  <a:t>noise-free</a:t>
                </a:r>
                <a:r>
                  <a:rPr lang="sv-SE" sz="1600" dirty="0"/>
                  <a:t> 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sv-S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sv-SE" sz="20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sv-SE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sv-SE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sv-SE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sv-SE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sv-SE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sv-SE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sv-SE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sv-SE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sv-SE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bSup>
                                              <m:sSub>
                                                <m:sSubPr>
                                                  <m:ctrlPr>
                                                    <a:rPr lang="sv-SE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sv-SE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sv-SE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sv-SE" sz="2000" b="0" dirty="0"/>
              </a:p>
              <a:p>
                <a:pPr marL="0" indent="0">
                  <a:buNone/>
                </a:pPr>
                <a:r>
                  <a:rPr lang="sv-SE" sz="2000" dirty="0"/>
                  <a:t>			</a:t>
                </a:r>
                <a:r>
                  <a:rPr lang="sv-SE" sz="2000" dirty="0" err="1"/>
                  <a:t>Subject</a:t>
                </a:r>
                <a:r>
                  <a:rPr lang="sv-SE" sz="2000" dirty="0"/>
                  <a:t>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sz="2000" dirty="0"/>
              </a:p>
              <a:p>
                <a:endParaRPr lang="en-GB" sz="2000" dirty="0"/>
              </a:p>
              <a:p>
                <a:pPr marL="0" indent="0">
                  <a:buNone/>
                </a:pPr>
                <a:endParaRPr lang="en-GB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09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Latent </a:t>
            </a:r>
            <a:r>
              <a:rPr lang="sv-SE" dirty="0" err="1"/>
              <a:t>variables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98976" cy="4637112"/>
          </a:xfrm>
        </p:spPr>
        <p:txBody>
          <a:bodyPr>
            <a:normAutofit/>
          </a:bodyPr>
          <a:lstStyle/>
          <a:p>
            <a:r>
              <a:rPr lang="sv-SE" sz="2400" dirty="0" err="1"/>
              <a:t>Sometimes</a:t>
            </a:r>
            <a:r>
              <a:rPr lang="sv-SE" sz="2400" dirty="0"/>
              <a:t> data </a:t>
            </a:r>
            <a:r>
              <a:rPr lang="sv-SE" sz="2400" dirty="0" err="1"/>
              <a:t>depends</a:t>
            </a:r>
            <a:r>
              <a:rPr lang="sv-SE" sz="2400" dirty="0"/>
              <a:t> on the </a:t>
            </a:r>
            <a:r>
              <a:rPr lang="sv-SE" sz="2400" dirty="0" err="1"/>
              <a:t>variables</a:t>
            </a:r>
            <a:r>
              <a:rPr lang="sv-SE" sz="2400" dirty="0"/>
              <a:t> </a:t>
            </a:r>
            <a:r>
              <a:rPr lang="sv-SE" sz="2400" dirty="0" err="1"/>
              <a:t>we</a:t>
            </a:r>
            <a:r>
              <a:rPr lang="sv-SE" sz="2400" dirty="0"/>
              <a:t> </a:t>
            </a:r>
            <a:r>
              <a:rPr lang="sv-SE" sz="2400" dirty="0" err="1"/>
              <a:t>can</a:t>
            </a:r>
            <a:r>
              <a:rPr lang="sv-SE" sz="2400" dirty="0"/>
              <a:t> not </a:t>
            </a:r>
            <a:r>
              <a:rPr lang="sv-SE" sz="2400" dirty="0" err="1"/>
              <a:t>measure</a:t>
            </a:r>
            <a:r>
              <a:rPr lang="sv-SE" sz="2400" dirty="0"/>
              <a:t> (hard </a:t>
            </a:r>
            <a:r>
              <a:rPr lang="sv-SE" sz="2400" dirty="0" err="1"/>
              <a:t>to</a:t>
            </a:r>
            <a:r>
              <a:rPr lang="sv-SE" sz="2400" dirty="0"/>
              <a:t> </a:t>
            </a:r>
            <a:r>
              <a:rPr lang="sv-SE" sz="2400" dirty="0" err="1"/>
              <a:t>measure</a:t>
            </a:r>
            <a:r>
              <a:rPr lang="sv-SE" sz="2400" dirty="0"/>
              <a:t>)</a:t>
            </a:r>
          </a:p>
          <a:p>
            <a:pPr lvl="1"/>
            <a:r>
              <a:rPr lang="sv-SE" sz="2000" dirty="0" err="1"/>
              <a:t>Answers</a:t>
            </a:r>
            <a:r>
              <a:rPr lang="sv-SE" sz="2000" dirty="0"/>
              <a:t> on the test </a:t>
            </a:r>
            <a:r>
              <a:rPr lang="sv-SE" sz="2000" dirty="0" err="1"/>
              <a:t>depend</a:t>
            </a:r>
            <a:r>
              <a:rPr lang="sv-SE" sz="2000" dirty="0"/>
              <a:t> on </a:t>
            </a:r>
            <a:r>
              <a:rPr lang="sv-SE" sz="2000" dirty="0" err="1"/>
              <a:t>Intelligence</a:t>
            </a:r>
            <a:endParaRPr lang="sv-SE" sz="2000" dirty="0"/>
          </a:p>
          <a:p>
            <a:pPr lvl="1"/>
            <a:r>
              <a:rPr lang="sv-SE" sz="2000" dirty="0"/>
              <a:t>Brain </a:t>
            </a:r>
            <a:r>
              <a:rPr lang="sv-SE" sz="2000" dirty="0" err="1"/>
              <a:t>activity</a:t>
            </a:r>
            <a:r>
              <a:rPr lang="sv-SE" sz="2000" dirty="0"/>
              <a:t> in the </a:t>
            </a:r>
            <a:r>
              <a:rPr lang="sv-SE" sz="2000" dirty="0" err="1"/>
              <a:t>brain</a:t>
            </a:r>
            <a:r>
              <a:rPr lang="sv-SE" sz="2000" dirty="0"/>
              <a:t> is </a:t>
            </a:r>
            <a:r>
              <a:rPr lang="sv-SE" sz="2000" dirty="0" err="1"/>
              <a:t>measured</a:t>
            </a:r>
            <a:r>
              <a:rPr lang="sv-SE" sz="2000" dirty="0"/>
              <a:t> by sensors</a:t>
            </a:r>
          </a:p>
          <a:p>
            <a:pPr lvl="1"/>
            <a:r>
              <a:rPr lang="sv-SE" sz="2000" dirty="0"/>
              <a:t>Stock </a:t>
            </a:r>
            <a:r>
              <a:rPr lang="sv-SE" sz="2000" dirty="0" err="1"/>
              <a:t>prices</a:t>
            </a:r>
            <a:r>
              <a:rPr lang="sv-SE" sz="2000" dirty="0"/>
              <a:t> </a:t>
            </a:r>
            <a:r>
              <a:rPr lang="sv-SE" sz="2000" dirty="0" err="1"/>
              <a:t>depend</a:t>
            </a:r>
            <a:r>
              <a:rPr lang="sv-SE" sz="2000" dirty="0"/>
              <a:t> on market </a:t>
            </a:r>
            <a:r>
              <a:rPr lang="sv-SE" sz="2000" dirty="0" err="1"/>
              <a:t>confidence</a:t>
            </a:r>
            <a:endParaRPr lang="sv-SE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pic>
        <p:nvPicPr>
          <p:cNvPr id="81922" name="Picture 2" descr="http://dugrp0jfcvjuv.cloudfront.net/wp-content/uploads/2014/09/visitor-tracking-intellig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276872"/>
            <a:ext cx="2406226" cy="249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38704" y="4872682"/>
            <a:ext cx="1800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>
                <a:solidFill>
                  <a:schemeClr val="bg1">
                    <a:lumMod val="75000"/>
                  </a:schemeClr>
                </a:solidFill>
              </a:rPr>
              <a:t>Source: Leadliaison.com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71600" y="4221088"/>
            <a:ext cx="1440160" cy="836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X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347864" y="4293096"/>
            <a:ext cx="1368152" cy="67191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Z</a:t>
            </a:r>
          </a:p>
        </p:txBody>
      </p:sp>
      <p:cxnSp>
        <p:nvCxnSpPr>
          <p:cNvPr id="9" name="Straight Arrow Connector 8"/>
          <p:cNvCxnSpPr>
            <a:stCxn id="7" idx="1"/>
            <a:endCxn id="6" idx="3"/>
          </p:cNvCxnSpPr>
          <p:nvPr/>
        </p:nvCxnSpPr>
        <p:spPr>
          <a:xfrm flipH="1">
            <a:off x="2411760" y="4629056"/>
            <a:ext cx="936104" cy="10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977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D95C053-3719-4156-BC84-1C6F4B69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ICA: </a:t>
            </a:r>
            <a:r>
              <a:rPr lang="sv-SE" dirty="0" err="1"/>
              <a:t>estimation</a:t>
            </a:r>
            <a:r>
              <a:rPr lang="sv-SE" dirty="0"/>
              <a:t> </a:t>
            </a:r>
            <a:r>
              <a:rPr lang="sv-SE" dirty="0" err="1"/>
              <a:t>algorithm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FCA6A5B0-8544-4C83-B872-85C11D228B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GB" sz="2400" dirty="0"/>
                  <a:t>Estimate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2400" dirty="0"/>
                  <a:t> by maximum likelihood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400" dirty="0"/>
                  <a:t>Compute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sv-SE" sz="2400" dirty="0"/>
              </a:p>
              <a:p>
                <a:endParaRPr lang="sv-SE" sz="2400" b="1" dirty="0">
                  <a:solidFill>
                    <a:srgbClr val="0000FF"/>
                  </a:solidFill>
                </a:endParaRPr>
              </a:p>
              <a:p>
                <a:r>
                  <a:rPr lang="sv-SE" sz="2400" b="1" dirty="0" err="1">
                    <a:solidFill>
                      <a:srgbClr val="0000FF"/>
                    </a:solidFill>
                  </a:rPr>
                  <a:t>With</a:t>
                </a:r>
                <a:r>
                  <a:rPr lang="sv-SE" sz="2400" b="1" dirty="0">
                    <a:solidFill>
                      <a:srgbClr val="0000FF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000FF"/>
                    </a:solidFill>
                  </a:rPr>
                  <a:t>prewhitening</a:t>
                </a:r>
                <a:r>
                  <a:rPr lang="sv-SE" sz="2400" b="1" dirty="0"/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sz="2000" dirty="0" err="1"/>
                  <a:t>Convert</a:t>
                </a:r>
                <a:r>
                  <a:rPr lang="sv-SE" sz="2000" dirty="0"/>
                  <a:t> X </a:t>
                </a:r>
                <a:r>
                  <a:rPr lang="sv-SE" sz="2000" dirty="0" err="1"/>
                  <a:t>into</a:t>
                </a:r>
                <a:r>
                  <a:rPr lang="sv-SE" sz="2000" dirty="0"/>
                  <a:t> PCA </a:t>
                </a:r>
                <a:r>
                  <a:rPr lang="sv-SE" sz="2000" dirty="0" err="1"/>
                  <a:t>coordinate</a:t>
                </a:r>
                <a:r>
                  <a:rPr lang="sv-SE" sz="2000" dirty="0"/>
                  <a:t> system (do not </a:t>
                </a:r>
                <a:r>
                  <a:rPr lang="sv-SE" sz="2000" dirty="0" err="1"/>
                  <a:t>remove</a:t>
                </a:r>
                <a:r>
                  <a:rPr lang="sv-SE" sz="2000" dirty="0"/>
                  <a:t> dimensions):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sv-SE" sz="2000" i="1">
                        <a:latin typeface="Cambria Math" panose="02040503050406030204" pitchFamily="18" charset="0"/>
                      </a:rPr>
                      <m:t>′=</m:t>
                    </m:r>
                    <m:r>
                      <a:rPr lang="sv-SE" sz="2000" i="1">
                        <a:latin typeface="Cambria Math" panose="02040503050406030204" pitchFamily="18" charset="0"/>
                      </a:rPr>
                      <m:t>𝑋𝑈</m:t>
                    </m:r>
                  </m:oMath>
                </a14:m>
                <a:endParaRPr lang="sv-SE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sz="2000" dirty="0"/>
                  <a:t>Estimate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2000" dirty="0"/>
                  <a:t> by maximum likelihood in ICA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sz="2000" dirty="0" err="1"/>
                  <a:t>Estimate</a:t>
                </a:r>
                <a:r>
                  <a:rPr lang="sv-SE" sz="2000" dirty="0"/>
                  <a:t> final scores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sv-SE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v-SE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sv-SE" sz="2000" dirty="0"/>
              </a:p>
              <a:p>
                <a:pPr marL="457200" lvl="1" indent="0">
                  <a:buNone/>
                </a:pPr>
                <a:endParaRPr lang="sv-SE" sz="2000" dirty="0"/>
              </a:p>
              <a:p>
                <a:pPr lvl="1"/>
                <a:r>
                  <a:rPr lang="sv-SE" sz="2000" dirty="0"/>
                  <a:t>Note: full transformation matrix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𝐼𝐶𝐴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sv-SE" sz="2000" dirty="0"/>
              </a:p>
              <a:p>
                <a:endParaRPr lang="sv-SE" dirty="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FCA6A5B0-8544-4C83-B872-85C11D228B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DF5D31A-6C77-4633-9605-892C0175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5B55459-3BE9-4748-AD0A-424B2F18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099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ICA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endParaRPr lang="sv-SE" dirty="0"/>
          </a:p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04864"/>
            <a:ext cx="7341071" cy="27510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7944" y="4953793"/>
            <a:ext cx="28083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>
                <a:solidFill>
                  <a:schemeClr val="bg1">
                    <a:lumMod val="65000"/>
                  </a:schemeClr>
                </a:solidFill>
              </a:rPr>
              <a:t>Source: </a:t>
            </a:r>
            <a:r>
              <a:rPr lang="sv-SE" sz="600" dirty="0" err="1">
                <a:solidFill>
                  <a:schemeClr val="bg1">
                    <a:lumMod val="65000"/>
                  </a:schemeClr>
                </a:solidFill>
              </a:rPr>
              <a:t>Elem</a:t>
            </a:r>
            <a:r>
              <a:rPr lang="sv-SE" sz="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sv-SE" sz="600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sv-SE" sz="600" dirty="0">
                <a:solidFill>
                  <a:schemeClr val="bg1">
                    <a:lumMod val="65000"/>
                  </a:schemeClr>
                </a:solidFill>
              </a:rPr>
              <a:t> stat </a:t>
            </a:r>
            <a:r>
              <a:rPr lang="sv-SE" sz="600" dirty="0" err="1">
                <a:solidFill>
                  <a:schemeClr val="bg1">
                    <a:lumMod val="65000"/>
                  </a:schemeClr>
                </a:solidFill>
              </a:rPr>
              <a:t>learn</a:t>
            </a:r>
            <a:r>
              <a:rPr lang="sv-SE" sz="600" dirty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sv-SE" sz="600" dirty="0" err="1">
                <a:solidFill>
                  <a:schemeClr val="bg1">
                    <a:lumMod val="65000"/>
                  </a:schemeClr>
                </a:solidFill>
              </a:rPr>
              <a:t>Hastie</a:t>
            </a:r>
            <a:endParaRPr lang="en-GB" sz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57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Independent component analysis: 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5536" y="1772816"/>
            <a:ext cx="8291264" cy="4750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R package: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fastICA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spcAft>
                <a:spcPts val="0"/>
              </a:spcAft>
              <a:buNone/>
            </a:pPr>
            <a:endParaRPr lang="en-US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spcAft>
                <a:spcPts val="0"/>
              </a:spcAft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S &lt;-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cbind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(sin((1:1000)/20), rep((((1:200)-100)/100), 5))</a:t>
            </a:r>
          </a:p>
          <a:p>
            <a:pPr fontAlgn="auto">
              <a:spcAft>
                <a:spcPts val="0"/>
              </a:spcAft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A &lt;- matrix(c(0.291, 0.6557, -0.5439, 0.5572), 2, 2)</a:t>
            </a:r>
          </a:p>
          <a:p>
            <a:pPr fontAlgn="auto">
              <a:spcAft>
                <a:spcPts val="0"/>
              </a:spcAft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X &lt;- S %*% A #mixing signals</a:t>
            </a:r>
          </a:p>
          <a:p>
            <a:pPr fontAlgn="auto">
              <a:spcAft>
                <a:spcPts val="0"/>
              </a:spcAft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a &lt;-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fastICA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(X, 2) #now separate them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429000"/>
            <a:ext cx="7497906" cy="4287114"/>
          </a:xfrm>
          <a:prstGeom prst="rect">
            <a:avLst/>
          </a:prstGeom>
        </p:spPr>
      </p:pic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642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3691BD6-6028-4741-8CAF-BAF56D58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Autoencoders</a:t>
            </a:r>
            <a:r>
              <a:rPr lang="sv-SE" dirty="0"/>
              <a:t> (</a:t>
            </a:r>
            <a:r>
              <a:rPr lang="sv-SE" dirty="0" err="1"/>
              <a:t>nonlinear</a:t>
            </a:r>
            <a:r>
              <a:rPr lang="sv-SE" dirty="0"/>
              <a:t> PCA)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295CB7E-3CEA-4A33-A842-63459570C6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Why </a:t>
                </a:r>
                <a:r>
                  <a:rPr lang="sv-SE" dirty="0" err="1"/>
                  <a:t>linear</a:t>
                </a:r>
                <a:r>
                  <a:rPr lang="sv-SE" dirty="0"/>
                  <a:t> transformations? </a:t>
                </a:r>
                <a:r>
                  <a:rPr lang="sv-SE" dirty="0" err="1"/>
                  <a:t>Take</a:t>
                </a:r>
                <a:r>
                  <a:rPr lang="sv-SE" dirty="0"/>
                  <a:t> </a:t>
                </a:r>
                <a:r>
                  <a:rPr lang="sv-SE" dirty="0" err="1"/>
                  <a:t>nonlinear</a:t>
                </a:r>
                <a:r>
                  <a:rPr lang="sv-SE" dirty="0"/>
                  <a:t> </a:t>
                </a:r>
                <a:r>
                  <a:rPr lang="sv-SE" dirty="0" err="1"/>
                  <a:t>instead</a:t>
                </a:r>
                <a:r>
                  <a:rPr lang="sv-SE" dirty="0"/>
                  <a:t>!</a:t>
                </a:r>
              </a:p>
              <a:p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sv-SE" dirty="0"/>
                  <a:t> and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sv-SE" dirty="0"/>
                  <a:t> </a:t>
                </a:r>
                <a:r>
                  <a:rPr lang="sv-SE" dirty="0" err="1"/>
                  <a:t>are</a:t>
                </a:r>
                <a:r>
                  <a:rPr lang="sv-SE" dirty="0"/>
                  <a:t> </a:t>
                </a:r>
                <a:r>
                  <a:rPr lang="sv-SE" dirty="0" err="1"/>
                  <a:t>typically</a:t>
                </a:r>
                <a:r>
                  <a:rPr lang="sv-SE" dirty="0"/>
                  <a:t> Neural </a:t>
                </a:r>
                <a:r>
                  <a:rPr lang="sv-SE" dirty="0" err="1"/>
                  <a:t>Networks</a:t>
                </a:r>
                <a:endParaRPr lang="sv-SE" dirty="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295CB7E-3CEA-4A33-A842-63459570C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1CE03FA-E568-4C9F-AAC8-A5BD5BE2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0882F5D-B49A-4740-BCE6-E563116C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  <p:sp>
        <p:nvSpPr>
          <p:cNvPr id="6" name="Rektangel: rundade hörn 5">
            <a:extLst>
              <a:ext uri="{FF2B5EF4-FFF2-40B4-BE49-F238E27FC236}">
                <a16:creationId xmlns:a16="http://schemas.microsoft.com/office/drawing/2014/main" id="{4109338D-D362-4B02-A150-BBCFE72EB7D4}"/>
              </a:ext>
            </a:extLst>
          </p:cNvPr>
          <p:cNvSpPr/>
          <p:nvPr/>
        </p:nvSpPr>
        <p:spPr>
          <a:xfrm>
            <a:off x="1151620" y="2961215"/>
            <a:ext cx="720080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: rundade hörn 6">
            <a:extLst>
              <a:ext uri="{FF2B5EF4-FFF2-40B4-BE49-F238E27FC236}">
                <a16:creationId xmlns:a16="http://schemas.microsoft.com/office/drawing/2014/main" id="{2D2944E2-221B-46C7-85F0-DD5C3DF74C6D}"/>
              </a:ext>
            </a:extLst>
          </p:cNvPr>
          <p:cNvSpPr/>
          <p:nvPr/>
        </p:nvSpPr>
        <p:spPr>
          <a:xfrm>
            <a:off x="3743908" y="3249247"/>
            <a:ext cx="5116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Ellips 7">
                <a:extLst>
                  <a:ext uri="{FF2B5EF4-FFF2-40B4-BE49-F238E27FC236}">
                    <a16:creationId xmlns:a16="http://schemas.microsoft.com/office/drawing/2014/main" id="{ED97E112-E58E-4EED-AC3F-00479B513301}"/>
                  </a:ext>
                </a:extLst>
              </p:cNvPr>
              <p:cNvSpPr/>
              <p:nvPr/>
            </p:nvSpPr>
            <p:spPr>
              <a:xfrm>
                <a:off x="1384376" y="2969599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8" name="Ellips 7">
                <a:extLst>
                  <a:ext uri="{FF2B5EF4-FFF2-40B4-BE49-F238E27FC236}">
                    <a16:creationId xmlns:a16="http://schemas.microsoft.com/office/drawing/2014/main" id="{ED97E112-E58E-4EED-AC3F-00479B5133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76" y="2969599"/>
                <a:ext cx="288032" cy="288032"/>
              </a:xfrm>
              <a:prstGeom prst="ellipse">
                <a:avLst/>
              </a:prstGeom>
              <a:blipFill>
                <a:blip r:embed="rId3"/>
                <a:stretch>
                  <a:fillRect l="-11765" r="-9804" b="-98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Ellips 8">
                <a:extLst>
                  <a:ext uri="{FF2B5EF4-FFF2-40B4-BE49-F238E27FC236}">
                    <a16:creationId xmlns:a16="http://schemas.microsoft.com/office/drawing/2014/main" id="{28E52FA6-B98D-486E-A895-119312FAF5C8}"/>
                  </a:ext>
                </a:extLst>
              </p:cNvPr>
              <p:cNvSpPr/>
              <p:nvPr/>
            </p:nvSpPr>
            <p:spPr>
              <a:xfrm>
                <a:off x="1384376" y="3334445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sv-SE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9" name="Ellips 8">
                <a:extLst>
                  <a:ext uri="{FF2B5EF4-FFF2-40B4-BE49-F238E27FC236}">
                    <a16:creationId xmlns:a16="http://schemas.microsoft.com/office/drawing/2014/main" id="{28E52FA6-B98D-486E-A895-119312FAF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76" y="3334445"/>
                <a:ext cx="288032" cy="288032"/>
              </a:xfrm>
              <a:prstGeom prst="ellipse">
                <a:avLst/>
              </a:prstGeom>
              <a:blipFill>
                <a:blip r:embed="rId4"/>
                <a:stretch>
                  <a:fillRect l="-11765" r="-11765" b="-98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Ellips 9">
                <a:extLst>
                  <a:ext uri="{FF2B5EF4-FFF2-40B4-BE49-F238E27FC236}">
                    <a16:creationId xmlns:a16="http://schemas.microsoft.com/office/drawing/2014/main" id="{D3532E47-760E-4CAE-91E7-5AD71C4F22D5}"/>
                  </a:ext>
                </a:extLst>
              </p:cNvPr>
              <p:cNvSpPr/>
              <p:nvPr/>
            </p:nvSpPr>
            <p:spPr>
              <a:xfrm>
                <a:off x="1384376" y="3651886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sv-SE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10" name="Ellips 9">
                <a:extLst>
                  <a:ext uri="{FF2B5EF4-FFF2-40B4-BE49-F238E27FC236}">
                    <a16:creationId xmlns:a16="http://schemas.microsoft.com/office/drawing/2014/main" id="{D3532E47-760E-4CAE-91E7-5AD71C4F22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76" y="3651886"/>
                <a:ext cx="288032" cy="288032"/>
              </a:xfrm>
              <a:prstGeom prst="ellipse">
                <a:avLst/>
              </a:prstGeom>
              <a:blipFill>
                <a:blip r:embed="rId5"/>
                <a:stretch>
                  <a:fillRect l="-11765" r="-11765" b="-98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Ellips 10">
                <a:extLst>
                  <a:ext uri="{FF2B5EF4-FFF2-40B4-BE49-F238E27FC236}">
                    <a16:creationId xmlns:a16="http://schemas.microsoft.com/office/drawing/2014/main" id="{17630135-13D7-4F7C-943D-6B02B6F100D0}"/>
                  </a:ext>
                </a:extLst>
              </p:cNvPr>
              <p:cNvSpPr/>
              <p:nvPr/>
            </p:nvSpPr>
            <p:spPr>
              <a:xfrm>
                <a:off x="1384376" y="3998736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sv-SE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11" name="Ellips 10">
                <a:extLst>
                  <a:ext uri="{FF2B5EF4-FFF2-40B4-BE49-F238E27FC236}">
                    <a16:creationId xmlns:a16="http://schemas.microsoft.com/office/drawing/2014/main" id="{17630135-13D7-4F7C-943D-6B02B6F100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76" y="3998736"/>
                <a:ext cx="288032" cy="288032"/>
              </a:xfrm>
              <a:prstGeom prst="ellipse">
                <a:avLst/>
              </a:prstGeom>
              <a:blipFill>
                <a:blip r:embed="rId6"/>
                <a:stretch>
                  <a:fillRect l="-11765" r="-11765" b="-98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Ellips 11">
                <a:extLst>
                  <a:ext uri="{FF2B5EF4-FFF2-40B4-BE49-F238E27FC236}">
                    <a16:creationId xmlns:a16="http://schemas.microsoft.com/office/drawing/2014/main" id="{CA2FB3DF-5E79-440C-858F-6C46B1542913}"/>
                  </a:ext>
                </a:extLst>
              </p:cNvPr>
              <p:cNvSpPr/>
              <p:nvPr/>
            </p:nvSpPr>
            <p:spPr>
              <a:xfrm>
                <a:off x="3844280" y="3296865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sv-SE" sz="1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sv-SE" sz="1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12" name="Ellips 11">
                <a:extLst>
                  <a:ext uri="{FF2B5EF4-FFF2-40B4-BE49-F238E27FC236}">
                    <a16:creationId xmlns:a16="http://schemas.microsoft.com/office/drawing/2014/main" id="{CA2FB3DF-5E79-440C-858F-6C46B15429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280" y="3296865"/>
                <a:ext cx="288032" cy="288032"/>
              </a:xfrm>
              <a:prstGeom prst="ellipse">
                <a:avLst/>
              </a:prstGeom>
              <a:blipFill>
                <a:blip r:embed="rId7"/>
                <a:stretch>
                  <a:fillRect l="-392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Ellips 12">
                <a:extLst>
                  <a:ext uri="{FF2B5EF4-FFF2-40B4-BE49-F238E27FC236}">
                    <a16:creationId xmlns:a16="http://schemas.microsoft.com/office/drawing/2014/main" id="{8AC66873-1832-44B7-A0E5-30549E069F37}"/>
                  </a:ext>
                </a:extLst>
              </p:cNvPr>
              <p:cNvSpPr/>
              <p:nvPr/>
            </p:nvSpPr>
            <p:spPr>
              <a:xfrm>
                <a:off x="3844280" y="3724381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sv-SE" sz="18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sv-SE" sz="18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13" name="Ellips 12">
                <a:extLst>
                  <a:ext uri="{FF2B5EF4-FFF2-40B4-BE49-F238E27FC236}">
                    <a16:creationId xmlns:a16="http://schemas.microsoft.com/office/drawing/2014/main" id="{8AC66873-1832-44B7-A0E5-30549E069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280" y="3724381"/>
                <a:ext cx="288032" cy="288032"/>
              </a:xfrm>
              <a:prstGeom prst="ellipse">
                <a:avLst/>
              </a:prstGeom>
              <a:blipFill>
                <a:blip r:embed="rId8"/>
                <a:stretch>
                  <a:fillRect l="-11765" r="-7843" b="-98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Rak pilkoppling 13">
            <a:extLst>
              <a:ext uri="{FF2B5EF4-FFF2-40B4-BE49-F238E27FC236}">
                <a16:creationId xmlns:a16="http://schemas.microsoft.com/office/drawing/2014/main" id="{AB9D9156-B78A-4EE0-8CF1-C6B98B0AED61}"/>
              </a:ext>
            </a:extLst>
          </p:cNvPr>
          <p:cNvCxnSpPr>
            <a:cxnSpLocks/>
          </p:cNvCxnSpPr>
          <p:nvPr/>
        </p:nvCxnSpPr>
        <p:spPr>
          <a:xfrm>
            <a:off x="1905164" y="3517565"/>
            <a:ext cx="1838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k pilkoppling 14">
            <a:extLst>
              <a:ext uri="{FF2B5EF4-FFF2-40B4-BE49-F238E27FC236}">
                <a16:creationId xmlns:a16="http://schemas.microsoft.com/office/drawing/2014/main" id="{1557856B-53E4-4524-AF82-562824C3E4A8}"/>
              </a:ext>
            </a:extLst>
          </p:cNvPr>
          <p:cNvCxnSpPr>
            <a:cxnSpLocks/>
          </p:cNvCxnSpPr>
          <p:nvPr/>
        </p:nvCxnSpPr>
        <p:spPr>
          <a:xfrm>
            <a:off x="4255604" y="3526651"/>
            <a:ext cx="2260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ktangel: rundade hörn 15">
            <a:extLst>
              <a:ext uri="{FF2B5EF4-FFF2-40B4-BE49-F238E27FC236}">
                <a16:creationId xmlns:a16="http://schemas.microsoft.com/office/drawing/2014/main" id="{8EEC62BF-5CD2-40EB-8B41-40BFD7AE0EC3}"/>
              </a:ext>
            </a:extLst>
          </p:cNvPr>
          <p:cNvSpPr/>
          <p:nvPr/>
        </p:nvSpPr>
        <p:spPr>
          <a:xfrm>
            <a:off x="6516216" y="2984931"/>
            <a:ext cx="720080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Ellips 16">
                <a:extLst>
                  <a:ext uri="{FF2B5EF4-FFF2-40B4-BE49-F238E27FC236}">
                    <a16:creationId xmlns:a16="http://schemas.microsoft.com/office/drawing/2014/main" id="{BD602E77-B6AF-412C-AB67-939D244E44E4}"/>
                  </a:ext>
                </a:extLst>
              </p:cNvPr>
              <p:cNvSpPr/>
              <p:nvPr/>
            </p:nvSpPr>
            <p:spPr>
              <a:xfrm>
                <a:off x="6748972" y="2993315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̃"/>
                              <m:ctrlPr>
                                <a:rPr lang="sv-SE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17" name="Ellips 16">
                <a:extLst>
                  <a:ext uri="{FF2B5EF4-FFF2-40B4-BE49-F238E27FC236}">
                    <a16:creationId xmlns:a16="http://schemas.microsoft.com/office/drawing/2014/main" id="{BD602E77-B6AF-412C-AB67-939D244E4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972" y="2993315"/>
                <a:ext cx="288032" cy="288032"/>
              </a:xfrm>
              <a:prstGeom prst="ellipse">
                <a:avLst/>
              </a:prstGeom>
              <a:blipFill>
                <a:blip r:embed="rId9"/>
                <a:stretch>
                  <a:fillRect l="-11765" t="-1961" r="-9804" b="-98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Ellips 17">
                <a:extLst>
                  <a:ext uri="{FF2B5EF4-FFF2-40B4-BE49-F238E27FC236}">
                    <a16:creationId xmlns:a16="http://schemas.microsoft.com/office/drawing/2014/main" id="{2FD77556-E687-481F-B4FF-16F124B816D0}"/>
                  </a:ext>
                </a:extLst>
              </p:cNvPr>
              <p:cNvSpPr/>
              <p:nvPr/>
            </p:nvSpPr>
            <p:spPr>
              <a:xfrm>
                <a:off x="6748972" y="3358161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̃"/>
                              <m:ctrlPr>
                                <a:rPr lang="sv-SE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18" name="Ellips 17">
                <a:extLst>
                  <a:ext uri="{FF2B5EF4-FFF2-40B4-BE49-F238E27FC236}">
                    <a16:creationId xmlns:a16="http://schemas.microsoft.com/office/drawing/2014/main" id="{2FD77556-E687-481F-B4FF-16F124B816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972" y="3358161"/>
                <a:ext cx="288032" cy="288032"/>
              </a:xfrm>
              <a:prstGeom prst="ellipse">
                <a:avLst/>
              </a:prstGeom>
              <a:blipFill>
                <a:blip r:embed="rId10"/>
                <a:stretch>
                  <a:fillRect l="-11765" t="-1961" r="-11765" b="-98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Ellips 18">
                <a:extLst>
                  <a:ext uri="{FF2B5EF4-FFF2-40B4-BE49-F238E27FC236}">
                    <a16:creationId xmlns:a16="http://schemas.microsoft.com/office/drawing/2014/main" id="{A36A5B67-E4C6-4CDF-8367-3A29C60D22CA}"/>
                  </a:ext>
                </a:extLst>
              </p:cNvPr>
              <p:cNvSpPr/>
              <p:nvPr/>
            </p:nvSpPr>
            <p:spPr>
              <a:xfrm>
                <a:off x="6748972" y="3675602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̃"/>
                              <m:ctrlPr>
                                <a:rPr lang="sv-SE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19" name="Ellips 18">
                <a:extLst>
                  <a:ext uri="{FF2B5EF4-FFF2-40B4-BE49-F238E27FC236}">
                    <a16:creationId xmlns:a16="http://schemas.microsoft.com/office/drawing/2014/main" id="{A36A5B67-E4C6-4CDF-8367-3A29C60D22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972" y="3675602"/>
                <a:ext cx="288032" cy="288032"/>
              </a:xfrm>
              <a:prstGeom prst="ellipse">
                <a:avLst/>
              </a:prstGeom>
              <a:blipFill>
                <a:blip r:embed="rId11"/>
                <a:stretch>
                  <a:fillRect l="-11765" t="-1961" r="-11765" b="-98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Ellips 19">
                <a:extLst>
                  <a:ext uri="{FF2B5EF4-FFF2-40B4-BE49-F238E27FC236}">
                    <a16:creationId xmlns:a16="http://schemas.microsoft.com/office/drawing/2014/main" id="{F5654D9E-3E41-4CE5-AD42-8735B9138346}"/>
                  </a:ext>
                </a:extLst>
              </p:cNvPr>
              <p:cNvSpPr/>
              <p:nvPr/>
            </p:nvSpPr>
            <p:spPr>
              <a:xfrm>
                <a:off x="6748972" y="4022452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̃"/>
                              <m:ctrlPr>
                                <a:rPr lang="sv-SE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20" name="Ellips 19">
                <a:extLst>
                  <a:ext uri="{FF2B5EF4-FFF2-40B4-BE49-F238E27FC236}">
                    <a16:creationId xmlns:a16="http://schemas.microsoft.com/office/drawing/2014/main" id="{F5654D9E-3E41-4CE5-AD42-8735B9138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972" y="4022452"/>
                <a:ext cx="288032" cy="288032"/>
              </a:xfrm>
              <a:prstGeom prst="ellipse">
                <a:avLst/>
              </a:prstGeom>
              <a:blipFill>
                <a:blip r:embed="rId12"/>
                <a:stretch>
                  <a:fillRect l="-11765" t="-3922" r="-11765" b="-784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ruta 20">
                <a:extLst>
                  <a:ext uri="{FF2B5EF4-FFF2-40B4-BE49-F238E27FC236}">
                    <a16:creationId xmlns:a16="http://schemas.microsoft.com/office/drawing/2014/main" id="{43C50AC6-DA05-48B5-9890-AF7D1DCB3309}"/>
                  </a:ext>
                </a:extLst>
              </p:cNvPr>
              <p:cNvSpPr txBox="1"/>
              <p:nvPr/>
            </p:nvSpPr>
            <p:spPr>
              <a:xfrm>
                <a:off x="2104048" y="3687274"/>
                <a:ext cx="13123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sz="2000" dirty="0"/>
              </a:p>
            </p:txBody>
          </p:sp>
        </mc:Choice>
        <mc:Fallback>
          <p:sp>
            <p:nvSpPr>
              <p:cNvPr id="21" name="textruta 20">
                <a:extLst>
                  <a:ext uri="{FF2B5EF4-FFF2-40B4-BE49-F238E27FC236}">
                    <a16:creationId xmlns:a16="http://schemas.microsoft.com/office/drawing/2014/main" id="{43C50AC6-DA05-48B5-9890-AF7D1DCB3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048" y="3687274"/>
                <a:ext cx="1312346" cy="307777"/>
              </a:xfrm>
              <a:prstGeom prst="rect">
                <a:avLst/>
              </a:prstGeom>
              <a:blipFill>
                <a:blip r:embed="rId13"/>
                <a:stretch>
                  <a:fillRect l="-2326" r="-6512" b="-3800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ruta 21">
                <a:extLst>
                  <a:ext uri="{FF2B5EF4-FFF2-40B4-BE49-F238E27FC236}">
                    <a16:creationId xmlns:a16="http://schemas.microsoft.com/office/drawing/2014/main" id="{9A9C3C9D-4B2A-4EFF-A245-E68578AF104A}"/>
                  </a:ext>
                </a:extLst>
              </p:cNvPr>
              <p:cNvSpPr txBox="1"/>
              <p:nvPr/>
            </p:nvSpPr>
            <p:spPr>
              <a:xfrm>
                <a:off x="4603259" y="3704636"/>
                <a:ext cx="13308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0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sz="20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sz="2000" dirty="0"/>
              </a:p>
            </p:txBody>
          </p:sp>
        </mc:Choice>
        <mc:Fallback>
          <p:sp>
            <p:nvSpPr>
              <p:cNvPr id="22" name="textruta 21">
                <a:extLst>
                  <a:ext uri="{FF2B5EF4-FFF2-40B4-BE49-F238E27FC236}">
                    <a16:creationId xmlns:a16="http://schemas.microsoft.com/office/drawing/2014/main" id="{9A9C3C9D-4B2A-4EFF-A245-E68578AF1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259" y="3704636"/>
                <a:ext cx="1330877" cy="307777"/>
              </a:xfrm>
              <a:prstGeom prst="rect">
                <a:avLst/>
              </a:prstGeom>
              <a:blipFill>
                <a:blip r:embed="rId14"/>
                <a:stretch>
                  <a:fillRect l="-3670" t="-18000" r="-6422" b="-3800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ktangel 22">
                <a:extLst>
                  <a:ext uri="{FF2B5EF4-FFF2-40B4-BE49-F238E27FC236}">
                    <a16:creationId xmlns:a16="http://schemas.microsoft.com/office/drawing/2014/main" id="{DF5A13F6-78E8-4EC7-9EA6-5681257E8755}"/>
                  </a:ext>
                </a:extLst>
              </p:cNvPr>
              <p:cNvSpPr/>
              <p:nvPr/>
            </p:nvSpPr>
            <p:spPr>
              <a:xfrm>
                <a:off x="2339752" y="4958125"/>
                <a:ext cx="3135345" cy="1303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23" name="Rektangel 22">
                <a:extLst>
                  <a:ext uri="{FF2B5EF4-FFF2-40B4-BE49-F238E27FC236}">
                    <a16:creationId xmlns:a16="http://schemas.microsoft.com/office/drawing/2014/main" id="{DF5A13F6-78E8-4EC7-9EA6-5681257E87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958125"/>
                <a:ext cx="3135345" cy="130388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ruta 23">
                <a:extLst>
                  <a:ext uri="{FF2B5EF4-FFF2-40B4-BE49-F238E27FC236}">
                    <a16:creationId xmlns:a16="http://schemas.microsoft.com/office/drawing/2014/main" id="{3317993B-6BEC-46F3-B61E-3FE1050B174B}"/>
                  </a:ext>
                </a:extLst>
              </p:cNvPr>
              <p:cNvSpPr txBox="1"/>
              <p:nvPr/>
            </p:nvSpPr>
            <p:spPr>
              <a:xfrm>
                <a:off x="1272040" y="4490040"/>
                <a:ext cx="5127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24" name="textruta 23">
                <a:extLst>
                  <a:ext uri="{FF2B5EF4-FFF2-40B4-BE49-F238E27FC236}">
                    <a16:creationId xmlns:a16="http://schemas.microsoft.com/office/drawing/2014/main" id="{3317993B-6BEC-46F3-B61E-3FE1050B1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040" y="4490040"/>
                <a:ext cx="512704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ruta 24">
                <a:extLst>
                  <a:ext uri="{FF2B5EF4-FFF2-40B4-BE49-F238E27FC236}">
                    <a16:creationId xmlns:a16="http://schemas.microsoft.com/office/drawing/2014/main" id="{E507FDB9-DDB1-41FA-AF04-BBAF46FB280B}"/>
                  </a:ext>
                </a:extLst>
              </p:cNvPr>
              <p:cNvSpPr txBox="1"/>
              <p:nvPr/>
            </p:nvSpPr>
            <p:spPr>
              <a:xfrm>
                <a:off x="3535981" y="4526624"/>
                <a:ext cx="12160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sv-SE" sz="2000" dirty="0"/>
              </a:p>
            </p:txBody>
          </p:sp>
        </mc:Choice>
        <mc:Fallback>
          <p:sp>
            <p:nvSpPr>
              <p:cNvPr id="25" name="textruta 24">
                <a:extLst>
                  <a:ext uri="{FF2B5EF4-FFF2-40B4-BE49-F238E27FC236}">
                    <a16:creationId xmlns:a16="http://schemas.microsoft.com/office/drawing/2014/main" id="{E507FDB9-DDB1-41FA-AF04-BBAF46FB2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981" y="4526624"/>
                <a:ext cx="1216039" cy="307777"/>
              </a:xfrm>
              <a:prstGeom prst="rect">
                <a:avLst/>
              </a:prstGeom>
              <a:blipFill>
                <a:blip r:embed="rId17"/>
                <a:stretch>
                  <a:fillRect l="-4000" t="-2000" r="-4000" b="-2800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ruta 25">
                <a:extLst>
                  <a:ext uri="{FF2B5EF4-FFF2-40B4-BE49-F238E27FC236}">
                    <a16:creationId xmlns:a16="http://schemas.microsoft.com/office/drawing/2014/main" id="{5652D609-3312-4229-A79E-538D67E378FD}"/>
                  </a:ext>
                </a:extLst>
              </p:cNvPr>
              <p:cNvSpPr txBox="1"/>
              <p:nvPr/>
            </p:nvSpPr>
            <p:spPr>
              <a:xfrm>
                <a:off x="6662760" y="4508274"/>
                <a:ext cx="5127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26" name="textruta 25">
                <a:extLst>
                  <a:ext uri="{FF2B5EF4-FFF2-40B4-BE49-F238E27FC236}">
                    <a16:creationId xmlns:a16="http://schemas.microsoft.com/office/drawing/2014/main" id="{5652D609-3312-4229-A79E-538D67E37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760" y="4508274"/>
                <a:ext cx="512704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ruta 26">
            <a:extLst>
              <a:ext uri="{FF2B5EF4-FFF2-40B4-BE49-F238E27FC236}">
                <a16:creationId xmlns:a16="http://schemas.microsoft.com/office/drawing/2014/main" id="{2B53B2D2-9FAF-49BD-9602-9A371987E4D2}"/>
              </a:ext>
            </a:extLst>
          </p:cNvPr>
          <p:cNvSpPr txBox="1"/>
          <p:nvPr/>
        </p:nvSpPr>
        <p:spPr>
          <a:xfrm>
            <a:off x="5726335" y="5983158"/>
            <a:ext cx="3227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dirty="0">
                <a:solidFill>
                  <a:srgbClr val="0000FF"/>
                </a:solidFill>
              </a:rPr>
              <a:t>…or </a:t>
            </a:r>
            <a:r>
              <a:rPr lang="sv-SE" sz="2000" dirty="0" err="1">
                <a:solidFill>
                  <a:srgbClr val="0000FF"/>
                </a:solidFill>
              </a:rPr>
              <a:t>some</a:t>
            </a:r>
            <a:r>
              <a:rPr lang="sv-SE" sz="2000" dirty="0">
                <a:solidFill>
                  <a:srgbClr val="0000FF"/>
                </a:solidFill>
              </a:rPr>
              <a:t> </a:t>
            </a:r>
            <a:r>
              <a:rPr lang="sv-SE" sz="2000" dirty="0" err="1">
                <a:solidFill>
                  <a:srgbClr val="0000FF"/>
                </a:solidFill>
              </a:rPr>
              <a:t>other</a:t>
            </a:r>
            <a:r>
              <a:rPr lang="sv-SE" sz="2000" dirty="0">
                <a:solidFill>
                  <a:srgbClr val="0000FF"/>
                </a:solidFill>
              </a:rPr>
              <a:t> loss </a:t>
            </a:r>
            <a:r>
              <a:rPr lang="sv-SE" sz="2000" dirty="0" err="1">
                <a:solidFill>
                  <a:srgbClr val="0000FF"/>
                </a:solidFill>
              </a:rPr>
              <a:t>function</a:t>
            </a:r>
            <a:endParaRPr lang="sv-SE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07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Latent </a:t>
            </a:r>
            <a:r>
              <a:rPr lang="sv-SE" dirty="0" err="1"/>
              <a:t>variables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Latent </a:t>
            </a:r>
            <a:r>
              <a:rPr lang="sv-SE" dirty="0" err="1"/>
              <a:t>factor</a:t>
            </a:r>
            <a:r>
              <a:rPr lang="sv-SE" dirty="0"/>
              <a:t> discovered</a:t>
            </a:r>
            <a:r>
              <a:rPr lang="sv-SE" dirty="0">
                <a:sym typeface="Wingdings" panose="05000000000000000000" pitchFamily="2" charset="2"/>
              </a:rPr>
              <a:t> data </a:t>
            </a:r>
            <a:r>
              <a:rPr lang="sv-SE" dirty="0" err="1">
                <a:sym typeface="Wingdings" panose="05000000000000000000" pitchFamily="2" charset="2"/>
              </a:rPr>
              <a:t>storage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may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decrease</a:t>
            </a:r>
            <a:r>
              <a:rPr lang="sv-SE" dirty="0">
                <a:sym typeface="Wingdings" panose="05000000000000000000" pitchFamily="2" charset="2"/>
              </a:rPr>
              <a:t> a </a:t>
            </a:r>
            <a:r>
              <a:rPr lang="sv-SE" dirty="0" err="1">
                <a:sym typeface="Wingdings" panose="05000000000000000000" pitchFamily="2" charset="2"/>
              </a:rPr>
              <a:t>lot</a:t>
            </a:r>
            <a:endParaRPr lang="sv-SE" dirty="0">
              <a:sym typeface="Wingdings" panose="05000000000000000000" pitchFamily="2" charset="2"/>
            </a:endParaRPr>
          </a:p>
          <a:p>
            <a:endParaRPr lang="sv-SE" dirty="0"/>
          </a:p>
          <a:p>
            <a:r>
              <a:rPr lang="sv-SE" dirty="0"/>
              <a:t>Latent </a:t>
            </a:r>
            <a:r>
              <a:rPr lang="sv-SE" dirty="0" err="1"/>
              <a:t>factors</a:t>
            </a:r>
            <a:endParaRPr lang="sv-SE" dirty="0"/>
          </a:p>
          <a:p>
            <a:pPr lvl="1"/>
            <a:r>
              <a:rPr lang="sv-SE" dirty="0"/>
              <a:t>Center</a:t>
            </a:r>
          </a:p>
          <a:p>
            <a:pPr lvl="1"/>
            <a:r>
              <a:rPr lang="sv-SE" dirty="0" err="1"/>
              <a:t>Scaling</a:t>
            </a:r>
            <a:endParaRPr lang="sv-SE" dirty="0"/>
          </a:p>
          <a:p>
            <a:r>
              <a:rPr lang="sv-SE" dirty="0"/>
              <a:t>Original vs </a:t>
            </a:r>
            <a:r>
              <a:rPr lang="sv-SE" dirty="0" err="1"/>
              <a:t>compressed</a:t>
            </a:r>
            <a:endParaRPr lang="sv-SE" dirty="0"/>
          </a:p>
          <a:p>
            <a:pPr lvl="1"/>
            <a:r>
              <a:rPr lang="sv-SE" dirty="0"/>
              <a:t>100x100x5=50000</a:t>
            </a:r>
          </a:p>
          <a:p>
            <a:pPr lvl="1"/>
            <a:r>
              <a:rPr lang="sv-SE" dirty="0"/>
              <a:t>100x100+2*5+2*5=10020</a:t>
            </a:r>
          </a:p>
          <a:p>
            <a:pPr lvl="1"/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492896"/>
            <a:ext cx="49149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68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z="2000" b="1" dirty="0">
                <a:solidFill>
                  <a:schemeClr val="bg1"/>
                </a:solidFill>
                <a:latin typeface="Arial" charset="0"/>
              </a:rPr>
              <a:t>Principal Component Analysis (PCA)</a:t>
            </a:r>
            <a:endParaRPr lang="en-US" sz="2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040088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sz="2000" i="1" dirty="0">
                <a:latin typeface="Arial" charset="0"/>
              </a:rPr>
              <a:t>PCA</a:t>
            </a:r>
            <a:r>
              <a:rPr lang="en-GB" sz="2000" dirty="0">
                <a:latin typeface="Arial" charset="0"/>
              </a:rPr>
              <a:t> is a technique for reducing the complexity of high dimensional data </a:t>
            </a:r>
          </a:p>
          <a:p>
            <a:pPr>
              <a:lnSpc>
                <a:spcPct val="90000"/>
              </a:lnSpc>
            </a:pPr>
            <a:endParaRPr lang="en-GB" sz="20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GB" sz="2000" dirty="0">
                <a:latin typeface="Arial" charset="0"/>
              </a:rPr>
              <a:t>It can be used to approximate high dimensional data with a few dimensions (latent features) –&gt; much less data to store</a:t>
            </a:r>
          </a:p>
          <a:p>
            <a:pPr>
              <a:lnSpc>
                <a:spcPct val="90000"/>
              </a:lnSpc>
            </a:pPr>
            <a:endParaRPr lang="en-GB" sz="20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GB" sz="2000" dirty="0">
                <a:latin typeface="Arial" charset="0"/>
              </a:rPr>
              <a:t>New variables might have a special interpretation</a:t>
            </a:r>
          </a:p>
          <a:p>
            <a:pPr>
              <a:lnSpc>
                <a:spcPct val="90000"/>
              </a:lnSpc>
            </a:pPr>
            <a:endParaRPr lang="en-GB" sz="2000" dirty="0">
              <a:latin typeface="Arial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GB" sz="2000" b="1" dirty="0">
                <a:solidFill>
                  <a:srgbClr val="006600"/>
                </a:solidFill>
                <a:latin typeface="Arial" charset="0"/>
              </a:rPr>
              <a:t>Applications</a:t>
            </a:r>
          </a:p>
          <a:p>
            <a:pPr>
              <a:lnSpc>
                <a:spcPct val="90000"/>
              </a:lnSpc>
              <a:buNone/>
            </a:pPr>
            <a:endParaRPr lang="en-GB" sz="20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GB" sz="2000" dirty="0">
                <a:latin typeface="Arial" charset="0"/>
              </a:rPr>
              <a:t>Image recognition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Arial" charset="0"/>
              </a:rPr>
              <a:t>Information compression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Arial" charset="0"/>
              </a:rPr>
              <a:t>Subspace clustering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Arial" charset="0"/>
              </a:rPr>
              <a:t>…</a:t>
            </a:r>
          </a:p>
        </p:txBody>
      </p:sp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charset="0"/>
              </a:rPr>
              <a:t>Principal Component Analysis (PCA)</a:t>
            </a:r>
            <a:endParaRPr lang="sv-S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 1: </a:t>
            </a:r>
            <a:r>
              <a:rPr lang="sv-SE" dirty="0" err="1"/>
              <a:t>Hadwritten</a:t>
            </a:r>
            <a:r>
              <a:rPr lang="sv-SE" dirty="0"/>
              <a:t> </a:t>
            </a:r>
            <a:r>
              <a:rPr lang="sv-SE" dirty="0" err="1"/>
              <a:t>digits</a:t>
            </a:r>
            <a:endParaRPr lang="sv-SE" dirty="0"/>
          </a:p>
          <a:p>
            <a:pPr lvl="1"/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get a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compact</a:t>
            </a:r>
            <a:r>
              <a:rPr lang="sv-SE" dirty="0"/>
              <a:t> </a:t>
            </a:r>
            <a:r>
              <a:rPr lang="sv-SE" dirty="0" err="1"/>
              <a:t>summary</a:t>
            </a:r>
            <a:r>
              <a:rPr lang="sv-SE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96952"/>
            <a:ext cx="2952328" cy="2239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75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  <a:noFill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GB" sz="2000" b="1" dirty="0">
                <a:solidFill>
                  <a:schemeClr val="bg1"/>
                </a:solidFill>
                <a:latin typeface="Arial" charset="0"/>
              </a:rPr>
              <a:t>Absorbance records for ten samples of chopped meat</a:t>
            </a:r>
            <a:endParaRPr lang="en-GB" sz="2000" dirty="0"/>
          </a:p>
        </p:txBody>
      </p:sp>
      <p:sp>
        <p:nvSpPr>
          <p:cNvPr id="1126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pic>
        <p:nvPicPr>
          <p:cNvPr id="11269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132856"/>
            <a:ext cx="6335712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Text Box 18"/>
          <p:cNvSpPr txBox="1">
            <a:spLocks noChangeArrowheads="1"/>
          </p:cNvSpPr>
          <p:nvPr/>
        </p:nvSpPr>
        <p:spPr bwMode="auto">
          <a:xfrm>
            <a:off x="6516688" y="2492375"/>
            <a:ext cx="2447925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dirty="0">
                <a:latin typeface="Arial" charset="0"/>
              </a:rPr>
              <a:t>1 target (fat)</a:t>
            </a:r>
          </a:p>
          <a:p>
            <a:pPr>
              <a:spcBef>
                <a:spcPct val="50000"/>
              </a:spcBef>
            </a:pPr>
            <a:r>
              <a:rPr lang="en-GB" sz="1800" b="1" dirty="0">
                <a:latin typeface="Arial" charset="0"/>
              </a:rPr>
              <a:t>100 features (absorbance at 100 wavelengths or  channels)</a:t>
            </a:r>
          </a:p>
          <a:p>
            <a:pPr>
              <a:spcBef>
                <a:spcPct val="50000"/>
              </a:spcBef>
            </a:pPr>
            <a:r>
              <a:rPr lang="en-GB" sz="1800" b="1" dirty="0">
                <a:latin typeface="Arial" charset="0"/>
              </a:rPr>
              <a:t>The features are strongly correlated to each other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700808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Parallel coordinate plot for “FAT”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12726-0781-4682-B979-04D86AC798BE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components analysis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</a:rPr>
              <a:t>Idea</a:t>
            </a:r>
            <a:r>
              <a:rPr lang="en-US" sz="2400" dirty="0"/>
              <a:t>:  Introduce a new coordinate system  (PC1, PC2, …) where </a:t>
            </a:r>
          </a:p>
          <a:p>
            <a:endParaRPr lang="en-US" sz="2400" dirty="0"/>
          </a:p>
          <a:p>
            <a:r>
              <a:rPr lang="en-US" sz="2400" dirty="0"/>
              <a:t>The first principal component (PC1) is the direction that maximizes the variance of the projected data</a:t>
            </a:r>
          </a:p>
          <a:p>
            <a:r>
              <a:rPr lang="en-US" sz="2400" dirty="0"/>
              <a:t>The second principal component (PC2) is the direction that maximizes the variance of the projected data after the variation along PC1 has been removed</a:t>
            </a:r>
          </a:p>
          <a:p>
            <a:r>
              <a:rPr lang="en-US" sz="2400" dirty="0"/>
              <a:t>The third principal component (PC3) is the direction that maximizes the variance of the projected data after the variation along PC1 and PC2 has been removed</a:t>
            </a:r>
          </a:p>
          <a:p>
            <a:r>
              <a:rPr lang="en-US" sz="2400" dirty="0"/>
              <a:t>….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dirty="0"/>
              <a:t>In the new coordinate system, coordinates corresponding to the last principal components are very small </a:t>
            </a:r>
            <a:r>
              <a:rPr lang="en-US" sz="2400" dirty="0">
                <a:sym typeface="Wingdings" pitchFamily="2" charset="2"/>
              </a:rPr>
              <a:t> can take away these columns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  <a:latin typeface="Arial" charset="0"/>
              </a:rPr>
              <a:t>Principal Component Analysis</a:t>
            </a:r>
            <a:br>
              <a:rPr lang="en-US" sz="2000" b="1" dirty="0">
                <a:solidFill>
                  <a:schemeClr val="bg1"/>
                </a:solidFill>
                <a:latin typeface="Arial" charset="0"/>
              </a:rPr>
            </a:br>
            <a:r>
              <a:rPr lang="en-US" sz="2000" b="1" dirty="0">
                <a:solidFill>
                  <a:schemeClr val="bg1"/>
                </a:solidFill>
                <a:latin typeface="Arial" charset="0"/>
              </a:rPr>
              <a:t>- two inputs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z="3600"/>
              <a:t>	</a:t>
            </a:r>
            <a:endParaRPr lang="en-GB"/>
          </a:p>
        </p:txBody>
      </p:sp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975" y="1916113"/>
            <a:ext cx="4216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AutoShape 7"/>
          <p:cNvSpPr>
            <a:spLocks noChangeArrowheads="1"/>
          </p:cNvSpPr>
          <p:nvPr/>
        </p:nvSpPr>
        <p:spPr bwMode="auto">
          <a:xfrm>
            <a:off x="7019925" y="2997200"/>
            <a:ext cx="1655763" cy="431800"/>
          </a:xfrm>
          <a:prstGeom prst="wedgeRectCallout">
            <a:avLst>
              <a:gd name="adj1" fmla="val -135523"/>
              <a:gd name="adj2" fmla="val -22904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2000" b="1">
                <a:latin typeface="Arial" charset="0"/>
              </a:rPr>
              <a:t>PC1</a:t>
            </a:r>
          </a:p>
        </p:txBody>
      </p:sp>
      <p:sp>
        <p:nvSpPr>
          <p:cNvPr id="18439" name="AutoShape 8"/>
          <p:cNvSpPr>
            <a:spLocks noChangeArrowheads="1"/>
          </p:cNvSpPr>
          <p:nvPr/>
        </p:nvSpPr>
        <p:spPr bwMode="auto">
          <a:xfrm>
            <a:off x="7019925" y="4292600"/>
            <a:ext cx="1655763" cy="431800"/>
          </a:xfrm>
          <a:prstGeom prst="wedgeRectCallout">
            <a:avLst>
              <a:gd name="adj1" fmla="val -150097"/>
              <a:gd name="adj2" fmla="val -7095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2000" b="1">
                <a:latin typeface="Arial" charset="0"/>
              </a:rPr>
              <a:t>PC2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DD50F2015812409B5F85AD6C832FA2" ma:contentTypeVersion="6" ma:contentTypeDescription="Create a new document." ma:contentTypeScope="" ma:versionID="77456f94fd54337e41e423343d6c1f8d">
  <xsd:schema xmlns:xsd="http://www.w3.org/2001/XMLSchema" xmlns:xs="http://www.w3.org/2001/XMLSchema" xmlns:p="http://schemas.microsoft.com/office/2006/metadata/properties" xmlns:ns1="http://schemas.microsoft.com/sharepoint/v3" xmlns:ns2="108a5a92-ae9d-4381-85f3-3c746b140ccd" xmlns:ns3="b6a3b033-437d-49c1-bf47-31a9945ea63b" targetNamespace="http://schemas.microsoft.com/office/2006/metadata/properties" ma:root="true" ma:fieldsID="b9b852e87ae345f2d045434d6c624c51" ns1:_="" ns2:_="" ns3:_="">
    <xsd:import namespace="http://schemas.microsoft.com/sharepoint/v3"/>
    <xsd:import namespace="108a5a92-ae9d-4381-85f3-3c746b140ccd"/>
    <xsd:import namespace="b6a3b033-437d-49c1-bf47-31a9945ea63b"/>
    <xsd:element name="properties">
      <xsd:complexType>
        <xsd:sequence>
          <xsd:element name="documentManagement">
            <xsd:complexType>
              <xsd:all>
                <xsd:element ref="ns2:_lisam_Description" minOccurs="0"/>
                <xsd:element ref="ns3:_lisam_PublishedVersion" minOccurs="0"/>
                <xsd:element ref="ns1:PublishingStartDate" minOccurs="0"/>
                <xsd:element ref="ns1:PublishingExpirationDat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8a5a92-ae9d-4381-85f3-3c746b140ccd" elementFormDefault="qualified">
    <xsd:import namespace="http://schemas.microsoft.com/office/2006/documentManagement/types"/>
    <xsd:import namespace="http://schemas.microsoft.com/office/infopath/2007/PartnerControls"/>
    <xsd:element name="_lisam_Description" ma:index="8" nillable="true" ma:displayName="Description" ma:internalName="_lisam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a3b033-437d-49c1-bf47-31a9945ea63b" elementFormDefault="qualified">
    <xsd:import namespace="http://schemas.microsoft.com/office/2006/documentManagement/types"/>
    <xsd:import namespace="http://schemas.microsoft.com/office/infopath/2007/PartnerControls"/>
    <xsd:element name="_lisam_PublishedVersion" ma:index="9" nillable="true" ma:displayName="Published Version" ma:internalName="_lisam_PublishedVersion">
      <xsd:simpleType>
        <xsd:restriction base="dms:Text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lisam_Description xmlns="108a5a92-ae9d-4381-85f3-3c746b140ccd" xsi:nil="true"/>
    <PublishingExpirationDate xmlns="http://schemas.microsoft.com/sharepoint/v3" xsi:nil="true"/>
    <_lisam_PublishedVersion xmlns="b6a3b033-437d-49c1-bf47-31a9945ea63b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52C810B-6DF2-460B-9877-FA6AA21AB517}"/>
</file>

<file path=customXml/itemProps2.xml><?xml version="1.0" encoding="utf-8"?>
<ds:datastoreItem xmlns:ds="http://schemas.openxmlformats.org/officeDocument/2006/customXml" ds:itemID="{FDA76B2A-0B41-4700-86B7-ACCFC8A9A7D2}"/>
</file>

<file path=customXml/itemProps3.xml><?xml version="1.0" encoding="utf-8"?>
<ds:datastoreItem xmlns:ds="http://schemas.openxmlformats.org/officeDocument/2006/customXml" ds:itemID="{1D2098CF-C7C2-4395-918F-9D6587660C41}"/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30177</TotalTime>
  <Words>1519</Words>
  <Application>Microsoft Office PowerPoint</Application>
  <PresentationFormat>Bildspel på skärmen (4:3)</PresentationFormat>
  <Paragraphs>366</Paragraphs>
  <Slides>33</Slides>
  <Notes>4</Notes>
  <HiddenSlides>0</HiddenSlides>
  <MMClips>0</MMClips>
  <ScaleCrop>false</ScaleCrop>
  <HeadingPairs>
    <vt:vector size="8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Serverprogram för OLE-inbäddning</vt:lpstr>
      </vt:variant>
      <vt:variant>
        <vt:i4>1</vt:i4>
      </vt:variant>
      <vt:variant>
        <vt:lpstr>Bildrubriker</vt:lpstr>
      </vt:variant>
      <vt:variant>
        <vt:i4>33</vt:i4>
      </vt:variant>
    </vt:vector>
  </HeadingPairs>
  <TitlesOfParts>
    <vt:vector size="40" baseType="lpstr">
      <vt:lpstr>Arial</vt:lpstr>
      <vt:lpstr>Calibri</vt:lpstr>
      <vt:lpstr>Cambria Math</vt:lpstr>
      <vt:lpstr>Consolas</vt:lpstr>
      <vt:lpstr>Times New Roman</vt:lpstr>
      <vt:lpstr>mytheme</vt:lpstr>
      <vt:lpstr>Ekvation</vt:lpstr>
      <vt:lpstr>Lecture 2d</vt:lpstr>
      <vt:lpstr>Overview</vt:lpstr>
      <vt:lpstr>Latent variables</vt:lpstr>
      <vt:lpstr>Latent variables</vt:lpstr>
      <vt:lpstr>Principal Component Analysis (PCA)</vt:lpstr>
      <vt:lpstr>Principal Component Analysis (PCA)</vt:lpstr>
      <vt:lpstr>Absorbance records for ten samples of chopped meat</vt:lpstr>
      <vt:lpstr>Principal components analysis</vt:lpstr>
      <vt:lpstr>Principal Component Analysis - two inputs</vt:lpstr>
      <vt:lpstr>PCA- after reducing dimensionality </vt:lpstr>
      <vt:lpstr>PCA and scaling</vt:lpstr>
      <vt:lpstr>PCA: another view</vt:lpstr>
      <vt:lpstr>PCA: computations</vt:lpstr>
      <vt:lpstr>PCA: computations</vt:lpstr>
      <vt:lpstr>PCA: computations</vt:lpstr>
      <vt:lpstr>Principal Component Analysis</vt:lpstr>
      <vt:lpstr>Principal Component Analysis</vt:lpstr>
      <vt:lpstr>PCA in R</vt:lpstr>
      <vt:lpstr>PCA in R</vt:lpstr>
      <vt:lpstr>PCA in R</vt:lpstr>
      <vt:lpstr>Absorbance records for ten samples of chopped meat</vt:lpstr>
      <vt:lpstr>Probabilistic PCA</vt:lpstr>
      <vt:lpstr>Probabilistic PCA</vt:lpstr>
      <vt:lpstr>Probabilistic PCA</vt:lpstr>
      <vt:lpstr>Probabilistic PCA</vt:lpstr>
      <vt:lpstr>Advantages of probabilistic PCA</vt:lpstr>
      <vt:lpstr>Probabilistic PCA in R</vt:lpstr>
      <vt:lpstr>Independent component analysis (ICA)</vt:lpstr>
      <vt:lpstr>ICA</vt:lpstr>
      <vt:lpstr>ICA: estimation algorithm</vt:lpstr>
      <vt:lpstr>ICA</vt:lpstr>
      <vt:lpstr>Independent component analysis: R</vt:lpstr>
      <vt:lpstr>Autoencoders (nonlinear PCA)</vt:lpstr>
    </vt:vector>
  </TitlesOfParts>
  <Company>mai.liu.se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ENGO  Assessment of Environmental Goal Achievement under Uncertainty  (Bedömning av måluppfyllelse under osäkerhet)  Research programme sponsored by the Swedish Environmental Protection Agency 2003-2008</dc:title>
  <dc:creator>angri</dc:creator>
  <cp:lastModifiedBy>Oleg Sysoev</cp:lastModifiedBy>
  <cp:revision>474</cp:revision>
  <cp:lastPrinted>2004-06-12T22:41:45Z</cp:lastPrinted>
  <dcterms:created xsi:type="dcterms:W3CDTF">2003-10-15T16:08:17Z</dcterms:created>
  <dcterms:modified xsi:type="dcterms:W3CDTF">2019-11-25T14:27:21Z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0x010100ACDD50F2015812409B5F85AD6C832FA2</vt:lpwstr>
  </property>
</Properties>
</file>