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1"/>
  </p:notesMasterIdLst>
  <p:sldIdLst>
    <p:sldId id="256" r:id="rId2"/>
    <p:sldId id="300" r:id="rId3"/>
    <p:sldId id="301" r:id="rId4"/>
    <p:sldId id="336" r:id="rId5"/>
    <p:sldId id="304" r:id="rId6"/>
    <p:sldId id="306" r:id="rId7"/>
    <p:sldId id="337" r:id="rId8"/>
    <p:sldId id="339" r:id="rId9"/>
    <p:sldId id="311" r:id="rId10"/>
    <p:sldId id="312" r:id="rId11"/>
    <p:sldId id="313" r:id="rId12"/>
    <p:sldId id="314" r:id="rId13"/>
    <p:sldId id="340" r:id="rId14"/>
    <p:sldId id="316" r:id="rId15"/>
    <p:sldId id="317" r:id="rId16"/>
    <p:sldId id="318" r:id="rId17"/>
    <p:sldId id="319" r:id="rId18"/>
    <p:sldId id="320" r:id="rId19"/>
    <p:sldId id="322" r:id="rId20"/>
    <p:sldId id="343" r:id="rId21"/>
    <p:sldId id="325" r:id="rId22"/>
    <p:sldId id="326" r:id="rId23"/>
    <p:sldId id="315" r:id="rId24"/>
    <p:sldId id="324" r:id="rId25"/>
    <p:sldId id="321" r:id="rId26"/>
    <p:sldId id="327" r:id="rId27"/>
    <p:sldId id="328" r:id="rId28"/>
    <p:sldId id="342" r:id="rId29"/>
    <p:sldId id="341" r:id="rId3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119" d="100"/>
          <a:sy n="119" d="100"/>
        </p:scale>
        <p:origin x="13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6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3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3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9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6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1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6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9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BB98F-F4EB-4A9D-839E-1C54EDEAB4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3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5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2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7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0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4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8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9E7385-7E52-438E-88FC-B0C869CA04D4}" type="datetime1">
              <a:rPr lang="sv-SE" smtClean="0"/>
              <a:t>2019-11-13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78EC2-E0E4-40EE-91FA-301CCF963BA7}" type="datetime1">
              <a:rPr lang="sv-SE" smtClean="0"/>
              <a:t>2019-11-13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A400E-FCFB-44ED-AA79-C9455C83E9A9}" type="datetime1">
              <a:rPr lang="sv-SE" smtClean="0"/>
              <a:t>2019-11-13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61ABF-1FFA-41FB-8726-592C01BCBA28}" type="datetime1">
              <a:rPr lang="sv-SE" smtClean="0"/>
              <a:t>2019-11-13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FECBE-0BB4-4686-9D68-503914A06516}" type="datetime1">
              <a:rPr lang="sv-SE" smtClean="0"/>
              <a:t>2019-11-13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E673E-2E60-415D-970F-B1535A0F1847}" type="datetime1">
              <a:rPr lang="sv-SE" smtClean="0"/>
              <a:t>2019-11-13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CF50-9083-47B5-9E8A-16BC894455E6}" type="datetime1">
              <a:rPr lang="sv-SE" smtClean="0"/>
              <a:t>2019-11-13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25886-7D95-4D66-88E9-33FF4C1F9344}" type="datetime1">
              <a:rPr lang="sv-SE" smtClean="0"/>
              <a:t>2019-11-13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C364-2D92-45F7-A1F1-44D3B7277BD3}" type="datetime1">
              <a:rPr lang="sv-SE" smtClean="0"/>
              <a:t>2019-11-13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5B3DE-7E46-4661-BDE9-5B30ADDA24AD}" type="datetime1">
              <a:rPr lang="sv-SE" smtClean="0"/>
              <a:t>2019-11-13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62852-7BFD-4AD4-921F-A7E63749FD0B}" type="datetime1">
              <a:rPr lang="sv-SE" smtClean="0"/>
              <a:t>2019-11-13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1AC21A-70A3-497A-8DA6-6AE15C5D8EB1}" type="datetime1">
              <a:rPr lang="sv-SE" smtClean="0"/>
              <a:t>2019-11-13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sz="4800" dirty="0" err="1"/>
              <a:t>Model</a:t>
            </a:r>
            <a:r>
              <a:rPr lang="sv-SE" altLang="sv-SE" sz="4800" dirty="0"/>
              <a:t> </a:t>
            </a:r>
            <a:r>
              <a:rPr lang="sv-SE" altLang="sv-SE" sz="4800" dirty="0" err="1"/>
              <a:t>selection</a:t>
            </a: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Classification problems</a:t>
                </a:r>
              </a:p>
              <a:p>
                <a:pPr lvl="1"/>
                <a:r>
                  <a:rPr lang="sv-SE" dirty="0"/>
                  <a:t>Common loss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/>
                          </a:rPr>
                          <m:t>Y</m:t>
                        </m:r>
                        <m:r>
                          <a:rPr lang="sv-SE" b="0" i="0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≠</m:t>
                              </m:r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  <a:p>
                <a:pPr lvl="1"/>
                <a:r>
                  <a:rPr lang="sv-SE" dirty="0" err="1"/>
                  <a:t>When</a:t>
                </a:r>
                <a:r>
                  <a:rPr lang="sv-SE" dirty="0"/>
                  <a:t> </a:t>
                </a:r>
                <a:r>
                  <a:rPr lang="sv-SE" dirty="0" err="1"/>
                  <a:t>minimizing</a:t>
                </a:r>
                <a:r>
                  <a:rPr lang="sv-SE" dirty="0"/>
                  <a:t> the loss, </a:t>
                </a:r>
                <a:r>
                  <a:rPr lang="sv-SE" dirty="0" err="1"/>
                  <a:t>equivalent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misclassification</a:t>
                </a:r>
                <a:r>
                  <a:rPr lang="sv-SE" dirty="0"/>
                  <a:t> 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523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b="1" dirty="0">
                    <a:solidFill>
                      <a:srgbClr val="0070C0"/>
                    </a:solidFill>
                  </a:rPr>
                  <a:t>Problem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true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 and </a:t>
                </a:r>
                <a:r>
                  <a:rPr lang="sv-SE" sz="2800" dirty="0" err="1"/>
                  <a:t>true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sv-SE" sz="2800" b="1" dirty="0"/>
                  <a:t> </a:t>
                </a:r>
                <a:r>
                  <a:rPr lang="sv-SE" sz="2800" dirty="0"/>
                  <a:t>are </a:t>
                </a:r>
                <a:r>
                  <a:rPr lang="sv-SE" sz="2800" dirty="0" err="1"/>
                  <a:t>unknown</a:t>
                </a:r>
                <a:r>
                  <a:rPr lang="sv-SE" sz="2800" dirty="0" err="1">
                    <a:sym typeface="Wingdings" panose="05000000000000000000" pitchFamily="2" charset="2"/>
                  </a:rPr>
                  <a:t>can</a:t>
                </a:r>
                <a:r>
                  <a:rPr lang="sv-SE" sz="2800" dirty="0">
                    <a:sym typeface="Wingdings" panose="05000000000000000000" pitchFamily="2" charset="2"/>
                  </a:rPr>
                  <a:t> not </a:t>
                </a:r>
                <a:r>
                  <a:rPr lang="sv-SE" sz="28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expected</a:t>
                </a:r>
                <a:r>
                  <a:rPr lang="sv-SE" sz="2800" dirty="0">
                    <a:sym typeface="Wingdings" panose="05000000000000000000" pitchFamily="2" charset="2"/>
                  </a:rPr>
                  <a:t> loss!</a:t>
                </a:r>
              </a:p>
              <a:p>
                <a:endParaRPr lang="sv-SE" sz="2800" b="1" dirty="0"/>
              </a:p>
              <a:p>
                <a:r>
                  <a:rPr lang="sv-SE" sz="2800" dirty="0" err="1"/>
                  <a:t>How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</a:t>
                </a:r>
                <a:r>
                  <a:rPr lang="sv-SE" sz="2800" dirty="0" err="1"/>
                  <a:t>find</a:t>
                </a:r>
                <a:r>
                  <a:rPr lang="sv-SE" sz="2800" dirty="0"/>
                  <a:t> an optimal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?</a:t>
                </a:r>
              </a:p>
              <a:p>
                <a:pPr lvl="1"/>
                <a:r>
                  <a:rPr lang="sv-SE" sz="2400" dirty="0" err="1"/>
                  <a:t>Consider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what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expected</a:t>
                </a:r>
                <a:r>
                  <a:rPr lang="sv-SE" sz="2400" dirty="0"/>
                  <a:t> loss (</a:t>
                </a:r>
                <a:r>
                  <a:rPr lang="sv-SE" sz="2400" b="1" dirty="0"/>
                  <a:t>risk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depends</a:t>
                </a:r>
                <a:r>
                  <a:rPr lang="sv-SE" sz="2400" dirty="0"/>
                  <a:t> on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/>
                            </a:rPr>
                            <m:t>𝐿</m:t>
                          </m:r>
                          <m:r>
                            <a:rPr lang="sv-SE" sz="2400" i="1">
                              <a:latin typeface="Cambria Math"/>
                            </a:rPr>
                            <m:t>(</m:t>
                          </m:r>
                          <m:r>
                            <a:rPr lang="sv-SE" sz="2400" i="1">
                              <a:latin typeface="Cambria Math"/>
                            </a:rPr>
                            <m:t>𝑌</m:t>
                          </m:r>
                          <m:r>
                            <a:rPr lang="sv-SE" sz="24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  <m:r>
                            <a:rPr lang="sv-SE" sz="24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v-SE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sv-SE" sz="2400" dirty="0"/>
              </a:p>
              <a:p>
                <a:pPr marL="457200" lvl="1" indent="0">
                  <a:buNone/>
                </a:pPr>
                <a:endParaRPr lang="sv-SE" sz="2400" dirty="0"/>
              </a:p>
              <a:p>
                <a:pPr marL="514350" indent="-457200"/>
                <a:r>
                  <a:rPr lang="sv-SE" sz="2800" dirty="0"/>
                  <a:t>Random </a:t>
                </a:r>
                <a:r>
                  <a:rPr lang="sv-SE" sz="2800" dirty="0" err="1"/>
                  <a:t>factors</a:t>
                </a:r>
                <a:r>
                  <a:rPr lang="sv-SE" sz="2800" dirty="0"/>
                  <a:t>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sv-SE" sz="2400" dirty="0"/>
                  <a:t> – </a:t>
                </a:r>
                <a:r>
                  <a:rPr lang="sv-SE" sz="2400" b="1" dirty="0" err="1"/>
                  <a:t>training</a:t>
                </a:r>
                <a:r>
                  <a:rPr lang="sv-SE" sz="2400" b="1" dirty="0"/>
                  <a:t> set</a:t>
                </a:r>
              </a:p>
              <a:p>
                <a:pPr marL="914400" lvl="1" indent="-457200"/>
                <a:r>
                  <a:rPr lang="sv-SE" sz="2400" dirty="0"/>
                  <a:t>Y, X – data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predicted</a:t>
                </a:r>
                <a:r>
                  <a:rPr lang="sv-SE" sz="2400" dirty="0"/>
                  <a:t> </a:t>
                </a:r>
                <a:r>
                  <a:rPr lang="sv-SE" sz="2400" b="1" dirty="0"/>
                  <a:t>(</a:t>
                </a:r>
                <a:r>
                  <a:rPr lang="sv-SE" sz="2400" b="1" dirty="0" err="1"/>
                  <a:t>validation</a:t>
                </a:r>
                <a:r>
                  <a:rPr lang="sv-SE" sz="2400" b="1" dirty="0"/>
                  <a:t> set)</a:t>
                </a:r>
              </a:p>
              <a:p>
                <a:pPr marL="914400" lvl="1" indent="-457200"/>
                <a:endParaRPr lang="sv-SE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844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Holdout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Simplify the risk </a:t>
                </a:r>
                <a:r>
                  <a:rPr lang="sv-SE" dirty="0" err="1"/>
                  <a:t>estimation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/>
                  <a:t>Fix D as a </a:t>
                </a:r>
                <a:r>
                  <a:rPr lang="sv-SE" dirty="0" err="1"/>
                  <a:t>particular</a:t>
                </a:r>
                <a:r>
                  <a:rPr lang="sv-SE" dirty="0"/>
                  <a:t> </a:t>
                </a:r>
                <a:r>
                  <a:rPr lang="sv-SE" dirty="0" err="1"/>
                  <a:t>training</a:t>
                </a:r>
                <a:r>
                  <a:rPr lang="sv-SE" dirty="0"/>
                  <a:t> set T</a:t>
                </a:r>
              </a:p>
              <a:p>
                <a:pPr lvl="1"/>
                <a:r>
                  <a:rPr lang="sv-SE" dirty="0"/>
                  <a:t>Fix Y,X as a </a:t>
                </a:r>
                <a:r>
                  <a:rPr lang="sv-SE" dirty="0" err="1"/>
                  <a:t>particular</a:t>
                </a:r>
                <a:r>
                  <a:rPr lang="sv-SE" dirty="0"/>
                  <a:t> </a:t>
                </a:r>
                <a:r>
                  <a:rPr lang="sv-SE" dirty="0" err="1"/>
                  <a:t>validation</a:t>
                </a:r>
                <a:r>
                  <a:rPr lang="sv-SE" dirty="0"/>
                  <a:t> set V</a:t>
                </a:r>
              </a:p>
              <a:p>
                <a:pPr lvl="1"/>
                <a:endParaRPr lang="sv-SE" dirty="0"/>
              </a:p>
              <a:p>
                <a:r>
                  <a:rPr lang="sv-SE" dirty="0"/>
                  <a:t>Risk </a:t>
                </a:r>
                <a:r>
                  <a:rPr lang="sv-SE" dirty="0" err="1"/>
                  <a:t>becomes</a:t>
                </a:r>
                <a:r>
                  <a:rPr lang="sv-SE" dirty="0"/>
                  <a:t> (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empirical</a:t>
                </a:r>
                <a:r>
                  <a:rPr lang="sv-SE" b="1" dirty="0">
                    <a:solidFill>
                      <a:srgbClr val="0070C0"/>
                    </a:solidFill>
                  </a:rPr>
                  <a:t> risk</a:t>
                </a:r>
                <a:r>
                  <a:rPr lang="sv-SE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sv-SE" b="0" i="1" dirty="0" smtClean="0">
                          <a:latin typeface="Cambria Math"/>
                        </a:rPr>
                        <m:t>(</m:t>
                      </m:r>
                      <m:r>
                        <a:rPr lang="sv-SE" b="0" i="1" dirty="0" smtClean="0">
                          <a:latin typeface="Cambria Math"/>
                        </a:rPr>
                        <m:t>𝑦</m:t>
                      </m:r>
                      <m:r>
                        <a:rPr lang="sv-SE" b="0" i="1" dirty="0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v-SE" b="0" i="1" dirty="0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𝑌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lit/>
                            </m:rPr>
                            <a:rPr lang="sv-SE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sv-SE" b="0" i="1" dirty="0" smtClean="0">
                              <a:latin typeface="Cambria Math"/>
                            </a:rPr>
                            <m:t>𝐿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𝑌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sv-SE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b="0" i="1" dirty="0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sv-SE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  <a:p>
                <a:pPr lvl="1"/>
                <a:r>
                  <a:rPr lang="sv-SE" dirty="0" err="1"/>
                  <a:t>Estimator</a:t>
                </a:r>
                <a:r>
                  <a:rPr lang="sv-SE" dirty="0"/>
                  <a:t> is fit by Maximum </a:t>
                </a:r>
                <a:r>
                  <a:rPr lang="sv-SE" dirty="0" err="1"/>
                  <a:t>Likelihood</a:t>
                </a:r>
                <a:r>
                  <a:rPr lang="sv-SE" dirty="0"/>
                  <a:t> </a:t>
                </a: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training</a:t>
                </a:r>
                <a:r>
                  <a:rPr lang="sv-SE" dirty="0"/>
                  <a:t> set</a:t>
                </a:r>
              </a:p>
              <a:p>
                <a:pPr lvl="1"/>
                <a:r>
                  <a:rPr lang="sv-SE" dirty="0"/>
                  <a:t>Risk estimated by </a:t>
                </a: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validation</a:t>
                </a:r>
                <a:r>
                  <a:rPr lang="sv-SE" dirty="0"/>
                  <a:t> set</a:t>
                </a:r>
              </a:p>
              <a:p>
                <a:pPr lvl="1"/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minimum </a:t>
                </a:r>
                <a:r>
                  <a:rPr lang="sv-SE" dirty="0" err="1"/>
                  <a:t>empirical</a:t>
                </a:r>
                <a:r>
                  <a:rPr lang="sv-SE" dirty="0"/>
                  <a:t> risk is </a:t>
                </a:r>
                <a:r>
                  <a:rPr lang="sv-SE" dirty="0" err="1"/>
                  <a:t>selected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6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General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r>
              <a:rPr lang="sv-SE" dirty="0"/>
              <a:t> </a:t>
            </a:r>
            <a:r>
              <a:rPr lang="sv-SE" dirty="0" err="1"/>
              <a:t>strategy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Given data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 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=1…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sv-SE" sz="2800" b="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:r>
                  <a:rPr lang="sv-SE" sz="1800" dirty="0" err="1"/>
                  <a:t>When</a:t>
                </a:r>
                <a:r>
                  <a:rPr lang="sv-SE" sz="1800" dirty="0"/>
                  <a:t> </a:t>
                </a:r>
                <a:r>
                  <a:rPr lang="sv-SE" sz="1800" dirty="0" err="1"/>
                  <a:t>fitting</a:t>
                </a:r>
                <a:r>
                  <a:rPr lang="sv-SE" sz="1800" dirty="0"/>
                  <a:t> data, Maximum </a:t>
                </a:r>
                <a:r>
                  <a:rPr lang="sv-SE" sz="1800" dirty="0" err="1"/>
                  <a:t>Likelihood</a:t>
                </a:r>
                <a:r>
                  <a:rPr lang="sv-SE" sz="1800" dirty="0"/>
                  <a:t> is </a:t>
                </a:r>
                <a:r>
                  <a:rPr lang="sv-SE" sz="1800" dirty="0" err="1"/>
                  <a:t>usually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used</a:t>
                </a:r>
                <a:endParaRPr lang="sv-SE" sz="1800" dirty="0"/>
              </a:p>
              <a:p>
                <a:endParaRPr lang="sv-SE" sz="1800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can</a:t>
                </a:r>
                <a:r>
                  <a:rPr lang="sv-SE" sz="1800" dirty="0"/>
                  <a:t> be different </a:t>
                </a:r>
                <a:r>
                  <a:rPr lang="sv-SE" sz="1800" dirty="0" err="1"/>
                  <a:t>things</a:t>
                </a:r>
                <a:r>
                  <a:rPr lang="sv-SE" sz="1800" dirty="0"/>
                  <a:t>:</a:t>
                </a:r>
              </a:p>
              <a:p>
                <a:pPr lvl="1"/>
                <a:r>
                  <a:rPr lang="sv-SE" sz="1400" dirty="0" err="1"/>
                  <a:t>Type</a:t>
                </a:r>
                <a:r>
                  <a:rPr lang="sv-SE" sz="1400" dirty="0"/>
                  <a:t> </a:t>
                </a:r>
                <a:r>
                  <a:rPr lang="sv-SE" sz="1400" dirty="0" err="1"/>
                  <a:t>of</a:t>
                </a:r>
                <a:r>
                  <a:rPr lang="sv-SE" sz="1400" dirty="0"/>
                  <a:t> distribution</a:t>
                </a:r>
              </a:p>
              <a:p>
                <a:pPr lvl="1"/>
                <a:r>
                  <a:rPr lang="sv-SE" sz="1400" dirty="0" err="1"/>
                  <a:t>Number</a:t>
                </a:r>
                <a:r>
                  <a:rPr lang="sv-SE" sz="1400" dirty="0"/>
                  <a:t> </a:t>
                </a:r>
                <a:r>
                  <a:rPr lang="sv-SE" sz="1400" dirty="0" err="1"/>
                  <a:t>of</a:t>
                </a:r>
                <a:r>
                  <a:rPr lang="sv-SE" sz="1400" dirty="0"/>
                  <a:t> </a:t>
                </a:r>
                <a:r>
                  <a:rPr lang="sv-SE" sz="1400" dirty="0" err="1"/>
                  <a:t>variables</a:t>
                </a:r>
                <a:r>
                  <a:rPr lang="sv-SE" sz="1400" dirty="0"/>
                  <a:t> in the </a:t>
                </a:r>
                <a:r>
                  <a:rPr lang="sv-SE" sz="1400" dirty="0" err="1"/>
                  <a:t>model</a:t>
                </a:r>
                <a:endParaRPr lang="sv-SE" sz="1400" dirty="0"/>
              </a:p>
              <a:p>
                <a:pPr lvl="1"/>
                <a:r>
                  <a:rPr lang="sv-SE" sz="1400" dirty="0" err="1"/>
                  <a:t>Regulatization</a:t>
                </a:r>
                <a:r>
                  <a:rPr lang="sv-SE" sz="1400" dirty="0"/>
                  <a:t> parameter </a:t>
                </a:r>
                <a:r>
                  <a:rPr lang="sv-SE" sz="1400" dirty="0" err="1"/>
                  <a:t>value</a:t>
                </a:r>
                <a:endParaRPr lang="sv-SE" sz="1400" dirty="0"/>
              </a:p>
              <a:p>
                <a:pPr lvl="1"/>
                <a:r>
                  <a:rPr lang="sv-SE" sz="1400" dirty="0"/>
                  <a:t>…</a:t>
                </a:r>
              </a:p>
              <a:p>
                <a:endParaRPr lang="sv-SE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382676" y="2276872"/>
            <a:ext cx="21602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8700" y="2492896"/>
                <a:ext cx="1800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>
                    <a:solidFill>
                      <a:schemeClr val="bg1"/>
                    </a:solidFill>
                  </a:rPr>
                  <a:t>Decide </a:t>
                </a:r>
                <a:r>
                  <a:rPr lang="sv-SE" dirty="0" err="1">
                    <a:solidFill>
                      <a:schemeClr val="bg1"/>
                    </a:solidFill>
                  </a:rPr>
                  <a:t>models</a:t>
                </a:r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sv-S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/>
                  <a:t>…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0" y="2492896"/>
                <a:ext cx="180020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2703" t="-206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623036" y="2276872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9060" y="2492896"/>
                <a:ext cx="18722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>
                    <a:solidFill>
                      <a:schemeClr val="bg1"/>
                    </a:solidFill>
                  </a:rPr>
                  <a:t>Fit </a:t>
                </a:r>
                <a:r>
                  <a:rPr lang="sv-SE" dirty="0" err="1">
                    <a:solidFill>
                      <a:schemeClr val="bg1"/>
                    </a:solidFill>
                  </a:rPr>
                  <a:t>models</a:t>
                </a:r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sv-S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sv-S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60" y="2492896"/>
                <a:ext cx="1872208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2932" t="-33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719380" y="2240868"/>
            <a:ext cx="2304256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6863396" y="249289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Select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model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..</a:t>
            </a:r>
            <a:r>
              <a:rPr lang="sv-SE" dirty="0" err="1">
                <a:solidFill>
                  <a:schemeClr val="bg1"/>
                </a:solidFill>
              </a:rPr>
              <a:t>that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minimizes</a:t>
            </a:r>
            <a:r>
              <a:rPr lang="sv-SE" dirty="0">
                <a:solidFill>
                  <a:schemeClr val="bg1"/>
                </a:solidFill>
              </a:rPr>
              <a:t> the risk</a:t>
            </a:r>
          </a:p>
        </p:txBody>
      </p: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54291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5855284" y="29969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4924" y="2420888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C00000"/>
                </a:solidFill>
              </a:rPr>
              <a:t>Learning 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91288" y="2486026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C00000"/>
                </a:solidFill>
              </a:rPr>
              <a:t>Decision step</a:t>
            </a:r>
          </a:p>
        </p:txBody>
      </p:sp>
    </p:spTree>
    <p:extLst>
      <p:ext uri="{BB962C8B-B14F-4D97-AF65-F5344CB8AC3E}">
        <p14:creationId xmlns:p14="http://schemas.microsoft.com/office/powerpoint/2010/main" val="100142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sv-SE" dirty="0"/>
              <a:t>Divide into training, validation and test sets</a:t>
            </a:r>
          </a:p>
          <a:p>
            <a:pPr eaLnBrk="1" hangingPunct="1"/>
            <a:endParaRPr lang="en-US" altLang="sv-SE" dirty="0"/>
          </a:p>
          <a:p>
            <a:pPr eaLnBrk="1" hangingPunct="1"/>
            <a:endParaRPr lang="en-US" altLang="sv-SE" dirty="0"/>
          </a:p>
          <a:p>
            <a:pPr eaLnBrk="1" hangingPunct="1"/>
            <a:r>
              <a:rPr lang="en-US" altLang="sv-SE" dirty="0"/>
              <a:t>Choose proportions in some way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692275" y="2565400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924300" y="2565400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724525" y="2565400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73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Given: training, validation, test sets  and models to select between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M1(?,?)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357312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M2(?,?,?)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0688" y="3143250"/>
            <a:ext cx="1428750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M3(?,?,?,?,?)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16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453232" y="1916832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sv-SE" dirty="0"/>
              <a:t>Training set is to used for fitting models to the dataset by using </a:t>
            </a:r>
            <a:r>
              <a:rPr lang="sv-SE" altLang="sv-SE" dirty="0"/>
              <a:t>maximum </a:t>
            </a:r>
            <a:r>
              <a:rPr lang="sv-SE" altLang="sv-SE" dirty="0" err="1"/>
              <a:t>likelihood</a:t>
            </a:r>
            <a:endParaRPr lang="en-US" altLang="sv-SE" dirty="0"/>
          </a:p>
          <a:p>
            <a:pPr eaLnBrk="1" hangingPunct="1"/>
            <a:endParaRPr lang="en-US" altLang="sv-S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M1(a1,b1)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0688" y="3143250"/>
            <a:ext cx="2214562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M3(a3,b3,c3,d3,e3)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cxnSp>
        <p:nvCxnSpPr>
          <p:cNvPr id="11" name="Прямая со стрелкой 10"/>
          <p:cNvCxnSpPr>
            <a:stCxn id="4" idx="2"/>
            <a:endCxn id="20488" idx="0"/>
          </p:cNvCxnSpPr>
          <p:nvPr/>
        </p:nvCxnSpPr>
        <p:spPr>
          <a:xfrm rot="16200000" flipH="1">
            <a:off x="1942306" y="4201319"/>
            <a:ext cx="928688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20488" idx="0"/>
          </p:cNvCxnSpPr>
          <p:nvPr/>
        </p:nvCxnSpPr>
        <p:spPr>
          <a:xfrm rot="5400000">
            <a:off x="2942431" y="3442494"/>
            <a:ext cx="928688" cy="175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20488" idx="0"/>
          </p:cNvCxnSpPr>
          <p:nvPr/>
        </p:nvCxnSpPr>
        <p:spPr>
          <a:xfrm rot="5400000">
            <a:off x="4103688" y="2281237"/>
            <a:ext cx="928688" cy="408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34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Validation set is used to choose the best model (lowest risk)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M1(a1,b1)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00688" y="3143250"/>
            <a:ext cx="2214562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M3(a3,b3,c3,d3,e3)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 dirty="0" err="1"/>
              <a:t>Traning</a:t>
            </a:r>
            <a:endParaRPr lang="en-US" altLang="sv-SE" sz="2000" dirty="0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 dirty="0" err="1"/>
              <a:t>Validation</a:t>
            </a:r>
            <a:endParaRPr lang="en-US" altLang="sv-SE" sz="2000" dirty="0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cxnSp>
        <p:nvCxnSpPr>
          <p:cNvPr id="11" name="Прямая со стрелкой 10"/>
          <p:cNvCxnSpPr>
            <a:stCxn id="5" idx="2"/>
            <a:endCxn id="21513" idx="0"/>
          </p:cNvCxnSpPr>
          <p:nvPr/>
        </p:nvCxnSpPr>
        <p:spPr>
          <a:xfrm rot="16200000" flipH="1">
            <a:off x="2950369" y="3193256"/>
            <a:ext cx="928688" cy="225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21513" idx="0"/>
          </p:cNvCxnSpPr>
          <p:nvPr/>
        </p:nvCxnSpPr>
        <p:spPr>
          <a:xfrm rot="16200000" flipH="1">
            <a:off x="3950494" y="4193381"/>
            <a:ext cx="928688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2"/>
            <a:endCxn id="21513" idx="0"/>
          </p:cNvCxnSpPr>
          <p:nvPr/>
        </p:nvCxnSpPr>
        <p:spPr>
          <a:xfrm rot="5400000">
            <a:off x="5111750" y="3289300"/>
            <a:ext cx="928688" cy="2065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286125" y="2714625"/>
            <a:ext cx="2000250" cy="1500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rgbClr val="FF0000"/>
                </a:solidFill>
              </a:rPr>
              <a:t>Best!</a:t>
            </a:r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65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  <a:endParaRPr lang="sv-SE" altLang="sv-SE" dirty="0"/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Test set is used to test a performance on a new data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cxnSp>
        <p:nvCxnSpPr>
          <p:cNvPr id="11" name="Прямая со стрелкой 10"/>
          <p:cNvCxnSpPr>
            <a:stCxn id="5" idx="2"/>
          </p:cNvCxnSpPr>
          <p:nvPr/>
        </p:nvCxnSpPr>
        <p:spPr>
          <a:xfrm rot="16200000" flipH="1">
            <a:off x="4786313" y="3357562"/>
            <a:ext cx="928688" cy="192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12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" name="Овал 7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" name="Овал 8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0" name="Овал 9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3" name="Овал 12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Овал 13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5" name="Овал 14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Овал 15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7" name="Овал 16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" name="Овал 17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Овал 1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0" name="Овал 19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Овал 20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2" name="Прямоугольник 21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3" name="Прямая со стрелкой 22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Овал 25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7" name="Овал 26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Прямоугольник 36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38" name="Прямая со стрелкой 37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1" name="Овал 40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2" name="Овал 41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3" name="Овал 42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4" name="Овал 43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5" name="Овал 44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6" name="Овал 45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7" name="Овал 46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8" name="Овал 47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9" name="Овал 48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0" name="Овал 49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1" name="Овал 50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2" name="Прямая соединительная линия 51"/>
          <p:cNvCxnSpPr>
            <a:endCxn id="4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олилиния 53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5" name="TextBox 54"/>
          <p:cNvSpPr txBox="1"/>
          <p:nvPr/>
        </p:nvSpPr>
        <p:spPr>
          <a:xfrm>
            <a:off x="785813" y="3071813"/>
            <a:ext cx="2000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Easy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 a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OK</a:t>
            </a:r>
          </a:p>
        </p:txBody>
      </p:sp>
      <p:grpSp>
        <p:nvGrpSpPr>
          <p:cNvPr id="17467" name="Группа 121"/>
          <p:cNvGrpSpPr>
            <a:grpSpLocks/>
          </p:cNvGrpSpPr>
          <p:nvPr/>
        </p:nvGrpSpPr>
        <p:grpSpPr bwMode="auto">
          <a:xfrm>
            <a:off x="3714750" y="3786188"/>
            <a:ext cx="2214563" cy="2143125"/>
            <a:chOff x="3714744" y="3786190"/>
            <a:chExt cx="2214578" cy="2143140"/>
          </a:xfrm>
        </p:grpSpPr>
        <p:sp>
          <p:nvSpPr>
            <p:cNvPr id="110" name="Овал 10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8" name="Группа 135"/>
          <p:cNvGrpSpPr>
            <a:grpSpLocks/>
          </p:cNvGrpSpPr>
          <p:nvPr/>
        </p:nvGrpSpPr>
        <p:grpSpPr bwMode="auto">
          <a:xfrm>
            <a:off x="6643688" y="3786188"/>
            <a:ext cx="2214562" cy="2143125"/>
            <a:chOff x="3714744" y="3786190"/>
            <a:chExt cx="2214578" cy="2143140"/>
          </a:xfrm>
        </p:grpSpPr>
        <p:sp>
          <p:nvSpPr>
            <p:cNvPr id="137" name="Овал 136"/>
            <p:cNvSpPr/>
            <p:nvPr/>
          </p:nvSpPr>
          <p:spPr>
            <a:xfrm>
              <a:off x="5643570" y="464344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5072066" y="5286387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464343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214810" y="5857891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5214942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786314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392905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9" name="Группа 148"/>
          <p:cNvGrpSpPr>
            <a:grpSpLocks/>
          </p:cNvGrpSpPr>
          <p:nvPr/>
        </p:nvGrpSpPr>
        <p:grpSpPr bwMode="auto">
          <a:xfrm>
            <a:off x="714375" y="3786188"/>
            <a:ext cx="2214563" cy="2143125"/>
            <a:chOff x="3714744" y="3786190"/>
            <a:chExt cx="2214578" cy="2143140"/>
          </a:xfrm>
        </p:grpSpPr>
        <p:sp>
          <p:nvSpPr>
            <p:cNvPr id="150" name="Овал 14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2" name="Овал 15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8" name="Овал 15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9" name="Овал 15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779838" y="3929063"/>
            <a:ext cx="1649412" cy="6461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v-SE" dirty="0"/>
              <a:t>minimum</a:t>
            </a:r>
          </a:p>
          <a:p>
            <a:pPr>
              <a:defRPr/>
            </a:pPr>
            <a:r>
              <a:rPr lang="sv-SE" dirty="0"/>
              <a:t>risk!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16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fitting</a:t>
            </a:r>
          </a:p>
          <a:p>
            <a:r>
              <a:rPr lang="en-US" dirty="0"/>
              <a:t>Model selection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98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Holdout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/test?</a:t>
            </a:r>
          </a:p>
          <a:p>
            <a:pPr lvl="1"/>
            <a:r>
              <a:rPr lang="sv-SE" sz="2000" dirty="0" err="1">
                <a:solidFill>
                  <a:srgbClr val="FF0000"/>
                </a:solidFill>
              </a:rPr>
              <a:t>Use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set.seed</a:t>
            </a:r>
            <a:r>
              <a:rPr lang="sv-SE" sz="2000" dirty="0">
                <a:solidFill>
                  <a:srgbClr val="FF0000"/>
                </a:solidFill>
              </a:rPr>
              <a:t>(12345) in the </a:t>
            </a:r>
            <a:r>
              <a:rPr lang="sv-SE" sz="2000" dirty="0" err="1">
                <a:solidFill>
                  <a:srgbClr val="FF0000"/>
                </a:solidFill>
              </a:rPr>
              <a:t>labs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to</a:t>
            </a:r>
            <a:r>
              <a:rPr lang="sv-SE" sz="2000" dirty="0">
                <a:solidFill>
                  <a:srgbClr val="FF0000"/>
                </a:solidFill>
              </a:rPr>
              <a:t> get </a:t>
            </a:r>
            <a:r>
              <a:rPr lang="sv-SE" sz="2000" dirty="0" err="1">
                <a:solidFill>
                  <a:srgbClr val="FF0000"/>
                </a:solidFill>
              </a:rPr>
              <a:t>identical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results</a:t>
            </a:r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/valid/test?</a:t>
            </a:r>
          </a:p>
          <a:p>
            <a:pPr lvl="1"/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475656" y="242088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(n*0.7))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test=data[-id,]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39330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(n*0.4))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id)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id2=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(n*0.3))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valid=data[id2,]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id3=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(id1,id2)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test=data[id3,] </a:t>
            </a:r>
          </a:p>
        </p:txBody>
      </p:sp>
    </p:spTree>
    <p:extLst>
      <p:ext uri="{BB962C8B-B14F-4D97-AF65-F5344CB8AC3E}">
        <p14:creationId xmlns:p14="http://schemas.microsoft.com/office/powerpoint/2010/main" val="44948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0070C0"/>
                    </a:solidFill>
                  </a:rPr>
                  <a:t>Bias </a:t>
                </a:r>
                <a:r>
                  <a:rPr lang="sv-SE" sz="2800" dirty="0" err="1">
                    <a:solidFill>
                      <a:srgbClr val="0070C0"/>
                    </a:solidFill>
                  </a:rPr>
                  <a:t>of</a:t>
                </a:r>
                <a:r>
                  <a:rPr lang="sv-SE" sz="2800" dirty="0">
                    <a:solidFill>
                      <a:srgbClr val="0070C0"/>
                    </a:solidFill>
                  </a:rPr>
                  <a:t> an </a:t>
                </a:r>
                <a:r>
                  <a:rPr lang="sv-SE" sz="2800" dirty="0" err="1">
                    <a:solidFill>
                      <a:srgbClr val="0070C0"/>
                    </a:solidFill>
                  </a:rPr>
                  <a:t>estimator</a:t>
                </a:r>
                <a:r>
                  <a:rPr lang="sv-SE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sv-SE" sz="2800" b="0" i="1" smtClean="0">
                        <a:latin typeface="Cambria Math"/>
                      </a:rPr>
                      <m:t>=</m:t>
                    </m:r>
                    <m:r>
                      <a:rPr lang="sv-SE" sz="28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sv-S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sv-SE" sz="2800" b="0" i="1" smtClean="0">
                            <a:latin typeface="Cambria Math"/>
                          </a:rPr>
                          <m:t>−</m:t>
                        </m:r>
                        <m:r>
                          <a:rPr lang="sv-SE" sz="2800" b="0" i="1" smtClean="0">
                            <a:latin typeface="Cambria Math"/>
                          </a:rPr>
                          <m:t>𝑓</m:t>
                        </m:r>
                        <m:r>
                          <a:rPr lang="sv-SE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sv-SE" sz="2800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sv-SE" sz="2800" dirty="0"/>
                  <a:t>,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/>
                      </a:rPr>
                      <m:t>𝑓</m:t>
                    </m:r>
                    <m:r>
                      <a:rPr lang="sv-SE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sz="28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800" dirty="0"/>
                  <a:t> is </a:t>
                </a:r>
                <a:r>
                  <a:rPr lang="sv-SE" sz="2800" dirty="0" err="1"/>
                  <a:t>expected</a:t>
                </a:r>
                <a:r>
                  <a:rPr lang="sv-SE" sz="2800" dirty="0"/>
                  <a:t> </a:t>
                </a:r>
                <a:r>
                  <a:rPr lang="sv-SE" sz="2800" dirty="0" err="1"/>
                  <a:t>response</a:t>
                </a:r>
                <a:endParaRPr lang="sv-SE" sz="2800" dirty="0"/>
              </a:p>
              <a:p>
                <a:pPr lvl="1"/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sv-SE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sv-SE" sz="2400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, the </a:t>
                </a:r>
                <a:r>
                  <a:rPr lang="sv-SE" sz="2400" dirty="0" err="1"/>
                  <a:t>estimator</a:t>
                </a:r>
                <a:r>
                  <a:rPr lang="sv-SE" sz="2400" dirty="0"/>
                  <a:t> is </a:t>
                </a:r>
                <a:r>
                  <a:rPr lang="sv-SE" sz="2400" b="1" dirty="0" err="1"/>
                  <a:t>unbiased</a:t>
                </a:r>
                <a:endParaRPr lang="sv-SE" sz="2400" b="1" dirty="0"/>
              </a:p>
              <a:p>
                <a:pPr lvl="1"/>
                <a:r>
                  <a:rPr lang="sv-SE" sz="2400" dirty="0"/>
                  <a:t>ML </a:t>
                </a:r>
                <a:r>
                  <a:rPr lang="sv-SE" sz="2400" dirty="0" err="1"/>
                  <a:t>estimators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asymptotically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unbiased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enough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complex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However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unbiasedness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does</a:t>
                </a:r>
                <a:r>
                  <a:rPr lang="sv-SE" sz="2400" dirty="0"/>
                  <a:t> not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good</a:t>
                </a:r>
                <a:r>
                  <a:rPr lang="sv-SE" sz="2400" dirty="0"/>
                  <a:t> choice!</a:t>
                </a:r>
              </a:p>
              <a:p>
                <a:pPr lvl="1"/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329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Assume loss is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𝑌</m:t>
                          </m:r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20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sz="2000" b="0" i="1" smtClean="0">
                          <a:latin typeface="Cambria Math"/>
                        </a:rPr>
                        <m:t>+</m:t>
                      </m:r>
                      <m:r>
                        <a:rPr lang="sv-SE" sz="2000" b="0" i="1" smtClean="0">
                          <a:latin typeface="Cambria Math"/>
                        </a:rPr>
                        <m:t>𝐵𝑖𝑎</m:t>
                      </m:r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+</m:t>
                      </m:r>
                      <m:r>
                        <a:rPr lang="sv-SE" sz="2000" b="0" i="1" smtClean="0">
                          <a:latin typeface="Cambria Math"/>
                        </a:rPr>
                        <m:t>𝑉𝑎𝑟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852936"/>
            <a:ext cx="5530477" cy="335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00192" y="378904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When</a:t>
            </a:r>
            <a:r>
              <a:rPr lang="sv-SE" dirty="0"/>
              <a:t> loss is not </a:t>
            </a:r>
            <a:r>
              <a:rPr lang="sv-SE" dirty="0" err="1"/>
              <a:t>quadratic</a:t>
            </a:r>
            <a:r>
              <a:rPr lang="sv-SE" dirty="0"/>
              <a:t>, no </a:t>
            </a:r>
            <a:r>
              <a:rPr lang="sv-SE" dirty="0" err="1"/>
              <a:t>such</a:t>
            </a:r>
            <a:r>
              <a:rPr lang="sv-SE" dirty="0"/>
              <a:t> </a:t>
            </a:r>
            <a:r>
              <a:rPr lang="sv-SE" dirty="0" err="1"/>
              <a:t>nice</a:t>
            </a:r>
            <a:r>
              <a:rPr lang="sv-SE" dirty="0"/>
              <a:t>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exist</a:t>
            </a:r>
            <a:endParaRPr lang="sv-SE" dirty="0"/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796136" y="2852936"/>
            <a:ext cx="17641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1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validation</a:t>
            </a:r>
            <a:r>
              <a:rPr lang="sv-SE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err="1"/>
              <a:t>Compared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holdout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Why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portion </a:t>
            </a:r>
            <a:r>
              <a:rPr lang="sv-SE" dirty="0" err="1"/>
              <a:t>of</a:t>
            </a:r>
            <a:r>
              <a:rPr lang="sv-SE" dirty="0"/>
              <a:t> data for </a:t>
            </a:r>
            <a:r>
              <a:rPr lang="sv-SE" dirty="0" err="1"/>
              <a:t>training</a:t>
            </a:r>
            <a:r>
              <a:rPr lang="sv-SE" dirty="0"/>
              <a:t>-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(</a:t>
            </a:r>
            <a:r>
              <a:rPr lang="sv-SE" dirty="0" err="1"/>
              <a:t>increase</a:t>
            </a:r>
            <a:r>
              <a:rPr lang="sv-SE" dirty="0"/>
              <a:t> </a:t>
            </a:r>
            <a:r>
              <a:rPr lang="sv-SE" dirty="0" err="1"/>
              <a:t>accuracy</a:t>
            </a:r>
            <a:r>
              <a:rPr lang="sv-SE" dirty="0"/>
              <a:t>)?</a:t>
            </a:r>
          </a:p>
          <a:p>
            <a:pPr marL="457200" indent="-457200" eaLnBrk="1" hangingPunct="1">
              <a:buFontTx/>
              <a:buNone/>
            </a:pPr>
            <a:endParaRPr lang="sv-SE" b="1" dirty="0">
              <a:solidFill>
                <a:srgbClr val="7F3203"/>
              </a:solidFill>
            </a:endParaRPr>
          </a:p>
          <a:p>
            <a:pPr marL="457200" indent="-457200" eaLnBrk="1" hangingPunct="1">
              <a:buFontTx/>
              <a:buNone/>
            </a:pPr>
            <a:r>
              <a:rPr lang="sv-SE" b="1" dirty="0">
                <a:solidFill>
                  <a:srgbClr val="7F3203"/>
                </a:solidFill>
              </a:rPr>
              <a:t>Cross-</a:t>
            </a:r>
            <a:r>
              <a:rPr lang="sv-SE" b="1" dirty="0" err="1">
                <a:solidFill>
                  <a:srgbClr val="7F3203"/>
                </a:solidFill>
              </a:rPr>
              <a:t>validation</a:t>
            </a:r>
            <a:r>
              <a:rPr lang="sv-SE" b="1" dirty="0">
                <a:solidFill>
                  <a:srgbClr val="7F3203"/>
                </a:solidFill>
              </a:rPr>
              <a:t> </a:t>
            </a:r>
            <a:r>
              <a:rPr lang="sv-SE" dirty="0"/>
              <a:t>(Estimates </a:t>
            </a:r>
            <a:r>
              <a:rPr lang="sv-SE" dirty="0" err="1"/>
              <a:t>Err</a:t>
            </a:r>
            <a:r>
              <a:rPr lang="sv-SE" dirty="0"/>
              <a:t>)</a:t>
            </a:r>
          </a:p>
          <a:p>
            <a:pPr marL="457200" indent="-457200" eaLnBrk="1" hangingPunct="1">
              <a:buFontTx/>
              <a:buNone/>
            </a:pPr>
            <a:r>
              <a:rPr lang="sv-SE" b="1" dirty="0"/>
              <a:t>K-</a:t>
            </a:r>
            <a:r>
              <a:rPr lang="sv-SE" b="1" dirty="0" err="1"/>
              <a:t>fold</a:t>
            </a:r>
            <a:r>
              <a:rPr lang="sv-SE" b="1" dirty="0"/>
              <a:t> cross-</a:t>
            </a:r>
            <a:r>
              <a:rPr lang="sv-SE" b="1" dirty="0" err="1"/>
              <a:t>validation</a:t>
            </a:r>
            <a:r>
              <a:rPr lang="sv-SE" b="1" dirty="0"/>
              <a:t> (</a:t>
            </a:r>
            <a:r>
              <a:rPr lang="sv-SE" b="1" dirty="0" err="1"/>
              <a:t>rough</a:t>
            </a:r>
            <a:r>
              <a:rPr lang="sv-SE" b="1" dirty="0"/>
              <a:t> </a:t>
            </a:r>
            <a:r>
              <a:rPr lang="sv-SE" b="1" dirty="0" err="1"/>
              <a:t>scheme</a:t>
            </a:r>
            <a:r>
              <a:rPr lang="sv-SE" b="1" dirty="0"/>
              <a:t>, show </a:t>
            </a:r>
            <a:r>
              <a:rPr lang="sv-SE" b="1" dirty="0" err="1"/>
              <a:t>picture</a:t>
            </a:r>
            <a:r>
              <a:rPr lang="sv-SE" b="1" dirty="0"/>
              <a:t>)</a:t>
            </a:r>
            <a:r>
              <a:rPr lang="sv-SE" dirty="0"/>
              <a:t>: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Permute</a:t>
            </a:r>
            <a:r>
              <a:rPr lang="sv-SE" dirty="0"/>
              <a:t> the observations </a:t>
            </a:r>
            <a:r>
              <a:rPr lang="sv-SE" dirty="0" err="1"/>
              <a:t>randomly</a:t>
            </a:r>
            <a:endParaRPr lang="sv-SE" dirty="0"/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Divide</a:t>
            </a:r>
            <a:r>
              <a:rPr lang="sv-SE" dirty="0"/>
              <a:t> data-set in K </a:t>
            </a:r>
            <a:r>
              <a:rPr lang="sv-SE" dirty="0" err="1"/>
              <a:t>roughly</a:t>
            </a:r>
            <a:r>
              <a:rPr lang="sv-SE" dirty="0"/>
              <a:t> </a:t>
            </a:r>
            <a:r>
              <a:rPr lang="sv-SE" dirty="0" err="1"/>
              <a:t>equally-sized</a:t>
            </a:r>
            <a:r>
              <a:rPr lang="sv-SE" dirty="0"/>
              <a:t> </a:t>
            </a:r>
            <a:r>
              <a:rPr lang="sv-SE" dirty="0" err="1"/>
              <a:t>subsets</a:t>
            </a:r>
            <a:endParaRPr lang="sv-SE" dirty="0"/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Remove</a:t>
            </a:r>
            <a:r>
              <a:rPr lang="sv-SE" dirty="0"/>
              <a:t> </a:t>
            </a:r>
            <a:r>
              <a:rPr lang="sv-SE" dirty="0" err="1"/>
              <a:t>subset</a:t>
            </a:r>
            <a:r>
              <a:rPr lang="sv-SE" dirty="0"/>
              <a:t> #i and fit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remaining</a:t>
            </a:r>
            <a:r>
              <a:rPr lang="sv-SE" dirty="0"/>
              <a:t> data.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Predict</a:t>
            </a:r>
            <a:r>
              <a:rPr lang="sv-SE" dirty="0"/>
              <a:t> the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for </a:t>
            </a:r>
            <a:r>
              <a:rPr lang="sv-SE" dirty="0" err="1"/>
              <a:t>subset</a:t>
            </a:r>
            <a:r>
              <a:rPr lang="sv-SE" dirty="0"/>
              <a:t> #i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fitted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v-SE" dirty="0" err="1"/>
              <a:t>Repeat</a:t>
            </a:r>
            <a:r>
              <a:rPr lang="sv-SE" dirty="0"/>
              <a:t> steps 3-4 for different i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v-SE" dirty="0"/>
              <a:t>CV= </a:t>
            </a:r>
            <a:r>
              <a:rPr lang="sv-SE" dirty="0" err="1"/>
              <a:t>squared</a:t>
            </a:r>
            <a:r>
              <a:rPr lang="sv-SE" dirty="0"/>
              <a:t> </a:t>
            </a:r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observed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predicted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(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is </a:t>
            </a:r>
            <a:r>
              <a:rPr lang="sv-SE" dirty="0" err="1"/>
              <a:t>possible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43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6179" y="226294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sv-SE" dirty="0"/>
              <a:t>Cross-</a:t>
            </a:r>
            <a:r>
              <a:rPr lang="sv-SE" dirty="0" err="1"/>
              <a:t>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buFontTx/>
                  <a:buNone/>
                </a:pPr>
                <a:r>
                  <a:rPr lang="sv-SE" b="1" dirty="0">
                    <a:solidFill>
                      <a:srgbClr val="7F3203"/>
                    </a:solidFill>
                  </a:rPr>
                  <a:t>Cross-</a:t>
                </a:r>
                <a:r>
                  <a:rPr lang="sv-SE" b="1" dirty="0" err="1">
                    <a:solidFill>
                      <a:srgbClr val="7F3203"/>
                    </a:solidFill>
                  </a:rPr>
                  <a:t>validation</a:t>
                </a:r>
                <a:endParaRPr lang="sv-SE" b="1" dirty="0">
                  <a:solidFill>
                    <a:srgbClr val="7F3203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sv-SE" u="sng" dirty="0"/>
              </a:p>
              <a:p>
                <a:pPr eaLnBrk="1" hangingPunct="1">
                  <a:buFontTx/>
                  <a:buNone/>
                </a:pPr>
                <a:endParaRPr lang="sv-SE" u="sng" dirty="0"/>
              </a:p>
              <a:p>
                <a:pPr eaLnBrk="1" hangingPunct="1">
                  <a:buFontTx/>
                  <a:buNone/>
                </a:pPr>
                <a:endParaRPr lang="sv-SE" u="sng" dirty="0"/>
              </a:p>
              <a:p>
                <a:pPr eaLnBrk="1" hangingPunct="1">
                  <a:buFontTx/>
                  <a:buNone/>
                </a:pPr>
                <a:r>
                  <a:rPr lang="sv-SE" u="sng" dirty="0"/>
                  <a:t>Note</a:t>
                </a:r>
                <a:r>
                  <a:rPr lang="sv-SE" dirty="0">
                    <a:solidFill>
                      <a:srgbClr val="7F3203"/>
                    </a:solidFill>
                  </a:rPr>
                  <a:t>: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i="1" dirty="0">
                    <a:latin typeface="Times New Roman" pitchFamily="18" charset="0"/>
                  </a:rPr>
                  <a:t>K=N</a:t>
                </a:r>
                <a:r>
                  <a:rPr lang="sv-SE" dirty="0"/>
                  <a:t> </a:t>
                </a:r>
                <a:r>
                  <a:rPr lang="sv-SE" dirty="0" err="1"/>
                  <a:t>then</a:t>
                </a:r>
                <a:r>
                  <a:rPr lang="sv-SE" dirty="0"/>
                  <a:t> </a:t>
                </a:r>
                <a:r>
                  <a:rPr lang="sv-SE" dirty="0" err="1"/>
                  <a:t>method</a:t>
                </a:r>
                <a:r>
                  <a:rPr lang="sv-SE" dirty="0"/>
                  <a:t> is </a:t>
                </a:r>
                <a:r>
                  <a:rPr lang="sv-SE" i="1" dirty="0" err="1">
                    <a:solidFill>
                      <a:srgbClr val="7F3203"/>
                    </a:solidFill>
                  </a:rPr>
                  <a:t>leave-one-out</a:t>
                </a:r>
                <a:r>
                  <a:rPr lang="sv-SE" dirty="0"/>
                  <a:t> cross-</a:t>
                </a:r>
                <a:r>
                  <a:rPr lang="sv-SE" dirty="0" err="1"/>
                  <a:t>validation</a:t>
                </a:r>
                <a:r>
                  <a:rPr lang="sv-SE" dirty="0"/>
                  <a:t>.</a:t>
                </a:r>
                <a:endParaRPr lang="sv-SE" dirty="0">
                  <a:solidFill>
                    <a:srgbClr val="7F3203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sv-SE" b="1" dirty="0">
                  <a:solidFill>
                    <a:srgbClr val="7F3203"/>
                  </a:solidFill>
                </a:endParaRPr>
              </a:p>
              <a:p>
                <a:pPr eaLnBrk="1" hangingPunct="1">
                  <a:buFontTx/>
                  <a:buNone/>
                </a:pPr>
                <a:r>
                  <a:rPr lang="sv-SE" b="1" dirty="0"/>
                  <a:t>K-</a:t>
                </a:r>
                <a:r>
                  <a:rPr lang="sv-SE" b="1" dirty="0" err="1"/>
                  <a:t>fold</a:t>
                </a:r>
                <a:r>
                  <a:rPr lang="sv-SE" b="1" dirty="0"/>
                  <a:t> cross-</a:t>
                </a:r>
                <a:r>
                  <a:rPr lang="sv-SE" b="1" dirty="0" err="1"/>
                  <a:t>validation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𝐶𝑉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sv-SE" b="0" i="1" smtClean="0">
                            <a:latin typeface="Cambria Math"/>
                          </a:rPr>
                          <m:t>𝐿</m:t>
                        </m:r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sv-S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eaLnBrk="1" hangingPunct="1">
                  <a:buFontTx/>
                  <a:buNone/>
                </a:pPr>
                <a:endParaRPr lang="el-GR" dirty="0">
                  <a:cs typeface="Arial" charset="0"/>
                </a:endParaRPr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266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D6EAD7-EA5A-4941-BC98-ACB78DDF0DD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365625"/>
            <a:ext cx="3371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4520207" cy="121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522920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What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to</a:t>
            </a:r>
            <a:r>
              <a:rPr lang="sv-SE" dirty="0">
                <a:solidFill>
                  <a:srgbClr val="7030A0"/>
                </a:solidFill>
              </a:rPr>
              <a:t> do </a:t>
            </a:r>
            <a:r>
              <a:rPr lang="sv-SE" dirty="0" err="1">
                <a:solidFill>
                  <a:srgbClr val="7030A0"/>
                </a:solidFill>
              </a:rPr>
              <a:t>if</a:t>
            </a:r>
            <a:r>
              <a:rPr lang="sv-SE" dirty="0">
                <a:solidFill>
                  <a:srgbClr val="7030A0"/>
                </a:solidFill>
              </a:rPr>
              <a:t> N is not a </a:t>
            </a:r>
            <a:r>
              <a:rPr lang="sv-SE" dirty="0" err="1">
                <a:solidFill>
                  <a:srgbClr val="7030A0"/>
                </a:solidFill>
              </a:rPr>
              <a:t>multiple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of</a:t>
            </a:r>
            <a:r>
              <a:rPr lang="sv-SE" dirty="0">
                <a:solidFill>
                  <a:srgbClr val="7030A0"/>
                </a:solidFill>
              </a:rPr>
              <a:t> K?</a:t>
            </a:r>
          </a:p>
        </p:txBody>
      </p:sp>
    </p:spTree>
    <p:extLst>
      <p:ext uri="{BB962C8B-B14F-4D97-AF65-F5344CB8AC3E}">
        <p14:creationId xmlns:p14="http://schemas.microsoft.com/office/powerpoint/2010/main" val="10231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validation</a:t>
            </a:r>
            <a:r>
              <a:rPr lang="sv-SE" dirty="0"/>
              <a:t> vs </a:t>
            </a:r>
            <a:r>
              <a:rPr lang="sv-SE" dirty="0" err="1"/>
              <a:t>Holdout</a:t>
            </a:r>
            <a:r>
              <a:rPr lang="sv-SE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/>
              <a:t>Holdout</a:t>
            </a:r>
            <a:r>
              <a:rPr lang="sv-SE" sz="2800" dirty="0"/>
              <a:t> is </a:t>
            </a:r>
            <a:r>
              <a:rPr lang="sv-SE" sz="2800" dirty="0" err="1"/>
              <a:t>easy</a:t>
            </a:r>
            <a:r>
              <a:rPr lang="sv-SE" sz="2800" dirty="0"/>
              <a:t> </a:t>
            </a:r>
            <a:r>
              <a:rPr lang="sv-SE" sz="2800" dirty="0" err="1"/>
              <a:t>to</a:t>
            </a:r>
            <a:r>
              <a:rPr lang="sv-SE" sz="2800" dirty="0"/>
              <a:t> do (a </a:t>
            </a:r>
            <a:r>
              <a:rPr lang="sv-SE" sz="2800" dirty="0" err="1"/>
              <a:t>few</a:t>
            </a:r>
            <a:r>
              <a:rPr lang="sv-SE" sz="2800" dirty="0"/>
              <a:t> </a:t>
            </a:r>
            <a:r>
              <a:rPr lang="sv-SE" sz="2800" dirty="0" err="1"/>
              <a:t>model</a:t>
            </a:r>
            <a:r>
              <a:rPr lang="sv-SE" sz="2800" dirty="0"/>
              <a:t> fits </a:t>
            </a:r>
            <a:r>
              <a:rPr lang="sv-SE" sz="2800" dirty="0" err="1"/>
              <a:t>to</a:t>
            </a:r>
            <a:r>
              <a:rPr lang="sv-SE" sz="2800" dirty="0"/>
              <a:t> </a:t>
            </a:r>
            <a:r>
              <a:rPr lang="sv-SE" sz="2800" dirty="0" err="1"/>
              <a:t>each</a:t>
            </a:r>
            <a:r>
              <a:rPr lang="sv-SE" sz="2800" dirty="0"/>
              <a:t> data)</a:t>
            </a:r>
          </a:p>
          <a:p>
            <a:endParaRPr lang="sv-SE" sz="2800" dirty="0"/>
          </a:p>
          <a:p>
            <a:r>
              <a:rPr lang="sv-SE" sz="2800" dirty="0"/>
              <a:t>Cross </a:t>
            </a:r>
            <a:r>
              <a:rPr lang="sv-SE" sz="2800" dirty="0" err="1"/>
              <a:t>validation</a:t>
            </a:r>
            <a:r>
              <a:rPr lang="sv-SE" sz="2800" dirty="0"/>
              <a:t> is </a:t>
            </a:r>
            <a:r>
              <a:rPr lang="sv-SE" sz="2800" dirty="0" err="1"/>
              <a:t>computationally</a:t>
            </a:r>
            <a:r>
              <a:rPr lang="sv-SE" sz="2800" dirty="0"/>
              <a:t> </a:t>
            </a:r>
            <a:r>
              <a:rPr lang="sv-SE" sz="2800" dirty="0" err="1"/>
              <a:t>demanding</a:t>
            </a:r>
            <a:r>
              <a:rPr lang="sv-SE" sz="2800" dirty="0"/>
              <a:t> (</a:t>
            </a:r>
            <a:r>
              <a:rPr lang="sv-SE" sz="2800" dirty="0" err="1"/>
              <a:t>many</a:t>
            </a:r>
            <a:r>
              <a:rPr lang="sv-SE" sz="2800" dirty="0"/>
              <a:t> </a:t>
            </a:r>
            <a:r>
              <a:rPr lang="sv-SE" sz="2800" dirty="0" err="1"/>
              <a:t>model</a:t>
            </a:r>
            <a:r>
              <a:rPr lang="sv-SE" sz="2800" dirty="0"/>
              <a:t> fits)</a:t>
            </a:r>
          </a:p>
          <a:p>
            <a:endParaRPr lang="sv-SE" sz="2800" dirty="0"/>
          </a:p>
          <a:p>
            <a:r>
              <a:rPr lang="sv-SE" sz="2800" dirty="0" err="1"/>
              <a:t>Holdout</a:t>
            </a:r>
            <a:r>
              <a:rPr lang="sv-SE" sz="2800" dirty="0"/>
              <a:t> is </a:t>
            </a:r>
            <a:r>
              <a:rPr lang="sv-SE" sz="2800" dirty="0" err="1"/>
              <a:t>applicable</a:t>
            </a:r>
            <a:r>
              <a:rPr lang="sv-SE" sz="2800" dirty="0"/>
              <a:t> for </a:t>
            </a:r>
            <a:r>
              <a:rPr lang="sv-SE" sz="2800" dirty="0" err="1"/>
              <a:t>large</a:t>
            </a:r>
            <a:r>
              <a:rPr lang="sv-SE" sz="2800" dirty="0"/>
              <a:t> data</a:t>
            </a:r>
          </a:p>
          <a:p>
            <a:pPr lvl="1"/>
            <a:r>
              <a:rPr lang="sv-SE" sz="2400" dirty="0" err="1"/>
              <a:t>Otherwise</a:t>
            </a:r>
            <a:r>
              <a:rPr lang="sv-SE" sz="2400" dirty="0"/>
              <a:t>,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selection</a:t>
            </a:r>
            <a:r>
              <a:rPr lang="sv-SE" sz="2400" dirty="0"/>
              <a:t> </a:t>
            </a:r>
            <a:r>
              <a:rPr lang="sv-SE" sz="2400" dirty="0" err="1"/>
              <a:t>performs</a:t>
            </a:r>
            <a:r>
              <a:rPr lang="sv-SE" sz="2400" dirty="0"/>
              <a:t> </a:t>
            </a:r>
            <a:r>
              <a:rPr lang="sv-SE" sz="2400" dirty="0" err="1"/>
              <a:t>poorly</a:t>
            </a:r>
            <a:endParaRPr lang="sv-SE" sz="2400" dirty="0"/>
          </a:p>
          <a:p>
            <a:pPr lvl="1"/>
            <a:endParaRPr lang="sv-SE" sz="2400" dirty="0"/>
          </a:p>
          <a:p>
            <a:r>
              <a:rPr lang="sv-SE" sz="2800" dirty="0"/>
              <a:t>Cross </a:t>
            </a:r>
            <a:r>
              <a:rPr lang="sv-SE" sz="2800" dirty="0" err="1"/>
              <a:t>validation</a:t>
            </a:r>
            <a:r>
              <a:rPr lang="sv-SE" sz="2800" dirty="0"/>
              <a:t> is </a:t>
            </a:r>
            <a:r>
              <a:rPr lang="sv-SE" sz="2800" dirty="0" err="1"/>
              <a:t>more</a:t>
            </a:r>
            <a:r>
              <a:rPr lang="sv-SE" sz="2800" dirty="0"/>
              <a:t> </a:t>
            </a:r>
            <a:r>
              <a:rPr lang="sv-SE" sz="2800" dirty="0" err="1"/>
              <a:t>suitable</a:t>
            </a:r>
            <a:r>
              <a:rPr lang="sv-SE" sz="2800" dirty="0"/>
              <a:t> for </a:t>
            </a:r>
            <a:r>
              <a:rPr lang="sv-SE" sz="2800" dirty="0" err="1"/>
              <a:t>smaller</a:t>
            </a:r>
            <a:r>
              <a:rPr lang="sv-SE" sz="2800" dirty="0"/>
              <a:t>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54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Analytical</a:t>
            </a:r>
            <a:r>
              <a:rPr lang="sv-SE" dirty="0"/>
              <a:t> </a:t>
            </a:r>
            <a:r>
              <a:rPr lang="sv-SE" dirty="0" err="1"/>
              <a:t>methods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sv-SE" dirty="0"/>
                  <a:t>Analytical expressions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select</a:t>
                </a:r>
                <a:r>
                  <a:rPr lang="sv-SE" dirty="0"/>
                  <a:t> </a:t>
                </a:r>
                <a:r>
                  <a:rPr lang="sv-SE" dirty="0" err="1"/>
                  <a:t>models</a:t>
                </a:r>
                <a:endParaRPr lang="sv-SE" dirty="0"/>
              </a:p>
              <a:p>
                <a:pPr lvl="1" eaLnBrk="1" hangingPunct="1"/>
                <a:r>
                  <a:rPr lang="sv-SE" i="1" dirty="0">
                    <a:latin typeface="Times New Roman" pitchFamily="18" charset="0"/>
                  </a:rPr>
                  <a:t>AIC </a:t>
                </a:r>
                <a:r>
                  <a:rPr lang="sv-SE" dirty="0"/>
                  <a:t>(</a:t>
                </a:r>
                <a:r>
                  <a:rPr lang="sv-SE" dirty="0" err="1"/>
                  <a:t>Akaike’s</a:t>
                </a:r>
                <a:r>
                  <a:rPr lang="sv-SE" dirty="0"/>
                  <a:t> information </a:t>
                </a:r>
                <a:r>
                  <a:rPr lang="sv-SE" dirty="0" err="1"/>
                  <a:t>criterion</a:t>
                </a:r>
                <a:r>
                  <a:rPr lang="sv-SE" dirty="0"/>
                  <a:t>)</a:t>
                </a:r>
              </a:p>
              <a:p>
                <a:pPr marL="0" indent="0"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sv-SE" dirty="0" err="1">
                    <a:solidFill>
                      <a:srgbClr val="0070C0"/>
                    </a:solidFill>
                  </a:rPr>
                  <a:t>Idea</a:t>
                </a:r>
                <a:r>
                  <a:rPr lang="sv-SE" dirty="0"/>
                  <a:t>: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sv-SE" i="1">
                        <a:latin typeface="Cambria Math"/>
                      </a:rPr>
                      <m:t>=</m:t>
                    </m:r>
                    <m:r>
                      <a:rPr lang="sv-SE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𝐿</m:t>
                        </m:r>
                        <m:r>
                          <a:rPr lang="sv-SE" i="1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/>
                              </a:rPr>
                              <m:t>𝑋</m:t>
                            </m:r>
                            <m:r>
                              <a:rPr lang="sv-SE" i="1">
                                <a:latin typeface="Cambria Math"/>
                              </a:rPr>
                              <m:t>, </m:t>
                            </m:r>
                            <m:r>
                              <a:rPr lang="sv-SE" i="1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sv-SE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v-SE" dirty="0"/>
                          <m:t> </m:t>
                        </m:r>
                      </m:e>
                    </m:d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consider</a:t>
                </a:r>
                <a:r>
                  <a:rPr lang="sv-SE" dirty="0"/>
                  <a:t> </a:t>
                </a:r>
                <a:r>
                  <a:rPr lang="sv-SE" b="1" dirty="0"/>
                  <a:t>in-</a:t>
                </a:r>
                <a:r>
                  <a:rPr lang="sv-SE" b="1" dirty="0" err="1"/>
                  <a:t>sample</a:t>
                </a:r>
                <a:r>
                  <a:rPr lang="sv-SE" dirty="0"/>
                  <a:t> risk (</a:t>
                </a:r>
                <a:r>
                  <a:rPr lang="sv-SE" dirty="0" err="1"/>
                  <a:t>only</a:t>
                </a:r>
                <a:r>
                  <a:rPr lang="sv-SE" dirty="0"/>
                  <a:t> </a:t>
                </a:r>
                <a:r>
                  <a:rPr lang="sv-SE" i="1" dirty="0"/>
                  <a:t>Y</a:t>
                </a:r>
                <a:r>
                  <a:rPr lang="sv-SE" dirty="0"/>
                  <a:t> in </a:t>
                </a:r>
                <a:r>
                  <a:rPr lang="sv-SE" i="1" dirty="0"/>
                  <a:t>D </a:t>
                </a:r>
                <a:r>
                  <a:rPr lang="sv-SE" dirty="0"/>
                  <a:t>is random):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i="1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sv-S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i="1">
                                      <a:latin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sv-SE" dirty="0"/>
                                <m:t> 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|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sv-SE" dirty="0"/>
                            <m:t> 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6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Analytical</a:t>
            </a:r>
            <a:r>
              <a:rPr lang="sv-SE" dirty="0"/>
              <a:t> </a:t>
            </a:r>
            <a:r>
              <a:rPr lang="sv-SE" dirty="0" err="1"/>
              <a:t>methods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One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show </a:t>
                </a:r>
                <a:r>
                  <a:rPr lang="sv-SE" sz="2400" dirty="0" err="1"/>
                  <a:t>that</a:t>
                </a:r>
                <a:endParaRPr lang="sv-SE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sv-SE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sz="20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sv-SE" sz="2000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𝑡𝑟𝑎𝑖𝑛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sz="2000" b="0" dirty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sv-SE" sz="2000" dirty="0" err="1"/>
                  <a:t>where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𝑡𝑟𝑎𝑖𝑛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sv-SE" sz="2000" dirty="0"/>
                  <a:t> </a:t>
                </a:r>
              </a:p>
              <a:p>
                <a:pPr marL="457200" lvl="1" indent="0">
                  <a:buNone/>
                </a:pPr>
                <a:endParaRPr lang="sv-SE" sz="2000" dirty="0"/>
              </a:p>
              <a:p>
                <a:r>
                  <a:rPr lang="sv-SE" sz="2400" dirty="0" err="1"/>
                  <a:t>Recall</a:t>
                </a:r>
                <a:r>
                  <a:rPr lang="sv-SE" sz="2400" dirty="0"/>
                  <a:t>, </a:t>
                </a:r>
                <a:r>
                  <a:rPr lang="sv-SE" sz="2400" b="1" dirty="0" err="1"/>
                  <a:t>degrees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of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freedom</a:t>
                </a:r>
                <a:r>
                  <a:rPr lang="sv-SE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dirty="0">
                        <a:latin typeface="Cambria Math"/>
                        <a:ea typeface="Cambria Math"/>
                      </a:rPr>
                      <m:t>d</m:t>
                    </m:r>
                    <m:r>
                      <m:rPr>
                        <m:sty m:val="p"/>
                      </m:rPr>
                      <a:rPr lang="sv-SE" sz="2400" b="0" i="0" dirty="0" smtClean="0">
                        <a:latin typeface="Cambria Math" panose="02040503050406030204" pitchFamily="18" charset="0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v-SE" sz="2400" b="0" i="0" dirty="0" smtClean="0">
                            <a:latin typeface="Cambria Math"/>
                            <a:ea typeface="Cambria Math"/>
                          </a:rPr>
                          <m:t>model</m:t>
                        </m:r>
                      </m:e>
                    </m:d>
                    <m:r>
                      <a:rPr lang="sv-SE" sz="2400" b="0" i="0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sv-SE" sz="2400" i="1" dirty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sv-SE" sz="2400" b="0" i="1" dirty="0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sv-SE" sz="2400" i="1">
                            <a:latin typeface="Cambria Math"/>
                            <a:ea typeface="Cambria Math"/>
                          </a:rPr>
                          <m:t>𝑐𝑜𝑣</m:t>
                        </m:r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v-SE" sz="2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linear</a:t>
                </a:r>
                <a:r>
                  <a:rPr lang="sv-SE" sz="2000" dirty="0"/>
                  <a:t>, </a:t>
                </a:r>
                <a:r>
                  <a:rPr lang="sv-SE" sz="2000" i="1" dirty="0" err="1"/>
                  <a:t>df</a:t>
                </a:r>
                <a:r>
                  <a:rPr lang="sv-SE" sz="2000" i="1" dirty="0"/>
                  <a:t> </a:t>
                </a:r>
                <a:r>
                  <a:rPr lang="sv-SE" sz="2000" dirty="0"/>
                  <a:t> is the </a:t>
                </a:r>
                <a:r>
                  <a:rPr lang="sv-SE" sz="2000" dirty="0" err="1"/>
                  <a:t>number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parameters.</a:t>
                </a:r>
              </a:p>
              <a:p>
                <a:pPr lvl="1"/>
                <a:endParaRPr lang="sv-SE" sz="2000" dirty="0"/>
              </a:p>
              <a:p>
                <a:r>
                  <a:rPr lang="sv-SE" sz="2400" dirty="0"/>
                  <a:t>If loss is </a:t>
                </a:r>
                <a:r>
                  <a:rPr lang="sv-SE" sz="2400" dirty="0" err="1"/>
                  <a:t>defined</a:t>
                </a:r>
                <a:r>
                  <a:rPr lang="sv-SE" sz="2400" dirty="0"/>
                  <a:t> by minus </a:t>
                </a:r>
                <a:r>
                  <a:rPr lang="sv-SE" sz="2400" dirty="0" err="1"/>
                  <a:t>two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loglikelihood</a:t>
                </a:r>
                <a:r>
                  <a:rPr lang="sv-SE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𝐴𝐼𝐶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≡−2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𝑙𝑜𝑔𝑙𝑖𝑘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d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𝑑𝑓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𝑚𝑜𝑑𝑒𝑙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068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800" b="1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 </a:t>
            </a:r>
            <a:r>
              <a:rPr lang="sv-SE" sz="2800" b="1" dirty="0"/>
              <a:t>Computer Hardware Data Set</a:t>
            </a:r>
            <a:r>
              <a:rPr lang="sv-SE" sz="2800" dirty="0"/>
              <a:t> : </a:t>
            </a:r>
            <a:r>
              <a:rPr lang="sv-SE" sz="2800" dirty="0" err="1"/>
              <a:t>performance</a:t>
            </a:r>
            <a:r>
              <a:rPr lang="sv-SE" sz="2800" dirty="0"/>
              <a:t> </a:t>
            </a:r>
            <a:r>
              <a:rPr lang="sv-SE" sz="2800" dirty="0" err="1"/>
              <a:t>measured</a:t>
            </a:r>
            <a:r>
              <a:rPr lang="sv-SE" sz="2800" dirty="0"/>
              <a:t> for </a:t>
            </a:r>
            <a:r>
              <a:rPr lang="sv-SE" sz="2800" dirty="0" err="1"/>
              <a:t>various</a:t>
            </a:r>
            <a:r>
              <a:rPr lang="sv-SE" sz="2800" dirty="0"/>
              <a:t> processors and </a:t>
            </a:r>
            <a:r>
              <a:rPr lang="sv-SE" sz="2800" dirty="0" err="1"/>
              <a:t>also</a:t>
            </a:r>
            <a:endParaRPr lang="sv-SE" sz="2800" dirty="0"/>
          </a:p>
          <a:p>
            <a:r>
              <a:rPr lang="sv-SE" sz="2800" dirty="0" err="1"/>
              <a:t>Cycle</a:t>
            </a:r>
            <a:r>
              <a:rPr lang="sv-SE" sz="2800" dirty="0"/>
              <a:t> </a:t>
            </a:r>
            <a:r>
              <a:rPr lang="sv-SE" sz="2800" dirty="0" err="1"/>
              <a:t>time</a:t>
            </a:r>
            <a:endParaRPr lang="sv-SE" sz="2800" dirty="0"/>
          </a:p>
          <a:p>
            <a:r>
              <a:rPr lang="sv-SE" sz="2800" dirty="0" err="1"/>
              <a:t>Memory</a:t>
            </a:r>
            <a:endParaRPr lang="sv-SE" sz="2800" dirty="0"/>
          </a:p>
          <a:p>
            <a:r>
              <a:rPr lang="sv-SE" sz="2800" dirty="0"/>
              <a:t>Channels</a:t>
            </a:r>
          </a:p>
          <a:p>
            <a:r>
              <a:rPr lang="sv-SE" sz="2800" dirty="0"/>
              <a:t>…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37272" y="5157192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predicting</a:t>
            </a:r>
            <a:r>
              <a:rPr lang="sv-SE" dirty="0"/>
              <a:t> </a:t>
            </a:r>
            <a:r>
              <a:rPr lang="sv-SE" dirty="0" err="1"/>
              <a:t>performance</a:t>
            </a:r>
            <a:endParaRPr lang="sv-SE" dirty="0"/>
          </a:p>
        </p:txBody>
      </p:sp>
      <p:sp>
        <p:nvSpPr>
          <p:cNvPr id="7" name="AutoShape 2" descr="http://www.google.se/url?sa=i&amp;source=imgres&amp;cd=&amp;ved=0CAYQjBwwAGoVChMI-bqnvqT5xwIVgw4sCh3GRwQ6&amp;url=http%3A%2F%2Fwww.spam.com%2Fupload%2Fvarieties-images%2Fspam_classic.png&amp;psig=AFQjCNFLZex7XEykFuswq9S31MyclIafGQ&amp;ust=1442414931929328"/>
          <p:cNvSpPr>
            <a:spLocks noChangeAspect="1" noChangeArrowheads="1"/>
          </p:cNvSpPr>
          <p:nvPr/>
        </p:nvSpPr>
        <p:spPr bwMode="auto">
          <a:xfrm>
            <a:off x="63500" y="-13652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AutoShape 4" descr="http://www.google.se/url?sa=i&amp;source=imgres&amp;cd=&amp;ved=0CAYQjBwwAGoVChMI4PPC2qT5xwIVBAwsCh0kVAc0&amp;url=http%3A%2F%2Fwww.spam.com%2Fupload%2Fvarieties-images%2Fspam_classic.png&amp;psig=AFQjCNHDLNt4lJLFXd81bhwXsrdDfzCPxg&amp;ust=1442414991049794"/>
          <p:cNvSpPr>
            <a:spLocks noChangeAspect="1" noChangeArrowheads="1"/>
          </p:cNvSpPr>
          <p:nvPr/>
        </p:nvSpPr>
        <p:spPr bwMode="auto">
          <a:xfrm>
            <a:off x="215900" y="1587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29703" name="Picture 7" descr="http://archive.ics.uci.edu/ml/assets/MLimages/Large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041303" cy="20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1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Try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different </a:t>
            </a:r>
            <a:r>
              <a:rPr lang="sv-SE" dirty="0" err="1"/>
              <a:t>predictor</a:t>
            </a:r>
            <a:r>
              <a:rPr lang="sv-SE" dirty="0"/>
              <a:t>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395536" y="256490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data=read.csv("machine.csv",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=F)</a:t>
            </a:r>
          </a:p>
          <a:p>
            <a:r>
              <a:rPr lang="sv-S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cvTools</a:t>
            </a:r>
            <a:r>
              <a:rPr lang="sv-S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fit1=lm(V9~V3+V4+V5+V6+V7+V8, data=data)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fit2=lm(V9~V3+V4+V5+V6+V7, data=data)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fit3=lm(V9~V3+V4+V5+V6, data=data)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f1=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cvFit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(fit1, y=data$V9,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data,K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foldType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consecutive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f2=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cvFit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(fit2, y=data$V9,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data,K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foldType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consecutive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f3=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cvFit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(fit3, y=data$V9,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data,K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foldType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consecutive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cvSelect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(f1,f2,f3)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96952"/>
            <a:ext cx="36274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11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Frequentist</a:t>
            </a:r>
            <a:r>
              <a:rPr lang="sv-SE" dirty="0"/>
              <a:t> vs </a:t>
            </a:r>
            <a:r>
              <a:rPr lang="sv-SE" dirty="0" err="1"/>
              <a:t>Bayesian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768314"/>
                <a:ext cx="5562600" cy="478112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000" dirty="0">
                    <a:solidFill>
                      <a:srgbClr val="0070C0"/>
                    </a:solidFill>
                  </a:rPr>
                  <a:t>Probabilistic Model </a:t>
                </a:r>
                <a14:m>
                  <m:oMath xmlns:m="http://schemas.openxmlformats.org/officeDocument/2006/math">
                    <m:r>
                      <a:rPr lang="sv-SE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sv-SE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sv-SE" sz="3000" b="0" dirty="0"/>
              </a:p>
              <a:p>
                <a:pPr lvl="1"/>
                <a:r>
                  <a:rPr lang="en-US" sz="2600" b="1" dirty="0" err="1"/>
                  <a:t>Frequentists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sv-SE" sz="2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600" dirty="0"/>
                  <a:t> is a parameter that should be estimated by model fitting</a:t>
                </a:r>
              </a:p>
              <a:p>
                <a:pPr lvl="1"/>
                <a:r>
                  <a:rPr lang="en-US" sz="2600" b="1" dirty="0"/>
                  <a:t>Bayesians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sv-SE" sz="2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600" dirty="0"/>
                  <a:t> is a random variable that has a prior distribution </a:t>
                </a:r>
                <a14:m>
                  <m:oMath xmlns:m="http://schemas.openxmlformats.org/officeDocument/2006/math">
                    <m:r>
                      <a:rPr lang="sv-SE" sz="2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600" dirty="0"/>
              </a:p>
              <a:p>
                <a:pPr lvl="2"/>
                <a:r>
                  <a:rPr lang="en-US" sz="2200" dirty="0"/>
                  <a:t>How to set </a:t>
                </a:r>
                <a14:m>
                  <m:oMath xmlns:m="http://schemas.openxmlformats.org/officeDocument/2006/math">
                    <m:r>
                      <a:rPr lang="sv-SE" sz="22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200" dirty="0"/>
                  <a:t>??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Example: </a:t>
                </a:r>
                <a:r>
                  <a:rPr lang="en-US" dirty="0"/>
                  <a:t>Linear regression, what are parameters here?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𝑦</m:t>
                      </m:r>
                      <m:r>
                        <a:rPr lang="sv-SE" b="0" i="1" smtClean="0">
                          <a:latin typeface="Cambria Math"/>
                        </a:rPr>
                        <m:t>~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+</m:t>
                      </m:r>
                      <m:r>
                        <a:rPr lang="sv-SE" b="1" i="1" smtClean="0">
                          <a:latin typeface="Cambria Math"/>
                        </a:rPr>
                        <m:t>𝒘𝒙</m:t>
                      </m:r>
                      <m:r>
                        <a:rPr lang="sv-SE" b="1" i="1" smtClean="0">
                          <a:latin typeface="Cambria Math"/>
                        </a:rPr>
                        <m:t>+</m:t>
                      </m:r>
                      <m:r>
                        <a:rPr lang="sv-SE" b="0" i="1" smtClean="0">
                          <a:latin typeface="Cambria Math"/>
                        </a:rPr>
                        <m:t>𝑒</m:t>
                      </m:r>
                      <m:r>
                        <a:rPr lang="sv-SE" b="0" i="1" smtClean="0">
                          <a:latin typeface="Cambria Math"/>
                        </a:rPr>
                        <m:t>, </m:t>
                      </m:r>
                      <m:r>
                        <a:rPr lang="sv-SE" b="0" i="1" smtClean="0">
                          <a:latin typeface="Cambria Math"/>
                        </a:rPr>
                        <m:t>𝑒</m:t>
                      </m:r>
                      <m:r>
                        <a:rPr lang="sv-SE" b="0" i="1" smtClean="0">
                          <a:latin typeface="Cambria Math"/>
                        </a:rPr>
                        <m:t>~</m:t>
                      </m:r>
                      <m:r>
                        <a:rPr lang="sv-SE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0,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𝑦</m:t>
                      </m:r>
                      <m:r>
                        <a:rPr lang="sv-SE" b="0" i="1" smtClean="0">
                          <a:latin typeface="Cambria Math"/>
                        </a:rPr>
                        <m:t>~</m:t>
                      </m:r>
                      <m:r>
                        <a:rPr lang="sv-SE" b="0" i="1" smtClean="0">
                          <a:latin typeface="Cambria Math"/>
                        </a:rPr>
                        <m:t>𝑁</m:t>
                      </m:r>
                      <m:r>
                        <a:rPr lang="sv-S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+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b="1" i="1" smtClean="0">
                          <a:latin typeface="Cambria Math"/>
                        </a:rPr>
                        <m:t>𝒙</m:t>
                      </m:r>
                      <m:r>
                        <a:rPr lang="sv-SE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768314"/>
                <a:ext cx="5562600" cy="4781128"/>
              </a:xfrm>
              <a:blipFill>
                <a:blip r:embed="rId3"/>
                <a:stretch>
                  <a:fillRect l="-1974" t="-11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C184DE9-3216-42FE-A72A-1F7D6D13F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32856"/>
            <a:ext cx="3224652" cy="2421016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F5304F4-4F1F-4723-A7ED-FC6C9901445F}"/>
              </a:ext>
            </a:extLst>
          </p:cNvPr>
          <p:cNvSpPr/>
          <p:nvPr/>
        </p:nvSpPr>
        <p:spPr>
          <a:xfrm>
            <a:off x="5796136" y="4371523"/>
            <a:ext cx="1096775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500" dirty="0">
                <a:solidFill>
                  <a:schemeClr val="bg1"/>
                </a:solidFill>
              </a:rPr>
              <a:t>https://image.slidesharecdn.com</a:t>
            </a:r>
          </a:p>
        </p:txBody>
      </p:sp>
    </p:spTree>
    <p:extLst>
      <p:ext uri="{BB962C8B-B14F-4D97-AF65-F5344CB8AC3E}">
        <p14:creationId xmlns:p14="http://schemas.microsoft.com/office/powerpoint/2010/main" val="16692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 </a:t>
            </a:r>
            <a:r>
              <a:rPr lang="sv-SE" dirty="0" err="1"/>
              <a:t>estimator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 smtClean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sv-SE" sz="2400" i="1" dirty="0">
                        <a:latin typeface="Cambria Math"/>
                      </a:rPr>
                      <m:t>=</m:t>
                    </m:r>
                    <m:r>
                      <a:rPr lang="sv-SE" sz="2400" i="1" dirty="0">
                        <a:latin typeface="Cambria Math"/>
                      </a:rPr>
                      <m:t>𝛿</m:t>
                    </m:r>
                    <m:r>
                      <a:rPr lang="sv-SE" sz="2400" i="1" dirty="0">
                        <a:latin typeface="Cambria Math"/>
                      </a:rPr>
                      <m:t>(</m:t>
                    </m:r>
                    <m:r>
                      <a:rPr lang="sv-SE" sz="2400" i="1" dirty="0">
                        <a:latin typeface="Cambria Math"/>
                      </a:rPr>
                      <m:t>𝐷</m:t>
                    </m:r>
                    <m:r>
                      <a:rPr lang="sv-SE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your</a:t>
                </a:r>
                <a:r>
                  <a:rPr lang="sv-SE" sz="2400" dirty="0"/>
                  <a:t> data) – an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estimator</a:t>
                </a:r>
                <a:endParaRPr lang="sv-SE" sz="2400" b="1" dirty="0">
                  <a:solidFill>
                    <a:srgbClr val="0070C0"/>
                  </a:solidFill>
                </a:endParaRPr>
              </a:p>
              <a:p>
                <a:r>
                  <a:rPr lang="sv-SE" sz="2400" dirty="0"/>
                  <a:t>Optimal parameter </a:t>
                </a:r>
                <a:r>
                  <a:rPr lang="sv-SE" sz="2400" dirty="0" err="1"/>
                  <a:t>values</a:t>
                </a:r>
                <a:r>
                  <a:rPr lang="sv-SE" sz="2400" dirty="0"/>
                  <a:t>?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there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can</a:t>
                </a:r>
                <a:r>
                  <a:rPr lang="sv-SE" sz="2400" dirty="0">
                    <a:sym typeface="Wingdings" panose="05000000000000000000" pitchFamily="2" charset="2"/>
                  </a:rPr>
                  <a:t> be </a:t>
                </a:r>
                <a:r>
                  <a:rPr lang="sv-SE" sz="2400" dirty="0" err="1">
                    <a:sym typeface="Wingdings" panose="05000000000000000000" pitchFamily="2" charset="2"/>
                  </a:rPr>
                  <a:t>many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ways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to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them</a:t>
                </a:r>
                <a:r>
                  <a:rPr lang="sv-SE" sz="2400" dirty="0">
                    <a:sym typeface="Wingdings" panose="05000000000000000000" pitchFamily="2" charset="2"/>
                  </a:rPr>
                  <a:t> (MLE, </a:t>
                </a:r>
                <a:r>
                  <a:rPr lang="sv-SE" sz="2400" dirty="0" err="1">
                    <a:sym typeface="Wingdings" panose="05000000000000000000" pitchFamily="2" charset="2"/>
                  </a:rPr>
                  <a:t>shrinkage</a:t>
                </a:r>
                <a:r>
                  <a:rPr lang="sv-SE" sz="2400" dirty="0">
                    <a:sym typeface="Wingdings" panose="05000000000000000000" pitchFamily="2" charset="2"/>
                  </a:rPr>
                  <a:t>…)</a:t>
                </a:r>
              </a:p>
              <a:p>
                <a:pPr lvl="1"/>
                <a:r>
                  <a:rPr lang="sv-SE" sz="2000" dirty="0" err="1">
                    <a:sym typeface="Wingdings" panose="05000000000000000000" pitchFamily="2" charset="2"/>
                  </a:rPr>
                  <a:t>Compare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Bayesian</a:t>
                </a:r>
                <a:r>
                  <a:rPr lang="sv-SE" sz="2000" dirty="0">
                    <a:sym typeface="Wingdings" panose="05000000000000000000" pitchFamily="2" charset="2"/>
                  </a:rPr>
                  <a:t>: given </a:t>
                </a:r>
                <a:r>
                  <a:rPr lang="sv-SE" sz="2000" dirty="0" err="1">
                    <a:sym typeface="Wingdings" panose="05000000000000000000" pitchFamily="2" charset="2"/>
                  </a:rPr>
                  <a:t>estimators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000" b="1" i="1" smtClean="0">
                            <a:latin typeface="Cambria Math"/>
                            <a:sym typeface="Wingdings" panose="05000000000000000000" pitchFamily="2" charset="2"/>
                          </a:rPr>
                          <m:t>𝒘</m:t>
                        </m:r>
                      </m:e>
                      <m:sup>
                        <m:r>
                          <a:rPr lang="sv-SE" sz="2000" b="1" i="1" smtClean="0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sv-SE" sz="2000" b="1" dirty="0"/>
                  <a:t> </a:t>
                </a:r>
                <a:r>
                  <a:rPr lang="sv-SE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000" b="1" i="1">
                            <a:latin typeface="Cambria Math"/>
                            <a:sym typeface="Wingdings" panose="05000000000000000000" pitchFamily="2" charset="2"/>
                          </a:rPr>
                          <m:t>𝒘</m:t>
                        </m:r>
                      </m:e>
                      <m:sup>
                        <m:r>
                          <a:rPr lang="sv-SE" sz="2000" b="1" i="1" smtClean="0">
                            <a:latin typeface="Cambria Math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v-SE" sz="2000" dirty="0"/>
                  <a:t> , </a:t>
                </a:r>
                <a:r>
                  <a:rPr lang="sv-SE" sz="2000" dirty="0" err="1"/>
                  <a:t>we</a:t>
                </a:r>
                <a:r>
                  <a:rPr lang="sv-SE" sz="2000" dirty="0"/>
                  <a:t> </a:t>
                </a:r>
                <a:r>
                  <a:rPr lang="sv-SE" sz="2000" b="1" dirty="0" err="1">
                    <a:solidFill>
                      <a:srgbClr val="FF0000"/>
                    </a:solidFill>
                  </a:rPr>
                  <a:t>can</a:t>
                </a:r>
                <a:r>
                  <a:rPr lang="sv-SE" sz="2000" dirty="0">
                    <a:solidFill>
                      <a:srgbClr val="FF0000"/>
                    </a:solidFill>
                  </a:rPr>
                  <a:t>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them</a:t>
                </a:r>
                <a:r>
                  <a:rPr lang="sv-SE" sz="2000" dirty="0"/>
                  <a:t>!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sv-SE" sz="20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e>
                      <m:e>
                        <m:r>
                          <a:rPr lang="sv-SE" sz="2000" b="1" i="1" smtClean="0">
                            <a:latin typeface="Cambria Math"/>
                          </a:rPr>
                          <m:t>𝑫</m:t>
                        </m:r>
                      </m:e>
                    </m:d>
                    <m:r>
                      <a:rPr lang="sv-SE" sz="2000" b="1" i="1" smtClean="0">
                        <a:latin typeface="Cambria Math"/>
                      </a:rPr>
                      <m:t>&gt;</m:t>
                    </m:r>
                    <m:r>
                      <a:rPr lang="sv-SE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sv-SE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  <m:e>
                        <m:r>
                          <a:rPr lang="sv-SE" sz="2000" b="1" i="1" smtClean="0">
                            <a:latin typeface="Cambria Math"/>
                          </a:rPr>
                          <m:t>𝑫</m:t>
                        </m:r>
                      </m:e>
                    </m:d>
                  </m:oMath>
                </a14:m>
                <a:endParaRPr lang="sv-SE" sz="2000" b="1" dirty="0"/>
              </a:p>
              <a:p>
                <a:pPr lvl="1"/>
                <a:r>
                  <a:rPr lang="sv-SE" sz="2000" dirty="0" err="1"/>
                  <a:t>There</a:t>
                </a:r>
                <a:r>
                  <a:rPr lang="sv-SE" sz="2000" dirty="0"/>
                  <a:t> is no </a:t>
                </a:r>
                <a:r>
                  <a:rPr lang="sv-SE" sz="2000" dirty="0" err="1"/>
                  <a:t>easy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way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estimators</a:t>
                </a:r>
                <a:r>
                  <a:rPr lang="sv-SE" sz="2000" dirty="0"/>
                  <a:t> in </a:t>
                </a:r>
                <a:r>
                  <a:rPr lang="sv-SE" sz="2000" dirty="0" err="1"/>
                  <a:t>frequentist</a:t>
                </a:r>
                <a:r>
                  <a:rPr lang="sv-SE" sz="2000" dirty="0"/>
                  <a:t> tradition</a:t>
                </a:r>
              </a:p>
              <a:p>
                <a:pPr lvl="1"/>
                <a:endParaRPr lang="sv-SE" sz="2000" dirty="0"/>
              </a:p>
              <a:p>
                <a:pPr marL="5715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Example: </a:t>
                </a:r>
                <a:r>
                  <a:rPr lang="en-US" sz="2000" dirty="0"/>
                  <a:t>Linear regression</a:t>
                </a:r>
              </a:p>
              <a:p>
                <a:pPr marL="400050"/>
                <a:r>
                  <a:rPr lang="en-US" sz="2000" dirty="0"/>
                  <a:t>Estimator 1: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/>
                      </a:rPr>
                      <m:t>𝒘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sv-SE" sz="2000" dirty="0"/>
                  <a:t> (maximum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)</a:t>
                </a:r>
              </a:p>
              <a:p>
                <a:pPr marL="400050"/>
                <a:r>
                  <a:rPr lang="sv-SE" sz="2000" dirty="0" err="1"/>
                  <a:t>Estimator</a:t>
                </a:r>
                <a:r>
                  <a:rPr lang="sv-SE" sz="2000" dirty="0"/>
                  <a:t> 2: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/>
                      </a:rPr>
                      <m:t>𝒘</m:t>
                    </m:r>
                    <m:r>
                      <a:rPr lang="sv-SE" sz="2000" b="1" i="1" smtClean="0">
                        <a:latin typeface="Cambria Math"/>
                      </a:rPr>
                      <m:t>=(</m:t>
                    </m:r>
                    <m:r>
                      <a:rPr lang="sv-SE" sz="2000" b="0" i="0" smtClean="0">
                        <a:latin typeface="Cambria Math"/>
                      </a:rPr>
                      <m:t>0,…,0,1)</m:t>
                    </m:r>
                  </m:oMath>
                </a14:m>
                <a:endParaRPr lang="sv-SE" sz="2000" b="1" dirty="0"/>
              </a:p>
              <a:p>
                <a:pPr marL="400050"/>
                <a:r>
                  <a:rPr lang="sv-SE" sz="2000" dirty="0" err="1"/>
                  <a:t>Which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better</a:t>
                </a:r>
                <a:r>
                  <a:rPr lang="sv-SE" sz="2000" dirty="0"/>
                  <a:t>?</a:t>
                </a:r>
              </a:p>
              <a:p>
                <a:pPr marL="800100" lvl="1"/>
                <a:r>
                  <a:rPr lang="sv-SE" sz="1800" dirty="0">
                    <a:solidFill>
                      <a:srgbClr val="0070C0"/>
                    </a:solidFill>
                  </a:rPr>
                  <a:t>A </a:t>
                </a:r>
                <a:r>
                  <a:rPr lang="sv-SE" sz="1800" dirty="0" err="1">
                    <a:solidFill>
                      <a:srgbClr val="0070C0"/>
                    </a:solidFill>
                  </a:rPr>
                  <a:t>comparison</a:t>
                </a:r>
                <a:r>
                  <a:rPr lang="sv-SE" sz="1800" dirty="0">
                    <a:solidFill>
                      <a:srgbClr val="0070C0"/>
                    </a:solidFill>
                  </a:rPr>
                  <a:t> </a:t>
                </a:r>
                <a:r>
                  <a:rPr lang="sv-SE" sz="1800" dirty="0" err="1">
                    <a:solidFill>
                      <a:srgbClr val="0070C0"/>
                    </a:solidFill>
                  </a:rPr>
                  <a:t>strategy</a:t>
                </a:r>
                <a:r>
                  <a:rPr lang="sv-SE" sz="1800" dirty="0">
                    <a:solidFill>
                      <a:srgbClr val="0070C0"/>
                    </a:solidFill>
                  </a:rPr>
                  <a:t> is </a:t>
                </a:r>
                <a:r>
                  <a:rPr lang="sv-SE" sz="1800" dirty="0" err="1">
                    <a:solidFill>
                      <a:srgbClr val="0070C0"/>
                    </a:solidFill>
                  </a:rPr>
                  <a:t>needed</a:t>
                </a:r>
                <a:r>
                  <a:rPr lang="sv-SE" sz="1800" dirty="0">
                    <a:solidFill>
                      <a:srgbClr val="0070C0"/>
                    </a:solidFill>
                  </a:rPr>
                  <a:t>!</a:t>
                </a:r>
                <a:endParaRPr lang="sv-SE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 b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60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401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 err="1"/>
              <a:t>Overfitting</a:t>
            </a:r>
            <a:endParaRPr lang="en-US" altLang="sv-SE" dirty="0"/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6" y="1772816"/>
            <a:ext cx="7715250" cy="7989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Complex model can </a:t>
            </a:r>
            <a:r>
              <a:rPr lang="en-US" dirty="0" err="1"/>
              <a:t>overfit</a:t>
            </a:r>
            <a:r>
              <a:rPr lang="en-US" dirty="0"/>
              <a:t> your data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1304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Too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easy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 a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Proper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one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2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Overfitting</a:t>
            </a:r>
            <a:r>
              <a:rPr lang="sv-SE" dirty="0"/>
              <a:t>: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>
                <a:solidFill>
                  <a:srgbClr val="00B050"/>
                </a:solidFill>
                <a:sym typeface="Wingdings" panose="05000000000000000000" pitchFamily="2" charset="2"/>
              </a:rPr>
              <a:t>Observed</a:t>
            </a:r>
            <a:r>
              <a:rPr lang="sv-SE" dirty="0">
                <a:sym typeface="Wingdings" panose="05000000000000000000" pitchFamily="2" charset="2"/>
              </a:rPr>
              <a:t>: Maximum </a:t>
            </a:r>
            <a:r>
              <a:rPr lang="sv-SE" dirty="0" err="1">
                <a:sym typeface="Wingdings" panose="05000000000000000000" pitchFamily="2" charset="2"/>
              </a:rPr>
              <a:t>likelihood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lead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to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overfitting</a:t>
            </a:r>
            <a:r>
              <a:rPr lang="sv-SE" dirty="0">
                <a:sym typeface="Wingdings" panose="05000000000000000000" pitchFamily="2" charset="2"/>
              </a:rPr>
              <a:t>.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olidFill>
                  <a:srgbClr val="0070C0"/>
                </a:solidFill>
                <a:sym typeface="Wingdings" panose="05000000000000000000" pitchFamily="2" charset="2"/>
              </a:rPr>
              <a:t>Solutions</a:t>
            </a: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Selecting</a:t>
            </a:r>
            <a:r>
              <a:rPr lang="sv-SE" dirty="0">
                <a:sym typeface="Wingdings" panose="05000000000000000000" pitchFamily="2" charset="2"/>
              </a:rPr>
              <a:t> proper parameter </a:t>
            </a:r>
            <a:r>
              <a:rPr lang="sv-SE" dirty="0" err="1">
                <a:sym typeface="Wingdings" panose="05000000000000000000" pitchFamily="2" charset="2"/>
              </a:rPr>
              <a:t>values</a:t>
            </a:r>
            <a:endParaRPr lang="sv-SE" dirty="0">
              <a:sym typeface="Wingdings" panose="05000000000000000000" pitchFamily="2" charset="2"/>
            </a:endParaRPr>
          </a:p>
          <a:p>
            <a:pPr lvl="2"/>
            <a:r>
              <a:rPr lang="sv-SE" dirty="0" err="1">
                <a:sym typeface="Wingdings" panose="05000000000000000000" pitchFamily="2" charset="2"/>
              </a:rPr>
              <a:t>Regularized</a:t>
            </a:r>
            <a:r>
              <a:rPr lang="sv-SE" dirty="0">
                <a:sym typeface="Wingdings" panose="05000000000000000000" pitchFamily="2" charset="2"/>
              </a:rPr>
              <a:t> risk </a:t>
            </a:r>
            <a:r>
              <a:rPr lang="sv-SE" dirty="0" err="1">
                <a:sym typeface="Wingdings" panose="05000000000000000000" pitchFamily="2" charset="2"/>
              </a:rPr>
              <a:t>minimization</a:t>
            </a:r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Selecting</a:t>
            </a:r>
            <a:r>
              <a:rPr lang="sv-SE" dirty="0">
                <a:sym typeface="Wingdings" panose="05000000000000000000" pitchFamily="2" charset="2"/>
              </a:rPr>
              <a:t> proper </a:t>
            </a:r>
            <a:r>
              <a:rPr lang="sv-SE" dirty="0" err="1">
                <a:sym typeface="Wingdings" panose="05000000000000000000" pitchFamily="2" charset="2"/>
              </a:rPr>
              <a:t>model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type</a:t>
            </a:r>
            <a:r>
              <a:rPr lang="sv-SE" dirty="0">
                <a:sym typeface="Wingdings" panose="05000000000000000000" pitchFamily="2" charset="2"/>
              </a:rPr>
              <a:t>, for ex. </a:t>
            </a:r>
            <a:r>
              <a:rPr lang="sv-SE" dirty="0" err="1">
                <a:sym typeface="Wingdings" panose="05000000000000000000" pitchFamily="2" charset="2"/>
              </a:rPr>
              <a:t>number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of</a:t>
            </a:r>
            <a:r>
              <a:rPr lang="sv-SE" dirty="0">
                <a:sym typeface="Wingdings" panose="05000000000000000000" pitchFamily="2" charset="2"/>
              </a:rPr>
              <a:t> parameters</a:t>
            </a:r>
          </a:p>
          <a:p>
            <a:pPr lvl="2"/>
            <a:r>
              <a:rPr lang="sv-SE" dirty="0" err="1">
                <a:sym typeface="Wingdings" panose="05000000000000000000" pitchFamily="2" charset="2"/>
              </a:rPr>
              <a:t>Houldout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method</a:t>
            </a:r>
            <a:endParaRPr lang="sv-SE" dirty="0">
              <a:sym typeface="Wingdings" panose="05000000000000000000" pitchFamily="2" charset="2"/>
            </a:endParaRPr>
          </a:p>
          <a:p>
            <a:pPr lvl="2"/>
            <a:r>
              <a:rPr lang="sv-SE" dirty="0">
                <a:sym typeface="Wingdings" panose="05000000000000000000" pitchFamily="2" charset="2"/>
              </a:rPr>
              <a:t>Cross-</a:t>
            </a:r>
            <a:r>
              <a:rPr lang="sv-SE" dirty="0" err="1">
                <a:sym typeface="Wingdings" panose="05000000000000000000" pitchFamily="2" charset="2"/>
              </a:rPr>
              <a:t>validation</a:t>
            </a:r>
            <a:endParaRPr lang="sv-SE" dirty="0">
              <a:sym typeface="Wingdings" panose="05000000000000000000" pitchFamily="2" charset="2"/>
            </a:endParaRPr>
          </a:p>
          <a:p>
            <a:pPr lvl="1"/>
            <a:endParaRPr lang="sv-SE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43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Given a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, </a:t>
                </a:r>
                <a:r>
                  <a:rPr lang="sv-SE" sz="2800" dirty="0" err="1"/>
                  <a:t>choose</a:t>
                </a:r>
                <a:r>
                  <a:rPr lang="sv-SE" sz="2800" dirty="0"/>
                  <a:t> the optimal parameter </a:t>
                </a:r>
                <a:r>
                  <a:rPr lang="sv-SE" sz="2800" dirty="0" err="1"/>
                  <a:t>values</a:t>
                </a:r>
                <a:endParaRPr lang="sv-SE" sz="2800" dirty="0"/>
              </a:p>
              <a:p>
                <a:pPr lvl="1"/>
                <a:r>
                  <a:rPr lang="sv-SE" sz="2400" dirty="0"/>
                  <a:t>Decision </a:t>
                </a:r>
                <a:r>
                  <a:rPr lang="sv-SE" sz="2400" dirty="0" err="1"/>
                  <a:t>theory</a:t>
                </a:r>
                <a:endParaRPr lang="sv-SE" sz="2400" dirty="0"/>
              </a:p>
              <a:p>
                <a:r>
                  <a:rPr lang="sv-SE" sz="2800" dirty="0" err="1"/>
                  <a:t>Define</a:t>
                </a:r>
                <a:r>
                  <a:rPr lang="sv-SE" sz="2800" dirty="0"/>
                  <a:t> loss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/>
                      </a:rPr>
                      <m:t>𝐿</m:t>
                    </m:r>
                    <m:r>
                      <a:rPr lang="sv-SE" sz="2800" i="1">
                        <a:latin typeface="Cambria Math"/>
                      </a:rPr>
                      <m:t>(</m:t>
                    </m:r>
                    <m:r>
                      <a:rPr lang="sv-SE" sz="2800" i="1">
                        <a:latin typeface="Cambria Math"/>
                      </a:rPr>
                      <m:t>𝑌</m:t>
                    </m:r>
                    <m:r>
                      <a:rPr lang="sv-SE" sz="2800" i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v-SE" sz="2800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800" dirty="0"/>
                  <a:t> </a:t>
                </a:r>
              </a:p>
              <a:p>
                <a:pPr lvl="1"/>
                <a:r>
                  <a:rPr lang="sv-SE" sz="2400" dirty="0" err="1"/>
                  <a:t>How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much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loose</a:t>
                </a:r>
                <a:r>
                  <a:rPr lang="sv-SE" sz="2400" dirty="0"/>
                  <a:t> in </a:t>
                </a:r>
                <a:r>
                  <a:rPr lang="sv-SE" sz="2400" dirty="0" err="1"/>
                  <a:t>guessing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true</a:t>
                </a:r>
                <a:r>
                  <a:rPr lang="sv-SE" sz="2400" dirty="0"/>
                  <a:t> Y </a:t>
                </a:r>
                <a:r>
                  <a:rPr lang="sv-SE" sz="2400" dirty="0" err="1"/>
                  <a:t>incorrectly</a:t>
                </a:r>
                <a:endParaRPr lang="sv-SE" sz="2400" dirty="0"/>
              </a:p>
              <a:p>
                <a:r>
                  <a:rPr lang="sv-SE" sz="2800" dirty="0"/>
                  <a:t>If </a:t>
                </a:r>
                <a:r>
                  <a:rPr lang="sv-SE" sz="2800" dirty="0" err="1"/>
                  <a:t>we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know</a:t>
                </a:r>
                <a:r>
                  <a:rPr lang="sv-SE" sz="2800" dirty="0"/>
                  <a:t> the </a:t>
                </a:r>
                <a:r>
                  <a:rPr lang="sv-SE" sz="2800" dirty="0" err="1"/>
                  <a:t>true</a:t>
                </a:r>
                <a:r>
                  <a:rPr lang="sv-SE" sz="2800" dirty="0"/>
                  <a:t> distribution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/>
                      </a:rPr>
                      <m:t>𝑝</m:t>
                    </m:r>
                    <m:r>
                      <a:rPr lang="sv-SE" sz="2800" i="1" smtClean="0">
                        <a:latin typeface="Cambria Math"/>
                      </a:rPr>
                      <m:t>(</m:t>
                    </m:r>
                    <m:r>
                      <a:rPr lang="sv-SE" sz="2800" b="0" i="1" smtClean="0">
                        <a:latin typeface="Cambria Math"/>
                      </a:rPr>
                      <m:t>𝑦</m:t>
                    </m:r>
                    <m:r>
                      <a:rPr lang="sv-SE" sz="2800" b="0" i="1" smtClean="0">
                        <a:latin typeface="Cambria Math"/>
                      </a:rPr>
                      <m:t>,</m:t>
                    </m:r>
                    <m:r>
                      <a:rPr lang="sv-SE" sz="2800" b="0" i="1" smtClean="0">
                        <a:latin typeface="Cambria Math"/>
                      </a:rPr>
                      <m:t>𝑥</m:t>
                    </m:r>
                    <m:r>
                      <a:rPr lang="sv-SE" sz="2800" b="0" i="1" smtClean="0">
                        <a:latin typeface="Cambria Math"/>
                      </a:rPr>
                      <m:t>|</m:t>
                    </m:r>
                    <m:r>
                      <a:rPr lang="sv-SE" sz="2800" b="0" i="1" smtClean="0">
                        <a:latin typeface="Cambria Math"/>
                      </a:rPr>
                      <m:t>𝑤</m:t>
                    </m:r>
                    <m:r>
                      <a:rPr lang="sv-SE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then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we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choose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sv-SE" sz="28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907704" y="4977367"/>
                <a:ext cx="5544616" cy="508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sv-SE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sv-SE" i="1">
                              <a:latin typeface="Cambria Math"/>
                            </a:rPr>
                            <m:t>𝐿</m:t>
                          </m:r>
                          <m:r>
                            <a:rPr lang="sv-SE" i="1">
                              <a:latin typeface="Cambria Math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sv-SE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sv-SE" b="0" i="1" dirty="0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sv-SE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sv-SE" b="0" i="1" smtClean="0">
                              <a:latin typeface="Cambria Math"/>
                            </a:rPr>
                            <m:t>∫</m:t>
                          </m:r>
                          <m:r>
                            <a:rPr lang="sv-SE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sv-SE" b="0" i="1" dirty="0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sv-SE" b="0" i="1" dirty="0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sv-SE" b="0" i="1" dirty="0" smtClean="0">
                              <a:latin typeface="Cambria Math"/>
                            </a:rPr>
                            <m:t>𝑑𝑥𝑑𝑦</m:t>
                          </m:r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977367"/>
                <a:ext cx="5544616" cy="508088"/>
              </a:xfrm>
              <a:prstGeom prst="rect">
                <a:avLst/>
              </a:prstGeom>
              <a:blipFill>
                <a:blip r:embed="rId4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02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sv-SE" sz="2400" dirty="0"/>
                  <a:t>: Spam </a:t>
                </a:r>
                <a:r>
                  <a:rPr lang="sv-SE" sz="2400" dirty="0" err="1"/>
                  <a:t>classification</a:t>
                </a:r>
                <a:endParaRPr lang="sv-SE" sz="2400" dirty="0"/>
              </a:p>
              <a:p>
                <a:r>
                  <a:rPr lang="sv-SE" sz="2400" dirty="0"/>
                  <a:t>Loss for </a:t>
                </a:r>
                <a:r>
                  <a:rPr lang="sv-SE" sz="2400" dirty="0" err="1"/>
                  <a:t>incorrect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classifying</a:t>
                </a:r>
                <a:r>
                  <a:rPr lang="sv-SE" sz="2400" dirty="0"/>
                  <a:t> mails and spams</a:t>
                </a:r>
              </a:p>
              <a:p>
                <a:pPr lvl="1"/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10" name="Content Placeholder 3" descr="Figure1.2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84984"/>
            <a:ext cx="3758251" cy="2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07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How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</a:t>
                </a:r>
                <a:r>
                  <a:rPr lang="sv-SE" sz="2800" dirty="0" err="1"/>
                  <a:t>define</a:t>
                </a:r>
                <a:r>
                  <a:rPr lang="sv-SE" sz="2800" dirty="0"/>
                  <a:t> loss </a:t>
                </a:r>
                <a:r>
                  <a:rPr lang="sv-SE" sz="2800" dirty="0" err="1"/>
                  <a:t>function</a:t>
                </a:r>
                <a:r>
                  <a:rPr lang="sv-SE" sz="2800" dirty="0"/>
                  <a:t>?</a:t>
                </a:r>
              </a:p>
              <a:p>
                <a:pPr lvl="1"/>
                <a:r>
                  <a:rPr lang="sv-SE" sz="2400" dirty="0"/>
                  <a:t>No </a:t>
                </a:r>
                <a:r>
                  <a:rPr lang="sv-SE" sz="2400" dirty="0" err="1"/>
                  <a:t>unique</a:t>
                </a:r>
                <a:r>
                  <a:rPr lang="sv-SE" sz="2400" dirty="0"/>
                  <a:t> choice, </a:t>
                </a:r>
                <a:r>
                  <a:rPr lang="sv-SE" sz="2400" dirty="0" err="1"/>
                  <a:t>often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defined</a:t>
                </a:r>
                <a:r>
                  <a:rPr lang="sv-SE" sz="2400" dirty="0"/>
                  <a:t> by </a:t>
                </a:r>
                <a:r>
                  <a:rPr lang="sv-SE" sz="2400" dirty="0" err="1"/>
                  <a:t>application</a:t>
                </a:r>
                <a:endParaRPr lang="sv-SE" sz="2400" dirty="0"/>
              </a:p>
              <a:p>
                <a:pPr lvl="1"/>
                <a:r>
                  <a:rPr lang="sv-SE" sz="2400" b="1" dirty="0">
                    <a:solidFill>
                      <a:srgbClr val="C00000"/>
                    </a:solidFill>
                  </a:rPr>
                  <a:t>Normal </a:t>
                </a:r>
                <a:r>
                  <a:rPr lang="sv-SE" sz="2400" b="1" dirty="0" err="1">
                    <a:solidFill>
                      <a:srgbClr val="C00000"/>
                    </a:solidFill>
                  </a:rPr>
                  <a:t>practice</a:t>
                </a:r>
                <a:r>
                  <a:rPr lang="sv-SE" sz="2400" b="1" dirty="0">
                    <a:solidFill>
                      <a:srgbClr val="C00000"/>
                    </a:solidFill>
                  </a:rPr>
                  <a:t>: </a:t>
                </a:r>
                <a:r>
                  <a:rPr lang="sv-SE" sz="2400" b="1" dirty="0" err="1"/>
                  <a:t>Choose</a:t>
                </a:r>
                <a:r>
                  <a:rPr lang="sv-SE" sz="2400" b="1" dirty="0"/>
                  <a:t> the loss </a:t>
                </a:r>
                <a:r>
                  <a:rPr lang="sv-SE" sz="2400" b="1" dirty="0" err="1"/>
                  <a:t>related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to</a:t>
                </a:r>
                <a:r>
                  <a:rPr lang="sv-SE" sz="2400" b="1" dirty="0"/>
                  <a:t> minus </a:t>
                </a:r>
                <a:r>
                  <a:rPr lang="sv-SE" sz="2400" b="1" dirty="0" err="1"/>
                  <a:t>loglikelihood</a:t>
                </a:r>
                <a:endParaRPr lang="sv-SE" sz="2400" b="1" dirty="0"/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000" dirty="0" err="1"/>
                  <a:t>Predicting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amount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product</a:t>
                </a:r>
                <a:r>
                  <a:rPr lang="sv-SE" sz="2000" dirty="0"/>
                  <a:t> at the </a:t>
                </a:r>
                <a:r>
                  <a:rPr lang="sv-SE" sz="2000" dirty="0" err="1"/>
                  <a:t>storage</a:t>
                </a:r>
                <a:r>
                  <a:rPr lang="sv-SE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sv-SE" sz="2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̂"/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sv-SE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den>
                                </m:f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sv-SE" sz="2400" b="0" i="1" smtClean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sv-SE" sz="24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400" b="0" i="1" smtClean="0">
                                    <a:latin typeface="Cambria Math"/>
                                  </a:rPr>
                                  <m:t>1000,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sv-SE" sz="240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loss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related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</a:p>
              <a:p>
                <a:pPr lvl="1"/>
                <a:r>
                  <a:rPr lang="sv-SE" sz="2000" dirty="0"/>
                  <a:t>Normal distribution</a:t>
                </a:r>
              </a:p>
              <a:p>
                <a:pPr marL="457200" lvl="1" indent="0"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364088" y="530120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Guess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such</a:t>
            </a:r>
            <a:r>
              <a:rPr lang="sv-SE" dirty="0">
                <a:solidFill>
                  <a:srgbClr val="7030A0"/>
                </a:solidFill>
              </a:rPr>
              <a:t> loss </a:t>
            </a:r>
            <a:r>
              <a:rPr lang="sv-SE" dirty="0" err="1">
                <a:solidFill>
                  <a:srgbClr val="7030A0"/>
                </a:solidFill>
              </a:rPr>
              <a:t>function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was</a:t>
            </a:r>
            <a:r>
              <a:rPr lang="sv-SE" dirty="0">
                <a:solidFill>
                  <a:srgbClr val="7030A0"/>
                </a:solidFill>
              </a:rPr>
              <a:t> chosen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156176" y="465313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3AE1377-FD83-4611-9B17-EC24B8656EFF}"/>
</file>

<file path=customXml/itemProps2.xml><?xml version="1.0" encoding="utf-8"?>
<ds:datastoreItem xmlns:ds="http://schemas.openxmlformats.org/officeDocument/2006/customXml" ds:itemID="{FFF552FA-A5E6-494E-9FA7-DDC88F04CF71}"/>
</file>

<file path=customXml/itemProps3.xml><?xml version="1.0" encoding="utf-8"?>
<ds:datastoreItem xmlns:ds="http://schemas.openxmlformats.org/officeDocument/2006/customXml" ds:itemID="{2D972A54-8791-47CC-8670-FB41EDE582C4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18009</TotalTime>
  <Words>1628</Words>
  <Application>Microsoft Office PowerPoint</Application>
  <PresentationFormat>Bildspel på skärmen (4:3)</PresentationFormat>
  <Paragraphs>345</Paragraphs>
  <Slides>29</Slides>
  <Notes>29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Times New Roman</vt:lpstr>
      <vt:lpstr>Wingdings 2</vt:lpstr>
      <vt:lpstr>mytheme</vt:lpstr>
      <vt:lpstr>Model selection</vt:lpstr>
      <vt:lpstr>Overview</vt:lpstr>
      <vt:lpstr>Frequentist vs Bayesian</vt:lpstr>
      <vt:lpstr>An estimator</vt:lpstr>
      <vt:lpstr>Overfitting</vt:lpstr>
      <vt:lpstr>Overfitting: solutions</vt:lpstr>
      <vt:lpstr>Model selection</vt:lpstr>
      <vt:lpstr>Model selection</vt:lpstr>
      <vt:lpstr>Loss functions</vt:lpstr>
      <vt:lpstr>Loss functions</vt:lpstr>
      <vt:lpstr>Model selection</vt:lpstr>
      <vt:lpstr>Holdout method</vt:lpstr>
      <vt:lpstr>General model selection strategy</vt:lpstr>
      <vt:lpstr>Holdout method</vt:lpstr>
      <vt:lpstr>Holdout method</vt:lpstr>
      <vt:lpstr>Holdout method</vt:lpstr>
      <vt:lpstr>Holdout method</vt:lpstr>
      <vt:lpstr>Holdout method</vt:lpstr>
      <vt:lpstr>Holdout method</vt:lpstr>
      <vt:lpstr>Holdout in R</vt:lpstr>
      <vt:lpstr>Bias-variance tradeoff</vt:lpstr>
      <vt:lpstr>Bias-variance tradeoff</vt:lpstr>
      <vt:lpstr>Cross-validation </vt:lpstr>
      <vt:lpstr>Cross-validation</vt:lpstr>
      <vt:lpstr>Cross-validation vs Holdout </vt:lpstr>
      <vt:lpstr>Analytical methods</vt:lpstr>
      <vt:lpstr>Analytical methods</vt:lpstr>
      <vt:lpstr>Model selection</vt:lpstr>
      <vt:lpstr>Cross-validatation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457</cp:revision>
  <dcterms:created xsi:type="dcterms:W3CDTF">2008-10-17T08:20:23Z</dcterms:created>
  <dcterms:modified xsi:type="dcterms:W3CDTF">2019-11-13T08:18:08Z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