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3345-B6BC-400C-B162-F322BE30CDE0}" type="datetimeFigureOut">
              <a:rPr lang="es-MX" smtClean="0"/>
              <a:t>17/01/2013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B1E2-4E4E-489C-B464-40CE22953E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0996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3345-B6BC-400C-B162-F322BE30CDE0}" type="datetimeFigureOut">
              <a:rPr lang="es-MX" smtClean="0"/>
              <a:t>17/01/2013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B1E2-4E4E-489C-B464-40CE22953E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985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3345-B6BC-400C-B162-F322BE30CDE0}" type="datetimeFigureOut">
              <a:rPr lang="es-MX" smtClean="0"/>
              <a:t>17/01/2013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B1E2-4E4E-489C-B464-40CE22953E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939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3345-B6BC-400C-B162-F322BE30CDE0}" type="datetimeFigureOut">
              <a:rPr lang="es-MX" smtClean="0"/>
              <a:t>17/01/2013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B1E2-4E4E-489C-B464-40CE22953E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5986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3345-B6BC-400C-B162-F322BE30CDE0}" type="datetimeFigureOut">
              <a:rPr lang="es-MX" smtClean="0"/>
              <a:t>17/01/2013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B1E2-4E4E-489C-B464-40CE22953E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0849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3345-B6BC-400C-B162-F322BE30CDE0}" type="datetimeFigureOut">
              <a:rPr lang="es-MX" smtClean="0"/>
              <a:t>17/01/2013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B1E2-4E4E-489C-B464-40CE22953E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9855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3345-B6BC-400C-B162-F322BE30CDE0}" type="datetimeFigureOut">
              <a:rPr lang="es-MX" smtClean="0"/>
              <a:t>17/01/2013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B1E2-4E4E-489C-B464-40CE22953E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7288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3345-B6BC-400C-B162-F322BE30CDE0}" type="datetimeFigureOut">
              <a:rPr lang="es-MX" smtClean="0"/>
              <a:t>17/01/2013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B1E2-4E4E-489C-B464-40CE22953E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6063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3345-B6BC-400C-B162-F322BE30CDE0}" type="datetimeFigureOut">
              <a:rPr lang="es-MX" smtClean="0"/>
              <a:t>17/01/2013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B1E2-4E4E-489C-B464-40CE22953E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1826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3345-B6BC-400C-B162-F322BE30CDE0}" type="datetimeFigureOut">
              <a:rPr lang="es-MX" smtClean="0"/>
              <a:t>17/01/2013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B1E2-4E4E-489C-B464-40CE22953E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6161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3345-B6BC-400C-B162-F322BE30CDE0}" type="datetimeFigureOut">
              <a:rPr lang="es-MX" smtClean="0"/>
              <a:t>17/01/2013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B1E2-4E4E-489C-B464-40CE22953E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9816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53345-B6BC-400C-B162-F322BE30CDE0}" type="datetimeFigureOut">
              <a:rPr lang="es-MX" smtClean="0"/>
              <a:t>17/01/2013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4B1E2-4E4E-489C-B464-40CE22953E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3242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 smtClean="0"/>
              <a:t>ECUACIONES DIFERENCIALES</a:t>
            </a:r>
            <a:endParaRPr lang="es-MX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75656" y="3717032"/>
            <a:ext cx="6400800" cy="838944"/>
          </a:xfrm>
        </p:spPr>
        <p:txBody>
          <a:bodyPr/>
          <a:lstStyle/>
          <a:p>
            <a:r>
              <a:rPr lang="es-MX" b="1" i="1" dirty="0" smtClean="0">
                <a:solidFill>
                  <a:schemeClr val="tx1"/>
                </a:solidFill>
              </a:rPr>
              <a:t>CONCEPTOS BÁSICOS</a:t>
            </a:r>
            <a:endParaRPr lang="es-MX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35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dirty="0" smtClean="0"/>
              <a:t>CARACTERÍSTICAS</a:t>
            </a:r>
            <a:endParaRPr lang="es-MX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dirty="0"/>
              <a:t>I. Si </a:t>
            </a:r>
            <a:r>
              <a:rPr lang="es-ES" dirty="0" smtClean="0"/>
              <a:t>los coeficientes son </a:t>
            </a:r>
            <a:r>
              <a:rPr lang="es-ES" dirty="0"/>
              <a:t>constantes la ecuación diferencial lineal es de </a:t>
            </a:r>
            <a:r>
              <a:rPr lang="es-ES" b="1" dirty="0"/>
              <a:t>COEFICIENTES CONSTANTES</a:t>
            </a:r>
            <a:r>
              <a:rPr lang="es-ES" dirty="0"/>
              <a:t>.</a:t>
            </a:r>
            <a:endParaRPr lang="es-MX" dirty="0"/>
          </a:p>
          <a:p>
            <a:pPr marL="0" indent="0">
              <a:buNone/>
            </a:pPr>
            <a:r>
              <a:rPr lang="es-ES" dirty="0"/>
              <a:t>	</a:t>
            </a:r>
            <a:endParaRPr lang="es-MX" dirty="0"/>
          </a:p>
          <a:p>
            <a:pPr marL="0" indent="0">
              <a:buNone/>
            </a:pPr>
            <a:r>
              <a:rPr lang="es-ES" dirty="0" smtClean="0"/>
              <a:t>II</a:t>
            </a:r>
            <a:r>
              <a:rPr lang="es-ES" dirty="0"/>
              <a:t>. Si </a:t>
            </a:r>
            <a:r>
              <a:rPr lang="es-ES" dirty="0" smtClean="0"/>
              <a:t>algún coeficiente es </a:t>
            </a:r>
            <a:r>
              <a:rPr lang="es-ES" dirty="0"/>
              <a:t>variable la ecuación diferencial lineal es de </a:t>
            </a:r>
            <a:r>
              <a:rPr lang="es-ES" b="1" dirty="0"/>
              <a:t>COEFICIENTES VARIABLES</a:t>
            </a:r>
            <a:r>
              <a:rPr lang="es-ES" dirty="0"/>
              <a:t>.</a:t>
            </a:r>
            <a:endParaRPr lang="es-MX" dirty="0"/>
          </a:p>
          <a:p>
            <a:pPr marL="0" indent="0">
              <a:buNone/>
            </a:pPr>
            <a:r>
              <a:rPr lang="es-ES" dirty="0"/>
              <a:t> </a:t>
            </a:r>
            <a:endParaRPr lang="es-MX" dirty="0"/>
          </a:p>
          <a:p>
            <a:pPr marL="0" indent="0">
              <a:buNone/>
            </a:pPr>
            <a:r>
              <a:rPr lang="es-ES" dirty="0" smtClean="0"/>
              <a:t>III</a:t>
            </a:r>
            <a:r>
              <a:rPr lang="es-ES" dirty="0"/>
              <a:t>. Si </a:t>
            </a:r>
            <a:r>
              <a:rPr lang="es-ES" dirty="0" smtClean="0"/>
              <a:t>el </a:t>
            </a:r>
            <a:r>
              <a:rPr lang="es-ES" dirty="0"/>
              <a:t>segundo miembro  es </a:t>
            </a:r>
            <a:r>
              <a:rPr lang="es-ES" b="1" dirty="0"/>
              <a:t>cero</a:t>
            </a:r>
            <a:r>
              <a:rPr lang="es-ES" dirty="0"/>
              <a:t> entonces la ecuación diferencial lineal es </a:t>
            </a:r>
            <a:r>
              <a:rPr lang="es-ES" b="1" dirty="0"/>
              <a:t>HOMOGÉNEA</a:t>
            </a:r>
            <a:r>
              <a:rPr lang="es-ES" dirty="0"/>
              <a:t>.</a:t>
            </a: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ES" dirty="0" smtClean="0"/>
              <a:t>IV</a:t>
            </a:r>
            <a:r>
              <a:rPr lang="es-ES" dirty="0"/>
              <a:t>. Si </a:t>
            </a:r>
            <a:r>
              <a:rPr lang="es-ES" dirty="0" smtClean="0"/>
              <a:t>el </a:t>
            </a:r>
            <a:r>
              <a:rPr lang="es-ES" dirty="0"/>
              <a:t>segundo miembro </a:t>
            </a:r>
            <a:r>
              <a:rPr lang="es-ES" dirty="0" smtClean="0"/>
              <a:t>es diferente de cero, entonces </a:t>
            </a:r>
            <a:r>
              <a:rPr lang="es-ES" dirty="0"/>
              <a:t>la ecuación diferencial lineal es </a:t>
            </a:r>
            <a:r>
              <a:rPr lang="es-ES" b="1" dirty="0"/>
              <a:t>NO HOMOGÉNEA</a:t>
            </a:r>
            <a:r>
              <a:rPr lang="es-ES" dirty="0"/>
              <a:t>.</a:t>
            </a:r>
            <a:endParaRPr lang="es-MX" dirty="0"/>
          </a:p>
          <a:p>
            <a:endParaRPr lang="es-MX" dirty="0"/>
          </a:p>
        </p:txBody>
      </p:sp>
      <p:graphicFrame>
        <p:nvGraphicFramePr>
          <p:cNvPr id="4" name="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309559"/>
              </p:ext>
            </p:extLst>
          </p:nvPr>
        </p:nvGraphicFramePr>
        <p:xfrm>
          <a:off x="1401763" y="1309688"/>
          <a:ext cx="6961187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3" imgW="3530520" imgH="380880" progId="Equation.DSMT4">
                  <p:embed/>
                </p:oleObj>
              </mc:Choice>
              <mc:Fallback>
                <p:oleObj name="Equation" r:id="rId3" imgW="35305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1763" y="1309688"/>
                        <a:ext cx="6961187" cy="750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800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1560" y="2132856"/>
            <a:ext cx="8229600" cy="1143000"/>
          </a:xfrm>
        </p:spPr>
        <p:txBody>
          <a:bodyPr/>
          <a:lstStyle/>
          <a:p>
            <a:r>
              <a:rPr lang="es-MX" dirty="0" smtClean="0"/>
              <a:t>SOLUCIONES DE LAS EDO.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1174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EXISTENCIA DE UNA SOLUCIÓN ÚNICA</a:t>
            </a:r>
            <a:endParaRPr lang="es-MX" dirty="0"/>
          </a:p>
        </p:txBody>
      </p:sp>
      <p:graphicFrame>
        <p:nvGraphicFramePr>
          <p:cNvPr id="4" name="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2222371"/>
              </p:ext>
            </p:extLst>
          </p:nvPr>
        </p:nvGraphicFramePr>
        <p:xfrm>
          <a:off x="305754" y="1844824"/>
          <a:ext cx="8396678" cy="4032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3" imgW="4178160" imgH="2006280" progId="Equation.DSMT4">
                  <p:embed/>
                </p:oleObj>
              </mc:Choice>
              <mc:Fallback>
                <p:oleObj name="Equation" r:id="rId3" imgW="4178160" imgH="2006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5754" y="1844824"/>
                        <a:ext cx="8396678" cy="40324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61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DEFINICIÓN DE ECUACIÓN DIFERENCIAL</a:t>
            </a:r>
            <a:endParaRPr lang="es-MX" dirty="0"/>
          </a:p>
        </p:txBody>
      </p:sp>
      <p:sp>
        <p:nvSpPr>
          <p:cNvPr id="3" name="2 Rectángulo"/>
          <p:cNvSpPr/>
          <p:nvPr/>
        </p:nvSpPr>
        <p:spPr>
          <a:xfrm>
            <a:off x="827584" y="2060848"/>
            <a:ext cx="7200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dirty="0" smtClean="0"/>
              <a:t>Una ecuación que contiene derivadas de una o más variables dependientes con respecto a una o más variables independientes, es llamada una ECUACIÓN DIFERENCIAL.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212828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EJEMPLOS</a:t>
            </a:r>
            <a:endParaRPr lang="es-MX" dirty="0"/>
          </a:p>
        </p:txBody>
      </p:sp>
      <p:graphicFrame>
        <p:nvGraphicFramePr>
          <p:cNvPr id="3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043042"/>
              </p:ext>
            </p:extLst>
          </p:nvPr>
        </p:nvGraphicFramePr>
        <p:xfrm>
          <a:off x="539552" y="1691925"/>
          <a:ext cx="7923651" cy="3630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3" imgW="2882880" imgH="1320480" progId="Equation.DSMT4">
                  <p:embed/>
                </p:oleObj>
              </mc:Choice>
              <mc:Fallback>
                <p:oleObj name="Equation" r:id="rId3" imgW="2882880" imgH="1320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552" y="1691925"/>
                        <a:ext cx="7923651" cy="36302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524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564904"/>
            <a:ext cx="7772400" cy="1362075"/>
          </a:xfrm>
        </p:spPr>
        <p:txBody>
          <a:bodyPr/>
          <a:lstStyle/>
          <a:p>
            <a:r>
              <a:rPr lang="es-MX" dirty="0" smtClean="0"/>
              <a:t>CLASIFICACIÓN DE LAS ECUACIONES DIFERENCIALES.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9713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POR EL TIPO</a:t>
            </a:r>
            <a:endParaRPr lang="es-MX" dirty="0"/>
          </a:p>
        </p:txBody>
      </p:sp>
      <p:graphicFrame>
        <p:nvGraphicFramePr>
          <p:cNvPr id="5" name="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0955764"/>
              </p:ext>
            </p:extLst>
          </p:nvPr>
        </p:nvGraphicFramePr>
        <p:xfrm>
          <a:off x="1187624" y="1340768"/>
          <a:ext cx="6714315" cy="5064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3" imgW="2946240" imgH="2222280" progId="Equation.DSMT4">
                  <p:embed/>
                </p:oleObj>
              </mc:Choice>
              <mc:Fallback>
                <p:oleObj name="Equation" r:id="rId3" imgW="2946240" imgH="222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7624" y="1340768"/>
                        <a:ext cx="6714315" cy="50646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398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FORMA DIFERENCIAL</a:t>
            </a:r>
            <a:endParaRPr lang="es-MX" dirty="0"/>
          </a:p>
        </p:txBody>
      </p:sp>
      <p:graphicFrame>
        <p:nvGraphicFramePr>
          <p:cNvPr id="4" name="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168758"/>
              </p:ext>
            </p:extLst>
          </p:nvPr>
        </p:nvGraphicFramePr>
        <p:xfrm>
          <a:off x="683568" y="2780928"/>
          <a:ext cx="7702964" cy="1050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3" imgW="1676160" imgH="228600" progId="Equation.DSMT4">
                  <p:embed/>
                </p:oleObj>
              </mc:Choice>
              <mc:Fallback>
                <p:oleObj name="Equation" r:id="rId3" imgW="1676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3568" y="2780928"/>
                        <a:ext cx="7702964" cy="10504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393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POR EL ORDEN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348880"/>
            <a:ext cx="8229600" cy="2404864"/>
          </a:xfrm>
        </p:spPr>
        <p:txBody>
          <a:bodyPr/>
          <a:lstStyle/>
          <a:p>
            <a:r>
              <a:rPr lang="es-MX" dirty="0" smtClean="0"/>
              <a:t>El orden de una ecuación diferencial (EDO, EDP) está dado por el orden de la derivada más alta presente en la ecuación.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9798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POR LINEALIDAD</a:t>
            </a:r>
            <a:endParaRPr lang="es-MX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8" y="2492896"/>
            <a:ext cx="8858861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097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NOTAS IMPORTANTES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348880"/>
            <a:ext cx="8229600" cy="360040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1. La variable dependiente (</a:t>
            </a:r>
            <a:r>
              <a:rPr lang="es-ES" b="1" i="1" dirty="0"/>
              <a:t>y</a:t>
            </a:r>
            <a:r>
              <a:rPr lang="es-ES" dirty="0"/>
              <a:t>) y sus derivadas aparecen de primer grado exclusivamente.</a:t>
            </a:r>
            <a:endParaRPr lang="es-MX" dirty="0"/>
          </a:p>
          <a:p>
            <a:pPr marL="0" indent="0">
              <a:buNone/>
            </a:pPr>
            <a:r>
              <a:rPr lang="es-ES" dirty="0" smtClean="0"/>
              <a:t>2</a:t>
            </a:r>
            <a:r>
              <a:rPr lang="es-ES" dirty="0"/>
              <a:t>. No deben aparecer productos de la variable dependiente (</a:t>
            </a:r>
            <a:r>
              <a:rPr lang="es-ES" b="1" i="1" dirty="0"/>
              <a:t>y</a:t>
            </a:r>
            <a:r>
              <a:rPr lang="es-ES" dirty="0"/>
              <a:t>) </a:t>
            </a:r>
            <a:r>
              <a:rPr lang="es-ES" i="1" dirty="0"/>
              <a:t>y/</a:t>
            </a:r>
            <a:r>
              <a:rPr lang="es-ES" dirty="0"/>
              <a:t>o sus derivadas.</a:t>
            </a:r>
            <a:endParaRPr lang="es-MX" dirty="0"/>
          </a:p>
          <a:p>
            <a:pPr marL="0" indent="0">
              <a:buNone/>
            </a:pPr>
            <a:r>
              <a:rPr lang="es-ES" dirty="0" smtClean="0"/>
              <a:t>3</a:t>
            </a:r>
            <a:r>
              <a:rPr lang="es-ES" dirty="0"/>
              <a:t>. No deben aparecer funciones trascendentes de la variable dependiente (</a:t>
            </a:r>
            <a:r>
              <a:rPr lang="es-ES" b="1" i="1" dirty="0"/>
              <a:t>y</a:t>
            </a:r>
            <a:r>
              <a:rPr lang="es-ES" dirty="0"/>
              <a:t>) </a:t>
            </a:r>
            <a:r>
              <a:rPr lang="es-ES" i="1" dirty="0"/>
              <a:t>y/</a:t>
            </a:r>
            <a:r>
              <a:rPr lang="es-ES" dirty="0"/>
              <a:t>o sus derivadas.</a:t>
            </a: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graphicFrame>
        <p:nvGraphicFramePr>
          <p:cNvPr id="4" name="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461358"/>
              </p:ext>
            </p:extLst>
          </p:nvPr>
        </p:nvGraphicFramePr>
        <p:xfrm>
          <a:off x="598488" y="1125538"/>
          <a:ext cx="800576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3" imgW="3530520" imgH="380880" progId="Equation.DSMT4">
                  <p:embed/>
                </p:oleObj>
              </mc:Choice>
              <mc:Fallback>
                <p:oleObj name="Equation" r:id="rId3" imgW="35305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8488" y="1125538"/>
                        <a:ext cx="8005762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192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</TotalTime>
  <Words>158</Words>
  <Application>Microsoft Office PowerPoint</Application>
  <PresentationFormat>Presentación en pantalla (4:3)</PresentationFormat>
  <Paragraphs>25</Paragraphs>
  <Slides>12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Tema de Office</vt:lpstr>
      <vt:lpstr>Equation</vt:lpstr>
      <vt:lpstr>MathType 5.0 Equation</vt:lpstr>
      <vt:lpstr>ECUACIONES DIFERENCIALES</vt:lpstr>
      <vt:lpstr>DEFINICIÓN DE ECUACIÓN DIFERENCIAL</vt:lpstr>
      <vt:lpstr>EJEMPLOS</vt:lpstr>
      <vt:lpstr>CLASIFICACIÓN DE LAS ECUACIONES DIFERENCIALES.</vt:lpstr>
      <vt:lpstr>POR EL TIPO</vt:lpstr>
      <vt:lpstr>FORMA DIFERENCIAL</vt:lpstr>
      <vt:lpstr>POR EL ORDEN</vt:lpstr>
      <vt:lpstr>POR LINEALIDAD</vt:lpstr>
      <vt:lpstr>NOTAS IMPORTANTES</vt:lpstr>
      <vt:lpstr>CARACTERÍSTICAS</vt:lpstr>
      <vt:lpstr>SOLUCIONES DE LAS EDO.</vt:lpstr>
      <vt:lpstr>EXISTENCIA DE UNA SOLUCIÓN ÚNICA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ECUACIONES DIFERENCIALES</dc:title>
  <dc:creator>GLIS-MER</dc:creator>
  <cp:lastModifiedBy>GLIS-MER</cp:lastModifiedBy>
  <cp:revision>13</cp:revision>
  <dcterms:created xsi:type="dcterms:W3CDTF">2011-01-28T01:46:32Z</dcterms:created>
  <dcterms:modified xsi:type="dcterms:W3CDTF">2013-01-17T22:32:01Z</dcterms:modified>
</cp:coreProperties>
</file>