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58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B50"/>
    <a:srgbClr val="00FF00"/>
    <a:srgbClr val="45657B"/>
    <a:srgbClr val="C9D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56AB7-382D-48FA-860D-1901023F90FD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19DA4-1CBC-4EBB-9D51-9561E2C9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5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B46BB-1362-4178-B753-A58B9EC60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21FA28-5F68-4EE2-AFE3-CE173C8CE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A0D1C1-B6AC-4D0A-83EF-2B98CC48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6501-A07B-452C-87A8-03429CD696E7}" type="datetime1">
              <a:rPr lang="de-AT" smtClean="0"/>
              <a:t>05.07.2021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476F0-96D9-4CDF-BF9B-A024C5D5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7C2B4-5D33-41FC-85F8-EB340B8B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366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56102-332A-4C7D-AC97-F9906708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743AB8-5718-4D63-85D5-C3673B366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5980C5-3984-41AD-B1B5-D68ED225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3A98-560D-4BFE-B279-2F5A38C22B7E}" type="datetime1">
              <a:rPr lang="de-AT" smtClean="0"/>
              <a:t>05.07.2021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91FD4-7F05-4DEB-ABB0-DEBD7F0E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FA0AAA-53B3-43A0-8639-86815B8B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403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1DD861-E79D-4200-81C2-E53AD4E88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1D898B-9BFA-4E8C-B6B2-3A3DDB6D4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9ED16E-6262-48A7-BE41-55476FCC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82FE-1BEF-4046-841E-60846959985D}" type="datetime1">
              <a:rPr lang="de-AT" smtClean="0"/>
              <a:t>05.07.2021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6C18B5-7D37-4CFA-8C32-A1EE5F62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1E0CC4-FADD-4EA6-A02A-EC9D3EFA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202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BBB4D-735D-4747-BF2B-25B24434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AAE3E2-360A-4971-A5B6-662E4861D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5D2B63-EB99-4802-A727-E7BEBDD6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459E-85DB-4947-9993-CD3B461C092F}" type="datetime1">
              <a:rPr lang="de-AT" smtClean="0"/>
              <a:t>05.07.2021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03B48-6F78-42D9-A8B0-D9954C61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8EECFE-91CE-4B96-AD28-0FAA1BF6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748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A311F-8131-4B67-A2B4-2ED8CA7B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4B03B0-F2FD-4DFB-92D3-9E22FE500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04D50F-FEBC-4C01-BD58-68969C20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B299-C35C-4269-868E-F1AA2AD63572}" type="datetime1">
              <a:rPr lang="de-AT" smtClean="0"/>
              <a:t>05.07.2021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1366A4-DB88-4FF3-8847-30928CC6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B0D59A-E9DE-4B68-A39D-F4A5D1FA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699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67004-E088-4E8B-8B1F-22F5B7DB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658784-B1D6-4715-AB92-E73CD2F11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9ABCE6-0519-43EB-AF0A-956E979AD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094F6C-3B4F-45AF-B4DB-CD252F07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8F79-124F-4E3E-BB6E-221C42F3BF1A}" type="datetime1">
              <a:rPr lang="de-AT" smtClean="0"/>
              <a:t>05.07.2021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179475-8EF9-43C5-887C-FC7C80A0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E3EDD1-5FAF-498A-B879-04ECFF95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224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9C69D-3A2C-406C-8E95-047D0130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AE1225-7355-4A0C-B572-CE56BBEEC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822AED-018C-4288-A69B-5CF0AF1C6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825812-69DA-485E-82AC-87D49DBFF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86D5C2-0920-487E-900F-44DE52018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AF8C72-2E77-439B-B37B-34A48BB8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5DB2-DEB0-420C-8053-E61CB85CCDA0}" type="datetime1">
              <a:rPr lang="de-AT" smtClean="0"/>
              <a:t>05.07.2021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42EFE9-08CD-4383-9FAA-8387A2C4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0FE131-DE30-4D82-A142-9CA57C02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71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96B4C-DBD3-41AC-8197-FB68ABAA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7A1A14-C78B-4D16-B810-4AB8C665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130D-1C06-47C8-AF85-6FBC64EEB588}" type="datetime1">
              <a:rPr lang="de-AT" smtClean="0"/>
              <a:t>05.07.2021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2FDCA8-8800-42D9-B8A0-BFE4C05F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82F64A-C535-45A1-98E6-22E49B11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118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62E98B-B6B7-4857-B110-EB3F80C0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E495-E894-496D-B070-6271D501220B}" type="datetime1">
              <a:rPr lang="de-AT" smtClean="0"/>
              <a:t>05.07.2021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16BE56-E8F3-4790-A285-7588DCC8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FCD8F3-C787-43BB-BD81-082CAF8D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221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7F57F-47CD-4B2A-AED3-13BEE2A2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AD0140-A8DB-40E0-8F6F-812252656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9B445D-2211-4E56-876C-F634DD5CE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DBFF42-D984-4E29-932F-E4EE1ED0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E115-F215-4517-A27F-A201BB01FAFF}" type="datetime1">
              <a:rPr lang="de-AT" smtClean="0"/>
              <a:t>05.07.2021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363C04-B9E1-45EC-BC0A-DAFAE958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7BA056-3F93-46EE-8944-E1827F7A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700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04B36-1C70-4426-A070-8D486D4A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CA6B8C-BEB0-4010-A146-6EC45E790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E0EDA5-AB09-442E-A69F-4E344BE62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FF3463-DE00-4FA3-8634-7C333380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F0D1-78C5-42EB-A0D4-64C93CD27495}" type="datetime1">
              <a:rPr lang="de-AT" smtClean="0"/>
              <a:t>05.07.2021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B3564A-7C63-4866-8896-88470C96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4185C1-445C-44B0-A1D3-5B5ACD3E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249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4DE084-521A-40DD-B973-E4A14C89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09AB0C-5DD1-4368-9766-774B6B6A4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56E28D-BC53-4B66-BD7A-6C5C85FE1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DF5A2-B208-46D4-B7B6-7CAE2EF1D177}" type="datetime1">
              <a:rPr lang="de-AT" smtClean="0"/>
              <a:t>05.07.2021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01BD9-867B-42D9-A433-7085652E5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F40D5F-9BEA-4F76-9F7A-02E334D4D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7209-76EB-4857-A8CE-28EA3866899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952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co.itch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82810-D930-43F5-92B1-BBC1E684B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EC860C-AB53-45B4-B43B-58D69B4C6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 descr="Ein Bild, das Berg, Himmel, Natur, draußen enthält.&#10;&#10;Automatisch generierte Beschreibung">
            <a:extLst>
              <a:ext uri="{FF2B5EF4-FFF2-40B4-BE49-F238E27FC236}">
                <a16:creationId xmlns:a16="http://schemas.microsoft.com/office/drawing/2014/main" id="{F3419449-48FA-4221-A54F-6BD709963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00"/>
            <a:ext cx="12192000" cy="7315200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6A0A42A1-816A-4A06-BCF3-88099EFC7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73" y="525919"/>
            <a:ext cx="6829425" cy="246660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6B58E22-C670-4834-9D5D-1D359A0DF343}"/>
              </a:ext>
            </a:extLst>
          </p:cNvPr>
          <p:cNvSpPr txBox="1"/>
          <p:nvPr/>
        </p:nvSpPr>
        <p:spPr>
          <a:xfrm>
            <a:off x="737772" y="5226902"/>
            <a:ext cx="11131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>
                <a:solidFill>
                  <a:schemeClr val="bg1"/>
                </a:solidFill>
              </a:rPr>
              <a:t>Georg Reichert, Dario Bruckner, Dominik </a:t>
            </a:r>
            <a:r>
              <a:rPr lang="de-AT" sz="2400" b="1" dirty="0" err="1">
                <a:solidFill>
                  <a:schemeClr val="bg1"/>
                </a:solidFill>
              </a:rPr>
              <a:t>Fohleitner</a:t>
            </a:r>
            <a:r>
              <a:rPr lang="de-AT" sz="2400" b="1" dirty="0">
                <a:solidFill>
                  <a:schemeClr val="bg1"/>
                </a:solidFill>
              </a:rPr>
              <a:t>, Amareldo Isufi, Aleksandar Jevtic</a:t>
            </a:r>
          </a:p>
          <a:p>
            <a:r>
              <a:rPr lang="de-AT" sz="2400" b="1" dirty="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810F8-8A47-4D72-918F-5C75BF18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605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B1A2E-B8C8-44D9-A79B-28E57DC3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741" y="351058"/>
            <a:ext cx="10515600" cy="1325563"/>
          </a:xfrm>
        </p:spPr>
        <p:txBody>
          <a:bodyPr/>
          <a:lstStyle/>
          <a:p>
            <a:r>
              <a:rPr lang="de-AT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Idea</a:t>
            </a:r>
            <a:endParaRPr lang="de-AT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B240DA-CED9-416E-AC69-5175B216E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621"/>
            <a:ext cx="10515600" cy="472417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1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single-player 2D RPG game with separate world exploration and battle modes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w</a:t>
            </a:r>
            <a:r>
              <a:rPr lang="en-US" sz="2000">
                <a:solidFill>
                  <a:schemeClr val="bg1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orld exploration in the style of a 2D side-scroll adventure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1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turn-based battles, that can involve a party of several characters and one or multiple enemies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c</a:t>
            </a:r>
            <a:r>
              <a:rPr lang="en-US" sz="2000">
                <a:solidFill>
                  <a:schemeClr val="bg1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haracters can be equipped with different items (weapons, armor, utility items) and have different base-properties that can be modified through character advancement</a:t>
            </a:r>
            <a:endParaRPr lang="de-AT" sz="2000">
              <a:solidFill>
                <a:schemeClr val="bg1"/>
              </a:solidFill>
              <a:effectLst/>
              <a:latin typeface="Corbel" panose="020B0503020204020204" pitchFamily="34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we </a:t>
            </a:r>
            <a:r>
              <a:rPr lang="en-US" sz="2000">
                <a:solidFill>
                  <a:schemeClr val="bg1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create the game using the Unity engine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w</a:t>
            </a:r>
            <a:r>
              <a:rPr lang="en-US" sz="2000">
                <a:solidFill>
                  <a:schemeClr val="bg1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e design and implement a system for character and enemy attributes and their interactions in combat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1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create a challenging decision-making system for enemy behavior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1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create basic sprites and/or adapt existing ones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1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basic physics will be implemented for world exploration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goal: </a:t>
            </a:r>
            <a:r>
              <a:rPr lang="en-US" sz="2000">
                <a:solidFill>
                  <a:schemeClr val="bg1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playable Demo version that includes at least one map or dungeon to explore, with at least one boss fight and at least one step of character advancement.</a:t>
            </a:r>
            <a:endParaRPr lang="de-AT" sz="2000" dirty="0">
              <a:solidFill>
                <a:schemeClr val="bg1"/>
              </a:solidFill>
              <a:effectLst/>
              <a:latin typeface="Corbel" panose="020B0503020204020204" pitchFamily="34" charset="0"/>
              <a:ea typeface="Times New Roman" panose="02020603050405020304" pitchFamily="18" charset="0"/>
              <a:cs typeface="Tunga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68BD49-686E-450D-B20B-2A26E0B95CA3}"/>
              </a:ext>
            </a:extLst>
          </p:cNvPr>
          <p:cNvCxnSpPr/>
          <p:nvPr/>
        </p:nvCxnSpPr>
        <p:spPr>
          <a:xfrm>
            <a:off x="950741" y="1448972"/>
            <a:ext cx="100220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29785F-A343-4070-B2B8-FA1DB11E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716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B1A2E-B8C8-44D9-A79B-28E57DC3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B240DA-CED9-416E-AC69-5175B216E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4358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communication over discord</a:t>
            </a:r>
          </a:p>
          <a:p>
            <a:pPr algn="l"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we used miro.com as our collaboration tool</a:t>
            </a:r>
          </a:p>
          <a:p>
            <a:pPr>
              <a:lnSpc>
                <a:spcPct val="150000"/>
              </a:lnSpc>
            </a:pP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VCS: GitHub Desktop (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unity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-template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for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.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gitignore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Unity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editor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v. 2021.1.1f1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visual studio 2019 with unity extension</a:t>
            </a:r>
            <a:endParaRPr lang="de-AT" sz="2000" dirty="0">
              <a:solidFill>
                <a:schemeClr val="bg1"/>
              </a:solidFill>
              <a:latin typeface="Corbel" panose="020B0503020204020204" pitchFamily="34" charset="0"/>
              <a:cs typeface="Tunga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E02C4-64AC-4BEC-B3E3-8941097B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3</a:t>
            </a:fld>
            <a:endParaRPr lang="de-AT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B3B2D2-E6ED-4D6B-9538-1282CCB27E28}"/>
              </a:ext>
            </a:extLst>
          </p:cNvPr>
          <p:cNvCxnSpPr/>
          <p:nvPr/>
        </p:nvCxnSpPr>
        <p:spPr>
          <a:xfrm>
            <a:off x="950741" y="1448972"/>
            <a:ext cx="100220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iscord Logo Png - Free Transparent PNG Logos">
            <a:extLst>
              <a:ext uri="{FF2B5EF4-FFF2-40B4-BE49-F238E27FC236}">
                <a16:creationId xmlns:a16="http://schemas.microsoft.com/office/drawing/2014/main" id="{F5C6B4CF-90F9-4CF0-9EBC-15A652046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8" y="1456378"/>
            <a:ext cx="1548582" cy="154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 Online Whiteboard &amp; Visual Collaboration Platform for Teamwork | Miro">
            <a:extLst>
              <a:ext uri="{FF2B5EF4-FFF2-40B4-BE49-F238E27FC236}">
                <a16:creationId xmlns:a16="http://schemas.microsoft.com/office/drawing/2014/main" id="{CE0E6302-720A-409E-9E56-A28628BE3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6" r="16676"/>
          <a:stretch/>
        </p:blipFill>
        <p:spPr bwMode="auto">
          <a:xfrm>
            <a:off x="9433039" y="1622687"/>
            <a:ext cx="1548582" cy="122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0F523E3-BCA4-42BB-89A7-0B616DEEA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8" y="3377407"/>
            <a:ext cx="1465838" cy="146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ity Icon #394556 - Free Icons Library">
            <a:extLst>
              <a:ext uri="{FF2B5EF4-FFF2-40B4-BE49-F238E27FC236}">
                <a16:creationId xmlns:a16="http://schemas.microsoft.com/office/drawing/2014/main" id="{2DED2353-54D4-4DAE-AA39-E1764380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728" y="3274880"/>
            <a:ext cx="1670893" cy="167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28A26C60-5236-4B1E-AF69-28C126BF57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42" b="36265"/>
          <a:stretch/>
        </p:blipFill>
        <p:spPr>
          <a:xfrm>
            <a:off x="7656342" y="5132722"/>
            <a:ext cx="2998096" cy="85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7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B1A2E-B8C8-44D9-A79B-28E57DC3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Agile Development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B240DA-CED9-416E-AC69-5175B216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modus: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Scrumban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  <a:cs typeface="Tunga" panose="020B0502040204020203" pitchFamily="34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DoR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and DoD on the board, visible for everyone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requirements engineering based on user stories</a:t>
            </a:r>
          </a:p>
          <a:p>
            <a:pPr algn="l"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items on the board are a combination of well-defined user stories and simple post-it notes (for quick fixes etc.)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user stories/requirements from the product backlog are sorted by categories and importance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effort estimation: Fibonacci-numbers</a:t>
            </a:r>
          </a:p>
          <a:p>
            <a:pPr algn="l"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WIP-limit of 2 items per person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sprint review protocols are visible for everyone on the 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833E4-CFEE-4423-ACFD-1BE0632E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4</a:t>
            </a:fld>
            <a:endParaRPr lang="de-AT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BBB739-4B13-466C-BA52-2FF5162D7C29}"/>
              </a:ext>
            </a:extLst>
          </p:cNvPr>
          <p:cNvCxnSpPr/>
          <p:nvPr/>
        </p:nvCxnSpPr>
        <p:spPr>
          <a:xfrm>
            <a:off x="950741" y="1448972"/>
            <a:ext cx="100220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57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B1A2E-B8C8-44D9-A79B-28E57DC3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>
            <a:normAutofit/>
          </a:bodyPr>
          <a:lstStyle/>
          <a:p>
            <a:r>
              <a:rPr lang="de-AT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Implementation – World &amp; Menu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B240DA-CED9-416E-AC69-5175B216E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88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Unity Editor v. 2021.1.1f1</a:t>
            </a:r>
          </a:p>
          <a:p>
            <a:pPr>
              <a:lnSpc>
                <a:spcPct val="150000"/>
              </a:lnSpc>
            </a:pP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created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world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with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built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-in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tilemap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editor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with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asset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pack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from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unity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asset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store</a:t>
            </a:r>
            <a:endParaRPr lang="de-AT" sz="2000" dirty="0">
              <a:solidFill>
                <a:schemeClr val="bg1"/>
              </a:solidFill>
              <a:latin typeface="Corbel" panose="020B0503020204020204" pitchFamily="34" charset="0"/>
              <a:cs typeface="Tunga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additional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Tilemap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layer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with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background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decorations</a:t>
            </a:r>
            <a:endParaRPr lang="de-AT" sz="2000" dirty="0">
              <a:solidFill>
                <a:schemeClr val="bg1"/>
              </a:solidFill>
              <a:latin typeface="Corbel" panose="020B0503020204020204" pitchFamily="34" charset="0"/>
              <a:cs typeface="Tunga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perspective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camera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with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several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background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layers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for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parallax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effect</a:t>
            </a:r>
            <a:endParaRPr lang="de-AT" sz="2000" dirty="0">
              <a:solidFill>
                <a:schemeClr val="bg1"/>
              </a:solidFill>
              <a:latin typeface="Corbel" panose="020B0503020204020204" pitchFamily="34" charset="0"/>
              <a:cs typeface="Tunga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UIs (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menus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, battle UI)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made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with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Unity UI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canvas</a:t>
            </a:r>
            <a:endParaRPr lang="de-AT" sz="2000" dirty="0">
              <a:solidFill>
                <a:schemeClr val="bg1"/>
              </a:solidFill>
              <a:latin typeface="Corbel" panose="020B0503020204020204" pitchFamily="34" charset="0"/>
              <a:cs typeface="Tunga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generated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prefabs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for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reusable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character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,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monsters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and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items</a:t>
            </a:r>
            <a:endParaRPr lang="de-AT" sz="2000" dirty="0">
              <a:solidFill>
                <a:schemeClr val="bg1"/>
              </a:solidFill>
              <a:latin typeface="Corbel" panose="020B0503020204020204" pitchFamily="34" charset="0"/>
              <a:cs typeface="Tunga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E2671-7098-4660-8207-051E9A47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5</a:t>
            </a:fld>
            <a:endParaRPr lang="de-AT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A25635-583E-434D-9D2C-5497654439D2}"/>
              </a:ext>
            </a:extLst>
          </p:cNvPr>
          <p:cNvCxnSpPr/>
          <p:nvPr/>
        </p:nvCxnSpPr>
        <p:spPr>
          <a:xfrm>
            <a:off x="950741" y="1448972"/>
            <a:ext cx="100220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62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B1A2E-B8C8-44D9-A79B-28E57DC3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Implementation – Game </a:t>
            </a:r>
            <a:r>
              <a:rPr lang="de-AT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logic</a:t>
            </a:r>
            <a:endParaRPr lang="de-AT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B240DA-CED9-416E-AC69-5175B216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written in C# using Visual Studio 2019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turn based battle system utilizing </a:t>
            </a:r>
            <a:r>
              <a:rPr lang="en-US" sz="22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System.Collections.Generic.Queue</a:t>
            </a:r>
            <a:r>
              <a:rPr lang="en-US" sz="22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&lt;T&gt; for combat order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OOP: all character classes, monsters, items and abilities inherit from base classes for code reusability</a:t>
            </a:r>
          </a:p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WorldComponents</a:t>
            </a:r>
            <a:r>
              <a:rPr lang="en-US" sz="22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script with static variables that have to be available throughout all levels and the battle scene</a:t>
            </a:r>
          </a:p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CharacterController</a:t>
            </a:r>
            <a:r>
              <a:rPr lang="en-US" sz="22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and </a:t>
            </a:r>
            <a:r>
              <a:rPr lang="en-US" sz="2200" b="1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PatrolController</a:t>
            </a:r>
            <a:r>
              <a:rPr lang="en-US" sz="22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scripts for movement of player and monsters in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56B91-3607-456C-9113-3B2E8DBC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6</a:t>
            </a:fld>
            <a:endParaRPr lang="de-AT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CDABF9-5227-4BF4-8584-C2004D154501}"/>
              </a:ext>
            </a:extLst>
          </p:cNvPr>
          <p:cNvCxnSpPr/>
          <p:nvPr/>
        </p:nvCxnSpPr>
        <p:spPr>
          <a:xfrm>
            <a:off x="950741" y="1448972"/>
            <a:ext cx="100220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01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B1A2E-B8C8-44D9-A79B-28E57DC3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Implementation – </a:t>
            </a:r>
            <a:r>
              <a:rPr lang="de-AT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Animations</a:t>
            </a:r>
            <a:r>
              <a:rPr lang="de-AT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&amp; Sound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B240DA-CED9-416E-AC69-5175B216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character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and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monster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sprites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purchased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on 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https://oco.itch.io/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for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a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small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fee</a:t>
            </a:r>
            <a:endParaRPr lang="de-AT" sz="2000" dirty="0">
              <a:solidFill>
                <a:schemeClr val="bg1"/>
              </a:solidFill>
              <a:latin typeface="Corbel" panose="020B0503020204020204" pitchFamily="34" charset="0"/>
              <a:cs typeface="Tunga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separated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different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frames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with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Unity Sprite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editor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for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animation</a:t>
            </a:r>
            <a:endParaRPr lang="de-AT" sz="2000" dirty="0">
              <a:solidFill>
                <a:schemeClr val="bg1"/>
              </a:solidFill>
              <a:latin typeface="Corbel" panose="020B0503020204020204" pitchFamily="34" charset="0"/>
              <a:cs typeface="Tunga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animated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with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Unity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animation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tool</a:t>
            </a:r>
            <a:endParaRPr lang="de-AT" sz="2000" dirty="0">
              <a:solidFill>
                <a:schemeClr val="bg1"/>
              </a:solidFill>
              <a:latin typeface="Corbel" panose="020B0503020204020204" pitchFamily="34" charset="0"/>
              <a:cs typeface="Tunga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controlled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by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Animator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component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and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scripts</a:t>
            </a:r>
            <a:endParaRPr lang="de-AT" sz="2000" dirty="0">
              <a:solidFill>
                <a:schemeClr val="bg1"/>
              </a:solidFill>
              <a:latin typeface="Corbel" panose="020B0503020204020204" pitchFamily="34" charset="0"/>
              <a:cs typeface="Tunga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different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background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music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for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world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and battle</a:t>
            </a:r>
          </a:p>
          <a:p>
            <a:pPr>
              <a:lnSpc>
                <a:spcPct val="150000"/>
              </a:lnSpc>
            </a:pP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jump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sound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during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world</a:t>
            </a:r>
            <a:r>
              <a:rPr lang="de-AT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 </a:t>
            </a:r>
            <a:r>
              <a:rPr lang="de-AT" sz="2000" dirty="0" err="1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exploration</a:t>
            </a:r>
            <a:endParaRPr lang="de-AT" sz="2000" dirty="0">
              <a:solidFill>
                <a:schemeClr val="bg1"/>
              </a:solidFill>
              <a:latin typeface="Corbel" panose="020B0503020204020204" pitchFamily="34" charset="0"/>
              <a:cs typeface="Tunga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A64F6-5DC4-49CC-9F8D-F0D75CB6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7</a:t>
            </a:fld>
            <a:endParaRPr lang="de-AT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89E51D-417B-4931-BC93-AF6AEE16EF08}"/>
              </a:ext>
            </a:extLst>
          </p:cNvPr>
          <p:cNvCxnSpPr/>
          <p:nvPr/>
        </p:nvCxnSpPr>
        <p:spPr>
          <a:xfrm>
            <a:off x="950741" y="1448972"/>
            <a:ext cx="100220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88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B1A2E-B8C8-44D9-A79B-28E57DC3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825"/>
            <a:ext cx="10515600" cy="1325563"/>
          </a:xfrm>
        </p:spPr>
        <p:txBody>
          <a:bodyPr/>
          <a:lstStyle/>
          <a:p>
            <a:r>
              <a:rPr lang="de-AT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Current</a:t>
            </a:r>
            <a:r>
              <a:rPr lang="de-AT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status</a:t>
            </a:r>
            <a:endParaRPr lang="de-AT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B240DA-CED9-416E-AC69-5175B216E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139" y="1406628"/>
            <a:ext cx="10515600" cy="46836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single-player 2D RPG game with separate world exploration and battle modes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world exploration in the style of a 2D side-scroll adventure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turn-based battles, that can involve a party of several characters and one or multiple enemies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characters can be equipped with different items (weapons, armor, utility items) and have different base-properties that can be modified through character advancement</a:t>
            </a:r>
            <a:endParaRPr lang="de-AT" sz="2000" dirty="0">
              <a:solidFill>
                <a:schemeClr val="bg1"/>
              </a:solidFill>
              <a:latin typeface="Corbel" panose="020B0503020204020204" pitchFamily="34" charset="0"/>
              <a:cs typeface="Tunga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we create the game using the Unity engine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we design and implement a system for character and enemy attributes and their interactions in combat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create a challenging decision-making system for enemy behavior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create basic sprites and/or adapt existing ones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basic physics will be implemented for world exploration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Tunga" panose="020B0502040204020203" pitchFamily="34" charset="0"/>
              </a:rPr>
              <a:t>goal: playable Demo version that includes at least one map or dungeon to explore, with at least one boss fight and at least one step of character advancement.</a:t>
            </a:r>
            <a:endParaRPr lang="de-AT" sz="2000" dirty="0">
              <a:solidFill>
                <a:schemeClr val="bg1"/>
              </a:solidFill>
              <a:latin typeface="Corbel" panose="020B0503020204020204" pitchFamily="34" charset="0"/>
              <a:cs typeface="Tunga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de-AT" sz="2000" dirty="0">
              <a:solidFill>
                <a:schemeClr val="bg1"/>
              </a:solidFill>
              <a:latin typeface="Corbel" panose="020B0503020204020204" pitchFamily="34" charset="0"/>
              <a:cs typeface="Tunga" panose="020B0502040204020203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73748CA-63CE-41BF-BC72-A5DE7E10A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930" y="1496840"/>
            <a:ext cx="308184" cy="30818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30B2829-F4B1-4463-9368-1FD1731C2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930" y="2918607"/>
            <a:ext cx="308184" cy="308184"/>
          </a:xfrm>
          <a:prstGeom prst="rect">
            <a:avLst/>
          </a:prstGeom>
        </p:spPr>
      </p:pic>
      <p:pic>
        <p:nvPicPr>
          <p:cNvPr id="17" name="Grafik 7">
            <a:extLst>
              <a:ext uri="{FF2B5EF4-FFF2-40B4-BE49-F238E27FC236}">
                <a16:creationId xmlns:a16="http://schemas.microsoft.com/office/drawing/2014/main" id="{E9DD6102-B8B8-4EDD-AD3C-70FA18011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930" y="1888915"/>
            <a:ext cx="308184" cy="308184"/>
          </a:xfrm>
          <a:prstGeom prst="rect">
            <a:avLst/>
          </a:prstGeom>
        </p:spPr>
      </p:pic>
      <p:pic>
        <p:nvPicPr>
          <p:cNvPr id="25" name="Grafik 7">
            <a:extLst>
              <a:ext uri="{FF2B5EF4-FFF2-40B4-BE49-F238E27FC236}">
                <a16:creationId xmlns:a16="http://schemas.microsoft.com/office/drawing/2014/main" id="{3C798A12-EB8D-49CB-BA7F-8AF268550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930" y="3508958"/>
            <a:ext cx="308184" cy="308184"/>
          </a:xfrm>
          <a:prstGeom prst="rect">
            <a:avLst/>
          </a:prstGeom>
        </p:spPr>
      </p:pic>
      <p:pic>
        <p:nvPicPr>
          <p:cNvPr id="26" name="Grafik 7">
            <a:extLst>
              <a:ext uri="{FF2B5EF4-FFF2-40B4-BE49-F238E27FC236}">
                <a16:creationId xmlns:a16="http://schemas.microsoft.com/office/drawing/2014/main" id="{4A15ABD4-F320-4021-8D3D-0974323D2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930" y="4066967"/>
            <a:ext cx="308184" cy="308184"/>
          </a:xfrm>
          <a:prstGeom prst="rect">
            <a:avLst/>
          </a:prstGeom>
        </p:spPr>
      </p:pic>
      <p:pic>
        <p:nvPicPr>
          <p:cNvPr id="27" name="Grafik 9">
            <a:extLst>
              <a:ext uri="{FF2B5EF4-FFF2-40B4-BE49-F238E27FC236}">
                <a16:creationId xmlns:a16="http://schemas.microsoft.com/office/drawing/2014/main" id="{68FB87CA-6A4B-499B-81D8-304A91819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930" y="4688678"/>
            <a:ext cx="308184" cy="308184"/>
          </a:xfrm>
          <a:prstGeom prst="rect">
            <a:avLst/>
          </a:prstGeom>
        </p:spPr>
      </p:pic>
      <p:pic>
        <p:nvPicPr>
          <p:cNvPr id="28" name="Grafik 7">
            <a:extLst>
              <a:ext uri="{FF2B5EF4-FFF2-40B4-BE49-F238E27FC236}">
                <a16:creationId xmlns:a16="http://schemas.microsoft.com/office/drawing/2014/main" id="{8DB96AB3-4553-434C-B51C-C12387A15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930" y="5137511"/>
            <a:ext cx="308184" cy="308184"/>
          </a:xfrm>
          <a:prstGeom prst="rect">
            <a:avLst/>
          </a:prstGeom>
        </p:spPr>
      </p:pic>
      <p:pic>
        <p:nvPicPr>
          <p:cNvPr id="29" name="Grafik 7">
            <a:extLst>
              <a:ext uri="{FF2B5EF4-FFF2-40B4-BE49-F238E27FC236}">
                <a16:creationId xmlns:a16="http://schemas.microsoft.com/office/drawing/2014/main" id="{79640E68-2DC8-423D-A8AA-B3082BB03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930" y="5543205"/>
            <a:ext cx="308184" cy="308184"/>
          </a:xfrm>
          <a:prstGeom prst="rect">
            <a:avLst/>
          </a:prstGeom>
        </p:spPr>
      </p:pic>
      <p:pic>
        <p:nvPicPr>
          <p:cNvPr id="30" name="Grafik 7">
            <a:extLst>
              <a:ext uri="{FF2B5EF4-FFF2-40B4-BE49-F238E27FC236}">
                <a16:creationId xmlns:a16="http://schemas.microsoft.com/office/drawing/2014/main" id="{337CE0A1-9593-4C72-91FB-3970830C6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930" y="6057280"/>
            <a:ext cx="308184" cy="308184"/>
          </a:xfrm>
          <a:prstGeom prst="rect">
            <a:avLst/>
          </a:prstGeom>
        </p:spPr>
      </p:pic>
      <p:pic>
        <p:nvPicPr>
          <p:cNvPr id="31" name="Grafik 9">
            <a:extLst>
              <a:ext uri="{FF2B5EF4-FFF2-40B4-BE49-F238E27FC236}">
                <a16:creationId xmlns:a16="http://schemas.microsoft.com/office/drawing/2014/main" id="{1798726E-EB6B-429C-A02D-61FC77BE7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248" y="2372440"/>
            <a:ext cx="308184" cy="308184"/>
          </a:xfrm>
          <a:prstGeom prst="rect">
            <a:avLst/>
          </a:prstGeom>
        </p:spPr>
      </p:pic>
      <p:pic>
        <p:nvPicPr>
          <p:cNvPr id="32" name="Grafik 7">
            <a:extLst>
              <a:ext uri="{FF2B5EF4-FFF2-40B4-BE49-F238E27FC236}">
                <a16:creationId xmlns:a16="http://schemas.microsoft.com/office/drawing/2014/main" id="{C2575FF5-38F6-408B-A3AA-F6F3EE297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973" y="2372440"/>
            <a:ext cx="308184" cy="3081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DDC90-63DA-4572-9FDA-2C447B61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418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Corbel</vt:lpstr>
      <vt:lpstr>Office</vt:lpstr>
      <vt:lpstr>PowerPoint Presentation</vt:lpstr>
      <vt:lpstr>Idea</vt:lpstr>
      <vt:lpstr>Tools</vt:lpstr>
      <vt:lpstr>Agile Development</vt:lpstr>
      <vt:lpstr>Implementation – World &amp; Menu design</vt:lpstr>
      <vt:lpstr>Implementation – Game logic</vt:lpstr>
      <vt:lpstr>Implementation – Animations &amp; Sound</vt:lpstr>
      <vt:lpstr>Current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Georg Reichert</dc:creator>
  <cp:lastModifiedBy>Amareldo Isufi</cp:lastModifiedBy>
  <cp:revision>29</cp:revision>
  <dcterms:created xsi:type="dcterms:W3CDTF">2021-07-04T22:00:31Z</dcterms:created>
  <dcterms:modified xsi:type="dcterms:W3CDTF">2021-07-05T14:10:36Z</dcterms:modified>
</cp:coreProperties>
</file>