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13"/>
  </p:notesMasterIdLst>
  <p:sldIdLst>
    <p:sldId id="256" r:id="rId2"/>
    <p:sldId id="257" r:id="rId3"/>
    <p:sldId id="260" r:id="rId4"/>
    <p:sldId id="259" r:id="rId5"/>
    <p:sldId id="258" r:id="rId6"/>
    <p:sldId id="261" r:id="rId7"/>
    <p:sldId id="264" r:id="rId8"/>
    <p:sldId id="263" r:id="rId9"/>
    <p:sldId id="265"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svg"/><Relationship Id="rId1"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4.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3DDE3D-491B-4B4F-9641-5FA7E2E1E1D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93D8086-07DD-4CB3-8F3F-749EF17F0454}">
      <dgm:prSet custT="1"/>
      <dgm:spPr/>
      <dgm:t>
        <a:bodyPr/>
        <a:lstStyle/>
        <a:p>
          <a:pPr algn="just">
            <a:lnSpc>
              <a:spcPct val="100000"/>
            </a:lnSpc>
          </a:pPr>
          <a:r>
            <a:rPr lang="it-IT" sz="1800" b="1" dirty="0"/>
            <a:t>Propensity of email engagement</a:t>
          </a:r>
          <a:r>
            <a:rPr lang="it-IT" sz="1800" dirty="0"/>
            <a:t>: propensione di un cliente ad aprire una email diffusa dall’azienda tramite una campagna DEM in una determinata finestra temporale.</a:t>
          </a:r>
          <a:endParaRPr lang="en-US" sz="1800" dirty="0"/>
        </a:p>
      </dgm:t>
    </dgm:pt>
    <dgm:pt modelId="{0ADB3AF9-3551-4F57-9535-5CC24F6467D5}" type="parTrans" cxnId="{F849FEE1-76B1-4B84-B9F9-41BF82F5279C}">
      <dgm:prSet/>
      <dgm:spPr/>
      <dgm:t>
        <a:bodyPr/>
        <a:lstStyle/>
        <a:p>
          <a:endParaRPr lang="en-US"/>
        </a:p>
      </dgm:t>
    </dgm:pt>
    <dgm:pt modelId="{FBDF0BC8-295D-400B-9D06-8F6B2B7298DD}" type="sibTrans" cxnId="{F849FEE1-76B1-4B84-B9F9-41BF82F5279C}">
      <dgm:prSet/>
      <dgm:spPr/>
      <dgm:t>
        <a:bodyPr/>
        <a:lstStyle/>
        <a:p>
          <a:pPr>
            <a:lnSpc>
              <a:spcPct val="100000"/>
            </a:lnSpc>
          </a:pPr>
          <a:endParaRPr lang="en-US"/>
        </a:p>
      </dgm:t>
    </dgm:pt>
    <dgm:pt modelId="{3683BFFA-C403-41A1-AD5F-BD6E104A4113}">
      <dgm:prSet custT="1"/>
      <dgm:spPr/>
      <dgm:t>
        <a:bodyPr/>
        <a:lstStyle/>
        <a:p>
          <a:pPr algn="just">
            <a:lnSpc>
              <a:spcPct val="100000"/>
            </a:lnSpc>
          </a:pPr>
          <a:r>
            <a:rPr lang="it-IT" sz="1800" b="1" dirty="0"/>
            <a:t>Propensity to churn</a:t>
          </a:r>
          <a:r>
            <a:rPr lang="it-IT" sz="1800" dirty="0"/>
            <a:t>: lo </a:t>
          </a:r>
          <a:r>
            <a:rPr lang="it-IT" sz="1800" b="0" dirty="0"/>
            <a:t>scopo</a:t>
          </a:r>
          <a:r>
            <a:rPr lang="it-IT" sz="1800" dirty="0"/>
            <a:t> è prevedere, in base ai dati riguardanti un cliente, se quest’ultimo sia identificabile come </a:t>
          </a:r>
          <a:r>
            <a:rPr lang="it-IT" sz="1800" b="1" dirty="0"/>
            <a:t>churn</a:t>
          </a:r>
          <a:r>
            <a:rPr lang="it-IT" sz="1800" dirty="0"/>
            <a:t>. Con questo termine ci si riferisce ai clienti che cessano di usufruire dei servizi offerti da un’azienda per un periodo di tempo. Dunque, senza interventi esterni, il cliente può essere considerato perso.</a:t>
          </a:r>
          <a:endParaRPr lang="en-US" sz="1800" dirty="0"/>
        </a:p>
      </dgm:t>
    </dgm:pt>
    <dgm:pt modelId="{FA79C778-E3AA-4F3D-BCE4-9CC45FA5359E}" type="parTrans" cxnId="{34213E7A-9E2A-4809-9927-3F5EF6379783}">
      <dgm:prSet/>
      <dgm:spPr/>
      <dgm:t>
        <a:bodyPr/>
        <a:lstStyle/>
        <a:p>
          <a:endParaRPr lang="en-US"/>
        </a:p>
      </dgm:t>
    </dgm:pt>
    <dgm:pt modelId="{F38ECDCE-C67C-4690-B96C-6AAB7EABCFFB}" type="sibTrans" cxnId="{34213E7A-9E2A-4809-9927-3F5EF6379783}">
      <dgm:prSet/>
      <dgm:spPr/>
      <dgm:t>
        <a:bodyPr/>
        <a:lstStyle/>
        <a:p>
          <a:endParaRPr lang="en-US"/>
        </a:p>
      </dgm:t>
    </dgm:pt>
    <dgm:pt modelId="{CFC4ED9D-7BD2-46AC-A031-7411889F4D8D}" type="pres">
      <dgm:prSet presAssocID="{103DDE3D-491B-4B4F-9641-5FA7E2E1E1DF}" presName="root" presStyleCnt="0">
        <dgm:presLayoutVars>
          <dgm:dir/>
          <dgm:resizeHandles val="exact"/>
        </dgm:presLayoutVars>
      </dgm:prSet>
      <dgm:spPr/>
    </dgm:pt>
    <dgm:pt modelId="{2E7D3FDE-6224-442C-AFA6-FF61965F9818}" type="pres">
      <dgm:prSet presAssocID="{793D8086-07DD-4CB3-8F3F-749EF17F0454}" presName="compNode" presStyleCnt="0"/>
      <dgm:spPr/>
    </dgm:pt>
    <dgm:pt modelId="{71C884AC-020D-491A-AECE-6AC8D0B83436}" type="pres">
      <dgm:prSet presAssocID="{793D8086-07DD-4CB3-8F3F-749EF17F0454}" presName="bgRect" presStyleLbl="bgShp" presStyleIdx="0" presStyleCnt="2"/>
      <dgm:spPr/>
    </dgm:pt>
    <dgm:pt modelId="{B35AB8C4-6E43-4AF3-BEF6-8148B7FE54B2}" type="pres">
      <dgm:prSet presAssocID="{793D8086-07DD-4CB3-8F3F-749EF17F04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A7B52B3B-0264-4C7F-A924-825C2D832F0B}" type="pres">
      <dgm:prSet presAssocID="{793D8086-07DD-4CB3-8F3F-749EF17F0454}" presName="spaceRect" presStyleCnt="0"/>
      <dgm:spPr/>
    </dgm:pt>
    <dgm:pt modelId="{0E95D11C-64BC-4BE8-B534-5422B1CB2071}" type="pres">
      <dgm:prSet presAssocID="{793D8086-07DD-4CB3-8F3F-749EF17F0454}" presName="parTx" presStyleLbl="revTx" presStyleIdx="0" presStyleCnt="2" custScaleX="110308" custLinFactNeighborX="-3092" custLinFactNeighborY="-7384">
        <dgm:presLayoutVars>
          <dgm:chMax val="0"/>
          <dgm:chPref val="0"/>
        </dgm:presLayoutVars>
      </dgm:prSet>
      <dgm:spPr/>
    </dgm:pt>
    <dgm:pt modelId="{B6FCB451-1A2D-47EC-970B-155ADB8B5651}" type="pres">
      <dgm:prSet presAssocID="{FBDF0BC8-295D-400B-9D06-8F6B2B7298DD}" presName="sibTrans" presStyleCnt="0"/>
      <dgm:spPr/>
    </dgm:pt>
    <dgm:pt modelId="{B3032524-4216-44DD-AC9A-4CBF0DAA59EB}" type="pres">
      <dgm:prSet presAssocID="{3683BFFA-C403-41A1-AD5F-BD6E104A4113}" presName="compNode" presStyleCnt="0"/>
      <dgm:spPr/>
    </dgm:pt>
    <dgm:pt modelId="{40F4F3EC-A0FC-4AAB-9419-53B6017217F9}" type="pres">
      <dgm:prSet presAssocID="{3683BFFA-C403-41A1-AD5F-BD6E104A4113}" presName="bgRect" presStyleLbl="bgShp" presStyleIdx="1" presStyleCnt="2" custScaleY="112158"/>
      <dgm:spPr/>
    </dgm:pt>
    <dgm:pt modelId="{F74F98FB-B69D-4682-90E3-11B82E905DFA}" type="pres">
      <dgm:prSet presAssocID="{3683BFFA-C403-41A1-AD5F-BD6E104A41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85E4A2E1-12AA-4549-876F-E2AC2CC0C92F}" type="pres">
      <dgm:prSet presAssocID="{3683BFFA-C403-41A1-AD5F-BD6E104A4113}" presName="spaceRect" presStyleCnt="0"/>
      <dgm:spPr/>
    </dgm:pt>
    <dgm:pt modelId="{30A927C7-5E21-47EF-B16D-7E8E62AC729E}" type="pres">
      <dgm:prSet presAssocID="{3683BFFA-C403-41A1-AD5F-BD6E104A4113}" presName="parTx" presStyleLbl="revTx" presStyleIdx="1" presStyleCnt="2" custScaleX="108946" custLinFactNeighborX="-3915" custLinFactNeighborY="-5966">
        <dgm:presLayoutVars>
          <dgm:chMax val="0"/>
          <dgm:chPref val="0"/>
        </dgm:presLayoutVars>
      </dgm:prSet>
      <dgm:spPr/>
    </dgm:pt>
  </dgm:ptLst>
  <dgm:cxnLst>
    <dgm:cxn modelId="{30FB000B-7EB7-BD49-919B-DB834935294A}" type="presOf" srcId="{793D8086-07DD-4CB3-8F3F-749EF17F0454}" destId="{0E95D11C-64BC-4BE8-B534-5422B1CB2071}" srcOrd="0" destOrd="0" presId="urn:microsoft.com/office/officeart/2018/2/layout/IconVerticalSolidList"/>
    <dgm:cxn modelId="{80DC541B-0FB6-8F4E-84E5-194FBB8768E7}" type="presOf" srcId="{3683BFFA-C403-41A1-AD5F-BD6E104A4113}" destId="{30A927C7-5E21-47EF-B16D-7E8E62AC729E}" srcOrd="0" destOrd="0" presId="urn:microsoft.com/office/officeart/2018/2/layout/IconVerticalSolidList"/>
    <dgm:cxn modelId="{4FA48170-30A6-004E-AA1D-40E27C90F2A9}" type="presOf" srcId="{103DDE3D-491B-4B4F-9641-5FA7E2E1E1DF}" destId="{CFC4ED9D-7BD2-46AC-A031-7411889F4D8D}" srcOrd="0" destOrd="0" presId="urn:microsoft.com/office/officeart/2018/2/layout/IconVerticalSolidList"/>
    <dgm:cxn modelId="{34213E7A-9E2A-4809-9927-3F5EF6379783}" srcId="{103DDE3D-491B-4B4F-9641-5FA7E2E1E1DF}" destId="{3683BFFA-C403-41A1-AD5F-BD6E104A4113}" srcOrd="1" destOrd="0" parTransId="{FA79C778-E3AA-4F3D-BCE4-9CC45FA5359E}" sibTransId="{F38ECDCE-C67C-4690-B96C-6AAB7EABCFFB}"/>
    <dgm:cxn modelId="{F849FEE1-76B1-4B84-B9F9-41BF82F5279C}" srcId="{103DDE3D-491B-4B4F-9641-5FA7E2E1E1DF}" destId="{793D8086-07DD-4CB3-8F3F-749EF17F0454}" srcOrd="0" destOrd="0" parTransId="{0ADB3AF9-3551-4F57-9535-5CC24F6467D5}" sibTransId="{FBDF0BC8-295D-400B-9D06-8F6B2B7298DD}"/>
    <dgm:cxn modelId="{0AF6D51F-7EC8-1A4F-8BC4-0BEACAF0F2BB}" type="presParOf" srcId="{CFC4ED9D-7BD2-46AC-A031-7411889F4D8D}" destId="{2E7D3FDE-6224-442C-AFA6-FF61965F9818}" srcOrd="0" destOrd="0" presId="urn:microsoft.com/office/officeart/2018/2/layout/IconVerticalSolidList"/>
    <dgm:cxn modelId="{F3E90786-13BC-5445-861E-68EFE0761591}" type="presParOf" srcId="{2E7D3FDE-6224-442C-AFA6-FF61965F9818}" destId="{71C884AC-020D-491A-AECE-6AC8D0B83436}" srcOrd="0" destOrd="0" presId="urn:microsoft.com/office/officeart/2018/2/layout/IconVerticalSolidList"/>
    <dgm:cxn modelId="{97A3C515-6CAF-244E-857A-077459D94215}" type="presParOf" srcId="{2E7D3FDE-6224-442C-AFA6-FF61965F9818}" destId="{B35AB8C4-6E43-4AF3-BEF6-8148B7FE54B2}" srcOrd="1" destOrd="0" presId="urn:microsoft.com/office/officeart/2018/2/layout/IconVerticalSolidList"/>
    <dgm:cxn modelId="{0EF9D32B-32A6-B54D-BA6E-8955580EA871}" type="presParOf" srcId="{2E7D3FDE-6224-442C-AFA6-FF61965F9818}" destId="{A7B52B3B-0264-4C7F-A924-825C2D832F0B}" srcOrd="2" destOrd="0" presId="urn:microsoft.com/office/officeart/2018/2/layout/IconVerticalSolidList"/>
    <dgm:cxn modelId="{1BC155F4-5CBE-1D4F-B949-1B7C8AEAB362}" type="presParOf" srcId="{2E7D3FDE-6224-442C-AFA6-FF61965F9818}" destId="{0E95D11C-64BC-4BE8-B534-5422B1CB2071}" srcOrd="3" destOrd="0" presId="urn:microsoft.com/office/officeart/2018/2/layout/IconVerticalSolidList"/>
    <dgm:cxn modelId="{49F402E9-737E-7D49-BC8E-35D8931C7747}" type="presParOf" srcId="{CFC4ED9D-7BD2-46AC-A031-7411889F4D8D}" destId="{B6FCB451-1A2D-47EC-970B-155ADB8B5651}" srcOrd="1" destOrd="0" presId="urn:microsoft.com/office/officeart/2018/2/layout/IconVerticalSolidList"/>
    <dgm:cxn modelId="{03158A2E-B4F2-BC4F-A2F4-2C7609052FFF}" type="presParOf" srcId="{CFC4ED9D-7BD2-46AC-A031-7411889F4D8D}" destId="{B3032524-4216-44DD-AC9A-4CBF0DAA59EB}" srcOrd="2" destOrd="0" presId="urn:microsoft.com/office/officeart/2018/2/layout/IconVerticalSolidList"/>
    <dgm:cxn modelId="{2FB8265E-0DC9-5A40-83BC-DDDB9639F383}" type="presParOf" srcId="{B3032524-4216-44DD-AC9A-4CBF0DAA59EB}" destId="{40F4F3EC-A0FC-4AAB-9419-53B6017217F9}" srcOrd="0" destOrd="0" presId="urn:microsoft.com/office/officeart/2018/2/layout/IconVerticalSolidList"/>
    <dgm:cxn modelId="{7155ADB8-5910-F746-B2C0-7E25518CFA31}" type="presParOf" srcId="{B3032524-4216-44DD-AC9A-4CBF0DAA59EB}" destId="{F74F98FB-B69D-4682-90E3-11B82E905DFA}" srcOrd="1" destOrd="0" presId="urn:microsoft.com/office/officeart/2018/2/layout/IconVerticalSolidList"/>
    <dgm:cxn modelId="{9CF72FC6-AE33-994B-B7A5-DF5C2DB64D20}" type="presParOf" srcId="{B3032524-4216-44DD-AC9A-4CBF0DAA59EB}" destId="{85E4A2E1-12AA-4549-876F-E2AC2CC0C92F}" srcOrd="2" destOrd="0" presId="urn:microsoft.com/office/officeart/2018/2/layout/IconVerticalSolidList"/>
    <dgm:cxn modelId="{5F0EF595-4D47-344F-8C99-EB998F542CFD}" type="presParOf" srcId="{B3032524-4216-44DD-AC9A-4CBF0DAA59EB}" destId="{30A927C7-5E21-47EF-B16D-7E8E62AC72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0453B4-C7B8-4106-A3FD-A912EFEBD3A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627C27F-12B8-43F1-BC97-4CF7A2759FF2}">
      <dgm:prSet custT="1"/>
      <dgm:spPr/>
      <dgm:t>
        <a:bodyPr/>
        <a:lstStyle/>
        <a:p>
          <a:pPr>
            <a:defRPr cap="all"/>
          </a:pPr>
          <a:r>
            <a:rPr lang="en-US" sz="1800" b="1" cap="none" dirty="0">
              <a:latin typeface="+mn-lt"/>
            </a:rPr>
            <a:t>RANDOM FOREST</a:t>
          </a:r>
        </a:p>
      </dgm:t>
    </dgm:pt>
    <dgm:pt modelId="{FED0C6CB-AF97-441D-818F-19446152ACC0}" type="parTrans" cxnId="{9B12EC4D-0F5F-4889-8446-483FB7BA8B78}">
      <dgm:prSet/>
      <dgm:spPr/>
      <dgm:t>
        <a:bodyPr/>
        <a:lstStyle/>
        <a:p>
          <a:endParaRPr lang="en-US"/>
        </a:p>
      </dgm:t>
    </dgm:pt>
    <dgm:pt modelId="{29983964-46CD-48E4-8D40-DC7A1C2F5419}" type="sibTrans" cxnId="{9B12EC4D-0F5F-4889-8446-483FB7BA8B78}">
      <dgm:prSet/>
      <dgm:spPr/>
      <dgm:t>
        <a:bodyPr/>
        <a:lstStyle/>
        <a:p>
          <a:endParaRPr lang="en-US"/>
        </a:p>
      </dgm:t>
    </dgm:pt>
    <dgm:pt modelId="{FE7AC684-F3CF-46C2-BC8D-4B80AC6385C8}">
      <dgm:prSet/>
      <dgm:spPr/>
      <dgm:t>
        <a:bodyPr/>
        <a:lstStyle/>
        <a:p>
          <a:pPr>
            <a:defRPr cap="all"/>
          </a:pPr>
          <a:r>
            <a:rPr lang="en-US" b="1" cap="none" dirty="0">
              <a:latin typeface="+mn-lt"/>
            </a:rPr>
            <a:t>LOGISTIC REGRESSION</a:t>
          </a:r>
        </a:p>
      </dgm:t>
    </dgm:pt>
    <dgm:pt modelId="{B463685C-D041-4C55-85D3-6006DB62F933}" type="parTrans" cxnId="{80CE8F57-824E-4C00-A0D4-6D130479128D}">
      <dgm:prSet/>
      <dgm:spPr/>
      <dgm:t>
        <a:bodyPr/>
        <a:lstStyle/>
        <a:p>
          <a:endParaRPr lang="en-US"/>
        </a:p>
      </dgm:t>
    </dgm:pt>
    <dgm:pt modelId="{F0999119-75AE-4522-B6E8-2C894542DAAA}" type="sibTrans" cxnId="{80CE8F57-824E-4C00-A0D4-6D130479128D}">
      <dgm:prSet/>
      <dgm:spPr/>
      <dgm:t>
        <a:bodyPr/>
        <a:lstStyle/>
        <a:p>
          <a:endParaRPr lang="en-US"/>
        </a:p>
      </dgm:t>
    </dgm:pt>
    <dgm:pt modelId="{88E2D1B5-5218-4953-82EB-11C8500046A6}">
      <dgm:prSet/>
      <dgm:spPr/>
      <dgm:t>
        <a:bodyPr/>
        <a:lstStyle/>
        <a:p>
          <a:pPr>
            <a:defRPr cap="all"/>
          </a:pPr>
          <a:r>
            <a:rPr lang="en-US" b="1" cap="none" dirty="0">
              <a:latin typeface="+mn-lt"/>
            </a:rPr>
            <a:t>NEURAL NETWORK</a:t>
          </a:r>
        </a:p>
      </dgm:t>
    </dgm:pt>
    <dgm:pt modelId="{D527FA62-6109-4C52-BE03-635C22A2A50A}" type="parTrans" cxnId="{C77C073F-47B0-4893-9ED7-2E919E7071B4}">
      <dgm:prSet/>
      <dgm:spPr/>
      <dgm:t>
        <a:bodyPr/>
        <a:lstStyle/>
        <a:p>
          <a:endParaRPr lang="en-US"/>
        </a:p>
      </dgm:t>
    </dgm:pt>
    <dgm:pt modelId="{D0C710F7-BE9E-47B6-B272-A98857B231E9}" type="sibTrans" cxnId="{C77C073F-47B0-4893-9ED7-2E919E7071B4}">
      <dgm:prSet/>
      <dgm:spPr/>
      <dgm:t>
        <a:bodyPr/>
        <a:lstStyle/>
        <a:p>
          <a:endParaRPr lang="en-US"/>
        </a:p>
      </dgm:t>
    </dgm:pt>
    <dgm:pt modelId="{A0475DC2-C21F-41EE-B342-3E4060475F7F}" type="pres">
      <dgm:prSet presAssocID="{7B0453B4-C7B8-4106-A3FD-A912EFEBD3A5}" presName="root" presStyleCnt="0">
        <dgm:presLayoutVars>
          <dgm:dir/>
          <dgm:resizeHandles val="exact"/>
        </dgm:presLayoutVars>
      </dgm:prSet>
      <dgm:spPr/>
    </dgm:pt>
    <dgm:pt modelId="{87E88FF1-ECA5-4613-9956-10611D899EC7}" type="pres">
      <dgm:prSet presAssocID="{E627C27F-12B8-43F1-BC97-4CF7A2759FF2}" presName="compNode" presStyleCnt="0"/>
      <dgm:spPr/>
    </dgm:pt>
    <dgm:pt modelId="{3BA5A51B-B786-4B68-93C6-FCECC1BD9F75}" type="pres">
      <dgm:prSet presAssocID="{E627C27F-12B8-43F1-BC97-4CF7A2759FF2}" presName="iconBgRect" presStyleLbl="bgShp" presStyleIdx="0" presStyleCnt="3" custScaleX="156143" custScaleY="156272"/>
      <dgm:spPr/>
    </dgm:pt>
    <dgm:pt modelId="{A2DE5C13-14DD-43A4-A74B-D3B2278230D7}" type="pres">
      <dgm:prSet presAssocID="{E627C27F-12B8-43F1-BC97-4CF7A2759FF2}" presName="iconRect" presStyleLbl="node1" presStyleIdx="0" presStyleCnt="3" custScaleX="156273" custScaleY="15627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lbero a foglie caduche"/>
        </a:ext>
      </dgm:extLst>
    </dgm:pt>
    <dgm:pt modelId="{4CD8EDC1-B059-47F6-B45F-01864767F80F}" type="pres">
      <dgm:prSet presAssocID="{E627C27F-12B8-43F1-BC97-4CF7A2759FF2}" presName="spaceRect" presStyleCnt="0"/>
      <dgm:spPr/>
    </dgm:pt>
    <dgm:pt modelId="{7F45DF7E-8F21-481D-8472-CD1154C9234C}" type="pres">
      <dgm:prSet presAssocID="{E627C27F-12B8-43F1-BC97-4CF7A2759FF2}" presName="textRect" presStyleLbl="revTx" presStyleIdx="0" presStyleCnt="3" custScaleY="100000" custLinFactNeighborY="8385">
        <dgm:presLayoutVars>
          <dgm:chMax val="1"/>
          <dgm:chPref val="1"/>
        </dgm:presLayoutVars>
      </dgm:prSet>
      <dgm:spPr/>
    </dgm:pt>
    <dgm:pt modelId="{F1C75CB5-A27D-4AD0-BD84-1CA794FCAF3F}" type="pres">
      <dgm:prSet presAssocID="{29983964-46CD-48E4-8D40-DC7A1C2F5419}" presName="sibTrans" presStyleCnt="0"/>
      <dgm:spPr/>
    </dgm:pt>
    <dgm:pt modelId="{07C81809-4132-404D-93F2-69C8BAF829DC}" type="pres">
      <dgm:prSet presAssocID="{FE7AC684-F3CF-46C2-BC8D-4B80AC6385C8}" presName="compNode" presStyleCnt="0"/>
      <dgm:spPr/>
    </dgm:pt>
    <dgm:pt modelId="{98E7B5CA-5BB0-4C01-A7AA-BBB758EE9344}" type="pres">
      <dgm:prSet presAssocID="{FE7AC684-F3CF-46C2-BC8D-4B80AC6385C8}" presName="iconBgRect" presStyleLbl="bgShp" presStyleIdx="1" presStyleCnt="3" custScaleX="156616" custScaleY="156616"/>
      <dgm:spPr/>
    </dgm:pt>
    <dgm:pt modelId="{86B22D40-5DB7-42DE-8180-197E14B8F3F4}" type="pres">
      <dgm:prSet presAssocID="{FE7AC684-F3CF-46C2-BC8D-4B80AC6385C8}" presName="iconRect" presStyleLbl="node1" presStyleIdx="1" presStyleCnt="3" custScaleX="156091" custScaleY="1560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atistiche"/>
        </a:ext>
      </dgm:extLst>
    </dgm:pt>
    <dgm:pt modelId="{504E70FC-CF55-4033-9151-40663D254A9A}" type="pres">
      <dgm:prSet presAssocID="{FE7AC684-F3CF-46C2-BC8D-4B80AC6385C8}" presName="spaceRect" presStyleCnt="0"/>
      <dgm:spPr/>
    </dgm:pt>
    <dgm:pt modelId="{71814892-8B15-4F52-AF2C-2544D9F1E93E}" type="pres">
      <dgm:prSet presAssocID="{FE7AC684-F3CF-46C2-BC8D-4B80AC6385C8}" presName="textRect" presStyleLbl="revTx" presStyleIdx="1" presStyleCnt="3" custScaleY="93893" custLinFactNeighborY="7695">
        <dgm:presLayoutVars>
          <dgm:chMax val="1"/>
          <dgm:chPref val="1"/>
        </dgm:presLayoutVars>
      </dgm:prSet>
      <dgm:spPr/>
    </dgm:pt>
    <dgm:pt modelId="{19C284BB-BF8F-4670-B1B6-E679233C3BDC}" type="pres">
      <dgm:prSet presAssocID="{F0999119-75AE-4522-B6E8-2C894542DAAA}" presName="sibTrans" presStyleCnt="0"/>
      <dgm:spPr/>
    </dgm:pt>
    <dgm:pt modelId="{02A83648-89BB-40B6-A734-8015B11AC933}" type="pres">
      <dgm:prSet presAssocID="{88E2D1B5-5218-4953-82EB-11C8500046A6}" presName="compNode" presStyleCnt="0"/>
      <dgm:spPr/>
    </dgm:pt>
    <dgm:pt modelId="{05A9F74B-E9FF-4CEB-BE70-4D55AC337390}" type="pres">
      <dgm:prSet presAssocID="{88E2D1B5-5218-4953-82EB-11C8500046A6}" presName="iconBgRect" presStyleLbl="bgShp" presStyleIdx="2" presStyleCnt="3" custScaleX="163319" custScaleY="163319" custLinFactNeighborY="-3706"/>
      <dgm:spPr/>
    </dgm:pt>
    <dgm:pt modelId="{421DA93C-B269-4698-9E7C-5EFB01B2A323}" type="pres">
      <dgm:prSet presAssocID="{88E2D1B5-5218-4953-82EB-11C8500046A6}" presName="iconRect" presStyleLbl="node1" presStyleIdx="2" presStyleCnt="3" custScaleX="156091" custScaleY="156091"/>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ervello in testa"/>
        </a:ext>
      </dgm:extLst>
    </dgm:pt>
    <dgm:pt modelId="{4599720B-C12F-4DAD-8B12-3891C03C9FE0}" type="pres">
      <dgm:prSet presAssocID="{88E2D1B5-5218-4953-82EB-11C8500046A6}" presName="spaceRect" presStyleCnt="0"/>
      <dgm:spPr/>
    </dgm:pt>
    <dgm:pt modelId="{90F686B4-AA5B-4DC0-90E7-CD27B483BD8D}" type="pres">
      <dgm:prSet presAssocID="{88E2D1B5-5218-4953-82EB-11C8500046A6}" presName="textRect" presStyleLbl="revTx" presStyleIdx="2" presStyleCnt="3" custScaleX="100042" custScaleY="90333" custLinFactNeighborX="580" custLinFactNeighborY="2950">
        <dgm:presLayoutVars>
          <dgm:chMax val="1"/>
          <dgm:chPref val="1"/>
        </dgm:presLayoutVars>
      </dgm:prSet>
      <dgm:spPr/>
    </dgm:pt>
  </dgm:ptLst>
  <dgm:cxnLst>
    <dgm:cxn modelId="{C77C073F-47B0-4893-9ED7-2E919E7071B4}" srcId="{7B0453B4-C7B8-4106-A3FD-A912EFEBD3A5}" destId="{88E2D1B5-5218-4953-82EB-11C8500046A6}" srcOrd="2" destOrd="0" parTransId="{D527FA62-6109-4C52-BE03-635C22A2A50A}" sibTransId="{D0C710F7-BE9E-47B6-B272-A98857B231E9}"/>
    <dgm:cxn modelId="{9B12EC4D-0F5F-4889-8446-483FB7BA8B78}" srcId="{7B0453B4-C7B8-4106-A3FD-A912EFEBD3A5}" destId="{E627C27F-12B8-43F1-BC97-4CF7A2759FF2}" srcOrd="0" destOrd="0" parTransId="{FED0C6CB-AF97-441D-818F-19446152ACC0}" sibTransId="{29983964-46CD-48E4-8D40-DC7A1C2F5419}"/>
    <dgm:cxn modelId="{80CE8F57-824E-4C00-A0D4-6D130479128D}" srcId="{7B0453B4-C7B8-4106-A3FD-A912EFEBD3A5}" destId="{FE7AC684-F3CF-46C2-BC8D-4B80AC6385C8}" srcOrd="1" destOrd="0" parTransId="{B463685C-D041-4C55-85D3-6006DB62F933}" sibTransId="{F0999119-75AE-4522-B6E8-2C894542DAAA}"/>
    <dgm:cxn modelId="{E6D3A6A3-C28E-410D-A99D-F5F323134BA4}" type="presOf" srcId="{7B0453B4-C7B8-4106-A3FD-A912EFEBD3A5}" destId="{A0475DC2-C21F-41EE-B342-3E4060475F7F}" srcOrd="0" destOrd="0" presId="urn:microsoft.com/office/officeart/2018/5/layout/IconCircleLabelList"/>
    <dgm:cxn modelId="{67620EB9-8306-4AF1-B072-83FBC550ABAF}" type="presOf" srcId="{FE7AC684-F3CF-46C2-BC8D-4B80AC6385C8}" destId="{71814892-8B15-4F52-AF2C-2544D9F1E93E}" srcOrd="0" destOrd="0" presId="urn:microsoft.com/office/officeart/2018/5/layout/IconCircleLabelList"/>
    <dgm:cxn modelId="{F4F9BCC2-1902-4A9B-861B-1282B239EE62}" type="presOf" srcId="{88E2D1B5-5218-4953-82EB-11C8500046A6}" destId="{90F686B4-AA5B-4DC0-90E7-CD27B483BD8D}" srcOrd="0" destOrd="0" presId="urn:microsoft.com/office/officeart/2018/5/layout/IconCircleLabelList"/>
    <dgm:cxn modelId="{C35A55D5-55F1-450F-8012-7566C8EE6F37}" type="presOf" srcId="{E627C27F-12B8-43F1-BC97-4CF7A2759FF2}" destId="{7F45DF7E-8F21-481D-8472-CD1154C9234C}" srcOrd="0" destOrd="0" presId="urn:microsoft.com/office/officeart/2018/5/layout/IconCircleLabelList"/>
    <dgm:cxn modelId="{CBE0DAAA-4585-4325-B8A5-795044A51E6D}" type="presParOf" srcId="{A0475DC2-C21F-41EE-B342-3E4060475F7F}" destId="{87E88FF1-ECA5-4613-9956-10611D899EC7}" srcOrd="0" destOrd="0" presId="urn:microsoft.com/office/officeart/2018/5/layout/IconCircleLabelList"/>
    <dgm:cxn modelId="{D7B418BA-606B-4A71-9EFC-AED4AD8D3045}" type="presParOf" srcId="{87E88FF1-ECA5-4613-9956-10611D899EC7}" destId="{3BA5A51B-B786-4B68-93C6-FCECC1BD9F75}" srcOrd="0" destOrd="0" presId="urn:microsoft.com/office/officeart/2018/5/layout/IconCircleLabelList"/>
    <dgm:cxn modelId="{FB6E076E-E680-40AC-B638-73BF26A73116}" type="presParOf" srcId="{87E88FF1-ECA5-4613-9956-10611D899EC7}" destId="{A2DE5C13-14DD-43A4-A74B-D3B2278230D7}" srcOrd="1" destOrd="0" presId="urn:microsoft.com/office/officeart/2018/5/layout/IconCircleLabelList"/>
    <dgm:cxn modelId="{20616FA0-7EC6-44DE-ACA1-EDE64ADE63EC}" type="presParOf" srcId="{87E88FF1-ECA5-4613-9956-10611D899EC7}" destId="{4CD8EDC1-B059-47F6-B45F-01864767F80F}" srcOrd="2" destOrd="0" presId="urn:microsoft.com/office/officeart/2018/5/layout/IconCircleLabelList"/>
    <dgm:cxn modelId="{5D4FC55C-6B51-4780-8E93-E6E6232A2C8C}" type="presParOf" srcId="{87E88FF1-ECA5-4613-9956-10611D899EC7}" destId="{7F45DF7E-8F21-481D-8472-CD1154C9234C}" srcOrd="3" destOrd="0" presId="urn:microsoft.com/office/officeart/2018/5/layout/IconCircleLabelList"/>
    <dgm:cxn modelId="{94D0EA9E-6AA0-4D8D-992D-217D4A1A12FA}" type="presParOf" srcId="{A0475DC2-C21F-41EE-B342-3E4060475F7F}" destId="{F1C75CB5-A27D-4AD0-BD84-1CA794FCAF3F}" srcOrd="1" destOrd="0" presId="urn:microsoft.com/office/officeart/2018/5/layout/IconCircleLabelList"/>
    <dgm:cxn modelId="{D4DAEB47-06E5-4BA2-A4AD-740C87798319}" type="presParOf" srcId="{A0475DC2-C21F-41EE-B342-3E4060475F7F}" destId="{07C81809-4132-404D-93F2-69C8BAF829DC}" srcOrd="2" destOrd="0" presId="urn:microsoft.com/office/officeart/2018/5/layout/IconCircleLabelList"/>
    <dgm:cxn modelId="{16C0C79C-F336-4510-8FD9-811243F385F3}" type="presParOf" srcId="{07C81809-4132-404D-93F2-69C8BAF829DC}" destId="{98E7B5CA-5BB0-4C01-A7AA-BBB758EE9344}" srcOrd="0" destOrd="0" presId="urn:microsoft.com/office/officeart/2018/5/layout/IconCircleLabelList"/>
    <dgm:cxn modelId="{57DCC750-F47C-4186-8224-341A39D2A500}" type="presParOf" srcId="{07C81809-4132-404D-93F2-69C8BAF829DC}" destId="{86B22D40-5DB7-42DE-8180-197E14B8F3F4}" srcOrd="1" destOrd="0" presId="urn:microsoft.com/office/officeart/2018/5/layout/IconCircleLabelList"/>
    <dgm:cxn modelId="{8C4B6ED6-65D0-4A80-9383-D30EB9BAA6FD}" type="presParOf" srcId="{07C81809-4132-404D-93F2-69C8BAF829DC}" destId="{504E70FC-CF55-4033-9151-40663D254A9A}" srcOrd="2" destOrd="0" presId="urn:microsoft.com/office/officeart/2018/5/layout/IconCircleLabelList"/>
    <dgm:cxn modelId="{574084C3-8890-48F1-9A94-7C10F761B33C}" type="presParOf" srcId="{07C81809-4132-404D-93F2-69C8BAF829DC}" destId="{71814892-8B15-4F52-AF2C-2544D9F1E93E}" srcOrd="3" destOrd="0" presId="urn:microsoft.com/office/officeart/2018/5/layout/IconCircleLabelList"/>
    <dgm:cxn modelId="{476F0F7B-8616-47A7-9D98-E72E172BBE22}" type="presParOf" srcId="{A0475DC2-C21F-41EE-B342-3E4060475F7F}" destId="{19C284BB-BF8F-4670-B1B6-E679233C3BDC}" srcOrd="3" destOrd="0" presId="urn:microsoft.com/office/officeart/2018/5/layout/IconCircleLabelList"/>
    <dgm:cxn modelId="{750EF95F-5FF3-4480-BC4F-69C782646DA2}" type="presParOf" srcId="{A0475DC2-C21F-41EE-B342-3E4060475F7F}" destId="{02A83648-89BB-40B6-A734-8015B11AC933}" srcOrd="4" destOrd="0" presId="urn:microsoft.com/office/officeart/2018/5/layout/IconCircleLabelList"/>
    <dgm:cxn modelId="{59CA4DAE-CE86-437B-868C-A3280D789021}" type="presParOf" srcId="{02A83648-89BB-40B6-A734-8015B11AC933}" destId="{05A9F74B-E9FF-4CEB-BE70-4D55AC337390}" srcOrd="0" destOrd="0" presId="urn:microsoft.com/office/officeart/2018/5/layout/IconCircleLabelList"/>
    <dgm:cxn modelId="{3A684253-ABBA-4717-9BBD-ECABD1CD23B0}" type="presParOf" srcId="{02A83648-89BB-40B6-A734-8015B11AC933}" destId="{421DA93C-B269-4698-9E7C-5EFB01B2A323}" srcOrd="1" destOrd="0" presId="urn:microsoft.com/office/officeart/2018/5/layout/IconCircleLabelList"/>
    <dgm:cxn modelId="{8964A381-7584-464E-961B-584824501DFF}" type="presParOf" srcId="{02A83648-89BB-40B6-A734-8015B11AC933}" destId="{4599720B-C12F-4DAD-8B12-3891C03C9FE0}" srcOrd="2" destOrd="0" presId="urn:microsoft.com/office/officeart/2018/5/layout/IconCircleLabelList"/>
    <dgm:cxn modelId="{F08ED8D1-B5CC-45D5-A0BD-1F1A5BBA8178}" type="presParOf" srcId="{02A83648-89BB-40B6-A734-8015B11AC933}" destId="{90F686B4-AA5B-4DC0-90E7-CD27B483BD8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884AC-020D-491A-AECE-6AC8D0B83436}">
      <dsp:nvSpPr>
        <dsp:cNvPr id="0" name=""/>
        <dsp:cNvSpPr/>
      </dsp:nvSpPr>
      <dsp:spPr>
        <a:xfrm>
          <a:off x="-139628" y="547571"/>
          <a:ext cx="7841215" cy="17647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5AB8C4-6E43-4AF3-BEF6-8148B7FE54B2}">
      <dsp:nvSpPr>
        <dsp:cNvPr id="0" name=""/>
        <dsp:cNvSpPr/>
      </dsp:nvSpPr>
      <dsp:spPr>
        <a:xfrm>
          <a:off x="458541" y="886176"/>
          <a:ext cx="1089709" cy="1087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E95D11C-64BC-4BE8-B534-5422B1CB2071}">
      <dsp:nvSpPr>
        <dsp:cNvPr id="0" name=""/>
        <dsp:cNvSpPr/>
      </dsp:nvSpPr>
      <dsp:spPr>
        <a:xfrm>
          <a:off x="1688895" y="401415"/>
          <a:ext cx="6120389" cy="1979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482" tIns="209482" rIns="209482" bIns="209482" numCol="1" spcCol="1270" anchor="ctr" anchorCtr="0">
          <a:noAutofit/>
        </a:bodyPr>
        <a:lstStyle/>
        <a:p>
          <a:pPr marL="0" lvl="0" indent="0" algn="just" defTabSz="800100">
            <a:lnSpc>
              <a:spcPct val="100000"/>
            </a:lnSpc>
            <a:spcBef>
              <a:spcPct val="0"/>
            </a:spcBef>
            <a:spcAft>
              <a:spcPct val="35000"/>
            </a:spcAft>
            <a:buNone/>
          </a:pPr>
          <a:r>
            <a:rPr lang="it-IT" sz="1800" b="1" kern="1200" dirty="0"/>
            <a:t>Propensity of email engagement</a:t>
          </a:r>
          <a:r>
            <a:rPr lang="it-IT" sz="1800" kern="1200" dirty="0"/>
            <a:t>: propensione di un cliente ad aprire una email diffusa dall’azienda tramite una campagna DEM in una determinata finestra temporale.</a:t>
          </a:r>
          <a:endParaRPr lang="en-US" sz="1800" kern="1200" dirty="0"/>
        </a:p>
      </dsp:txBody>
      <dsp:txXfrm>
        <a:off x="1688895" y="401415"/>
        <a:ext cx="6120389" cy="1979354"/>
      </dsp:txXfrm>
    </dsp:sp>
    <dsp:sp modelId="{40F4F3EC-A0FC-4AAB-9419-53B6017217F9}">
      <dsp:nvSpPr>
        <dsp:cNvPr id="0" name=""/>
        <dsp:cNvSpPr/>
      </dsp:nvSpPr>
      <dsp:spPr>
        <a:xfrm>
          <a:off x="-139628" y="2943632"/>
          <a:ext cx="7841215" cy="19793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F98FB-B69D-4682-90E3-11B82E905DFA}">
      <dsp:nvSpPr>
        <dsp:cNvPr id="0" name=""/>
        <dsp:cNvSpPr/>
      </dsp:nvSpPr>
      <dsp:spPr>
        <a:xfrm>
          <a:off x="458541" y="3389518"/>
          <a:ext cx="1089709" cy="1087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0A927C7-5E21-47EF-B16D-7E8E62AC729E}">
      <dsp:nvSpPr>
        <dsp:cNvPr id="0" name=""/>
        <dsp:cNvSpPr/>
      </dsp:nvSpPr>
      <dsp:spPr>
        <a:xfrm>
          <a:off x="1681016" y="2932825"/>
          <a:ext cx="6044819" cy="1979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482" tIns="209482" rIns="209482" bIns="209482" numCol="1" spcCol="1270" anchor="ctr" anchorCtr="0">
          <a:noAutofit/>
        </a:bodyPr>
        <a:lstStyle/>
        <a:p>
          <a:pPr marL="0" lvl="0" indent="0" algn="just" defTabSz="800100">
            <a:lnSpc>
              <a:spcPct val="100000"/>
            </a:lnSpc>
            <a:spcBef>
              <a:spcPct val="0"/>
            </a:spcBef>
            <a:spcAft>
              <a:spcPct val="35000"/>
            </a:spcAft>
            <a:buNone/>
          </a:pPr>
          <a:r>
            <a:rPr lang="it-IT" sz="1800" b="1" kern="1200" dirty="0"/>
            <a:t>Propensity to churn</a:t>
          </a:r>
          <a:r>
            <a:rPr lang="it-IT" sz="1800" kern="1200" dirty="0"/>
            <a:t>: lo </a:t>
          </a:r>
          <a:r>
            <a:rPr lang="it-IT" sz="1800" b="0" kern="1200" dirty="0"/>
            <a:t>scopo</a:t>
          </a:r>
          <a:r>
            <a:rPr lang="it-IT" sz="1800" kern="1200" dirty="0"/>
            <a:t> è prevedere, in base ai dati riguardanti un cliente, se quest’ultimo sia identificabile come </a:t>
          </a:r>
          <a:r>
            <a:rPr lang="it-IT" sz="1800" b="1" kern="1200" dirty="0"/>
            <a:t>churn</a:t>
          </a:r>
          <a:r>
            <a:rPr lang="it-IT" sz="1800" kern="1200" dirty="0"/>
            <a:t>. Con questo termine ci si riferisce ai clienti che cessano di usufruire dei servizi offerti da un’azienda per un periodo di tempo. Dunque, senza interventi esterni, il cliente può essere considerato perso.</a:t>
          </a:r>
          <a:endParaRPr lang="en-US" sz="1800" kern="1200" dirty="0"/>
        </a:p>
      </dsp:txBody>
      <dsp:txXfrm>
        <a:off x="1681016" y="2932825"/>
        <a:ext cx="6044819" cy="1979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5A51B-B786-4B68-93C6-FCECC1BD9F75}">
      <dsp:nvSpPr>
        <dsp:cNvPr id="0" name=""/>
        <dsp:cNvSpPr/>
      </dsp:nvSpPr>
      <dsp:spPr>
        <a:xfrm>
          <a:off x="548287" y="2164"/>
          <a:ext cx="1203798" cy="120479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DE5C13-14DD-43A4-A74B-D3B2278230D7}">
      <dsp:nvSpPr>
        <dsp:cNvPr id="0" name=""/>
        <dsp:cNvSpPr/>
      </dsp:nvSpPr>
      <dsp:spPr>
        <a:xfrm>
          <a:off x="804546" y="258923"/>
          <a:ext cx="691279" cy="69127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F45DF7E-8F21-481D-8472-CD1154C9234C}">
      <dsp:nvSpPr>
        <dsp:cNvPr id="0" name=""/>
        <dsp:cNvSpPr/>
      </dsp:nvSpPr>
      <dsp:spPr>
        <a:xfrm>
          <a:off x="518252" y="1272564"/>
          <a:ext cx="1263867" cy="50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cap="none" dirty="0">
              <a:latin typeface="+mn-lt"/>
            </a:rPr>
            <a:t>RANDOM FOREST</a:t>
          </a:r>
        </a:p>
      </dsp:txBody>
      <dsp:txXfrm>
        <a:off x="518252" y="1272564"/>
        <a:ext cx="1263867" cy="505546"/>
      </dsp:txXfrm>
    </dsp:sp>
    <dsp:sp modelId="{98E7B5CA-5BB0-4C01-A7AA-BBB758EE9344}">
      <dsp:nvSpPr>
        <dsp:cNvPr id="0" name=""/>
        <dsp:cNvSpPr/>
      </dsp:nvSpPr>
      <dsp:spPr>
        <a:xfrm>
          <a:off x="546463" y="2051688"/>
          <a:ext cx="1207445" cy="120744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22D40-5DB7-42DE-8180-197E14B8F3F4}">
      <dsp:nvSpPr>
        <dsp:cNvPr id="0" name=""/>
        <dsp:cNvSpPr/>
      </dsp:nvSpPr>
      <dsp:spPr>
        <a:xfrm>
          <a:off x="804949" y="2310174"/>
          <a:ext cx="690474" cy="690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1814892-8B15-4F52-AF2C-2544D9F1E93E}">
      <dsp:nvSpPr>
        <dsp:cNvPr id="0" name=""/>
        <dsp:cNvSpPr/>
      </dsp:nvSpPr>
      <dsp:spPr>
        <a:xfrm>
          <a:off x="518252" y="3335364"/>
          <a:ext cx="1263867" cy="47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cap="none" dirty="0">
              <a:latin typeface="+mn-lt"/>
            </a:rPr>
            <a:t>LOGISTIC REGRESSION</a:t>
          </a:r>
        </a:p>
      </dsp:txBody>
      <dsp:txXfrm>
        <a:off x="518252" y="3335364"/>
        <a:ext cx="1263867" cy="474673"/>
      </dsp:txXfrm>
    </dsp:sp>
    <dsp:sp modelId="{05A9F74B-E9FF-4CEB-BE70-4D55AC337390}">
      <dsp:nvSpPr>
        <dsp:cNvPr id="0" name=""/>
        <dsp:cNvSpPr/>
      </dsp:nvSpPr>
      <dsp:spPr>
        <a:xfrm>
          <a:off x="520625" y="4058530"/>
          <a:ext cx="1259122" cy="125912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DA93C-B269-4698-9E7C-5EFB01B2A323}">
      <dsp:nvSpPr>
        <dsp:cNvPr id="0" name=""/>
        <dsp:cNvSpPr/>
      </dsp:nvSpPr>
      <dsp:spPr>
        <a:xfrm>
          <a:off x="804949" y="4371426"/>
          <a:ext cx="690474" cy="69047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0F686B4-AA5B-4DC0-90E7-CD27B483BD8D}">
      <dsp:nvSpPr>
        <dsp:cNvPr id="0" name=""/>
        <dsp:cNvSpPr/>
      </dsp:nvSpPr>
      <dsp:spPr>
        <a:xfrm>
          <a:off x="525317" y="5368877"/>
          <a:ext cx="1264398" cy="456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cap="none" dirty="0">
              <a:latin typeface="+mn-lt"/>
            </a:rPr>
            <a:t>NEURAL NETWORK</a:t>
          </a:r>
        </a:p>
      </dsp:txBody>
      <dsp:txXfrm>
        <a:off x="525317" y="5368877"/>
        <a:ext cx="1264398" cy="4566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D8F01-3A30-1B49-95B7-2F434A62CBC4}" type="datetimeFigureOut">
              <a:rPr lang="it-IT" smtClean="0"/>
              <a:t>16/07/19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84BF6-9D17-EF49-88A7-8BC6C0C2130A}" type="slidenum">
              <a:rPr lang="it-IT" smtClean="0"/>
              <a:t>‹N›</a:t>
            </a:fld>
            <a:endParaRPr lang="it-IT"/>
          </a:p>
        </p:txBody>
      </p:sp>
    </p:spTree>
    <p:extLst>
      <p:ext uri="{BB962C8B-B14F-4D97-AF65-F5344CB8AC3E}">
        <p14:creationId xmlns:p14="http://schemas.microsoft.com/office/powerpoint/2010/main" val="260858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FB84BF6-9D17-EF49-88A7-8BC6C0C2130A}" type="slidenum">
              <a:rPr lang="it-IT" smtClean="0"/>
              <a:t>8</a:t>
            </a:fld>
            <a:endParaRPr lang="it-IT"/>
          </a:p>
        </p:txBody>
      </p:sp>
    </p:spTree>
    <p:extLst>
      <p:ext uri="{BB962C8B-B14F-4D97-AF65-F5344CB8AC3E}">
        <p14:creationId xmlns:p14="http://schemas.microsoft.com/office/powerpoint/2010/main" val="388412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91DCC3B-9685-0B40-91CE-DCDEFE7E9465}" type="datetimeFigureOut">
              <a:rPr lang="it-IT" smtClean="0"/>
              <a:t>16/07/19</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5055649-9CA5-FC41-BC9D-EF3FE38AC429}"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8980540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91DCC3B-9685-0B40-91CE-DCDEFE7E9465}" type="datetimeFigureOut">
              <a:rPr lang="it-IT" smtClean="0"/>
              <a:t>16/07/19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055649-9CA5-FC41-BC9D-EF3FE38AC429}" type="slidenum">
              <a:rPr lang="it-IT" smtClean="0"/>
              <a:t>‹N›</a:t>
            </a:fld>
            <a:endParaRPr lang="it-IT"/>
          </a:p>
        </p:txBody>
      </p:sp>
    </p:spTree>
    <p:extLst>
      <p:ext uri="{BB962C8B-B14F-4D97-AF65-F5344CB8AC3E}">
        <p14:creationId xmlns:p14="http://schemas.microsoft.com/office/powerpoint/2010/main" val="263068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91DCC3B-9685-0B40-91CE-DCDEFE7E9465}" type="datetimeFigureOut">
              <a:rPr lang="it-IT" smtClean="0"/>
              <a:t>16/07/19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055649-9CA5-FC41-BC9D-EF3FE38AC429}" type="slidenum">
              <a:rPr lang="it-IT" smtClean="0"/>
              <a:t>‹N›</a:t>
            </a:fld>
            <a:endParaRPr lang="it-IT"/>
          </a:p>
        </p:txBody>
      </p:sp>
    </p:spTree>
    <p:extLst>
      <p:ext uri="{BB962C8B-B14F-4D97-AF65-F5344CB8AC3E}">
        <p14:creationId xmlns:p14="http://schemas.microsoft.com/office/powerpoint/2010/main" val="387109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91DCC3B-9685-0B40-91CE-DCDEFE7E9465}" type="datetimeFigureOut">
              <a:rPr lang="it-IT" smtClean="0"/>
              <a:t>16/07/19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055649-9CA5-FC41-BC9D-EF3FE38AC429}" type="slidenum">
              <a:rPr lang="it-IT" smtClean="0"/>
              <a:t>‹N›</a:t>
            </a:fld>
            <a:endParaRPr lang="it-IT"/>
          </a:p>
        </p:txBody>
      </p:sp>
    </p:spTree>
    <p:extLst>
      <p:ext uri="{BB962C8B-B14F-4D97-AF65-F5344CB8AC3E}">
        <p14:creationId xmlns:p14="http://schemas.microsoft.com/office/powerpoint/2010/main" val="47542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91DCC3B-9685-0B40-91CE-DCDEFE7E9465}" type="datetimeFigureOut">
              <a:rPr lang="it-IT" smtClean="0"/>
              <a:t>16/07/19</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5055649-9CA5-FC41-BC9D-EF3FE38AC429}"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803279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91DCC3B-9685-0B40-91CE-DCDEFE7E9465}" type="datetimeFigureOut">
              <a:rPr lang="it-IT" smtClean="0"/>
              <a:t>16/07/19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055649-9CA5-FC41-BC9D-EF3FE38AC429}" type="slidenum">
              <a:rPr lang="it-IT" smtClean="0"/>
              <a:t>‹N›</a:t>
            </a:fld>
            <a:endParaRPr lang="it-IT"/>
          </a:p>
        </p:txBody>
      </p:sp>
    </p:spTree>
    <p:extLst>
      <p:ext uri="{BB962C8B-B14F-4D97-AF65-F5344CB8AC3E}">
        <p14:creationId xmlns:p14="http://schemas.microsoft.com/office/powerpoint/2010/main" val="252231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91DCC3B-9685-0B40-91CE-DCDEFE7E9465}" type="datetimeFigureOut">
              <a:rPr lang="it-IT" smtClean="0"/>
              <a:t>16/07/19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5055649-9CA5-FC41-BC9D-EF3FE38AC429}" type="slidenum">
              <a:rPr lang="it-IT" smtClean="0"/>
              <a:t>‹N›</a:t>
            </a:fld>
            <a:endParaRPr lang="it-IT"/>
          </a:p>
        </p:txBody>
      </p:sp>
    </p:spTree>
    <p:extLst>
      <p:ext uri="{BB962C8B-B14F-4D97-AF65-F5344CB8AC3E}">
        <p14:creationId xmlns:p14="http://schemas.microsoft.com/office/powerpoint/2010/main" val="1544040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91DCC3B-9685-0B40-91CE-DCDEFE7E9465}" type="datetimeFigureOut">
              <a:rPr lang="it-IT" smtClean="0"/>
              <a:t>16/07/19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5055649-9CA5-FC41-BC9D-EF3FE38AC429}" type="slidenum">
              <a:rPr lang="it-IT" smtClean="0"/>
              <a:t>‹N›</a:t>
            </a:fld>
            <a:endParaRPr lang="it-IT"/>
          </a:p>
        </p:txBody>
      </p:sp>
    </p:spTree>
    <p:extLst>
      <p:ext uri="{BB962C8B-B14F-4D97-AF65-F5344CB8AC3E}">
        <p14:creationId xmlns:p14="http://schemas.microsoft.com/office/powerpoint/2010/main" val="413528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DCC3B-9685-0B40-91CE-DCDEFE7E9465}" type="datetimeFigureOut">
              <a:rPr lang="it-IT" smtClean="0"/>
              <a:t>16/07/19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5055649-9CA5-FC41-BC9D-EF3FE38AC429}" type="slidenum">
              <a:rPr lang="it-IT" smtClean="0"/>
              <a:t>‹N›</a:t>
            </a:fld>
            <a:endParaRPr lang="it-IT"/>
          </a:p>
        </p:txBody>
      </p:sp>
    </p:spTree>
    <p:extLst>
      <p:ext uri="{BB962C8B-B14F-4D97-AF65-F5344CB8AC3E}">
        <p14:creationId xmlns:p14="http://schemas.microsoft.com/office/powerpoint/2010/main" val="198006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91DCC3B-9685-0B40-91CE-DCDEFE7E9465}" type="datetimeFigureOut">
              <a:rPr lang="it-IT" smtClean="0"/>
              <a:t>16/07/19</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055649-9CA5-FC41-BC9D-EF3FE38AC429}"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587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91DCC3B-9685-0B40-91CE-DCDEFE7E9465}" type="datetimeFigureOut">
              <a:rPr lang="it-IT" smtClean="0"/>
              <a:t>16/07/19</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055649-9CA5-FC41-BC9D-EF3FE38AC429}"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020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91DCC3B-9685-0B40-91CE-DCDEFE7E9465}" type="datetimeFigureOut">
              <a:rPr lang="it-IT" smtClean="0"/>
              <a:t>16/07/19</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5055649-9CA5-FC41-BC9D-EF3FE38AC429}"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257205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bswk.hbs.edu/archive/the-economics-of-e-loyal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0A341E-C52D-2F44-95AF-C184BE7108FB}"/>
              </a:ext>
            </a:extLst>
          </p:cNvPr>
          <p:cNvSpPr>
            <a:spLocks noGrp="1"/>
          </p:cNvSpPr>
          <p:nvPr>
            <p:ph type="ctrTitle"/>
          </p:nvPr>
        </p:nvSpPr>
        <p:spPr>
          <a:xfrm>
            <a:off x="1692322" y="1653731"/>
            <a:ext cx="8779579" cy="3935906"/>
          </a:xfrm>
        </p:spPr>
        <p:txBody>
          <a:bodyPr anchor="t">
            <a:normAutofit/>
          </a:bodyPr>
          <a:lstStyle/>
          <a:p>
            <a:pPr algn="l"/>
            <a:r>
              <a:rPr lang="it-IT" sz="8800" dirty="0">
                <a:latin typeface="DIN Alternate" panose="020B0500000000000000" pitchFamily="34" charset="77"/>
              </a:rPr>
              <a:t>PROGETTO WEB MARKETING</a:t>
            </a:r>
          </a:p>
        </p:txBody>
      </p:sp>
      <p:sp>
        <p:nvSpPr>
          <p:cNvPr id="3" name="Sottotitolo 2">
            <a:extLst>
              <a:ext uri="{FF2B5EF4-FFF2-40B4-BE49-F238E27FC236}">
                <a16:creationId xmlns:a16="http://schemas.microsoft.com/office/drawing/2014/main" id="{FD984AE1-B911-3B4C-8E84-948F6E558406}"/>
              </a:ext>
            </a:extLst>
          </p:cNvPr>
          <p:cNvSpPr>
            <a:spLocks noGrp="1"/>
          </p:cNvSpPr>
          <p:nvPr>
            <p:ph type="subTitle" idx="1"/>
          </p:nvPr>
        </p:nvSpPr>
        <p:spPr>
          <a:xfrm>
            <a:off x="1720100" y="5209445"/>
            <a:ext cx="8779578" cy="1026849"/>
          </a:xfrm>
        </p:spPr>
        <p:txBody>
          <a:bodyPr>
            <a:noAutofit/>
          </a:bodyPr>
          <a:lstStyle/>
          <a:p>
            <a:pPr algn="l">
              <a:lnSpc>
                <a:spcPct val="102000"/>
              </a:lnSpc>
              <a:spcAft>
                <a:spcPts val="600"/>
              </a:spcAft>
            </a:pPr>
            <a:r>
              <a:rPr lang="it-IT" sz="1800" dirty="0">
                <a:latin typeface="DIN Alternate" panose="020B0500000000000000" pitchFamily="34" charset="77"/>
              </a:rPr>
              <a:t>DARIO CAROLLA </a:t>
            </a:r>
            <a:r>
              <a:rPr lang="it-IT" sz="1800" dirty="0" err="1">
                <a:latin typeface="DIN Alternate" panose="020B0500000000000000" pitchFamily="34" charset="77"/>
              </a:rPr>
              <a:t>mat</a:t>
            </a:r>
            <a:r>
              <a:rPr lang="it-IT" sz="1800" dirty="0">
                <a:latin typeface="DIN Alternate" panose="020B0500000000000000" pitchFamily="34" charset="77"/>
              </a:rPr>
              <a:t>. 807547</a:t>
            </a:r>
          </a:p>
          <a:p>
            <a:pPr algn="l">
              <a:lnSpc>
                <a:spcPct val="102000"/>
              </a:lnSpc>
              <a:spcAft>
                <a:spcPts val="600"/>
              </a:spcAft>
            </a:pPr>
            <a:r>
              <a:rPr lang="it-IT" sz="1800" dirty="0">
                <a:latin typeface="DIN Alternate" panose="020B0500000000000000" pitchFamily="34" charset="77"/>
              </a:rPr>
              <a:t>MATTEO LICCIARDELLO </a:t>
            </a:r>
            <a:r>
              <a:rPr lang="it-IT" sz="1800" dirty="0" err="1">
                <a:latin typeface="DIN Alternate" panose="020B0500000000000000" pitchFamily="34" charset="77"/>
              </a:rPr>
              <a:t>mat</a:t>
            </a:r>
            <a:r>
              <a:rPr lang="it-IT" sz="1800" dirty="0">
                <a:latin typeface="DIN Alternate" panose="020B0500000000000000" pitchFamily="34" charset="77"/>
              </a:rPr>
              <a:t>. 799368</a:t>
            </a:r>
          </a:p>
          <a:p>
            <a:pPr algn="l">
              <a:lnSpc>
                <a:spcPct val="102000"/>
              </a:lnSpc>
              <a:spcAft>
                <a:spcPts val="600"/>
              </a:spcAft>
            </a:pPr>
            <a:r>
              <a:rPr lang="it-IT" sz="1800" dirty="0">
                <a:latin typeface="DIN Alternate" panose="020B0500000000000000" pitchFamily="34" charset="77"/>
              </a:rPr>
              <a:t>FEDERICO DA RONCH </a:t>
            </a:r>
            <a:r>
              <a:rPr lang="it-IT" sz="1800" dirty="0" err="1">
                <a:latin typeface="DIN Alternate" panose="020B0500000000000000" pitchFamily="34" charset="77"/>
              </a:rPr>
              <a:t>mat</a:t>
            </a:r>
            <a:r>
              <a:rPr lang="it-IT" sz="1800" dirty="0">
                <a:latin typeface="DIN Alternate" panose="020B0500000000000000" pitchFamily="34" charset="77"/>
              </a:rPr>
              <a:t>. 807918</a:t>
            </a:r>
          </a:p>
        </p:txBody>
      </p:sp>
    </p:spTree>
    <p:extLst>
      <p:ext uri="{BB962C8B-B14F-4D97-AF65-F5344CB8AC3E}">
        <p14:creationId xmlns:p14="http://schemas.microsoft.com/office/powerpoint/2010/main" val="33778767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5D6A7C78-D66F-6C4C-82F6-12B06CFA3DFF}"/>
              </a:ext>
            </a:extLst>
          </p:cNvPr>
          <p:cNvSpPr txBox="1">
            <a:spLocks/>
          </p:cNvSpPr>
          <p:nvPr/>
        </p:nvSpPr>
        <p:spPr>
          <a:xfrm>
            <a:off x="838200" y="213050"/>
            <a:ext cx="10515600" cy="1240501"/>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latin typeface="DIN Alternate" panose="020B0500000000000000" pitchFamily="34" charset="77"/>
              </a:rPr>
              <a:t>Propensity to churn</a:t>
            </a:r>
          </a:p>
          <a:p>
            <a:r>
              <a:rPr lang="it-IT" sz="3200" dirty="0">
                <a:latin typeface="DIN Alternate" panose="020B0500000000000000" pitchFamily="34" charset="77"/>
              </a:rPr>
              <a:t>Risultati ottenuti</a:t>
            </a:r>
          </a:p>
          <a:p>
            <a:endParaRPr lang="it-IT" dirty="0">
              <a:latin typeface="DIN Alternate" panose="020B0500000000000000" pitchFamily="34" charset="77"/>
            </a:endParaRPr>
          </a:p>
        </p:txBody>
      </p:sp>
      <p:sp>
        <p:nvSpPr>
          <p:cNvPr id="9" name="CasellaDiTesto 8">
            <a:extLst>
              <a:ext uri="{FF2B5EF4-FFF2-40B4-BE49-F238E27FC236}">
                <a16:creationId xmlns:a16="http://schemas.microsoft.com/office/drawing/2014/main" id="{653914B6-BDFB-7A47-BB71-E43EF0806B86}"/>
              </a:ext>
            </a:extLst>
          </p:cNvPr>
          <p:cNvSpPr txBox="1"/>
          <p:nvPr/>
        </p:nvSpPr>
        <p:spPr>
          <a:xfrm>
            <a:off x="838200" y="1413899"/>
            <a:ext cx="11091530" cy="769441"/>
          </a:xfrm>
          <a:prstGeom prst="rect">
            <a:avLst/>
          </a:prstGeom>
          <a:noFill/>
        </p:spPr>
        <p:txBody>
          <a:bodyPr wrap="square" rtlCol="0">
            <a:spAutoFit/>
          </a:bodyPr>
          <a:lstStyle/>
          <a:p>
            <a:pPr lvl="0" algn="just">
              <a:lnSpc>
                <a:spcPct val="100000"/>
              </a:lnSpc>
            </a:pPr>
            <a:r>
              <a:rPr lang="it-IT" sz="2200" dirty="0"/>
              <a:t>I modelli considerati sono stati valutati tramite accuracy, AUC e K-</a:t>
            </a:r>
            <a:r>
              <a:rPr lang="it-IT" sz="2200" dirty="0" err="1"/>
              <a:t>fold</a:t>
            </a:r>
            <a:r>
              <a:rPr lang="it-IT" sz="2200" dirty="0"/>
              <a:t> cross validation, ottenendo i seguenti risultati:</a:t>
            </a:r>
          </a:p>
        </p:txBody>
      </p:sp>
      <p:graphicFrame>
        <p:nvGraphicFramePr>
          <p:cNvPr id="13" name="Tabella 12">
            <a:extLst>
              <a:ext uri="{FF2B5EF4-FFF2-40B4-BE49-F238E27FC236}">
                <a16:creationId xmlns:a16="http://schemas.microsoft.com/office/drawing/2014/main" id="{A015A032-D15A-FE46-911B-1D47DABF17D6}"/>
              </a:ext>
            </a:extLst>
          </p:cNvPr>
          <p:cNvGraphicFramePr>
            <a:graphicFrameLocks noGrp="1"/>
          </p:cNvGraphicFramePr>
          <p:nvPr>
            <p:extLst>
              <p:ext uri="{D42A27DB-BD31-4B8C-83A1-F6EECF244321}">
                <p14:modId xmlns:p14="http://schemas.microsoft.com/office/powerpoint/2010/main" val="4091828223"/>
              </p:ext>
            </p:extLst>
          </p:nvPr>
        </p:nvGraphicFramePr>
        <p:xfrm>
          <a:off x="1993253" y="2425800"/>
          <a:ext cx="8781424" cy="2420315"/>
        </p:xfrm>
        <a:graphic>
          <a:graphicData uri="http://schemas.openxmlformats.org/drawingml/2006/table">
            <a:tbl>
              <a:tblPr firstRow="1" bandRow="1">
                <a:tableStyleId>{F5AB1C69-6EDB-4FF4-983F-18BD219EF322}</a:tableStyleId>
              </a:tblPr>
              <a:tblGrid>
                <a:gridCol w="2195356">
                  <a:extLst>
                    <a:ext uri="{9D8B030D-6E8A-4147-A177-3AD203B41FA5}">
                      <a16:colId xmlns:a16="http://schemas.microsoft.com/office/drawing/2014/main" val="3511950535"/>
                    </a:ext>
                  </a:extLst>
                </a:gridCol>
                <a:gridCol w="2195356">
                  <a:extLst>
                    <a:ext uri="{9D8B030D-6E8A-4147-A177-3AD203B41FA5}">
                      <a16:colId xmlns:a16="http://schemas.microsoft.com/office/drawing/2014/main" val="496129734"/>
                    </a:ext>
                  </a:extLst>
                </a:gridCol>
                <a:gridCol w="2195356">
                  <a:extLst>
                    <a:ext uri="{9D8B030D-6E8A-4147-A177-3AD203B41FA5}">
                      <a16:colId xmlns:a16="http://schemas.microsoft.com/office/drawing/2014/main" val="3294558627"/>
                    </a:ext>
                  </a:extLst>
                </a:gridCol>
                <a:gridCol w="2195356">
                  <a:extLst>
                    <a:ext uri="{9D8B030D-6E8A-4147-A177-3AD203B41FA5}">
                      <a16:colId xmlns:a16="http://schemas.microsoft.com/office/drawing/2014/main" val="3420321124"/>
                    </a:ext>
                  </a:extLst>
                </a:gridCol>
              </a:tblGrid>
              <a:tr h="484063">
                <a:tc>
                  <a:txBody>
                    <a:bodyPr/>
                    <a:lstStyle/>
                    <a:p>
                      <a:pPr algn="ctr"/>
                      <a:r>
                        <a:rPr lang="it-IT" sz="2000" dirty="0"/>
                        <a:t>Misure</a:t>
                      </a:r>
                    </a:p>
                  </a:txBody>
                  <a:tcPr anchor="ctr"/>
                </a:tc>
                <a:tc>
                  <a:txBody>
                    <a:bodyPr/>
                    <a:lstStyle/>
                    <a:p>
                      <a:pPr algn="ctr"/>
                      <a:r>
                        <a:rPr lang="it-IT" sz="2000" dirty="0"/>
                        <a:t>Random forest</a:t>
                      </a:r>
                    </a:p>
                  </a:txBody>
                  <a:tcPr anchor="ctr"/>
                </a:tc>
                <a:tc>
                  <a:txBody>
                    <a:bodyPr/>
                    <a:lstStyle/>
                    <a:p>
                      <a:pPr algn="ctr"/>
                      <a:r>
                        <a:rPr lang="it-IT" sz="2000" dirty="0"/>
                        <a:t>Logistic regression</a:t>
                      </a:r>
                    </a:p>
                  </a:txBody>
                  <a:tcPr anchor="ctr"/>
                </a:tc>
                <a:tc>
                  <a:txBody>
                    <a:bodyPr/>
                    <a:lstStyle/>
                    <a:p>
                      <a:pPr algn="ctr"/>
                      <a:r>
                        <a:rPr lang="it-IT" sz="2000" dirty="0"/>
                        <a:t>Neural network</a:t>
                      </a:r>
                    </a:p>
                  </a:txBody>
                  <a:tcPr anchor="ctr"/>
                </a:tc>
                <a:extLst>
                  <a:ext uri="{0D108BD9-81ED-4DB2-BD59-A6C34878D82A}">
                    <a16:rowId xmlns:a16="http://schemas.microsoft.com/office/drawing/2014/main" val="2503465754"/>
                  </a:ext>
                </a:extLst>
              </a:tr>
              <a:tr h="484063">
                <a:tc>
                  <a:txBody>
                    <a:bodyPr/>
                    <a:lstStyle/>
                    <a:p>
                      <a:pPr algn="ctr"/>
                      <a:r>
                        <a:rPr lang="it-IT" sz="2000" dirty="0"/>
                        <a:t>Accuracy</a:t>
                      </a:r>
                    </a:p>
                  </a:txBody>
                  <a:tcPr anchor="ctr"/>
                </a:tc>
                <a:tc>
                  <a:txBody>
                    <a:bodyPr/>
                    <a:lstStyle/>
                    <a:p>
                      <a:pPr algn="ctr"/>
                      <a:r>
                        <a:rPr lang="it-IT" sz="2000" dirty="0"/>
                        <a:t>0,949</a:t>
                      </a:r>
                    </a:p>
                  </a:txBody>
                  <a:tcPr anchor="ctr"/>
                </a:tc>
                <a:tc>
                  <a:txBody>
                    <a:bodyPr/>
                    <a:lstStyle/>
                    <a:p>
                      <a:pPr algn="ctr"/>
                      <a:r>
                        <a:rPr lang="it-IT" sz="2000" dirty="0"/>
                        <a:t>0,929</a:t>
                      </a:r>
                    </a:p>
                  </a:txBody>
                  <a:tcPr anchor="ctr"/>
                </a:tc>
                <a:tc>
                  <a:txBody>
                    <a:bodyPr/>
                    <a:lstStyle/>
                    <a:p>
                      <a:pPr algn="ctr"/>
                      <a:r>
                        <a:rPr lang="it-IT" sz="2000" b="0" dirty="0"/>
                        <a:t>0,974</a:t>
                      </a:r>
                    </a:p>
                  </a:txBody>
                  <a:tcPr anchor="ctr"/>
                </a:tc>
                <a:extLst>
                  <a:ext uri="{0D108BD9-81ED-4DB2-BD59-A6C34878D82A}">
                    <a16:rowId xmlns:a16="http://schemas.microsoft.com/office/drawing/2014/main" val="988188369"/>
                  </a:ext>
                </a:extLst>
              </a:tr>
              <a:tr h="484063">
                <a:tc>
                  <a:txBody>
                    <a:bodyPr/>
                    <a:lstStyle/>
                    <a:p>
                      <a:pPr algn="ctr"/>
                      <a:r>
                        <a:rPr lang="it-IT" sz="2000" dirty="0"/>
                        <a:t>F1</a:t>
                      </a:r>
                    </a:p>
                  </a:txBody>
                  <a:tcPr anchor="ctr"/>
                </a:tc>
                <a:tc>
                  <a:txBody>
                    <a:bodyPr/>
                    <a:lstStyle/>
                    <a:p>
                      <a:pPr algn="ctr"/>
                      <a:r>
                        <a:rPr lang="it-IT" sz="2000" dirty="0"/>
                        <a:t>0,962</a:t>
                      </a:r>
                    </a:p>
                  </a:txBody>
                  <a:tcPr anchor="ctr"/>
                </a:tc>
                <a:tc>
                  <a:txBody>
                    <a:bodyPr/>
                    <a:lstStyle/>
                    <a:p>
                      <a:pPr algn="ctr"/>
                      <a:r>
                        <a:rPr lang="it-IT" sz="2000" dirty="0"/>
                        <a:t>0,945</a:t>
                      </a:r>
                    </a:p>
                  </a:txBody>
                  <a:tcPr anchor="ctr"/>
                </a:tc>
                <a:tc>
                  <a:txBody>
                    <a:bodyPr/>
                    <a:lstStyle/>
                    <a:p>
                      <a:pPr algn="ctr"/>
                      <a:r>
                        <a:rPr lang="it-IT" sz="2000" dirty="0"/>
                        <a:t>0.962</a:t>
                      </a:r>
                    </a:p>
                  </a:txBody>
                  <a:tcPr anchor="ctr"/>
                </a:tc>
                <a:extLst>
                  <a:ext uri="{0D108BD9-81ED-4DB2-BD59-A6C34878D82A}">
                    <a16:rowId xmlns:a16="http://schemas.microsoft.com/office/drawing/2014/main" val="3148252283"/>
                  </a:ext>
                </a:extLst>
              </a:tr>
              <a:tr h="484063">
                <a:tc>
                  <a:txBody>
                    <a:bodyPr/>
                    <a:lstStyle/>
                    <a:p>
                      <a:pPr algn="ctr"/>
                      <a:r>
                        <a:rPr lang="it-IT" sz="2000" dirty="0"/>
                        <a:t>AUC</a:t>
                      </a:r>
                    </a:p>
                  </a:txBody>
                  <a:tcPr anchor="ctr"/>
                </a:tc>
                <a:tc>
                  <a:txBody>
                    <a:bodyPr/>
                    <a:lstStyle/>
                    <a:p>
                      <a:pPr algn="ctr"/>
                      <a:r>
                        <a:rPr lang="it-IT" sz="2000" dirty="0"/>
                        <a:t>0,951</a:t>
                      </a:r>
                    </a:p>
                  </a:txBody>
                  <a:tcPr anchor="ctr"/>
                </a:tc>
                <a:tc>
                  <a:txBody>
                    <a:bodyPr/>
                    <a:lstStyle/>
                    <a:p>
                      <a:pPr algn="ctr"/>
                      <a:r>
                        <a:rPr lang="it-IT" sz="2000" dirty="0"/>
                        <a:t>0,991</a:t>
                      </a:r>
                    </a:p>
                  </a:txBody>
                  <a:tcPr anchor="ctr"/>
                </a:tc>
                <a:tc>
                  <a:txBody>
                    <a:bodyPr/>
                    <a:lstStyle/>
                    <a:p>
                      <a:pPr algn="ctr"/>
                      <a:r>
                        <a:rPr lang="it-IT" sz="2000" dirty="0"/>
                        <a:t>0,976</a:t>
                      </a:r>
                    </a:p>
                  </a:txBody>
                  <a:tcPr anchor="ctr"/>
                </a:tc>
                <a:extLst>
                  <a:ext uri="{0D108BD9-81ED-4DB2-BD59-A6C34878D82A}">
                    <a16:rowId xmlns:a16="http://schemas.microsoft.com/office/drawing/2014/main" val="2620987596"/>
                  </a:ext>
                </a:extLst>
              </a:tr>
              <a:tr h="484063">
                <a:tc>
                  <a:txBody>
                    <a:bodyPr/>
                    <a:lstStyle/>
                    <a:p>
                      <a:pPr algn="ctr"/>
                      <a:r>
                        <a:rPr lang="it-IT" sz="2000" dirty="0"/>
                        <a:t>K-</a:t>
                      </a:r>
                      <a:r>
                        <a:rPr lang="it-IT" sz="2000" dirty="0" err="1"/>
                        <a:t>fold</a:t>
                      </a:r>
                      <a:r>
                        <a:rPr lang="it-IT" sz="2000" dirty="0"/>
                        <a:t> accuracy</a:t>
                      </a:r>
                    </a:p>
                  </a:txBody>
                  <a:tcPr anchor="ctr"/>
                </a:tc>
                <a:tc>
                  <a:txBody>
                    <a:bodyPr/>
                    <a:lstStyle/>
                    <a:p>
                      <a:pPr algn="ctr"/>
                      <a:r>
                        <a:rPr lang="it-IT" sz="2000" dirty="0"/>
                        <a:t>0,955</a:t>
                      </a:r>
                    </a:p>
                  </a:txBody>
                  <a:tcPr anchor="ctr"/>
                </a:tc>
                <a:tc>
                  <a:txBody>
                    <a:bodyPr/>
                    <a:lstStyle/>
                    <a:p>
                      <a:pPr algn="ctr"/>
                      <a:r>
                        <a:rPr lang="it-IT" sz="2000" dirty="0"/>
                        <a:t>0,949</a:t>
                      </a:r>
                    </a:p>
                  </a:txBody>
                  <a:tcPr anchor="ctr"/>
                </a:tc>
                <a:tc>
                  <a:txBody>
                    <a:bodyPr/>
                    <a:lstStyle/>
                    <a:p>
                      <a:pPr algn="ctr"/>
                      <a:r>
                        <a:rPr lang="it-IT" sz="2000" dirty="0"/>
                        <a:t>0,969</a:t>
                      </a:r>
                    </a:p>
                  </a:txBody>
                  <a:tcPr anchor="ctr"/>
                </a:tc>
                <a:extLst>
                  <a:ext uri="{0D108BD9-81ED-4DB2-BD59-A6C34878D82A}">
                    <a16:rowId xmlns:a16="http://schemas.microsoft.com/office/drawing/2014/main" val="1624298535"/>
                  </a:ext>
                </a:extLst>
              </a:tr>
            </a:tbl>
          </a:graphicData>
        </a:graphic>
      </p:graphicFrame>
      <p:sp>
        <p:nvSpPr>
          <p:cNvPr id="2" name="CasellaDiTesto 1">
            <a:extLst>
              <a:ext uri="{FF2B5EF4-FFF2-40B4-BE49-F238E27FC236}">
                <a16:creationId xmlns:a16="http://schemas.microsoft.com/office/drawing/2014/main" id="{05A230D5-1278-F848-A3B4-7863E46C7220}"/>
              </a:ext>
            </a:extLst>
          </p:cNvPr>
          <p:cNvSpPr txBox="1"/>
          <p:nvPr/>
        </p:nvSpPr>
        <p:spPr>
          <a:xfrm>
            <a:off x="838200" y="5157788"/>
            <a:ext cx="11091529" cy="1107996"/>
          </a:xfrm>
          <a:prstGeom prst="rect">
            <a:avLst/>
          </a:prstGeom>
          <a:noFill/>
        </p:spPr>
        <p:txBody>
          <a:bodyPr wrap="square" rtlCol="0">
            <a:spAutoFit/>
          </a:bodyPr>
          <a:lstStyle/>
          <a:p>
            <a:r>
              <a:rPr lang="it-IT" sz="2200" dirty="0"/>
              <a:t>Come è possibile osservare, i modelli ottengono tutti ottimi risultati. È stato notato che tutti i modelli sono spiegati in particolar modo dalla variabile contenente i giorni da cui il cliente non effettua acquisti.</a:t>
            </a:r>
          </a:p>
        </p:txBody>
      </p:sp>
    </p:spTree>
    <p:extLst>
      <p:ext uri="{BB962C8B-B14F-4D97-AF65-F5344CB8AC3E}">
        <p14:creationId xmlns:p14="http://schemas.microsoft.com/office/powerpoint/2010/main" val="82315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39AD9E4B-A58E-964E-B74D-58FCE2A55A89}"/>
              </a:ext>
            </a:extLst>
          </p:cNvPr>
          <p:cNvSpPr txBox="1">
            <a:spLocks/>
          </p:cNvSpPr>
          <p:nvPr/>
        </p:nvSpPr>
        <p:spPr>
          <a:xfrm>
            <a:off x="838200" y="269322"/>
            <a:ext cx="10515600" cy="77366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latin typeface="DIN Alternate" panose="020B0500000000000000" pitchFamily="34" charset="77"/>
              </a:rPr>
              <a:t>Conclusioni</a:t>
            </a:r>
          </a:p>
        </p:txBody>
      </p:sp>
      <p:sp>
        <p:nvSpPr>
          <p:cNvPr id="7" name="CasellaDiTesto 6">
            <a:extLst>
              <a:ext uri="{FF2B5EF4-FFF2-40B4-BE49-F238E27FC236}">
                <a16:creationId xmlns:a16="http://schemas.microsoft.com/office/drawing/2014/main" id="{4FB4D7FD-CA85-4A4A-A8F6-DBC2ACE78669}"/>
              </a:ext>
            </a:extLst>
          </p:cNvPr>
          <p:cNvSpPr txBox="1"/>
          <p:nvPr/>
        </p:nvSpPr>
        <p:spPr>
          <a:xfrm>
            <a:off x="838200" y="1042988"/>
            <a:ext cx="11091530" cy="3816429"/>
          </a:xfrm>
          <a:prstGeom prst="rect">
            <a:avLst/>
          </a:prstGeom>
          <a:noFill/>
        </p:spPr>
        <p:txBody>
          <a:bodyPr wrap="square" rtlCol="0">
            <a:spAutoFit/>
          </a:bodyPr>
          <a:lstStyle/>
          <a:p>
            <a:pPr lvl="0" algn="just">
              <a:lnSpc>
                <a:spcPct val="100000"/>
              </a:lnSpc>
            </a:pPr>
            <a:r>
              <a:rPr lang="it-IT" sz="2200" dirty="0"/>
              <a:t>Un possibile impiego degli algoritmi implementati è l’identificazione di un potenziale churn e la possibilità di verificare se quest’ultimo è propenso all’apertura di una email. In caso contrario, è possibile considerare altri canali di contatto come, ad esempio, </a:t>
            </a:r>
            <a:r>
              <a:rPr lang="it-IT" sz="2200" dirty="0" err="1"/>
              <a:t>direct</a:t>
            </a:r>
            <a:r>
              <a:rPr lang="it-IT" sz="2200" dirty="0"/>
              <a:t> mail o </a:t>
            </a:r>
            <a:r>
              <a:rPr lang="it-IT" sz="2200" dirty="0" err="1"/>
              <a:t>digital</a:t>
            </a:r>
            <a:r>
              <a:rPr lang="it-IT" sz="2200" dirty="0"/>
              <a:t> marketing.</a:t>
            </a:r>
          </a:p>
          <a:p>
            <a:pPr lvl="0" algn="just">
              <a:lnSpc>
                <a:spcPct val="100000"/>
              </a:lnSpc>
            </a:pPr>
            <a:endParaRPr lang="it-IT" sz="2200" dirty="0"/>
          </a:p>
          <a:p>
            <a:pPr lvl="0" algn="just">
              <a:lnSpc>
                <a:spcPct val="100000"/>
              </a:lnSpc>
            </a:pPr>
            <a:r>
              <a:rPr lang="it-IT" sz="2200" dirty="0"/>
              <a:t>Il modello per identificare i churn ha una duplice utilità di engagement: è possibile stimolare i clienti recentemente fidelizzati con lo scopo di renderli fissi, ma anche mantenere i clienti storici che cessano di usufruire dei servizi dell’azienda. Il mantenimento del cliente risulta fondamentale in quanto, secondo un’indagine svolta dalla </a:t>
            </a:r>
            <a:r>
              <a:rPr lang="it-IT" sz="2200" dirty="0">
                <a:hlinkClick r:id="rId2"/>
              </a:rPr>
              <a:t>Harvard Business School</a:t>
            </a:r>
            <a:r>
              <a:rPr lang="it-IT" sz="2200" dirty="0"/>
              <a:t>, le aziende che si impegnano nel </a:t>
            </a:r>
            <a:r>
              <a:rPr lang="it-IT" sz="2200" i="1" dirty="0" err="1"/>
              <a:t>retention</a:t>
            </a:r>
            <a:r>
              <a:rPr lang="it-IT" sz="2200" i="1" dirty="0"/>
              <a:t> marketing </a:t>
            </a:r>
            <a:r>
              <a:rPr lang="it-IT" sz="2200" dirty="0"/>
              <a:t>potrebbero aumentare i profitti fino al 95%. Infatti, acquisire un nuovo cliente costa fino a dieci volte in più rispetto a mantenerlo.</a:t>
            </a:r>
            <a:r>
              <a:rPr lang="it-IT" dirty="0"/>
              <a:t> </a:t>
            </a:r>
            <a:endParaRPr lang="it-IT" sz="2200" dirty="0"/>
          </a:p>
        </p:txBody>
      </p:sp>
    </p:spTree>
    <p:extLst>
      <p:ext uri="{BB962C8B-B14F-4D97-AF65-F5344CB8AC3E}">
        <p14:creationId xmlns:p14="http://schemas.microsoft.com/office/powerpoint/2010/main" val="104058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4AB75-9B1A-4647-81A6-2A3BBE605CF8}"/>
              </a:ext>
            </a:extLst>
          </p:cNvPr>
          <p:cNvSpPr>
            <a:spLocks noGrp="1"/>
          </p:cNvSpPr>
          <p:nvPr>
            <p:ph type="title"/>
          </p:nvPr>
        </p:nvSpPr>
        <p:spPr>
          <a:xfrm>
            <a:off x="640080" y="639704"/>
            <a:ext cx="3299579" cy="5577840"/>
          </a:xfrm>
        </p:spPr>
        <p:txBody>
          <a:bodyPr vert="horz" lIns="91440" tIns="45720" rIns="91440" bIns="45720" rtlCol="0" anchor="ctr">
            <a:normAutofit/>
          </a:bodyPr>
          <a:lstStyle/>
          <a:p>
            <a:pPr algn="ctr"/>
            <a:r>
              <a:rPr lang="en-US"/>
              <a:t>DOMANDE DI MARKETING</a:t>
            </a:r>
            <a:endParaRPr lang="en-US" dirty="0"/>
          </a:p>
        </p:txBody>
      </p:sp>
      <p:graphicFrame>
        <p:nvGraphicFramePr>
          <p:cNvPr id="11" name="CasellaDiTesto 8">
            <a:extLst>
              <a:ext uri="{FF2B5EF4-FFF2-40B4-BE49-F238E27FC236}">
                <a16:creationId xmlns:a16="http://schemas.microsoft.com/office/drawing/2014/main" id="{4372C94F-E558-4E61-AD79-23D90226FD23}"/>
              </a:ext>
            </a:extLst>
          </p:cNvPr>
          <p:cNvGraphicFramePr/>
          <p:nvPr>
            <p:extLst>
              <p:ext uri="{D42A27DB-BD31-4B8C-83A1-F6EECF244321}">
                <p14:modId xmlns:p14="http://schemas.microsoft.com/office/powerpoint/2010/main" val="4268078605"/>
              </p:ext>
            </p:extLst>
          </p:nvPr>
        </p:nvGraphicFramePr>
        <p:xfrm>
          <a:off x="4146485" y="639704"/>
          <a:ext cx="7841215"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54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E7BF2FFB-5509-114A-B216-77A0F5945792}"/>
              </a:ext>
            </a:extLst>
          </p:cNvPr>
          <p:cNvSpPr txBox="1">
            <a:spLocks/>
          </p:cNvSpPr>
          <p:nvPr/>
        </p:nvSpPr>
        <p:spPr>
          <a:xfrm>
            <a:off x="838200" y="225780"/>
            <a:ext cx="10515600" cy="1240501"/>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latin typeface="DIN Alternate" panose="020B0500000000000000" pitchFamily="34" charset="77"/>
              </a:rPr>
              <a:t>Work flow e modelli utilizzati</a:t>
            </a:r>
          </a:p>
        </p:txBody>
      </p:sp>
      <p:sp>
        <p:nvSpPr>
          <p:cNvPr id="20" name="Rettangolo con angoli arrotondati 19">
            <a:extLst>
              <a:ext uri="{FF2B5EF4-FFF2-40B4-BE49-F238E27FC236}">
                <a16:creationId xmlns:a16="http://schemas.microsoft.com/office/drawing/2014/main" id="{F0CEF9BB-7923-A24B-9DB6-1975E14BCBCF}"/>
              </a:ext>
            </a:extLst>
          </p:cNvPr>
          <p:cNvSpPr/>
          <p:nvPr/>
        </p:nvSpPr>
        <p:spPr>
          <a:xfrm>
            <a:off x="981920" y="2309933"/>
            <a:ext cx="2126512" cy="712381"/>
          </a:xfrm>
          <a:prstGeom prst="roundRect">
            <a:avLst/>
          </a:prstGeom>
          <a:solidFill>
            <a:schemeClr val="accent5"/>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Preprocessing</a:t>
            </a:r>
          </a:p>
        </p:txBody>
      </p:sp>
      <p:sp>
        <p:nvSpPr>
          <p:cNvPr id="21" name="Rettangolo con angoli arrotondati 20">
            <a:extLst>
              <a:ext uri="{FF2B5EF4-FFF2-40B4-BE49-F238E27FC236}">
                <a16:creationId xmlns:a16="http://schemas.microsoft.com/office/drawing/2014/main" id="{27721850-4081-7D41-B0C7-462875760677}"/>
              </a:ext>
            </a:extLst>
          </p:cNvPr>
          <p:cNvSpPr/>
          <p:nvPr/>
        </p:nvSpPr>
        <p:spPr>
          <a:xfrm>
            <a:off x="4919512" y="2309933"/>
            <a:ext cx="2126512" cy="712381"/>
          </a:xfrm>
          <a:prstGeom prst="roundRect">
            <a:avLst/>
          </a:prstGeom>
          <a:solidFill>
            <a:schemeClr val="accent5"/>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Creazione Modello</a:t>
            </a:r>
          </a:p>
        </p:txBody>
      </p:sp>
      <p:sp>
        <p:nvSpPr>
          <p:cNvPr id="22" name="Rettangolo con angoli arrotondati 21">
            <a:extLst>
              <a:ext uri="{FF2B5EF4-FFF2-40B4-BE49-F238E27FC236}">
                <a16:creationId xmlns:a16="http://schemas.microsoft.com/office/drawing/2014/main" id="{79B7C6AE-B24C-104F-AA5B-FA1695BECBBC}"/>
              </a:ext>
            </a:extLst>
          </p:cNvPr>
          <p:cNvSpPr/>
          <p:nvPr/>
        </p:nvSpPr>
        <p:spPr>
          <a:xfrm>
            <a:off x="7046024" y="4433100"/>
            <a:ext cx="2126512" cy="712381"/>
          </a:xfrm>
          <a:prstGeom prst="roundRect">
            <a:avLst/>
          </a:prstGeom>
          <a:solidFill>
            <a:schemeClr val="accent5"/>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Valutazione</a:t>
            </a:r>
          </a:p>
        </p:txBody>
      </p:sp>
      <p:sp>
        <p:nvSpPr>
          <p:cNvPr id="23" name="Rettangolo con angoli arrotondati 22">
            <a:extLst>
              <a:ext uri="{FF2B5EF4-FFF2-40B4-BE49-F238E27FC236}">
                <a16:creationId xmlns:a16="http://schemas.microsoft.com/office/drawing/2014/main" id="{358B1810-1490-CA4D-A31E-A32DD5256CD0}"/>
              </a:ext>
            </a:extLst>
          </p:cNvPr>
          <p:cNvSpPr/>
          <p:nvPr/>
        </p:nvSpPr>
        <p:spPr>
          <a:xfrm>
            <a:off x="2793000" y="4433101"/>
            <a:ext cx="2126512" cy="712381"/>
          </a:xfrm>
          <a:prstGeom prst="roundRect">
            <a:avLst/>
          </a:prstGeom>
          <a:solidFill>
            <a:schemeClr val="accent5"/>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Feature</a:t>
            </a:r>
            <a:r>
              <a:rPr lang="it-IT" dirty="0"/>
              <a:t> </a:t>
            </a:r>
            <a:r>
              <a:rPr lang="it-IT" dirty="0" err="1"/>
              <a:t>selection</a:t>
            </a:r>
            <a:endParaRPr lang="it-IT" dirty="0"/>
          </a:p>
        </p:txBody>
      </p:sp>
      <p:sp>
        <p:nvSpPr>
          <p:cNvPr id="32" name="Freccia destra 31">
            <a:extLst>
              <a:ext uri="{FF2B5EF4-FFF2-40B4-BE49-F238E27FC236}">
                <a16:creationId xmlns:a16="http://schemas.microsoft.com/office/drawing/2014/main" id="{0CBB8D01-55FB-DE4F-8DE1-5C3B439CBCA3}"/>
              </a:ext>
            </a:extLst>
          </p:cNvPr>
          <p:cNvSpPr/>
          <p:nvPr/>
        </p:nvSpPr>
        <p:spPr>
          <a:xfrm>
            <a:off x="3232479" y="2469421"/>
            <a:ext cx="1562986" cy="393404"/>
          </a:xfrm>
          <a:prstGeom prst="rightArrow">
            <a:avLst/>
          </a:prstGeom>
          <a:solidFill>
            <a:schemeClr val="accent5"/>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Freccia destra 42">
            <a:extLst>
              <a:ext uri="{FF2B5EF4-FFF2-40B4-BE49-F238E27FC236}">
                <a16:creationId xmlns:a16="http://schemas.microsoft.com/office/drawing/2014/main" id="{89151340-2B4D-3E43-BA74-CAABB01ECDBB}"/>
              </a:ext>
            </a:extLst>
          </p:cNvPr>
          <p:cNvSpPr/>
          <p:nvPr/>
        </p:nvSpPr>
        <p:spPr>
          <a:xfrm rot="10800000">
            <a:off x="5201275" y="4592588"/>
            <a:ext cx="1562986" cy="393404"/>
          </a:xfrm>
          <a:prstGeom prst="rightArrow">
            <a:avLst/>
          </a:prstGeom>
          <a:solidFill>
            <a:schemeClr val="accent5"/>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Freccia destra 45">
            <a:extLst>
              <a:ext uri="{FF2B5EF4-FFF2-40B4-BE49-F238E27FC236}">
                <a16:creationId xmlns:a16="http://schemas.microsoft.com/office/drawing/2014/main" id="{F129394A-AFF3-7442-95DC-ACC3752BB754}"/>
              </a:ext>
            </a:extLst>
          </p:cNvPr>
          <p:cNvSpPr/>
          <p:nvPr/>
        </p:nvSpPr>
        <p:spPr>
          <a:xfrm rot="19019734">
            <a:off x="3509749" y="3492771"/>
            <a:ext cx="1562986" cy="393404"/>
          </a:xfrm>
          <a:prstGeom prst="rightArrow">
            <a:avLst/>
          </a:prstGeom>
          <a:solidFill>
            <a:schemeClr val="accent5"/>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Freccia destra 46">
            <a:extLst>
              <a:ext uri="{FF2B5EF4-FFF2-40B4-BE49-F238E27FC236}">
                <a16:creationId xmlns:a16="http://schemas.microsoft.com/office/drawing/2014/main" id="{496B1158-A82F-F944-AC9A-F2CA338B8523}"/>
              </a:ext>
            </a:extLst>
          </p:cNvPr>
          <p:cNvSpPr/>
          <p:nvPr/>
        </p:nvSpPr>
        <p:spPr>
          <a:xfrm rot="2823739">
            <a:off x="6940891" y="3492771"/>
            <a:ext cx="1562986" cy="393404"/>
          </a:xfrm>
          <a:prstGeom prst="rightArrow">
            <a:avLst/>
          </a:prstGeom>
          <a:solidFill>
            <a:schemeClr val="accent5"/>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aphicFrame>
        <p:nvGraphicFramePr>
          <p:cNvPr id="49" name="CasellaDiTesto 8">
            <a:extLst>
              <a:ext uri="{FF2B5EF4-FFF2-40B4-BE49-F238E27FC236}">
                <a16:creationId xmlns:a16="http://schemas.microsoft.com/office/drawing/2014/main" id="{1FDD47FD-5E05-7648-9785-A05900BC8DC2}"/>
              </a:ext>
            </a:extLst>
          </p:cNvPr>
          <p:cNvGraphicFramePr/>
          <p:nvPr>
            <p:extLst>
              <p:ext uri="{D42A27DB-BD31-4B8C-83A1-F6EECF244321}">
                <p14:modId xmlns:p14="http://schemas.microsoft.com/office/powerpoint/2010/main" val="3396374083"/>
              </p:ext>
            </p:extLst>
          </p:nvPr>
        </p:nvGraphicFramePr>
        <p:xfrm>
          <a:off x="9316255" y="832422"/>
          <a:ext cx="2300373" cy="5825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27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4A24B2-C879-1147-A5BF-5915ECBA1E98}"/>
              </a:ext>
            </a:extLst>
          </p:cNvPr>
          <p:cNvSpPr>
            <a:spLocks noGrp="1"/>
          </p:cNvSpPr>
          <p:nvPr>
            <p:ph type="title"/>
          </p:nvPr>
        </p:nvSpPr>
        <p:spPr>
          <a:xfrm>
            <a:off x="838200" y="225780"/>
            <a:ext cx="10515600" cy="688622"/>
          </a:xfrm>
        </p:spPr>
        <p:txBody>
          <a:bodyPr>
            <a:normAutofit/>
          </a:bodyPr>
          <a:lstStyle/>
          <a:p>
            <a:r>
              <a:rPr lang="it-IT" dirty="0">
                <a:latin typeface="DIN Alternate" panose="020B0500000000000000" pitchFamily="34" charset="77"/>
              </a:rPr>
              <a:t>Analisi preliminari</a:t>
            </a:r>
          </a:p>
        </p:txBody>
      </p:sp>
      <p:sp>
        <p:nvSpPr>
          <p:cNvPr id="4" name="Segnaposto contenuto 2">
            <a:extLst>
              <a:ext uri="{FF2B5EF4-FFF2-40B4-BE49-F238E27FC236}">
                <a16:creationId xmlns:a16="http://schemas.microsoft.com/office/drawing/2014/main" id="{D735DD40-5E42-2645-99BD-4A43E57DBE98}"/>
              </a:ext>
            </a:extLst>
          </p:cNvPr>
          <p:cNvSpPr txBox="1">
            <a:spLocks/>
          </p:cNvSpPr>
          <p:nvPr/>
        </p:nvSpPr>
        <p:spPr>
          <a:xfrm>
            <a:off x="5626395"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dirty="0"/>
          </a:p>
          <a:p>
            <a:endParaRPr lang="it-IT" dirty="0"/>
          </a:p>
        </p:txBody>
      </p:sp>
      <p:sp>
        <p:nvSpPr>
          <p:cNvPr id="6" name="CasellaDiTesto 5">
            <a:extLst>
              <a:ext uri="{FF2B5EF4-FFF2-40B4-BE49-F238E27FC236}">
                <a16:creationId xmlns:a16="http://schemas.microsoft.com/office/drawing/2014/main" id="{D336705C-F24D-2D4B-A5C3-73816CC1AC46}"/>
              </a:ext>
            </a:extLst>
          </p:cNvPr>
          <p:cNvSpPr txBox="1"/>
          <p:nvPr/>
        </p:nvSpPr>
        <p:spPr>
          <a:xfrm>
            <a:off x="838200" y="1017922"/>
            <a:ext cx="10515600" cy="4216539"/>
          </a:xfrm>
          <a:prstGeom prst="rect">
            <a:avLst/>
          </a:prstGeom>
          <a:noFill/>
        </p:spPr>
        <p:txBody>
          <a:bodyPr wrap="square" rtlCol="0">
            <a:spAutoFit/>
          </a:bodyPr>
          <a:lstStyle/>
          <a:p>
            <a:pPr algn="just"/>
            <a:r>
              <a:rPr lang="it-IT" sz="2200" dirty="0"/>
              <a:t>I dati forniti dall’azienda, utilizzati per rispondere alle domande di marketing, contengono informazioni relative alla fidelizzazione dei clienti, ai dati per contattare questi ultimi, ai feedback delle email inviate ed agli scontrini dei loro acquisti.</a:t>
            </a:r>
          </a:p>
          <a:p>
            <a:pPr algn="just"/>
            <a:endParaRPr lang="it-IT" sz="2200" dirty="0"/>
          </a:p>
          <a:p>
            <a:pPr algn="just"/>
            <a:r>
              <a:rPr lang="it-IT" sz="2200" dirty="0"/>
              <a:t>La prima operazione effettuata sui dati forniti è stata analizzare la presenza di eventuali </a:t>
            </a:r>
            <a:r>
              <a:rPr lang="it-IT" sz="2200" i="1" dirty="0"/>
              <a:t>NA</a:t>
            </a:r>
            <a:r>
              <a:rPr lang="it-IT" sz="2200" dirty="0"/>
              <a:t>, i quali sono stati riscontrati in particolar modo all’interno dell’attributo relativo alla Regione di appartenenza del cliente: per ovviare a questo problema, dove possibile, si sono utilizzate le informazioni relative al CAP del cliente.  Inoltre, è stata effettuata una ricerca per valutare eventuali incongruenze all’interno dei dati, come, ad esempio, gli acquisti effettuati prima dell’inizio della fidelizzazione. Infine, tutte le </a:t>
            </a:r>
            <a:r>
              <a:rPr lang="it-IT" sz="2200"/>
              <a:t>variabili nominali </a:t>
            </a:r>
            <a:r>
              <a:rPr lang="it-IT" sz="2200" dirty="0"/>
              <a:t>sono state categorizzate.</a:t>
            </a:r>
          </a:p>
          <a:p>
            <a:pPr marL="342900" indent="-342900">
              <a:buFont typeface="Arial" panose="020B0604020202020204" pitchFamily="34" charset="0"/>
              <a:buChar char="•"/>
            </a:pPr>
            <a:endParaRPr lang="it-IT" sz="2400" dirty="0"/>
          </a:p>
        </p:txBody>
      </p:sp>
    </p:spTree>
    <p:extLst>
      <p:ext uri="{BB962C8B-B14F-4D97-AF65-F5344CB8AC3E}">
        <p14:creationId xmlns:p14="http://schemas.microsoft.com/office/powerpoint/2010/main" val="27150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olo 1">
            <a:extLst>
              <a:ext uri="{FF2B5EF4-FFF2-40B4-BE49-F238E27FC236}">
                <a16:creationId xmlns:a16="http://schemas.microsoft.com/office/drawing/2014/main" id="{05BACD51-441F-8046-8913-5912112E2C90}"/>
              </a:ext>
            </a:extLst>
          </p:cNvPr>
          <p:cNvSpPr txBox="1">
            <a:spLocks/>
          </p:cNvSpPr>
          <p:nvPr/>
        </p:nvSpPr>
        <p:spPr>
          <a:xfrm>
            <a:off x="838200" y="269322"/>
            <a:ext cx="10515600" cy="1107172"/>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latin typeface="DIN Alternate" panose="020B0500000000000000" pitchFamily="34" charset="77"/>
              </a:rPr>
              <a:t>Propensity of email engagement</a:t>
            </a:r>
          </a:p>
          <a:p>
            <a:r>
              <a:rPr lang="it-IT" sz="3500" dirty="0">
                <a:latin typeface="DIN Alternate" panose="020B0500000000000000" pitchFamily="34" charset="77"/>
              </a:rPr>
              <a:t>Creazione del dataset</a:t>
            </a:r>
          </a:p>
          <a:p>
            <a:endParaRPr lang="it-IT" dirty="0">
              <a:latin typeface="DIN Alternate" panose="020B0500000000000000" pitchFamily="34" charset="77"/>
            </a:endParaRPr>
          </a:p>
        </p:txBody>
      </p:sp>
      <p:sp>
        <p:nvSpPr>
          <p:cNvPr id="16" name="CasellaDiTesto 15">
            <a:extLst>
              <a:ext uri="{FF2B5EF4-FFF2-40B4-BE49-F238E27FC236}">
                <a16:creationId xmlns:a16="http://schemas.microsoft.com/office/drawing/2014/main" id="{8966254C-616A-F34E-B799-4EDE32AB4608}"/>
              </a:ext>
            </a:extLst>
          </p:cNvPr>
          <p:cNvSpPr txBox="1"/>
          <p:nvPr/>
        </p:nvSpPr>
        <p:spPr>
          <a:xfrm>
            <a:off x="838200" y="1413899"/>
            <a:ext cx="11091530" cy="2462213"/>
          </a:xfrm>
          <a:prstGeom prst="rect">
            <a:avLst/>
          </a:prstGeom>
          <a:noFill/>
        </p:spPr>
        <p:txBody>
          <a:bodyPr wrap="square" rtlCol="0">
            <a:spAutoFit/>
          </a:bodyPr>
          <a:lstStyle/>
          <a:p>
            <a:pPr lvl="0" algn="just">
              <a:lnSpc>
                <a:spcPct val="100000"/>
              </a:lnSpc>
            </a:pPr>
            <a:r>
              <a:rPr lang="it-IT" sz="2200" b="1" dirty="0"/>
              <a:t>	     </a:t>
            </a:r>
            <a:r>
              <a:rPr lang="it-IT" sz="2200" dirty="0"/>
              <a:t>Il dataset è stato generato unendo le informazioni riguardanti i clienti ed i feedback 	     delle email inviate a questi ultimi. Dall’analisi dei dati è stato supposto che le campagne marketing durino all’incirca due settimane e, tramite l’utilizzo del grafico che rappresenta la distribuzione dei giorni di apertura delle email, è stato scelto di impostare una finestra di tre giorni, che rappresenta il limite entro cui il cliente deve aprire la mail. </a:t>
            </a:r>
          </a:p>
          <a:p>
            <a:pPr lvl="0" algn="just">
              <a:lnSpc>
                <a:spcPct val="100000"/>
              </a:lnSpc>
            </a:pPr>
            <a:r>
              <a:rPr lang="it-IT" sz="2200" dirty="0"/>
              <a:t>Al dataset è stato aggiunto un attributo binario TARGET che rappresenta l’obiettivo della domanda di marketing ed identifica i clienti che hanno aperto la mail entro i tempi stabiliti.</a:t>
            </a:r>
          </a:p>
        </p:txBody>
      </p:sp>
      <p:pic>
        <p:nvPicPr>
          <p:cNvPr id="18" name="Elemento grafico 17" descr="Database">
            <a:extLst>
              <a:ext uri="{FF2B5EF4-FFF2-40B4-BE49-F238E27FC236}">
                <a16:creationId xmlns:a16="http://schemas.microsoft.com/office/drawing/2014/main" id="{B47175F1-6259-2646-9587-D8850DD56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7567" y="1376494"/>
            <a:ext cx="914400" cy="914400"/>
          </a:xfrm>
          <a:prstGeom prst="rect">
            <a:avLst/>
          </a:prstGeom>
        </p:spPr>
      </p:pic>
      <p:pic>
        <p:nvPicPr>
          <p:cNvPr id="23" name="Immagine 22">
            <a:extLst>
              <a:ext uri="{FF2B5EF4-FFF2-40B4-BE49-F238E27FC236}">
                <a16:creationId xmlns:a16="http://schemas.microsoft.com/office/drawing/2014/main" id="{B7749ABB-CBDA-2D48-810C-574F38CBF3DE}"/>
              </a:ext>
            </a:extLst>
          </p:cNvPr>
          <p:cNvPicPr>
            <a:picLocks/>
          </p:cNvPicPr>
          <p:nvPr/>
        </p:nvPicPr>
        <p:blipFill>
          <a:blip r:embed="rId4"/>
          <a:stretch>
            <a:fillRect/>
          </a:stretch>
        </p:blipFill>
        <p:spPr>
          <a:xfrm>
            <a:off x="2767765" y="3945416"/>
            <a:ext cx="7232400" cy="2469600"/>
          </a:xfrm>
          <a:prstGeom prst="rect">
            <a:avLst/>
          </a:prstGeom>
        </p:spPr>
      </p:pic>
    </p:spTree>
    <p:extLst>
      <p:ext uri="{BB962C8B-B14F-4D97-AF65-F5344CB8AC3E}">
        <p14:creationId xmlns:p14="http://schemas.microsoft.com/office/powerpoint/2010/main" val="235758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5D6A7C78-D66F-6C4C-82F6-12B06CFA3DFF}"/>
              </a:ext>
            </a:extLst>
          </p:cNvPr>
          <p:cNvSpPr txBox="1">
            <a:spLocks/>
          </p:cNvSpPr>
          <p:nvPr/>
        </p:nvSpPr>
        <p:spPr>
          <a:xfrm>
            <a:off x="838200" y="213050"/>
            <a:ext cx="10515600" cy="1240501"/>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latin typeface="DIN Alternate" panose="020B0500000000000000" pitchFamily="34" charset="77"/>
              </a:rPr>
              <a:t>Propensity of email engagement</a:t>
            </a:r>
          </a:p>
          <a:p>
            <a:r>
              <a:rPr lang="it-IT" sz="3200" dirty="0">
                <a:latin typeface="DIN Alternate" panose="020B0500000000000000" pitchFamily="34" charset="77"/>
              </a:rPr>
              <a:t>Risultati ottenuti</a:t>
            </a:r>
          </a:p>
          <a:p>
            <a:endParaRPr lang="it-IT" dirty="0">
              <a:latin typeface="DIN Alternate" panose="020B0500000000000000" pitchFamily="34" charset="77"/>
            </a:endParaRPr>
          </a:p>
        </p:txBody>
      </p:sp>
      <p:sp>
        <p:nvSpPr>
          <p:cNvPr id="9" name="CasellaDiTesto 8">
            <a:extLst>
              <a:ext uri="{FF2B5EF4-FFF2-40B4-BE49-F238E27FC236}">
                <a16:creationId xmlns:a16="http://schemas.microsoft.com/office/drawing/2014/main" id="{653914B6-BDFB-7A47-BB71-E43EF0806B86}"/>
              </a:ext>
            </a:extLst>
          </p:cNvPr>
          <p:cNvSpPr txBox="1"/>
          <p:nvPr/>
        </p:nvSpPr>
        <p:spPr>
          <a:xfrm>
            <a:off x="838200" y="1413899"/>
            <a:ext cx="11091530" cy="769441"/>
          </a:xfrm>
          <a:prstGeom prst="rect">
            <a:avLst/>
          </a:prstGeom>
          <a:noFill/>
        </p:spPr>
        <p:txBody>
          <a:bodyPr wrap="square" rtlCol="0">
            <a:spAutoFit/>
          </a:bodyPr>
          <a:lstStyle/>
          <a:p>
            <a:pPr lvl="0" algn="just">
              <a:lnSpc>
                <a:spcPct val="100000"/>
              </a:lnSpc>
            </a:pPr>
            <a:r>
              <a:rPr lang="it-IT" sz="2200" dirty="0"/>
              <a:t>I modelli considerati sono stati valutati tramite accuracy, AUC e K-</a:t>
            </a:r>
            <a:r>
              <a:rPr lang="it-IT" sz="2200" dirty="0" err="1"/>
              <a:t>fold</a:t>
            </a:r>
            <a:r>
              <a:rPr lang="it-IT" sz="2200" dirty="0"/>
              <a:t> cross validation, ottenendo i seguenti risultati:</a:t>
            </a:r>
          </a:p>
        </p:txBody>
      </p:sp>
      <p:graphicFrame>
        <p:nvGraphicFramePr>
          <p:cNvPr id="15" name="Tabella 14">
            <a:extLst>
              <a:ext uri="{FF2B5EF4-FFF2-40B4-BE49-F238E27FC236}">
                <a16:creationId xmlns:a16="http://schemas.microsoft.com/office/drawing/2014/main" id="{28EC9E6D-011D-394A-A4D4-6DC22FB6D0DC}"/>
              </a:ext>
            </a:extLst>
          </p:cNvPr>
          <p:cNvGraphicFramePr>
            <a:graphicFrameLocks noGrp="1"/>
          </p:cNvGraphicFramePr>
          <p:nvPr>
            <p:extLst>
              <p:ext uri="{D42A27DB-BD31-4B8C-83A1-F6EECF244321}">
                <p14:modId xmlns:p14="http://schemas.microsoft.com/office/powerpoint/2010/main" val="2017516278"/>
              </p:ext>
            </p:extLst>
          </p:nvPr>
        </p:nvGraphicFramePr>
        <p:xfrm>
          <a:off x="1993253" y="2425800"/>
          <a:ext cx="8781424" cy="2420315"/>
        </p:xfrm>
        <a:graphic>
          <a:graphicData uri="http://schemas.openxmlformats.org/drawingml/2006/table">
            <a:tbl>
              <a:tblPr firstRow="1" bandRow="1">
                <a:tableStyleId>{F5AB1C69-6EDB-4FF4-983F-18BD219EF322}</a:tableStyleId>
              </a:tblPr>
              <a:tblGrid>
                <a:gridCol w="2195356">
                  <a:extLst>
                    <a:ext uri="{9D8B030D-6E8A-4147-A177-3AD203B41FA5}">
                      <a16:colId xmlns:a16="http://schemas.microsoft.com/office/drawing/2014/main" val="3511950535"/>
                    </a:ext>
                  </a:extLst>
                </a:gridCol>
                <a:gridCol w="2195356">
                  <a:extLst>
                    <a:ext uri="{9D8B030D-6E8A-4147-A177-3AD203B41FA5}">
                      <a16:colId xmlns:a16="http://schemas.microsoft.com/office/drawing/2014/main" val="496129734"/>
                    </a:ext>
                  </a:extLst>
                </a:gridCol>
                <a:gridCol w="2195356">
                  <a:extLst>
                    <a:ext uri="{9D8B030D-6E8A-4147-A177-3AD203B41FA5}">
                      <a16:colId xmlns:a16="http://schemas.microsoft.com/office/drawing/2014/main" val="3294558627"/>
                    </a:ext>
                  </a:extLst>
                </a:gridCol>
                <a:gridCol w="2195356">
                  <a:extLst>
                    <a:ext uri="{9D8B030D-6E8A-4147-A177-3AD203B41FA5}">
                      <a16:colId xmlns:a16="http://schemas.microsoft.com/office/drawing/2014/main" val="3420321124"/>
                    </a:ext>
                  </a:extLst>
                </a:gridCol>
              </a:tblGrid>
              <a:tr h="484063">
                <a:tc>
                  <a:txBody>
                    <a:bodyPr/>
                    <a:lstStyle/>
                    <a:p>
                      <a:pPr algn="ctr"/>
                      <a:r>
                        <a:rPr lang="it-IT" sz="2000" dirty="0"/>
                        <a:t>Misure</a:t>
                      </a:r>
                    </a:p>
                  </a:txBody>
                  <a:tcPr anchor="ctr"/>
                </a:tc>
                <a:tc>
                  <a:txBody>
                    <a:bodyPr/>
                    <a:lstStyle/>
                    <a:p>
                      <a:pPr algn="ctr"/>
                      <a:r>
                        <a:rPr lang="it-IT" sz="2000" dirty="0"/>
                        <a:t>Random forest</a:t>
                      </a:r>
                    </a:p>
                  </a:txBody>
                  <a:tcPr anchor="ctr"/>
                </a:tc>
                <a:tc>
                  <a:txBody>
                    <a:bodyPr/>
                    <a:lstStyle/>
                    <a:p>
                      <a:pPr algn="ctr"/>
                      <a:r>
                        <a:rPr lang="it-IT" sz="2000" dirty="0"/>
                        <a:t>Logistic regression</a:t>
                      </a:r>
                    </a:p>
                  </a:txBody>
                  <a:tcPr anchor="ctr"/>
                </a:tc>
                <a:tc>
                  <a:txBody>
                    <a:bodyPr/>
                    <a:lstStyle/>
                    <a:p>
                      <a:pPr algn="ctr"/>
                      <a:r>
                        <a:rPr lang="it-IT" sz="2000" dirty="0"/>
                        <a:t>Neural network</a:t>
                      </a:r>
                    </a:p>
                  </a:txBody>
                  <a:tcPr anchor="ctr"/>
                </a:tc>
                <a:extLst>
                  <a:ext uri="{0D108BD9-81ED-4DB2-BD59-A6C34878D82A}">
                    <a16:rowId xmlns:a16="http://schemas.microsoft.com/office/drawing/2014/main" val="2503465754"/>
                  </a:ext>
                </a:extLst>
              </a:tr>
              <a:tr h="484063">
                <a:tc>
                  <a:txBody>
                    <a:bodyPr/>
                    <a:lstStyle/>
                    <a:p>
                      <a:pPr algn="ctr"/>
                      <a:r>
                        <a:rPr lang="it-IT" sz="2000" dirty="0"/>
                        <a:t>Accuracy</a:t>
                      </a:r>
                    </a:p>
                  </a:txBody>
                  <a:tcPr anchor="ctr"/>
                </a:tc>
                <a:tc>
                  <a:txBody>
                    <a:bodyPr/>
                    <a:lstStyle/>
                    <a:p>
                      <a:pPr algn="ctr"/>
                      <a:r>
                        <a:rPr lang="it-IT" sz="2000" dirty="0"/>
                        <a:t>0,832</a:t>
                      </a:r>
                    </a:p>
                  </a:txBody>
                  <a:tcPr anchor="ctr"/>
                </a:tc>
                <a:tc>
                  <a:txBody>
                    <a:bodyPr/>
                    <a:lstStyle/>
                    <a:p>
                      <a:pPr algn="ctr"/>
                      <a:r>
                        <a:rPr lang="it-IT" sz="2000" dirty="0"/>
                        <a:t>0,855</a:t>
                      </a:r>
                    </a:p>
                  </a:txBody>
                  <a:tcPr anchor="ctr"/>
                </a:tc>
                <a:tc>
                  <a:txBody>
                    <a:bodyPr/>
                    <a:lstStyle/>
                    <a:p>
                      <a:pPr algn="ctr"/>
                      <a:r>
                        <a:rPr lang="it-IT" sz="2000" b="0" dirty="0"/>
                        <a:t>0,825</a:t>
                      </a:r>
                    </a:p>
                  </a:txBody>
                  <a:tcPr anchor="ctr"/>
                </a:tc>
                <a:extLst>
                  <a:ext uri="{0D108BD9-81ED-4DB2-BD59-A6C34878D82A}">
                    <a16:rowId xmlns:a16="http://schemas.microsoft.com/office/drawing/2014/main" val="988188369"/>
                  </a:ext>
                </a:extLst>
              </a:tr>
              <a:tr h="484063">
                <a:tc>
                  <a:txBody>
                    <a:bodyPr/>
                    <a:lstStyle/>
                    <a:p>
                      <a:pPr algn="ctr"/>
                      <a:r>
                        <a:rPr lang="it-IT" sz="2000" dirty="0"/>
                        <a:t>F1</a:t>
                      </a:r>
                    </a:p>
                  </a:txBody>
                  <a:tcPr anchor="ctr"/>
                </a:tc>
                <a:tc>
                  <a:txBody>
                    <a:bodyPr/>
                    <a:lstStyle/>
                    <a:p>
                      <a:pPr algn="ctr"/>
                      <a:r>
                        <a:rPr lang="it-IT" sz="2000" dirty="0"/>
                        <a:t>0,563</a:t>
                      </a:r>
                    </a:p>
                  </a:txBody>
                  <a:tcPr anchor="ctr"/>
                </a:tc>
                <a:tc>
                  <a:txBody>
                    <a:bodyPr/>
                    <a:lstStyle/>
                    <a:p>
                      <a:pPr algn="ctr"/>
                      <a:r>
                        <a:rPr lang="it-IT" sz="2000" dirty="0"/>
                        <a:t>0,583</a:t>
                      </a:r>
                    </a:p>
                  </a:txBody>
                  <a:tcPr anchor="ctr"/>
                </a:tc>
                <a:tc>
                  <a:txBody>
                    <a:bodyPr/>
                    <a:lstStyle/>
                    <a:p>
                      <a:pPr algn="ctr"/>
                      <a:r>
                        <a:rPr lang="it-IT" sz="2000" dirty="0"/>
                        <a:t>0,891</a:t>
                      </a:r>
                    </a:p>
                  </a:txBody>
                  <a:tcPr anchor="ctr"/>
                </a:tc>
                <a:extLst>
                  <a:ext uri="{0D108BD9-81ED-4DB2-BD59-A6C34878D82A}">
                    <a16:rowId xmlns:a16="http://schemas.microsoft.com/office/drawing/2014/main" val="3148252283"/>
                  </a:ext>
                </a:extLst>
              </a:tr>
              <a:tr h="484063">
                <a:tc>
                  <a:txBody>
                    <a:bodyPr/>
                    <a:lstStyle/>
                    <a:p>
                      <a:pPr algn="ctr"/>
                      <a:r>
                        <a:rPr lang="it-IT" sz="2000" dirty="0"/>
                        <a:t>AUC</a:t>
                      </a:r>
                    </a:p>
                  </a:txBody>
                  <a:tcPr anchor="ctr"/>
                </a:tc>
                <a:tc>
                  <a:txBody>
                    <a:bodyPr/>
                    <a:lstStyle/>
                    <a:p>
                      <a:pPr algn="ctr"/>
                      <a:r>
                        <a:rPr lang="it-IT" sz="2000" dirty="0"/>
                        <a:t>0,779</a:t>
                      </a:r>
                    </a:p>
                  </a:txBody>
                  <a:tcPr anchor="ctr"/>
                </a:tc>
                <a:tc>
                  <a:txBody>
                    <a:bodyPr/>
                    <a:lstStyle/>
                    <a:p>
                      <a:pPr algn="ctr"/>
                      <a:r>
                        <a:rPr lang="it-IT" sz="2000" dirty="0"/>
                        <a:t>0,821</a:t>
                      </a:r>
                    </a:p>
                  </a:txBody>
                  <a:tcPr anchor="ctr"/>
                </a:tc>
                <a:tc>
                  <a:txBody>
                    <a:bodyPr/>
                    <a:lstStyle/>
                    <a:p>
                      <a:pPr algn="ctr"/>
                      <a:r>
                        <a:rPr lang="it-IT" sz="2000" dirty="0"/>
                        <a:t>0,784</a:t>
                      </a:r>
                    </a:p>
                  </a:txBody>
                  <a:tcPr anchor="ctr"/>
                </a:tc>
                <a:extLst>
                  <a:ext uri="{0D108BD9-81ED-4DB2-BD59-A6C34878D82A}">
                    <a16:rowId xmlns:a16="http://schemas.microsoft.com/office/drawing/2014/main" val="2620987596"/>
                  </a:ext>
                </a:extLst>
              </a:tr>
              <a:tr h="484063">
                <a:tc>
                  <a:txBody>
                    <a:bodyPr/>
                    <a:lstStyle/>
                    <a:p>
                      <a:pPr algn="ctr"/>
                      <a:r>
                        <a:rPr lang="it-IT" sz="2000" dirty="0"/>
                        <a:t>K-</a:t>
                      </a:r>
                      <a:r>
                        <a:rPr lang="it-IT" sz="2000" dirty="0" err="1"/>
                        <a:t>fold</a:t>
                      </a:r>
                      <a:r>
                        <a:rPr lang="it-IT" sz="2000" dirty="0"/>
                        <a:t> accuracy</a:t>
                      </a:r>
                    </a:p>
                  </a:txBody>
                  <a:tcPr anchor="ctr"/>
                </a:tc>
                <a:tc>
                  <a:txBody>
                    <a:bodyPr/>
                    <a:lstStyle/>
                    <a:p>
                      <a:pPr algn="ctr"/>
                      <a:r>
                        <a:rPr lang="it-IT" sz="2000" dirty="0"/>
                        <a:t>0,872</a:t>
                      </a:r>
                    </a:p>
                  </a:txBody>
                  <a:tcPr anchor="ctr"/>
                </a:tc>
                <a:tc>
                  <a:txBody>
                    <a:bodyPr/>
                    <a:lstStyle/>
                    <a:p>
                      <a:pPr algn="ctr"/>
                      <a:r>
                        <a:rPr lang="it-IT" sz="2000" dirty="0"/>
                        <a:t>0,876</a:t>
                      </a:r>
                    </a:p>
                  </a:txBody>
                  <a:tcPr anchor="ctr"/>
                </a:tc>
                <a:tc>
                  <a:txBody>
                    <a:bodyPr/>
                    <a:lstStyle/>
                    <a:p>
                      <a:pPr algn="ctr"/>
                      <a:r>
                        <a:rPr lang="it-IT" sz="2000" dirty="0"/>
                        <a:t>0,877</a:t>
                      </a:r>
                    </a:p>
                  </a:txBody>
                  <a:tcPr anchor="ctr"/>
                </a:tc>
                <a:extLst>
                  <a:ext uri="{0D108BD9-81ED-4DB2-BD59-A6C34878D82A}">
                    <a16:rowId xmlns:a16="http://schemas.microsoft.com/office/drawing/2014/main" val="1624298535"/>
                  </a:ext>
                </a:extLst>
              </a:tr>
            </a:tbl>
          </a:graphicData>
        </a:graphic>
      </p:graphicFrame>
      <p:sp>
        <p:nvSpPr>
          <p:cNvPr id="16" name="CasellaDiTesto 15">
            <a:extLst>
              <a:ext uri="{FF2B5EF4-FFF2-40B4-BE49-F238E27FC236}">
                <a16:creationId xmlns:a16="http://schemas.microsoft.com/office/drawing/2014/main" id="{8125F3AD-986F-D240-A84D-99AB34506E03}"/>
              </a:ext>
            </a:extLst>
          </p:cNvPr>
          <p:cNvSpPr txBox="1"/>
          <p:nvPr/>
        </p:nvSpPr>
        <p:spPr>
          <a:xfrm>
            <a:off x="838200" y="5157788"/>
            <a:ext cx="11091529" cy="769441"/>
          </a:xfrm>
          <a:prstGeom prst="rect">
            <a:avLst/>
          </a:prstGeom>
          <a:noFill/>
        </p:spPr>
        <p:txBody>
          <a:bodyPr wrap="square" rtlCol="0">
            <a:spAutoFit/>
          </a:bodyPr>
          <a:lstStyle/>
          <a:p>
            <a:pPr algn="just"/>
            <a:r>
              <a:rPr lang="it-IT" sz="2200" dirty="0"/>
              <a:t>Come è possibile osservare, i modelli ottengono tutti ottimi risultati. È stato notato che tutti i modelli sono spiegati principalmente dal tasso di apertura delle email nei mesi precedenti.</a:t>
            </a:r>
          </a:p>
        </p:txBody>
      </p:sp>
    </p:spTree>
    <p:extLst>
      <p:ext uri="{BB962C8B-B14F-4D97-AF65-F5344CB8AC3E}">
        <p14:creationId xmlns:p14="http://schemas.microsoft.com/office/powerpoint/2010/main" val="228312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CB39CF84-80A5-DE42-AB35-5DEF92CF86B2}"/>
              </a:ext>
            </a:extLst>
          </p:cNvPr>
          <p:cNvSpPr txBox="1">
            <a:spLocks/>
          </p:cNvSpPr>
          <p:nvPr/>
        </p:nvSpPr>
        <p:spPr>
          <a:xfrm>
            <a:off x="838200" y="269322"/>
            <a:ext cx="10515600" cy="1107172"/>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latin typeface="DIN Alternate" panose="020B0500000000000000" pitchFamily="34" charset="77"/>
              </a:rPr>
              <a:t>Propensity to churn</a:t>
            </a:r>
          </a:p>
          <a:p>
            <a:r>
              <a:rPr lang="it-IT" sz="3500" dirty="0">
                <a:latin typeface="DIN Alternate" panose="020B0500000000000000" pitchFamily="34" charset="77"/>
              </a:rPr>
              <a:t>Segmentazione dei clienti</a:t>
            </a:r>
          </a:p>
          <a:p>
            <a:endParaRPr lang="it-IT" dirty="0">
              <a:latin typeface="DIN Alternate" panose="020B0500000000000000" pitchFamily="34" charset="77"/>
            </a:endParaRPr>
          </a:p>
        </p:txBody>
      </p:sp>
      <p:sp>
        <p:nvSpPr>
          <p:cNvPr id="10" name="Rettangolo con angoli arrotondati 9">
            <a:extLst>
              <a:ext uri="{FF2B5EF4-FFF2-40B4-BE49-F238E27FC236}">
                <a16:creationId xmlns:a16="http://schemas.microsoft.com/office/drawing/2014/main" id="{C6D91286-074B-6C4F-B01A-BEFAF8C7F6F8}"/>
              </a:ext>
            </a:extLst>
          </p:cNvPr>
          <p:cNvSpPr/>
          <p:nvPr/>
        </p:nvSpPr>
        <p:spPr>
          <a:xfrm>
            <a:off x="1084521" y="3855689"/>
            <a:ext cx="1360968" cy="7549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Clienti</a:t>
            </a:r>
          </a:p>
        </p:txBody>
      </p:sp>
      <p:sp>
        <p:nvSpPr>
          <p:cNvPr id="11" name="Rettangolo con angoli arrotondati 10">
            <a:extLst>
              <a:ext uri="{FF2B5EF4-FFF2-40B4-BE49-F238E27FC236}">
                <a16:creationId xmlns:a16="http://schemas.microsoft.com/office/drawing/2014/main" id="{D76D1005-AB6D-3943-9B56-2C8AB348B394}"/>
              </a:ext>
            </a:extLst>
          </p:cNvPr>
          <p:cNvSpPr/>
          <p:nvPr/>
        </p:nvSpPr>
        <p:spPr>
          <a:xfrm>
            <a:off x="3111795" y="4610600"/>
            <a:ext cx="1360969" cy="7549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Non fidelizzati</a:t>
            </a:r>
          </a:p>
        </p:txBody>
      </p:sp>
      <p:sp>
        <p:nvSpPr>
          <p:cNvPr id="12" name="Rettangolo con angoli arrotondati 11">
            <a:extLst>
              <a:ext uri="{FF2B5EF4-FFF2-40B4-BE49-F238E27FC236}">
                <a16:creationId xmlns:a16="http://schemas.microsoft.com/office/drawing/2014/main" id="{02B86A07-CD93-9941-B3FC-277C24A84D28}"/>
              </a:ext>
            </a:extLst>
          </p:cNvPr>
          <p:cNvSpPr/>
          <p:nvPr/>
        </p:nvSpPr>
        <p:spPr>
          <a:xfrm>
            <a:off x="3111795" y="3100776"/>
            <a:ext cx="1360969" cy="7549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Fidelizzati</a:t>
            </a:r>
          </a:p>
        </p:txBody>
      </p:sp>
      <p:sp>
        <p:nvSpPr>
          <p:cNvPr id="13" name="Rettangolo con angoli arrotondati 12">
            <a:extLst>
              <a:ext uri="{FF2B5EF4-FFF2-40B4-BE49-F238E27FC236}">
                <a16:creationId xmlns:a16="http://schemas.microsoft.com/office/drawing/2014/main" id="{BE5BBA4F-86EA-0144-B79D-5CE3F518B931}"/>
              </a:ext>
            </a:extLst>
          </p:cNvPr>
          <p:cNvSpPr/>
          <p:nvPr/>
        </p:nvSpPr>
        <p:spPr>
          <a:xfrm>
            <a:off x="5139070" y="3850912"/>
            <a:ext cx="1360968" cy="7549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Senza acquisti</a:t>
            </a:r>
          </a:p>
        </p:txBody>
      </p:sp>
      <p:sp>
        <p:nvSpPr>
          <p:cNvPr id="14" name="Rettangolo con angoli arrotondati 13">
            <a:extLst>
              <a:ext uri="{FF2B5EF4-FFF2-40B4-BE49-F238E27FC236}">
                <a16:creationId xmlns:a16="http://schemas.microsoft.com/office/drawing/2014/main" id="{601CAE27-757F-9B4D-A3E6-F7021C30424F}"/>
              </a:ext>
            </a:extLst>
          </p:cNvPr>
          <p:cNvSpPr/>
          <p:nvPr/>
        </p:nvSpPr>
        <p:spPr>
          <a:xfrm>
            <a:off x="5139070" y="2291376"/>
            <a:ext cx="1360968" cy="7549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Con acquisti</a:t>
            </a:r>
          </a:p>
        </p:txBody>
      </p:sp>
      <p:sp>
        <p:nvSpPr>
          <p:cNvPr id="15" name="Rettangolo con angoli arrotondati 14">
            <a:extLst>
              <a:ext uri="{FF2B5EF4-FFF2-40B4-BE49-F238E27FC236}">
                <a16:creationId xmlns:a16="http://schemas.microsoft.com/office/drawing/2014/main" id="{DAD8404D-2614-8747-A1F8-AB0D23AB43FD}"/>
              </a:ext>
            </a:extLst>
          </p:cNvPr>
          <p:cNvSpPr/>
          <p:nvPr/>
        </p:nvSpPr>
        <p:spPr>
          <a:xfrm>
            <a:off x="7116726" y="1536465"/>
            <a:ext cx="1360968" cy="7549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Almeno 4 transazioni</a:t>
            </a:r>
          </a:p>
        </p:txBody>
      </p:sp>
      <p:sp>
        <p:nvSpPr>
          <p:cNvPr id="16" name="Rettangolo con angoli arrotondati 15">
            <a:extLst>
              <a:ext uri="{FF2B5EF4-FFF2-40B4-BE49-F238E27FC236}">
                <a16:creationId xmlns:a16="http://schemas.microsoft.com/office/drawing/2014/main" id="{57E4A99B-2D93-0940-935A-45ED7312A293}"/>
              </a:ext>
            </a:extLst>
          </p:cNvPr>
          <p:cNvSpPr/>
          <p:nvPr/>
        </p:nvSpPr>
        <p:spPr>
          <a:xfrm>
            <a:off x="7116726" y="3046287"/>
            <a:ext cx="1360968" cy="7549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Meno di 4 transazioni</a:t>
            </a:r>
          </a:p>
        </p:txBody>
      </p:sp>
      <p:cxnSp>
        <p:nvCxnSpPr>
          <p:cNvPr id="18" name="Connettore 1 17">
            <a:extLst>
              <a:ext uri="{FF2B5EF4-FFF2-40B4-BE49-F238E27FC236}">
                <a16:creationId xmlns:a16="http://schemas.microsoft.com/office/drawing/2014/main" id="{963032DE-DF25-8543-A0D6-F669DA614AE6}"/>
              </a:ext>
            </a:extLst>
          </p:cNvPr>
          <p:cNvCxnSpPr>
            <a:stCxn id="10" idx="3"/>
            <a:endCxn id="12" idx="1"/>
          </p:cNvCxnSpPr>
          <p:nvPr/>
        </p:nvCxnSpPr>
        <p:spPr>
          <a:xfrm flipV="1">
            <a:off x="2445489" y="3478232"/>
            <a:ext cx="666306" cy="754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19">
            <a:extLst>
              <a:ext uri="{FF2B5EF4-FFF2-40B4-BE49-F238E27FC236}">
                <a16:creationId xmlns:a16="http://schemas.microsoft.com/office/drawing/2014/main" id="{369E2DFE-FC68-054D-95EC-2E15F77D561A}"/>
              </a:ext>
            </a:extLst>
          </p:cNvPr>
          <p:cNvCxnSpPr>
            <a:stCxn id="10" idx="3"/>
            <a:endCxn id="11" idx="1"/>
          </p:cNvCxnSpPr>
          <p:nvPr/>
        </p:nvCxnSpPr>
        <p:spPr>
          <a:xfrm>
            <a:off x="2445489" y="4233145"/>
            <a:ext cx="666306" cy="754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1 21">
            <a:extLst>
              <a:ext uri="{FF2B5EF4-FFF2-40B4-BE49-F238E27FC236}">
                <a16:creationId xmlns:a16="http://schemas.microsoft.com/office/drawing/2014/main" id="{45B2D83B-78B5-5048-8C5B-4D25EAB31FAF}"/>
              </a:ext>
            </a:extLst>
          </p:cNvPr>
          <p:cNvCxnSpPr>
            <a:stCxn id="12" idx="3"/>
            <a:endCxn id="14" idx="1"/>
          </p:cNvCxnSpPr>
          <p:nvPr/>
        </p:nvCxnSpPr>
        <p:spPr>
          <a:xfrm flipV="1">
            <a:off x="4472764" y="2668832"/>
            <a:ext cx="666306" cy="80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ttore 1 25">
            <a:extLst>
              <a:ext uri="{FF2B5EF4-FFF2-40B4-BE49-F238E27FC236}">
                <a16:creationId xmlns:a16="http://schemas.microsoft.com/office/drawing/2014/main" id="{BF5ED1B0-D524-1C40-924C-289918728CCA}"/>
              </a:ext>
            </a:extLst>
          </p:cNvPr>
          <p:cNvCxnSpPr>
            <a:cxnSpLocks/>
            <a:stCxn id="12" idx="3"/>
            <a:endCxn id="13" idx="1"/>
          </p:cNvCxnSpPr>
          <p:nvPr/>
        </p:nvCxnSpPr>
        <p:spPr>
          <a:xfrm>
            <a:off x="4472764" y="3478232"/>
            <a:ext cx="666306" cy="750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ttore 1 29">
            <a:extLst>
              <a:ext uri="{FF2B5EF4-FFF2-40B4-BE49-F238E27FC236}">
                <a16:creationId xmlns:a16="http://schemas.microsoft.com/office/drawing/2014/main" id="{BA3D189F-534A-D145-B075-923885A3D129}"/>
              </a:ext>
            </a:extLst>
          </p:cNvPr>
          <p:cNvCxnSpPr>
            <a:stCxn id="14" idx="3"/>
          </p:cNvCxnSpPr>
          <p:nvPr/>
        </p:nvCxnSpPr>
        <p:spPr>
          <a:xfrm flipV="1">
            <a:off x="6500038" y="1823602"/>
            <a:ext cx="708839" cy="845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ttore 1 31">
            <a:extLst>
              <a:ext uri="{FF2B5EF4-FFF2-40B4-BE49-F238E27FC236}">
                <a16:creationId xmlns:a16="http://schemas.microsoft.com/office/drawing/2014/main" id="{4C43F092-CB87-6C49-BEC9-039254CB708D}"/>
              </a:ext>
            </a:extLst>
          </p:cNvPr>
          <p:cNvCxnSpPr>
            <a:stCxn id="14" idx="3"/>
            <a:endCxn id="16" idx="1"/>
          </p:cNvCxnSpPr>
          <p:nvPr/>
        </p:nvCxnSpPr>
        <p:spPr>
          <a:xfrm>
            <a:off x="6500038" y="2668832"/>
            <a:ext cx="616688" cy="754911"/>
          </a:xfrm>
          <a:prstGeom prst="line">
            <a:avLst/>
          </a:prstGeom>
        </p:spPr>
        <p:style>
          <a:lnRef idx="1">
            <a:schemeClr val="accent1"/>
          </a:lnRef>
          <a:fillRef idx="0">
            <a:schemeClr val="accent1"/>
          </a:fillRef>
          <a:effectRef idx="0">
            <a:schemeClr val="accent1"/>
          </a:effectRef>
          <a:fontRef idx="minor">
            <a:schemeClr val="tx1"/>
          </a:fontRef>
        </p:style>
      </p:cxnSp>
      <p:sp>
        <p:nvSpPr>
          <p:cNvPr id="33" name="CasellaDiTesto 32">
            <a:extLst>
              <a:ext uri="{FF2B5EF4-FFF2-40B4-BE49-F238E27FC236}">
                <a16:creationId xmlns:a16="http://schemas.microsoft.com/office/drawing/2014/main" id="{21EE7966-C892-E048-B1A8-298053500F09}"/>
              </a:ext>
            </a:extLst>
          </p:cNvPr>
          <p:cNvSpPr txBox="1"/>
          <p:nvPr/>
        </p:nvSpPr>
        <p:spPr>
          <a:xfrm>
            <a:off x="6786564" y="4311505"/>
            <a:ext cx="5210174" cy="2123658"/>
          </a:xfrm>
          <a:prstGeom prst="rect">
            <a:avLst/>
          </a:prstGeom>
          <a:noFill/>
          <a:ln w="41275">
            <a:solidFill>
              <a:schemeClr val="accent3"/>
            </a:solidFill>
          </a:ln>
        </p:spPr>
        <p:txBody>
          <a:bodyPr wrap="square" rtlCol="0">
            <a:spAutoFit/>
          </a:bodyPr>
          <a:lstStyle/>
          <a:p>
            <a:pPr algn="just"/>
            <a:r>
              <a:rPr lang="it-IT" sz="2200" dirty="0"/>
              <a:t>A sua volta, ogni tipologia di clienti può essere suddivisa in quattro categorie:</a:t>
            </a:r>
          </a:p>
          <a:p>
            <a:pPr marL="285750" indent="-285750" algn="just">
              <a:buFont typeface="Arial" panose="020B0604020202020204" pitchFamily="34" charset="0"/>
              <a:buChar char="•"/>
            </a:pPr>
            <a:r>
              <a:rPr lang="it-IT" sz="2200" dirty="0"/>
              <a:t>Standard</a:t>
            </a:r>
          </a:p>
          <a:p>
            <a:pPr marL="285750" indent="-285750" algn="just">
              <a:buFont typeface="Arial" panose="020B0604020202020204" pitchFamily="34" charset="0"/>
              <a:buChar char="•"/>
            </a:pPr>
            <a:r>
              <a:rPr lang="it-IT" sz="2200" dirty="0"/>
              <a:t>Standard business</a:t>
            </a:r>
          </a:p>
          <a:p>
            <a:pPr marL="285750" indent="-285750" algn="just">
              <a:buFont typeface="Arial" panose="020B0604020202020204" pitchFamily="34" charset="0"/>
              <a:buChar char="•"/>
            </a:pPr>
            <a:r>
              <a:rPr lang="it-IT" sz="2200" dirty="0"/>
              <a:t>Premium</a:t>
            </a:r>
          </a:p>
          <a:p>
            <a:pPr marL="285750" indent="-285750" algn="just">
              <a:buFont typeface="Arial" panose="020B0604020202020204" pitchFamily="34" charset="0"/>
              <a:buChar char="•"/>
            </a:pPr>
            <a:r>
              <a:rPr lang="it-IT" sz="2200" dirty="0"/>
              <a:t>Premium business</a:t>
            </a:r>
          </a:p>
        </p:txBody>
      </p:sp>
    </p:spTree>
    <p:extLst>
      <p:ext uri="{BB962C8B-B14F-4D97-AF65-F5344CB8AC3E}">
        <p14:creationId xmlns:p14="http://schemas.microsoft.com/office/powerpoint/2010/main" val="150531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B4FC3179-4549-9643-A232-AF1F136C9E2E}"/>
              </a:ext>
            </a:extLst>
          </p:cNvPr>
          <p:cNvSpPr txBox="1">
            <a:spLocks/>
          </p:cNvSpPr>
          <p:nvPr/>
        </p:nvSpPr>
        <p:spPr>
          <a:xfrm>
            <a:off x="838200" y="269322"/>
            <a:ext cx="10515600" cy="1107172"/>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latin typeface="DIN Alternate" panose="020B0500000000000000" pitchFamily="34" charset="77"/>
              </a:rPr>
              <a:t>Propensity to churn</a:t>
            </a:r>
          </a:p>
          <a:p>
            <a:r>
              <a:rPr lang="it-IT" sz="3500" dirty="0">
                <a:latin typeface="DIN Alternate" panose="020B0500000000000000" pitchFamily="34" charset="77"/>
              </a:rPr>
              <a:t>Creazione del dataset</a:t>
            </a:r>
          </a:p>
          <a:p>
            <a:endParaRPr lang="it-IT" dirty="0">
              <a:latin typeface="DIN Alternate" panose="020B0500000000000000" pitchFamily="34" charset="77"/>
            </a:endParaRPr>
          </a:p>
        </p:txBody>
      </p:sp>
      <p:sp>
        <p:nvSpPr>
          <p:cNvPr id="7" name="CasellaDiTesto 6">
            <a:extLst>
              <a:ext uri="{FF2B5EF4-FFF2-40B4-BE49-F238E27FC236}">
                <a16:creationId xmlns:a16="http://schemas.microsoft.com/office/drawing/2014/main" id="{DD9524AE-6242-4D4B-B62B-21F433790FF0}"/>
              </a:ext>
            </a:extLst>
          </p:cNvPr>
          <p:cNvSpPr txBox="1"/>
          <p:nvPr/>
        </p:nvSpPr>
        <p:spPr>
          <a:xfrm>
            <a:off x="838198" y="1428187"/>
            <a:ext cx="11160000" cy="3477875"/>
          </a:xfrm>
          <a:prstGeom prst="rect">
            <a:avLst/>
          </a:prstGeom>
          <a:noFill/>
        </p:spPr>
        <p:txBody>
          <a:bodyPr wrap="square" rtlCol="0">
            <a:spAutoFit/>
          </a:bodyPr>
          <a:lstStyle/>
          <a:p>
            <a:pPr lvl="0" algn="just">
              <a:lnSpc>
                <a:spcPct val="100000"/>
              </a:lnSpc>
            </a:pPr>
            <a:r>
              <a:rPr lang="it-IT" sz="2200" b="1" dirty="0"/>
              <a:t>	     </a:t>
            </a:r>
            <a:r>
              <a:rPr lang="it-IT" sz="2200" dirty="0"/>
              <a:t>Il dataset è stato generato unendo le informazioni riguardanti i clienti e gli scontrini 		     degli acquisti effettuati, calcolando, in particolare, i giorni trascorsi tra un acquisto e quello successivo. Di quest’ultimo valore, ne è stato calcolato il minimo per ogni cliente (</a:t>
            </a:r>
            <a:r>
              <a:rPr lang="it-IT" sz="2200" dirty="0" err="1"/>
              <a:t>minCli</a:t>
            </a:r>
            <a:r>
              <a:rPr lang="it-IT" sz="2200" dirty="0"/>
              <a:t>), il massimo per ogni cliente (</a:t>
            </a:r>
            <a:r>
              <a:rPr lang="it-IT" sz="2200" dirty="0" err="1"/>
              <a:t>maxCli</a:t>
            </a:r>
            <a:r>
              <a:rPr lang="it-IT" sz="2200" dirty="0"/>
              <a:t>). Successivamente è stata calcolata la media di </a:t>
            </a:r>
            <a:r>
              <a:rPr lang="it-IT" sz="2200" dirty="0" err="1"/>
              <a:t>maxCli</a:t>
            </a:r>
            <a:r>
              <a:rPr lang="it-IT" sz="2200" dirty="0"/>
              <a:t> per ogni categoria di cliente (</a:t>
            </a:r>
            <a:r>
              <a:rPr lang="it-IT" sz="2200" dirty="0" err="1"/>
              <a:t>maxMean</a:t>
            </a:r>
            <a:r>
              <a:rPr lang="it-IT" sz="2200" dirty="0"/>
              <a:t>). Infine, è stato creato un attributo binario </a:t>
            </a:r>
            <a:r>
              <a:rPr lang="it-IT" sz="2200" i="1" dirty="0"/>
              <a:t>CHURN</a:t>
            </a:r>
            <a:r>
              <a:rPr lang="it-IT" sz="2200" dirty="0"/>
              <a:t>, che assume valore 1 se il cliente è considerato tale. Le considerazioni per la definizione del churn sono basate sulla distribuzione dei giorni da cui i clienti non acquistano.</a:t>
            </a:r>
          </a:p>
          <a:p>
            <a:pPr marL="342900" lvl="0" indent="-342900" algn="just">
              <a:lnSpc>
                <a:spcPct val="100000"/>
              </a:lnSpc>
              <a:buFont typeface="Arial" panose="020B0604020202020204" pitchFamily="34" charset="0"/>
              <a:buChar char="•"/>
            </a:pPr>
            <a:endParaRPr lang="it-IT" sz="2200" dirty="0"/>
          </a:p>
          <a:p>
            <a:pPr marL="342900" lvl="0" indent="-342900" algn="just">
              <a:lnSpc>
                <a:spcPct val="100000"/>
              </a:lnSpc>
              <a:buFont typeface="Arial" panose="020B0604020202020204" pitchFamily="34" charset="0"/>
              <a:buChar char="•"/>
            </a:pPr>
            <a:endParaRPr lang="it-IT" sz="2200" dirty="0"/>
          </a:p>
          <a:p>
            <a:pPr marL="342900" lvl="0" indent="-342900" algn="just">
              <a:lnSpc>
                <a:spcPct val="100000"/>
              </a:lnSpc>
              <a:buFont typeface="Arial" panose="020B0604020202020204" pitchFamily="34" charset="0"/>
              <a:buChar char="•"/>
            </a:pPr>
            <a:endParaRPr lang="it-IT" sz="2200" dirty="0"/>
          </a:p>
        </p:txBody>
      </p:sp>
      <p:pic>
        <p:nvPicPr>
          <p:cNvPr id="8" name="Elemento grafico 7" descr="Database">
            <a:extLst>
              <a:ext uri="{FF2B5EF4-FFF2-40B4-BE49-F238E27FC236}">
                <a16:creationId xmlns:a16="http://schemas.microsoft.com/office/drawing/2014/main" id="{706C2545-5CE6-B247-8E22-4918716075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567" y="1376494"/>
            <a:ext cx="914400" cy="914400"/>
          </a:xfrm>
          <a:prstGeom prst="rect">
            <a:avLst/>
          </a:prstGeom>
        </p:spPr>
      </p:pic>
      <p:pic>
        <p:nvPicPr>
          <p:cNvPr id="14" name="Immagine 13">
            <a:extLst>
              <a:ext uri="{FF2B5EF4-FFF2-40B4-BE49-F238E27FC236}">
                <a16:creationId xmlns:a16="http://schemas.microsoft.com/office/drawing/2014/main" id="{4023AA2B-AFCB-B347-90C3-2533D4259458}"/>
              </a:ext>
            </a:extLst>
          </p:cNvPr>
          <p:cNvPicPr>
            <a:picLocks noChangeAspect="1"/>
          </p:cNvPicPr>
          <p:nvPr/>
        </p:nvPicPr>
        <p:blipFill>
          <a:blip r:embed="rId5"/>
          <a:stretch>
            <a:fillRect/>
          </a:stretch>
        </p:blipFill>
        <p:spPr>
          <a:xfrm>
            <a:off x="2802980" y="3998003"/>
            <a:ext cx="7230435" cy="2469472"/>
          </a:xfrm>
          <a:prstGeom prst="rect">
            <a:avLst/>
          </a:prstGeom>
        </p:spPr>
      </p:pic>
    </p:spTree>
    <p:extLst>
      <p:ext uri="{BB962C8B-B14F-4D97-AF65-F5344CB8AC3E}">
        <p14:creationId xmlns:p14="http://schemas.microsoft.com/office/powerpoint/2010/main" val="211668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389FD65-0767-344C-87E7-E975DC4587C0}"/>
              </a:ext>
            </a:extLst>
          </p:cNvPr>
          <p:cNvSpPr txBox="1">
            <a:spLocks/>
          </p:cNvSpPr>
          <p:nvPr/>
        </p:nvSpPr>
        <p:spPr>
          <a:xfrm>
            <a:off x="838200" y="269322"/>
            <a:ext cx="10515600" cy="1107172"/>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latin typeface="DIN Alternate" panose="020B0500000000000000" pitchFamily="34" charset="77"/>
              </a:rPr>
              <a:t>Propensity to churn</a:t>
            </a:r>
          </a:p>
          <a:p>
            <a:r>
              <a:rPr lang="it-IT" sz="3200" dirty="0">
                <a:latin typeface="DIN Alternate" panose="020B0500000000000000" pitchFamily="34" charset="77"/>
              </a:rPr>
              <a:t>Definizione di churn</a:t>
            </a:r>
          </a:p>
          <a:p>
            <a:endParaRPr lang="it-IT" dirty="0">
              <a:latin typeface="DIN Alternate" panose="020B0500000000000000" pitchFamily="34" charset="77"/>
            </a:endParaRPr>
          </a:p>
        </p:txBody>
      </p:sp>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44FE6D8F-7662-6A4E-8AFD-325FD78F835F}"/>
                  </a:ext>
                </a:extLst>
              </p:cNvPr>
              <p:cNvSpPr txBox="1"/>
              <p:nvPr/>
            </p:nvSpPr>
            <p:spPr>
              <a:xfrm>
                <a:off x="838200" y="1428187"/>
                <a:ext cx="11091530" cy="5281702"/>
              </a:xfrm>
              <a:prstGeom prst="rect">
                <a:avLst/>
              </a:prstGeom>
              <a:noFill/>
            </p:spPr>
            <p:txBody>
              <a:bodyPr wrap="square" rtlCol="0">
                <a:spAutoFit/>
              </a:bodyPr>
              <a:lstStyle/>
              <a:p>
                <a:pPr lvl="0" algn="just">
                  <a:lnSpc>
                    <a:spcPct val="100000"/>
                  </a:lnSpc>
                </a:pPr>
                <a:r>
                  <a:rPr lang="it-IT" sz="2200" dirty="0"/>
                  <a:t>Di seguito sono elencate le condizioni per le quali un cliente viene identificato come churn:</a:t>
                </a:r>
              </a:p>
              <a:p>
                <a:pPr marL="342900" lvl="0" indent="-342900" algn="just">
                  <a:lnSpc>
                    <a:spcPct val="100000"/>
                  </a:lnSpc>
                  <a:buFont typeface="Arial" panose="020B0604020202020204" pitchFamily="34" charset="0"/>
                  <a:buChar char="•"/>
                </a:pPr>
                <a:r>
                  <a:rPr lang="it-IT" sz="2200" dirty="0"/>
                  <a:t>Interruzione della fidelizzazione;</a:t>
                </a:r>
              </a:p>
              <a:p>
                <a:pPr marL="342900" lvl="0" indent="-342900" algn="just">
                  <a:lnSpc>
                    <a:spcPct val="100000"/>
                  </a:lnSpc>
                  <a:buFont typeface="Arial" panose="020B0604020202020204" pitchFamily="34" charset="0"/>
                  <a:buChar char="•"/>
                </a:pPr>
                <a:r>
                  <a:rPr lang="it-IT" sz="2200" dirty="0"/>
                  <a:t>Nessun acquisto effettuato ed il tempo trascorso dall’adesione alla fidelizzazione è superiore a </a:t>
                </a:r>
                <a:r>
                  <a:rPr lang="it-IT" sz="2200" dirty="0" err="1"/>
                  <a:t>maxMean</a:t>
                </a:r>
                <a:r>
                  <a:rPr lang="it-IT" sz="2200" dirty="0"/>
                  <a:t>;</a:t>
                </a:r>
              </a:p>
              <a:p>
                <a:pPr marL="342900" lvl="0" indent="-342900" algn="just">
                  <a:lnSpc>
                    <a:spcPct val="100000"/>
                  </a:lnSpc>
                  <a:buFont typeface="Arial" panose="020B0604020202020204" pitchFamily="34" charset="0"/>
                  <a:buChar char="•"/>
                </a:pPr>
                <a:r>
                  <a:rPr lang="it-IT" sz="2200" dirty="0"/>
                  <a:t>Il tempo trascorso dall’ultimo acquisto è superiore a 180 giorni;</a:t>
                </a:r>
              </a:p>
              <a:p>
                <a:pPr marL="342900" lvl="0" indent="-342900" algn="just">
                  <a:lnSpc>
                    <a:spcPct val="100000"/>
                  </a:lnSpc>
                  <a:buFont typeface="Arial" panose="020B0604020202020204" pitchFamily="34" charset="0"/>
                  <a:buChar char="•"/>
                </a:pPr>
                <a:r>
                  <a:rPr lang="it-IT" sz="2200" dirty="0"/>
                  <a:t>Il rapporto tra il numero di rimborsi e quello di transazioni è maggiore di 2/3 e l’ultimo acquisto è stato restituito;</a:t>
                </a:r>
              </a:p>
              <a:p>
                <a:pPr marL="342900" lvl="0" indent="-342900" algn="just">
                  <a:lnSpc>
                    <a:spcPct val="100000"/>
                  </a:lnSpc>
                  <a:buFont typeface="Arial" panose="020B0604020202020204" pitchFamily="34" charset="0"/>
                  <a:buChar char="•"/>
                </a:pPr>
                <a:r>
                  <a:rPr lang="it-IT" sz="2200" dirty="0"/>
                  <a:t>Per i clienti con più di quattro transazioni:</a:t>
                </a:r>
              </a:p>
              <a:p>
                <a:pPr marL="800100" lvl="1" indent="-342900" algn="just">
                  <a:buFont typeface="Arial" panose="020B0604020202020204" pitchFamily="34" charset="0"/>
                  <a:buChar char="•"/>
                </a:pPr>
                <a:r>
                  <a:rPr lang="it-IT" sz="2200" dirty="0" err="1"/>
                  <a:t>maxCli</a:t>
                </a:r>
                <a:r>
                  <a:rPr lang="it-IT" sz="2200" dirty="0"/>
                  <a:t> è superiore a 180 giorni e il tempo trascorso dall’ultimo acquisto è maggiore di </a:t>
                </a:r>
                <a14:m>
                  <m:oMath xmlns:m="http://schemas.openxmlformats.org/officeDocument/2006/math">
                    <m:f>
                      <m:fPr>
                        <m:ctrlPr>
                          <a:rPr lang="it-IT" sz="2200" i="1" smtClean="0">
                            <a:latin typeface="Cambria Math" panose="02040503050406030204" pitchFamily="18" charset="0"/>
                          </a:rPr>
                        </m:ctrlPr>
                      </m:fPr>
                      <m:num>
                        <m:f>
                          <m:fPr>
                            <m:ctrlPr>
                              <a:rPr lang="it-IT" sz="2200" i="1" smtClean="0">
                                <a:latin typeface="Cambria Math" panose="02040503050406030204" pitchFamily="18" charset="0"/>
                              </a:rPr>
                            </m:ctrlPr>
                          </m:fPr>
                          <m:num>
                            <m:r>
                              <a:rPr lang="it-IT" sz="2200" b="0" i="1" smtClean="0">
                                <a:latin typeface="Cambria Math" panose="02040503050406030204" pitchFamily="18" charset="0"/>
                              </a:rPr>
                              <m:t>𝑚𝑎𝑥𝐶𝑙𝑖</m:t>
                            </m:r>
                            <m:r>
                              <a:rPr lang="it-IT" sz="2200" b="0" i="1" smtClean="0">
                                <a:latin typeface="Cambria Math" panose="02040503050406030204" pitchFamily="18" charset="0"/>
                              </a:rPr>
                              <m:t>+</m:t>
                            </m:r>
                            <m:r>
                              <a:rPr lang="it-IT" sz="2200" b="0" i="1" smtClean="0">
                                <a:latin typeface="Cambria Math" panose="02040503050406030204" pitchFamily="18" charset="0"/>
                              </a:rPr>
                              <m:t>𝑚𝑖𝑛𝐶𝑙𝑖</m:t>
                            </m:r>
                          </m:num>
                          <m:den>
                            <m:r>
                              <a:rPr lang="it-IT" sz="2200" b="0" i="1" smtClean="0">
                                <a:latin typeface="Cambria Math" panose="02040503050406030204" pitchFamily="18" charset="0"/>
                              </a:rPr>
                              <m:t>2</m:t>
                            </m:r>
                          </m:den>
                        </m:f>
                        <m:r>
                          <a:rPr lang="it-IT" sz="2200" b="0" i="1" smtClean="0">
                            <a:latin typeface="Cambria Math" panose="02040503050406030204" pitchFamily="18" charset="0"/>
                          </a:rPr>
                          <m:t>+</m:t>
                        </m:r>
                        <m:r>
                          <a:rPr lang="it-IT" sz="2200" b="0" i="1" smtClean="0">
                            <a:latin typeface="Cambria Math" panose="02040503050406030204" pitchFamily="18" charset="0"/>
                          </a:rPr>
                          <m:t>𝑚𝑎𝑥𝑀𝑒𝑎𝑛</m:t>
                        </m:r>
                      </m:num>
                      <m:den>
                        <m:r>
                          <a:rPr lang="it-IT" sz="2200" b="0" i="1" smtClean="0">
                            <a:latin typeface="Cambria Math" panose="02040503050406030204" pitchFamily="18" charset="0"/>
                          </a:rPr>
                          <m:t>2</m:t>
                        </m:r>
                      </m:den>
                    </m:f>
                  </m:oMath>
                </a14:m>
                <a:r>
                  <a:rPr lang="it-IT" sz="2200" dirty="0"/>
                  <a:t> ;</a:t>
                </a:r>
              </a:p>
              <a:p>
                <a:pPr marL="800100" lvl="1" indent="-342900" algn="just">
                  <a:buFont typeface="Arial" panose="020B0604020202020204" pitchFamily="34" charset="0"/>
                  <a:buChar char="•"/>
                </a:pPr>
                <a:r>
                  <a:rPr lang="it-IT" sz="2200" dirty="0" err="1"/>
                  <a:t>maxCli</a:t>
                </a:r>
                <a:r>
                  <a:rPr lang="it-IT" sz="2200" dirty="0"/>
                  <a:t> non è maggiore di 180 e il tempo trascorso dall’ultimo acquisto è maggiore di </a:t>
                </a:r>
                <a14:m>
                  <m:oMath xmlns:m="http://schemas.openxmlformats.org/officeDocument/2006/math">
                    <m:f>
                      <m:fPr>
                        <m:ctrlPr>
                          <a:rPr lang="it-IT" sz="2200" i="1" smtClean="0">
                            <a:latin typeface="Cambria Math" panose="02040503050406030204" pitchFamily="18" charset="0"/>
                          </a:rPr>
                        </m:ctrlPr>
                      </m:fPr>
                      <m:num>
                        <m:r>
                          <a:rPr lang="it-IT" sz="2200" b="0" i="1" smtClean="0">
                            <a:latin typeface="Cambria Math" panose="02040503050406030204" pitchFamily="18" charset="0"/>
                          </a:rPr>
                          <m:t>𝑚𝑎𝑥𝐶𝑙𝑖</m:t>
                        </m:r>
                        <m:r>
                          <a:rPr lang="it-IT" sz="2200" b="0" i="1" smtClean="0">
                            <a:latin typeface="Cambria Math" panose="02040503050406030204" pitchFamily="18" charset="0"/>
                          </a:rPr>
                          <m:t>+</m:t>
                        </m:r>
                        <m:r>
                          <a:rPr lang="it-IT" sz="2200" b="0" i="1" smtClean="0">
                            <a:latin typeface="Cambria Math" panose="02040503050406030204" pitchFamily="18" charset="0"/>
                          </a:rPr>
                          <m:t>𝑚𝑎𝑥𝑀𝑒𝑎𝑛</m:t>
                        </m:r>
                      </m:num>
                      <m:den>
                        <m:r>
                          <a:rPr lang="it-IT" sz="2200" b="0" i="1" smtClean="0">
                            <a:latin typeface="Cambria Math" panose="02040503050406030204" pitchFamily="18" charset="0"/>
                          </a:rPr>
                          <m:t>2</m:t>
                        </m:r>
                      </m:den>
                    </m:f>
                  </m:oMath>
                </a14:m>
                <a:r>
                  <a:rPr lang="it-IT" sz="2400" dirty="0"/>
                  <a:t>;</a:t>
                </a:r>
              </a:p>
              <a:p>
                <a:pPr marL="342900" indent="-342900" algn="just">
                  <a:buFont typeface="Arial" panose="020B0604020202020204" pitchFamily="34" charset="0"/>
                  <a:buChar char="•"/>
                </a:pPr>
                <a:r>
                  <a:rPr lang="it-IT" sz="2200" dirty="0"/>
                  <a:t>Il numero di transazioni è minore di quattro e il tempo trascorso dall’ultimo acquisto è maggiore di </a:t>
                </a:r>
                <a:r>
                  <a:rPr lang="it-IT" sz="2200" dirty="0" err="1"/>
                  <a:t>maxMean</a:t>
                </a:r>
                <a:r>
                  <a:rPr lang="it-IT" sz="2200" dirty="0"/>
                  <a:t>; </a:t>
                </a:r>
              </a:p>
            </p:txBody>
          </p:sp>
        </mc:Choice>
        <mc:Fallback>
          <p:sp>
            <p:nvSpPr>
              <p:cNvPr id="11" name="CasellaDiTesto 10">
                <a:extLst>
                  <a:ext uri="{FF2B5EF4-FFF2-40B4-BE49-F238E27FC236}">
                    <a16:creationId xmlns:a16="http://schemas.microsoft.com/office/drawing/2014/main" id="{44FE6D8F-7662-6A4E-8AFD-325FD78F835F}"/>
                  </a:ext>
                </a:extLst>
              </p:cNvPr>
              <p:cNvSpPr txBox="1">
                <a:spLocks noRot="1" noChangeAspect="1" noMove="1" noResize="1" noEditPoints="1" noAdjustHandles="1" noChangeArrowheads="1" noChangeShapeType="1" noTextEdit="1"/>
              </p:cNvSpPr>
              <p:nvPr/>
            </p:nvSpPr>
            <p:spPr>
              <a:xfrm>
                <a:off x="838200" y="1428187"/>
                <a:ext cx="11091530" cy="5281702"/>
              </a:xfrm>
              <a:prstGeom prst="rect">
                <a:avLst/>
              </a:prstGeom>
              <a:blipFill>
                <a:blip r:embed="rId2"/>
                <a:stretch>
                  <a:fillRect l="-572" t="-480" r="-686" b="-1439"/>
                </a:stretch>
              </a:blipFill>
            </p:spPr>
            <p:txBody>
              <a:bodyPr/>
              <a:lstStyle/>
              <a:p>
                <a:r>
                  <a:rPr lang="it-IT">
                    <a:noFill/>
                  </a:rPr>
                  <a:t> </a:t>
                </a:r>
              </a:p>
            </p:txBody>
          </p:sp>
        </mc:Fallback>
      </mc:AlternateContent>
    </p:spTree>
    <p:extLst>
      <p:ext uri="{BB962C8B-B14F-4D97-AF65-F5344CB8AC3E}">
        <p14:creationId xmlns:p14="http://schemas.microsoft.com/office/powerpoint/2010/main" val="2924471516"/>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739</Words>
  <Application>Microsoft Macintosh PowerPoint</Application>
  <PresentationFormat>Widescreen</PresentationFormat>
  <Paragraphs>105</Paragraphs>
  <Slides>11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Cambria Math</vt:lpstr>
      <vt:lpstr>DIN Alternate</vt:lpstr>
      <vt:lpstr>Franklin Gothic Book</vt:lpstr>
      <vt:lpstr>Ritaglio</vt:lpstr>
      <vt:lpstr>PROGETTO WEB MARKETING</vt:lpstr>
      <vt:lpstr>DOMANDE DI MARKETING</vt:lpstr>
      <vt:lpstr>Presentazione standard di PowerPoint</vt:lpstr>
      <vt:lpstr>Analisi preliminari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WEB MARKETING</dc:title>
  <dc:creator>d.carolla@campus.unimib.it</dc:creator>
  <cp:lastModifiedBy>d.carolla@campus.unimib.it</cp:lastModifiedBy>
  <cp:revision>38</cp:revision>
  <dcterms:created xsi:type="dcterms:W3CDTF">2019-06-27T08:47:54Z</dcterms:created>
  <dcterms:modified xsi:type="dcterms:W3CDTF">2019-07-16T11:47:40Z</dcterms:modified>
</cp:coreProperties>
</file>