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70" d="100"/>
          <a:sy n="70" d="100"/>
        </p:scale>
        <p:origin x="13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F5083-73F2-4CD6-AD31-8D1E406BB194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0878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08D9E-A679-4A3D-AB93-2C540E599D1C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3453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9C013-23D1-4FFF-A3FE-630A2E437889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778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310D5-6490-41A3-8811-6CAEB686CFD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5234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D0AA4-6F45-49C3-95A0-2C7C93B1E4C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523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6E5336-72BC-41AB-A235-7A47375865C4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2446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36265-0142-4ED5-AAA1-A487D7C585B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5124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F3696-FC10-4071-B40B-95EB7F02EEB1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869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7D752-E4EE-49A2-B2FB-2A594B300E25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4063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2C0D0-744E-4896-8173-CF9F48A001E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1473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4232BB-6F62-41E4-8EF2-27E8F73D1D74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0584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0E533F-AC43-4FC0-9E70-18C341D16F84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xtensions.sketchup.com/es/content/simlab-fbx-importer-sketchu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lanubetic.com.es/2016/03/sketchfab-de-3d-realidad-virtual.html" TargetMode="External"/><Relationship Id="rId2" Type="http://schemas.openxmlformats.org/officeDocument/2006/relationships/hyperlink" Target="https://www.sketchup.com/es/3Dfor/game-desig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ketchup.com/es/3Dfor/kitchen-bath-interior-design" TargetMode="External"/><Relationship Id="rId4" Type="http://schemas.openxmlformats.org/officeDocument/2006/relationships/hyperlink" Target="https://www.sketchup.com/es/3Dfor/film-stag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79388" y="5013325"/>
            <a:ext cx="4537075" cy="647700"/>
          </a:xfrm>
        </p:spPr>
        <p:txBody>
          <a:bodyPr anchor="ctr"/>
          <a:lstStyle/>
          <a:p>
            <a:pPr algn="l"/>
            <a:r>
              <a:rPr lang="es-UY" altLang="es-ES" sz="3600" b="1" dirty="0" smtClean="0">
                <a:solidFill>
                  <a:schemeClr val="bg1"/>
                </a:solidFill>
              </a:rPr>
              <a:t>TG2</a:t>
            </a:r>
            <a:endParaRPr lang="es-ES" altLang="es-ES" sz="3600" b="1" dirty="0">
              <a:solidFill>
                <a:schemeClr val="bg1"/>
              </a:solidFill>
            </a:endParaRPr>
          </a:p>
        </p:txBody>
      </p:sp>
      <p:sp>
        <p:nvSpPr>
          <p:cNvPr id="2215" name="Rectangle 167"/>
          <p:cNvSpPr>
            <a:spLocks noChangeArrowheads="1"/>
          </p:cNvSpPr>
          <p:nvPr/>
        </p:nvSpPr>
        <p:spPr bwMode="auto">
          <a:xfrm>
            <a:off x="4500563" y="5373216"/>
            <a:ext cx="4537075" cy="122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s-ES" altLang="es-ES" sz="1800" b="1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s-ES" altLang="es-ES" sz="1800" b="1" dirty="0" smtClean="0">
                <a:solidFill>
                  <a:schemeClr val="bg1"/>
                </a:solidFill>
              </a:rPr>
              <a:t>Darío Cuevas López </a:t>
            </a:r>
          </a:p>
          <a:p>
            <a:pPr algn="r"/>
            <a:r>
              <a:rPr lang="es-ES" altLang="es-ES" sz="1800" b="1" dirty="0" smtClean="0">
                <a:solidFill>
                  <a:schemeClr val="bg1"/>
                </a:solidFill>
              </a:rPr>
              <a:t>Sergio Sanz García </a:t>
            </a:r>
          </a:p>
          <a:p>
            <a:pPr algn="r"/>
            <a:r>
              <a:rPr lang="es-ES" altLang="es-ES" sz="1800" b="1" dirty="0" smtClean="0">
                <a:solidFill>
                  <a:schemeClr val="bg1"/>
                </a:solidFill>
              </a:rPr>
              <a:t>David García Rubio </a:t>
            </a:r>
          </a:p>
          <a:p>
            <a:pPr algn="r"/>
            <a:r>
              <a:rPr lang="es-ES" altLang="es-ES" sz="1800" b="1" dirty="0" smtClean="0">
                <a:solidFill>
                  <a:schemeClr val="bg1"/>
                </a:solidFill>
              </a:rPr>
              <a:t>Agustín Rodríguez González  </a:t>
            </a:r>
            <a:endParaRPr lang="es-ES" altLang="es-E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kumimoji="0" lang="es-ES" altLang="es-E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EVALUACIÓN DE LOS CRITERIOS PARA LA TECNOLOGÍA 1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36998"/>
              </p:ext>
            </p:extLst>
          </p:nvPr>
        </p:nvGraphicFramePr>
        <p:xfrm>
          <a:off x="111811" y="1628800"/>
          <a:ext cx="9012701" cy="449871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36023">
                  <a:extLst>
                    <a:ext uri="{9D8B030D-6E8A-4147-A177-3AD203B41FA5}">
                      <a16:colId xmlns:a16="http://schemas.microsoft.com/office/drawing/2014/main" xmlns="" val="1891881327"/>
                    </a:ext>
                  </a:extLst>
                </a:gridCol>
                <a:gridCol w="1544611">
                  <a:extLst>
                    <a:ext uri="{9D8B030D-6E8A-4147-A177-3AD203B41FA5}">
                      <a16:colId xmlns:a16="http://schemas.microsoft.com/office/drawing/2014/main" xmlns="" val="3277374407"/>
                    </a:ext>
                  </a:extLst>
                </a:gridCol>
                <a:gridCol w="5232067">
                  <a:extLst>
                    <a:ext uri="{9D8B030D-6E8A-4147-A177-3AD203B41FA5}">
                      <a16:colId xmlns:a16="http://schemas.microsoft.com/office/drawing/2014/main" xmlns="" val="1915858451"/>
                    </a:ext>
                  </a:extLst>
                </a:gridCol>
              </a:tblGrid>
              <a:tr h="418233">
                <a:tc gridSpan="3">
                  <a:txBody>
                    <a:bodyPr/>
                    <a:lstStyle/>
                    <a:p>
                      <a:pPr marL="360363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CRITERIO</a:t>
                      </a:r>
                      <a:r>
                        <a:rPr lang="es-ES" sz="1800" kern="1200" baseline="0" dirty="0">
                          <a:effectLst/>
                        </a:rPr>
                        <a:t> B: </a:t>
                      </a:r>
                      <a:r>
                        <a:rPr lang="es-ES" sz="1800" kern="1200" dirty="0">
                          <a:effectLst/>
                        </a:rPr>
                        <a:t>EXTENSIONES IMPORT/EXPORT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7519423"/>
                  </a:ext>
                </a:extLst>
              </a:tr>
              <a:tr h="770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3DS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De forma nativa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34169382"/>
                  </a:ext>
                </a:extLst>
              </a:tr>
              <a:tr h="75649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OBJ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effectLst/>
                        </a:rPr>
                        <a:t>https://extensions.sketchup.com/es/content/simlab-obj-importer-sketchup</a:t>
                      </a:r>
                      <a:endParaRPr lang="es-ES" sz="14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29085512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STL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effectLst/>
                        </a:rPr>
                        <a:t>https//extensions.sketchup.com/es/</a:t>
                      </a:r>
                      <a:r>
                        <a:rPr lang="es-ES" sz="1400" kern="1200" dirty="0" err="1">
                          <a:effectLst/>
                        </a:rPr>
                        <a:t>content</a:t>
                      </a:r>
                      <a:r>
                        <a:rPr lang="es-ES" sz="1400" kern="1200" dirty="0">
                          <a:effectLst/>
                        </a:rPr>
                        <a:t>/</a:t>
                      </a:r>
                      <a:r>
                        <a:rPr lang="es-ES" sz="1400" kern="1200" dirty="0" err="1">
                          <a:effectLst/>
                        </a:rPr>
                        <a:t>sketchup-stl</a:t>
                      </a:r>
                      <a:endParaRPr lang="es-ES" sz="14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29974893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X3D/VRML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NO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Es necesaria una conversión de tipo o el uso de un programa de terceros (software de pago).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21829242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FBX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effectLst/>
                        </a:rPr>
                        <a:t>BOOL(SI/NO)</a:t>
                      </a:r>
                      <a:endParaRPr lang="es-ES" sz="20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effectLst/>
                          <a:hlinkClick r:id="rId2"/>
                        </a:rPr>
                        <a:t>https://extensions.sketchup.com/es/content/simlab-fbx-importer-sketchup</a:t>
                      </a:r>
                      <a:endParaRPr lang="es-ES" sz="14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9704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419" y="188640"/>
            <a:ext cx="8229600" cy="1143000"/>
          </a:xfrm>
        </p:spPr>
        <p:txBody>
          <a:bodyPr/>
          <a:lstStyle/>
          <a:p>
            <a:r>
              <a:rPr kumimoji="0" lang="es-ES" altLang="es-E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EVALUACIÓN DE LOS CRITERIOS PARA LA TECNOLOGÍA 1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4128"/>
              </p:ext>
            </p:extLst>
          </p:nvPr>
        </p:nvGraphicFramePr>
        <p:xfrm>
          <a:off x="20545" y="1484784"/>
          <a:ext cx="9015953" cy="4273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6830">
                  <a:extLst>
                    <a:ext uri="{9D8B030D-6E8A-4147-A177-3AD203B41FA5}">
                      <a16:colId xmlns:a16="http://schemas.microsoft.com/office/drawing/2014/main" xmlns="" val="1891881327"/>
                    </a:ext>
                  </a:extLst>
                </a:gridCol>
                <a:gridCol w="1545168">
                  <a:extLst>
                    <a:ext uri="{9D8B030D-6E8A-4147-A177-3AD203B41FA5}">
                      <a16:colId xmlns:a16="http://schemas.microsoft.com/office/drawing/2014/main" xmlns="" val="3277374407"/>
                    </a:ext>
                  </a:extLst>
                </a:gridCol>
                <a:gridCol w="5233955">
                  <a:extLst>
                    <a:ext uri="{9D8B030D-6E8A-4147-A177-3AD203B41FA5}">
                      <a16:colId xmlns:a16="http://schemas.microsoft.com/office/drawing/2014/main" xmlns="" val="1915858451"/>
                    </a:ext>
                  </a:extLst>
                </a:gridCol>
              </a:tblGrid>
              <a:tr h="398324">
                <a:tc gridSpan="3">
                  <a:txBody>
                    <a:bodyPr/>
                    <a:lstStyle/>
                    <a:p>
                      <a:pPr marL="360363" indent="0" algn="l" defTabSz="893763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CRITERIO</a:t>
                      </a:r>
                      <a:r>
                        <a:rPr lang="es-ES" sz="1800" b="1" baseline="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C: </a:t>
                      </a:r>
                      <a:r>
                        <a:rPr lang="es-ES" sz="1800" b="1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PAQUETES BÁSICOS DIRIGIDOS A LA INDUSTRIA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7519423"/>
                  </a:ext>
                </a:extLst>
              </a:tr>
              <a:tr h="73360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PAINTING</a:t>
                      </a: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BOOL(SI/NO)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34169382"/>
                  </a:ext>
                </a:extLst>
              </a:tr>
              <a:tr h="72048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MODELLING</a:t>
                      </a: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BOOL(SI/NO)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29085512"/>
                  </a:ext>
                </a:extLst>
              </a:tr>
              <a:tr h="8069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ANIMATION TOOLS</a:t>
                      </a: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BOOL(SI/NO)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29974893"/>
                  </a:ext>
                </a:extLst>
              </a:tr>
              <a:tr h="8069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C/C++ DEV</a:t>
                      </a: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BOOL(SI/NO)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21829242"/>
                  </a:ext>
                </a:extLst>
              </a:tr>
              <a:tr h="8069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SOFT BODIES</a:t>
                      </a: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BOOL(SI/NO)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9704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8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419" y="188640"/>
            <a:ext cx="8229600" cy="1143000"/>
          </a:xfrm>
        </p:spPr>
        <p:txBody>
          <a:bodyPr/>
          <a:lstStyle/>
          <a:p>
            <a:r>
              <a:rPr kumimoji="0" lang="es-ES" altLang="es-E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EVALUACIÓN DE LOS CRITERIOS PARA LA TECNOLOGÍA 1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9647"/>
              </p:ext>
            </p:extLst>
          </p:nvPr>
        </p:nvGraphicFramePr>
        <p:xfrm>
          <a:off x="0" y="1628800"/>
          <a:ext cx="9014130" cy="4173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1477">
                  <a:extLst>
                    <a:ext uri="{9D8B030D-6E8A-4147-A177-3AD203B41FA5}">
                      <a16:colId xmlns:a16="http://schemas.microsoft.com/office/drawing/2014/main" xmlns="" val="1891881327"/>
                    </a:ext>
                  </a:extLst>
                </a:gridCol>
                <a:gridCol w="6392653">
                  <a:extLst>
                    <a:ext uri="{9D8B030D-6E8A-4147-A177-3AD203B41FA5}">
                      <a16:colId xmlns:a16="http://schemas.microsoft.com/office/drawing/2014/main" xmlns="" val="3277374407"/>
                    </a:ext>
                  </a:extLst>
                </a:gridCol>
              </a:tblGrid>
              <a:tr h="426600">
                <a:tc gridSpan="2">
                  <a:txBody>
                    <a:bodyPr/>
                    <a:lstStyle/>
                    <a:p>
                      <a:pPr marL="360363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</a:t>
                      </a:r>
                      <a:r>
                        <a:rPr lang="es-ES" sz="18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D: 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SECTORES DONDE DE USA LA TECNOLOGÍA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7519423"/>
                  </a:ext>
                </a:extLst>
              </a:tr>
              <a:tr h="5510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Videojuegos</a:t>
                      </a: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https://www.sketchup.com/es/3Dfor/game-design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34169382"/>
                  </a:ext>
                </a:extLst>
              </a:tr>
              <a:tr h="56674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Realidad Virtual</a:t>
                      </a: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www.enlanubetic.com.es/2016/03/sketchfab-de-3d-realidad-virtual.html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29085512"/>
                  </a:ext>
                </a:extLst>
              </a:tr>
              <a:tr h="8641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Peliculas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https://www.sketchup.com/es/3Dfor/film-stage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29974893"/>
                  </a:ext>
                </a:extLst>
              </a:tr>
              <a:tr h="8641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Diseño WEB</a:t>
                      </a: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Dado</a:t>
                      </a:r>
                      <a:r>
                        <a:rPr lang="es-ES" sz="180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el software es principalmente para diseño 3D, no tiene sentido en el mundo del diseño WEB.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47353780"/>
                  </a:ext>
                </a:extLst>
              </a:tr>
              <a:tr h="8641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Diseño</a:t>
                      </a: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Si, para diseño industrial, diseño de interiores, diseño gráfico.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https://www.sketchup.com/es/3Dfor/kitchen-bath-interior-design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6009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9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Recomendaciones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827584" y="1556792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Situación 1</a:t>
            </a:r>
            <a:endParaRPr lang="es-ES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43764"/>
            <a:ext cx="58521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Situación 1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028226"/>
              </p:ext>
            </p:extLst>
          </p:nvPr>
        </p:nvGraphicFramePr>
        <p:xfrm>
          <a:off x="179510" y="1442146"/>
          <a:ext cx="8784977" cy="472315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220676"/>
                <a:gridCol w="2635286"/>
                <a:gridCol w="2929015"/>
              </a:tblGrid>
              <a:tr h="5498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Criterios Relevantes para la decisión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 smtClean="0">
                          <a:effectLst/>
                        </a:rPr>
                        <a:t>Blender</a:t>
                      </a:r>
                      <a:r>
                        <a:rPr lang="es-ES" sz="1600" dirty="0" smtClean="0">
                          <a:effectLst/>
                        </a:rPr>
                        <a:t>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 smtClean="0">
                          <a:effectLst/>
                        </a:rPr>
                        <a:t>SketchUp</a:t>
                      </a:r>
                      <a:r>
                        <a:rPr lang="es-ES" sz="1600" dirty="0" smtClean="0">
                          <a:effectLst/>
                        </a:rPr>
                        <a:t>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5498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Precio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Gratuito 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Gratuito la versión básica.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695$ SketchUp Pro 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1383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Usabilidad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Complejo, salvo la última versión la 2.45, donde la aplicación </a:t>
                      </a:r>
                      <a:r>
                        <a:rPr lang="es-ES" sz="1600" dirty="0" err="1">
                          <a:effectLst/>
                        </a:rPr>
                        <a:t>Blender</a:t>
                      </a:r>
                      <a:r>
                        <a:rPr lang="es-ES" sz="1600" dirty="0">
                          <a:effectLst/>
                        </a:rPr>
                        <a:t> ha mejorado en usabilidad.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Interfaz intuitiva y lógica. Fácil de usar e interpretar. 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958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Herramientas SU (modelado Arquitectónico)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 tiene herramientas SU de modelado arquitectónico, se realiza todo mediante bloques.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Especializado en modelos arquitectónicos. Te permite realizar las obras arquitectónicas de manera más rápida e eficaz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1383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Plataforma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Software multiplataforma para todos los sistemas operativos. (Linux, Apple, Windows…)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Solo para Windows y para Apple la versión 6.0.312.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540" y="1456497"/>
            <a:ext cx="1714702" cy="5446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68566"/>
            <a:ext cx="1561931" cy="5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Situación 2 </a:t>
            </a:r>
            <a:endParaRPr lang="es-E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9100" y="1444452"/>
            <a:ext cx="89857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CREACIÓN DE FIGURAS DE ACCIÓN. BUSCAMOS MAXIMO REALISMO Y SIMPLICIDAD DE USABILIDAD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22470"/>
              </p:ext>
            </p:extLst>
          </p:nvPr>
        </p:nvGraphicFramePr>
        <p:xfrm>
          <a:off x="84049" y="2348880"/>
          <a:ext cx="8916879" cy="3692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9032">
                  <a:extLst>
                    <a:ext uri="{9D8B030D-6E8A-4147-A177-3AD203B41FA5}">
                      <a16:colId xmlns:a16="http://schemas.microsoft.com/office/drawing/2014/main" xmlns="" val="1891881327"/>
                    </a:ext>
                  </a:extLst>
                </a:gridCol>
                <a:gridCol w="2678003">
                  <a:extLst>
                    <a:ext uri="{9D8B030D-6E8A-4147-A177-3AD203B41FA5}">
                      <a16:colId xmlns:a16="http://schemas.microsoft.com/office/drawing/2014/main" xmlns="" val="3277374407"/>
                    </a:ext>
                  </a:extLst>
                </a:gridCol>
                <a:gridCol w="2969844">
                  <a:extLst>
                    <a:ext uri="{9D8B030D-6E8A-4147-A177-3AD203B41FA5}">
                      <a16:colId xmlns:a16="http://schemas.microsoft.com/office/drawing/2014/main" xmlns="" val="1915858451"/>
                    </a:ext>
                  </a:extLst>
                </a:gridCol>
              </a:tblGrid>
              <a:tr h="5625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Criterios relevantes para la decisión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Blender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SketchUp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519423"/>
                  </a:ext>
                </a:extLst>
              </a:tr>
              <a:tr h="11395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Realismo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un programa mas destinado a este aspecto, así que siempre el realismo va a ser 100%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no ser una herramienta destinada para dicha tarea el realismo no es 100%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34169382"/>
                  </a:ext>
                </a:extLst>
              </a:tr>
              <a:tr h="8510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Complejidad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requiere mucha complejidad al realizar la tarea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un poco mas complejo que su rival, pero tampoco de una forma exagerada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29085512"/>
                  </a:ext>
                </a:extLst>
              </a:tr>
              <a:tr h="11395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Adaptabilidad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un programa especialmente diseño para esto con lo cual la adaptabilidad es directa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no ser una herramienta destinada a tal efecto, la adaptabilidad cuenta un poco mas que su rival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29974893"/>
                  </a:ext>
                </a:extLst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48880"/>
            <a:ext cx="1561931" cy="5325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2348880"/>
            <a:ext cx="1676703" cy="5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endParaRPr lang="es-ES" altLang="es-ES" dirty="0">
              <a:solidFill>
                <a:schemeClr val="tx1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Criterios de comparación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52044" y="2516281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Categoría General </a:t>
            </a:r>
            <a:endParaRPr lang="es-ES" sz="20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07291" y="3175788"/>
            <a:ext cx="6479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Categoría Extensión de Importación y Exportación  </a:t>
            </a:r>
            <a:endParaRPr lang="es-ES" sz="20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7291" y="3979163"/>
            <a:ext cx="3704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Categoría Paquetes Básicos </a:t>
            </a:r>
            <a:endParaRPr lang="es-ES" sz="20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23528" y="4720282"/>
            <a:ext cx="6221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Categoría Sectores donde se utiliza la tecnología 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6244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 General </a:t>
            </a:r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 bwMode="auto">
          <a:xfrm>
            <a:off x="755576" y="1489395"/>
            <a:ext cx="3596640" cy="55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800" dirty="0" smtClean="0"/>
              <a:t>Plataforma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068583" y="1615054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Precio</a:t>
            </a:r>
            <a:r>
              <a:rPr lang="es-ES" sz="2400" dirty="0" smtClean="0"/>
              <a:t>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140880" y="1488606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Idioma</a:t>
            </a:r>
            <a:endParaRPr lang="es-ES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6" y="2225805"/>
            <a:ext cx="1073239" cy="107323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02" y="2157321"/>
            <a:ext cx="1060478" cy="10604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84" y="1950271"/>
            <a:ext cx="1267528" cy="126752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980481" y="234416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Hasta 5,000</a:t>
            </a:r>
            <a:r>
              <a:rPr lang="es-ES" dirty="0" smtClean="0"/>
              <a:t>€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594" y="2126780"/>
            <a:ext cx="1709256" cy="81617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162141" y="3575841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Interfaz</a:t>
            </a:r>
            <a:r>
              <a:rPr lang="es-ES" sz="2400" dirty="0" smtClean="0"/>
              <a:t> </a:t>
            </a:r>
            <a:endParaRPr lang="es-ES" sz="24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76" y="4204156"/>
            <a:ext cx="3313007" cy="207062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12" y="4286825"/>
            <a:ext cx="3180736" cy="19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Categoría: Extensiones Importar y Exportar</a:t>
            </a:r>
            <a:endParaRPr lang="es-E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39552" y="1749356"/>
            <a:ext cx="1219200" cy="551815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 smtClean="0"/>
              <a:t>3DS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448076" y="1688612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Lenguaje Modelador 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490296" y="3942577"/>
            <a:ext cx="2171700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OBJ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368" y="3055663"/>
            <a:ext cx="1482682" cy="14826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8" y="2403467"/>
            <a:ext cx="2033548" cy="203354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538345"/>
            <a:ext cx="1676051" cy="167605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66" y="3055663"/>
            <a:ext cx="1951650" cy="124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31245"/>
            <a:ext cx="8229600" cy="1143000"/>
          </a:xfrm>
        </p:spPr>
        <p:txBody>
          <a:bodyPr/>
          <a:lstStyle/>
          <a:p>
            <a:r>
              <a:rPr lang="es-E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Categoría C: PAQUETES BÁSICOS DIRIGIDOS A LA INDUSTRIA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28542"/>
              </p:ext>
            </p:extLst>
          </p:nvPr>
        </p:nvGraphicFramePr>
        <p:xfrm>
          <a:off x="243733" y="1772816"/>
          <a:ext cx="8568953" cy="45535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25931">
                  <a:extLst>
                    <a:ext uri="{9D8B030D-6E8A-4147-A177-3AD203B41FA5}">
                      <a16:colId xmlns:a16="http://schemas.microsoft.com/office/drawing/2014/main" xmlns="" val="1891881327"/>
                    </a:ext>
                  </a:extLst>
                </a:gridCol>
                <a:gridCol w="4845578">
                  <a:extLst>
                    <a:ext uri="{9D8B030D-6E8A-4147-A177-3AD203B41FA5}">
                      <a16:colId xmlns:a16="http://schemas.microsoft.com/office/drawing/2014/main" xmlns="" val="3277374407"/>
                    </a:ext>
                  </a:extLst>
                </a:gridCol>
                <a:gridCol w="1597444">
                  <a:extLst>
                    <a:ext uri="{9D8B030D-6E8A-4147-A177-3AD203B41FA5}">
                      <a16:colId xmlns:a16="http://schemas.microsoft.com/office/drawing/2014/main" xmlns="" val="1915858451"/>
                    </a:ext>
                  </a:extLst>
                </a:gridCol>
              </a:tblGrid>
              <a:tr h="38491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/>
                        <a:t>PAQUETES BÁSICOS DIRIGIDOS A LA INDUSTRIA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7519423"/>
                  </a:ext>
                </a:extLst>
              </a:tr>
              <a:tr h="600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Painting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El software es apto para realizar funciones de dibujo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BOOL(SI/NO)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34169382"/>
                  </a:ext>
                </a:extLst>
              </a:tr>
              <a:tr h="600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Modelling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El software es apto para realizar funciones de modelado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BOOL(SI/NO)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29085512"/>
                  </a:ext>
                </a:extLst>
              </a:tr>
              <a:tr h="7797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Animation</a:t>
                      </a:r>
                      <a:r>
                        <a:rPr lang="es-E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Tools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El software es apto para realizar funciones de animación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BOOL(SI/NO)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29974893"/>
                  </a:ext>
                </a:extLst>
              </a:tr>
              <a:tr h="7797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C/C++</a:t>
                      </a:r>
                      <a:r>
                        <a:rPr lang="es-ES" sz="1600" baseline="0" dirty="0">
                          <a:effectLst/>
                        </a:rPr>
                        <a:t> </a:t>
                      </a:r>
                      <a:r>
                        <a:rPr lang="es-ES" sz="1600" baseline="0" dirty="0" err="1">
                          <a:effectLst/>
                        </a:rPr>
                        <a:t>Dev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El software es apto para realizar trabajos programados en C++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</a:rPr>
                        <a:t>BOOL(SI/NO)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21829242"/>
                  </a:ext>
                </a:extLst>
              </a:tr>
              <a:tr h="7797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Soft</a:t>
                      </a:r>
                      <a:r>
                        <a:rPr lang="es-ES" sz="1600" dirty="0">
                          <a:effectLst/>
                        </a:rPr>
                        <a:t> </a:t>
                      </a:r>
                      <a:r>
                        <a:rPr lang="es-ES" sz="1600" dirty="0" err="1">
                          <a:effectLst/>
                        </a:rPr>
                        <a:t>Bodies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El software es apto para realizar cuerpos animados.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</a:rPr>
                        <a:t>BOOL(SI/NO)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9704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7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1674"/>
            <a:ext cx="8229600" cy="1143000"/>
          </a:xfrm>
        </p:spPr>
        <p:txBody>
          <a:bodyPr/>
          <a:lstStyle/>
          <a:p>
            <a:r>
              <a:rPr lang="es-E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Categoría C: SECTORES DONDE DE USA LA TECNOLOGÍA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417910"/>
              </p:ext>
            </p:extLst>
          </p:nvPr>
        </p:nvGraphicFramePr>
        <p:xfrm>
          <a:off x="50225" y="1624674"/>
          <a:ext cx="9043550" cy="495460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30033">
                  <a:extLst>
                    <a:ext uri="{9D8B030D-6E8A-4147-A177-3AD203B41FA5}">
                      <a16:colId xmlns:a16="http://schemas.microsoft.com/office/drawing/2014/main" xmlns="" val="1891881327"/>
                    </a:ext>
                  </a:extLst>
                </a:gridCol>
                <a:gridCol w="4685449">
                  <a:extLst>
                    <a:ext uri="{9D8B030D-6E8A-4147-A177-3AD203B41FA5}">
                      <a16:colId xmlns:a16="http://schemas.microsoft.com/office/drawing/2014/main" xmlns="" val="3277374407"/>
                    </a:ext>
                  </a:extLst>
                </a:gridCol>
                <a:gridCol w="1728068">
                  <a:extLst>
                    <a:ext uri="{9D8B030D-6E8A-4147-A177-3AD203B41FA5}">
                      <a16:colId xmlns:a16="http://schemas.microsoft.com/office/drawing/2014/main" xmlns="" val="1915858451"/>
                    </a:ext>
                  </a:extLst>
                </a:gridCol>
              </a:tblGrid>
              <a:tr h="372001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SECTORES DONDE DE USA LA TECNOLOGÍA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7519423"/>
                  </a:ext>
                </a:extLst>
              </a:tr>
              <a:tr h="580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Videojuegos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Nos muestra si el software tiene la posibilidad de ser usado en la industria del videojuego.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TEXTO</a:t>
                      </a:r>
                      <a:r>
                        <a:rPr lang="es-E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LIBRE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34169382"/>
                  </a:ext>
                </a:extLst>
              </a:tr>
              <a:tr h="8133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Realidad</a:t>
                      </a:r>
                      <a:r>
                        <a:rPr lang="es-E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Virtual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Nos muestra si el software es apto para empresas que realicen proyectos en realidad virtual o realidad aumentada.</a:t>
                      </a:r>
                      <a:endParaRPr lang="es-ES" sz="20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TEXTO</a:t>
                      </a:r>
                      <a:r>
                        <a:rPr lang="es-E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LIBRE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29085512"/>
                  </a:ext>
                </a:extLst>
              </a:tr>
              <a:tr h="753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Peliculas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Nos muestra si el software es apto para la industria de las </a:t>
                      </a:r>
                      <a:r>
                        <a:rPr lang="es-ES" sz="2000" kern="1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peliculas</a:t>
                      </a: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TEXTO</a:t>
                      </a:r>
                      <a:r>
                        <a:rPr lang="es-E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LIBRE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29974893"/>
                  </a:ext>
                </a:extLst>
              </a:tr>
              <a:tr h="753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Diseño</a:t>
                      </a:r>
                      <a:r>
                        <a:rPr lang="es-ES" sz="1600" baseline="0" dirty="0">
                          <a:effectLst/>
                        </a:rPr>
                        <a:t> WEB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Nos muestra si el software es apto para empresas que se dedican al diseño u </a:t>
                      </a:r>
                      <a:r>
                        <a:rPr lang="es-ES" sz="1800" kern="1200" dirty="0" err="1">
                          <a:effectLst/>
                        </a:rPr>
                        <a:t>plicación</a:t>
                      </a:r>
                      <a:r>
                        <a:rPr lang="es-ES" sz="1800" kern="1200" dirty="0">
                          <a:effectLst/>
                        </a:rPr>
                        <a:t> WEB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TEXTO</a:t>
                      </a:r>
                      <a:r>
                        <a:rPr lang="es-ES" sz="1600" baseline="0" dirty="0">
                          <a:effectLst/>
                        </a:rPr>
                        <a:t> LIBRE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47353780"/>
                  </a:ext>
                </a:extLst>
              </a:tr>
              <a:tr h="783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Diseño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Nos muestra si el software es apto para empresas que realicen diseños ya sean artísticos o </a:t>
                      </a:r>
                      <a:r>
                        <a:rPr lang="es-ES" sz="1800" kern="1200" dirty="0" err="1">
                          <a:effectLst/>
                        </a:rPr>
                        <a:t>arquitectonicos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TEXTO LIBRE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6009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por tecnología</a:t>
            </a:r>
          </a:p>
        </p:txBody>
      </p:sp>
      <p:pic>
        <p:nvPicPr>
          <p:cNvPr id="14" name="Marcador de contenido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572926"/>
            <a:ext cx="5076056" cy="1586268"/>
          </a:xfr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83" y="2883599"/>
            <a:ext cx="4442667" cy="9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419" y="188640"/>
            <a:ext cx="8229600" cy="1143000"/>
          </a:xfrm>
        </p:spPr>
        <p:txBody>
          <a:bodyPr/>
          <a:lstStyle/>
          <a:p>
            <a:r>
              <a:rPr kumimoji="0" lang="es-ES" altLang="es-E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EVALUACIÓN DE LOS CRITERIOS PARA LA TECNOLOGÍA 1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79819"/>
              </p:ext>
            </p:extLst>
          </p:nvPr>
        </p:nvGraphicFramePr>
        <p:xfrm>
          <a:off x="306110" y="908720"/>
          <a:ext cx="8469399" cy="56668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01232">
                  <a:extLst>
                    <a:ext uri="{9D8B030D-6E8A-4147-A177-3AD203B41FA5}">
                      <a16:colId xmlns:a16="http://schemas.microsoft.com/office/drawing/2014/main" xmlns="" val="1891881327"/>
                    </a:ext>
                  </a:extLst>
                </a:gridCol>
                <a:gridCol w="2791854">
                  <a:extLst>
                    <a:ext uri="{9D8B030D-6E8A-4147-A177-3AD203B41FA5}">
                      <a16:colId xmlns:a16="http://schemas.microsoft.com/office/drawing/2014/main" xmlns="" val="3277374407"/>
                    </a:ext>
                  </a:extLst>
                </a:gridCol>
                <a:gridCol w="3576313">
                  <a:extLst>
                    <a:ext uri="{9D8B030D-6E8A-4147-A177-3AD203B41FA5}">
                      <a16:colId xmlns:a16="http://schemas.microsoft.com/office/drawing/2014/main" xmlns="" val="4213282342"/>
                    </a:ext>
                  </a:extLst>
                </a:gridCol>
              </a:tblGrid>
              <a:tr h="242670">
                <a:tc gridSpan="3">
                  <a:txBody>
                    <a:bodyPr/>
                    <a:lstStyle/>
                    <a:p>
                      <a:pPr marL="360363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/>
                        <a:t>CRITERIO A: GENERAL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519423"/>
                  </a:ext>
                </a:extLst>
              </a:tr>
              <a:tr h="8188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Multiplataforma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La versión 2017 de </a:t>
                      </a: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dirty="0">
                          <a:effectLst/>
                        </a:rPr>
                        <a:t> está disponible para su descarga en Mac OS X, sistema operativo de Apple, y para las versiones tanto de 32 como 64 bits de Windows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4169382"/>
                  </a:ext>
                </a:extLst>
              </a:tr>
              <a:tr h="24870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Precio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/>
                        </a:rPr>
                        <a:t>GRATUITO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dirty="0">
                          <a:effectLst/>
                        </a:rPr>
                        <a:t> </a:t>
                      </a:r>
                      <a:r>
                        <a:rPr lang="es-ES" sz="1800" kern="1200" dirty="0" err="1">
                          <a:effectLst/>
                        </a:rPr>
                        <a:t>Viewer</a:t>
                      </a:r>
                      <a:r>
                        <a:rPr lang="es-ES" sz="1800" kern="1200" dirty="0">
                          <a:effectLst/>
                        </a:rPr>
                        <a:t> 2017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dirty="0">
                          <a:effectLst/>
                        </a:rPr>
                        <a:t> </a:t>
                      </a:r>
                      <a:r>
                        <a:rPr lang="es-ES" sz="1800" kern="1200" dirty="0" err="1">
                          <a:effectLst/>
                        </a:rPr>
                        <a:t>Make</a:t>
                      </a:r>
                      <a:r>
                        <a:rPr lang="es-ES" sz="1800" kern="1200" dirty="0">
                          <a:effectLst/>
                        </a:rPr>
                        <a:t> 2017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dirty="0">
                          <a:effectLst/>
                        </a:rPr>
                        <a:t> Pro 2017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/>
                        </a:rPr>
                        <a:t>PAGO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dirty="0">
                          <a:effectLst/>
                        </a:rPr>
                        <a:t> Pro 2017 para estudiantes 49$/año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dirty="0">
                          <a:effectLst/>
                        </a:rPr>
                        <a:t> Pro 2017 </a:t>
                      </a:r>
                      <a:r>
                        <a:rPr lang="es-ES" sz="1800" kern="1200" dirty="0" err="1">
                          <a:effectLst/>
                        </a:rPr>
                        <a:t>monopuesto</a:t>
                      </a:r>
                      <a:r>
                        <a:rPr lang="es-ES" sz="1800" kern="1200" dirty="0">
                          <a:effectLst/>
                        </a:rPr>
                        <a:t> 695$/año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dirty="0">
                          <a:effectLst/>
                        </a:rPr>
                        <a:t> Pro 2017 Network </a:t>
                      </a:r>
                      <a:r>
                        <a:rPr lang="es-ES" sz="1800" kern="1200" dirty="0" err="1">
                          <a:effectLst/>
                        </a:rPr>
                        <a:t>License</a:t>
                      </a:r>
                      <a:r>
                        <a:rPr lang="es-ES" sz="1800" kern="1200" dirty="0">
                          <a:effectLst/>
                        </a:rPr>
                        <a:t> (+10 </a:t>
                      </a:r>
                      <a:r>
                        <a:rPr lang="es-ES" sz="1800" kern="1200" dirty="0" err="1">
                          <a:effectLst/>
                        </a:rPr>
                        <a:t>lic</a:t>
                      </a:r>
                      <a:r>
                        <a:rPr lang="es-ES" sz="1800" kern="1200" dirty="0">
                          <a:effectLst/>
                        </a:rPr>
                        <a:t>)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dirty="0">
                          <a:effectLst/>
                        </a:rPr>
                        <a:t> Pro Enterprise </a:t>
                      </a:r>
                      <a:r>
                        <a:rPr lang="es-ES" sz="1800" kern="1200" dirty="0" err="1">
                          <a:effectLst/>
                        </a:rPr>
                        <a:t>Licensing</a:t>
                      </a:r>
                      <a:r>
                        <a:rPr lang="es-ES" sz="1800" kern="1200" dirty="0">
                          <a:effectLst/>
                        </a:rPr>
                        <a:t> (+200 </a:t>
                      </a:r>
                      <a:r>
                        <a:rPr lang="es-ES" sz="1800" kern="1200" dirty="0" err="1">
                          <a:effectLst/>
                        </a:rPr>
                        <a:t>trab</a:t>
                      </a:r>
                      <a:r>
                        <a:rPr lang="es-ES" sz="1800" kern="1200" dirty="0">
                          <a:effectLst/>
                        </a:rPr>
                        <a:t>)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29085512"/>
                  </a:ext>
                </a:extLst>
              </a:tr>
              <a:tr h="8188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Idioma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La aplicación se encuentra en todas sus versiones en los principales idiomas: inglés, español, alemán, francés, italiano, chino, japonés, portugués, etc…</a:t>
                      </a:r>
                      <a:endParaRPr lang="es-E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9974893"/>
                  </a:ext>
                </a:extLst>
              </a:tr>
              <a:tr h="4871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Documentación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Diversos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1829242"/>
                  </a:ext>
                </a:extLst>
              </a:tr>
              <a:tr h="545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Interfaz</a:t>
                      </a:r>
                      <a:endParaRPr lang="es-ES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Simple e intuitivo para la versión básica (</a:t>
                      </a:r>
                      <a:r>
                        <a:rPr lang="es-ES" sz="1800" kern="1200" dirty="0" err="1">
                          <a:effectLst/>
                        </a:rPr>
                        <a:t>SketchUp</a:t>
                      </a:r>
                      <a:r>
                        <a:rPr lang="es-ES" sz="1800" kern="1200" baseline="0" dirty="0">
                          <a:effectLst/>
                        </a:rPr>
                        <a:t> </a:t>
                      </a:r>
                      <a:r>
                        <a:rPr lang="es-ES" sz="1800" kern="1200" baseline="0" dirty="0" err="1">
                          <a:effectLst/>
                        </a:rPr>
                        <a:t>Make</a:t>
                      </a:r>
                      <a:r>
                        <a:rPr lang="es-ES" sz="1800" kern="1200" baseline="0" dirty="0">
                          <a:effectLst/>
                        </a:rPr>
                        <a:t>)</a:t>
                      </a:r>
                      <a:r>
                        <a:rPr lang="es-ES" sz="1800" kern="1200" dirty="0">
                          <a:effectLst/>
                        </a:rPr>
                        <a:t> y potente para la versión Pro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704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3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5505</TotalTime>
  <Words>801</Words>
  <Application>Microsoft Office PowerPoint</Application>
  <PresentationFormat>Presentación en pantalla (4:3)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Arial</vt:lpstr>
      <vt:lpstr>Diseño predeterminado</vt:lpstr>
      <vt:lpstr>TG2</vt:lpstr>
      <vt:lpstr>Presentación de PowerPoint</vt:lpstr>
      <vt:lpstr>Criterios de comparación</vt:lpstr>
      <vt:lpstr>Categoría General </vt:lpstr>
      <vt:lpstr>Categoría: Extensiones Importar y Exportar</vt:lpstr>
      <vt:lpstr>Categoría C: PAQUETES BÁSICOS DIRIGIDOS A LA INDUSTRIA </vt:lpstr>
      <vt:lpstr>Categoría C: SECTORES DONDE DE USA LA TECNOLOGÍA </vt:lpstr>
      <vt:lpstr>Evaluación de los criterios por tecnología</vt:lpstr>
      <vt:lpstr>EVALUACIÓN DE LOS CRITERIOS PARA LA TECNOLOGÍA 1 </vt:lpstr>
      <vt:lpstr>EVALUACIÓN DE LOS CRITERIOS PARA LA TECNOLOGÍA 1 </vt:lpstr>
      <vt:lpstr>EVALUACIÓN DE LOS CRITERIOS PARA LA TECNOLOGÍA 1 </vt:lpstr>
      <vt:lpstr>EVALUACIÓN DE LOS CRITERIOS PARA LA TECNOLOGÍA 1 </vt:lpstr>
      <vt:lpstr>Recomendaciones</vt:lpstr>
      <vt:lpstr>Situación 1</vt:lpstr>
      <vt:lpstr>Situación 2 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Sergio Sanz</cp:lastModifiedBy>
  <cp:revision>753</cp:revision>
  <dcterms:created xsi:type="dcterms:W3CDTF">2010-05-23T14:28:12Z</dcterms:created>
  <dcterms:modified xsi:type="dcterms:W3CDTF">2017-04-03T22:13:28Z</dcterms:modified>
</cp:coreProperties>
</file>