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3" r:id="rId16"/>
    <p:sldId id="274" r:id="rId17"/>
    <p:sldId id="275" r:id="rId18"/>
    <p:sldId id="277" r:id="rId19"/>
    <p:sldId id="268" r:id="rId20"/>
    <p:sldId id="269" r:id="rId21"/>
    <p:sldId id="270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52" autoAdjust="0"/>
  </p:normalViewPr>
  <p:slideViewPr>
    <p:cSldViewPr>
      <p:cViewPr>
        <p:scale>
          <a:sx n="75" d="100"/>
          <a:sy n="75" d="100"/>
        </p:scale>
        <p:origin x="36" y="-6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5083-73F2-4CD6-AD31-8D1E406BB194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3333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8D9E-A679-4A3D-AB93-2C540E599D1C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4143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C013-23D1-4FFF-A3FE-630A2E437889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491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10D5-6490-41A3-8811-6CAEB686CFD7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6831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0AA4-6F45-49C3-95A0-2C7C93B1E4C3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3903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5336-72BC-41AB-A235-7A47375865C4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921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6265-0142-4ED5-AAA1-A487D7C585BF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7020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3696-FC10-4071-B40B-95EB7F02EEB1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315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752-E4EE-49A2-B2FB-2A594B300E25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1896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C0D0-744E-4896-8173-CF9F48A001E6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487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2BB-6F62-41E4-8EF2-27E8F73D1D74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2135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533F-AC43-4FC0-9E70-18C341D16F84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0592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xtensions.sketchup.com/es/content/simlab-fbx-importer-sketchu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lanubetic.com.es/2016/03/sketchfab-de-3d-realidad-virtual.html" TargetMode="External"/><Relationship Id="rId2" Type="http://schemas.openxmlformats.org/officeDocument/2006/relationships/hyperlink" Target="https://www.sketchup.com/es/3Dfor/game-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sketchup.com/es/3Dfor/kitchen-bath-interior-design" TargetMode="External"/><Relationship Id="rId4" Type="http://schemas.openxmlformats.org/officeDocument/2006/relationships/hyperlink" Target="https://www.sketchup.com/es/3Dfor/film-stag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ganttpro.com/shared/token/6e63e56bdc84475984ffd3917a912a0cad871bca7a9ab8dba723f95853e7736b#!/app/h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9264352" y="4625012"/>
            <a:ext cx="4537075" cy="647700"/>
          </a:xfrm>
        </p:spPr>
        <p:txBody>
          <a:bodyPr anchor="ctr"/>
          <a:lstStyle/>
          <a:p>
            <a:pPr algn="l"/>
            <a:r>
              <a:rPr lang="es-UY" altLang="es-ES" sz="3600" b="1" dirty="0">
                <a:solidFill>
                  <a:schemeClr val="bg1"/>
                </a:solidFill>
              </a:rPr>
              <a:t>TG2- Grupo T2</a:t>
            </a:r>
            <a:endParaRPr lang="es-ES" altLang="es-ES" sz="3600" b="1" dirty="0">
              <a:solidFill>
                <a:schemeClr val="bg1"/>
              </a:solidFill>
            </a:endParaRP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7392144" y="5229200"/>
            <a:ext cx="4537075" cy="122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Darío Cuevas López </a:t>
            </a:r>
          </a:p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Sergio Sanz García </a:t>
            </a:r>
          </a:p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David García Rubio </a:t>
            </a:r>
          </a:p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Agustín Rodríguez González  </a:t>
            </a:r>
          </a:p>
        </p:txBody>
      </p:sp>
      <p:sp>
        <p:nvSpPr>
          <p:cNvPr id="4" name="Rectángulo 3"/>
          <p:cNvSpPr/>
          <p:nvPr/>
        </p:nvSpPr>
        <p:spPr>
          <a:xfrm rot="18974152">
            <a:off x="4096474" y="1177831"/>
            <a:ext cx="4133430" cy="4206910"/>
          </a:xfrm>
          <a:prstGeom prst="rect">
            <a:avLst/>
          </a:prstGeom>
          <a:solidFill>
            <a:schemeClr val="tx1">
              <a:alpha val="54000"/>
            </a:schemeClr>
          </a:solidFill>
          <a:ln w="85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67808" y="1850125"/>
            <a:ext cx="3744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chemeClr val="accent2"/>
                </a:solidFill>
              </a:rPr>
              <a:t>Software de diseño y creación de prototipos y maquetas para impresoras 3D</a:t>
            </a:r>
            <a:endParaRPr lang="es-ES" sz="3600" dirty="0">
              <a:solidFill>
                <a:schemeClr val="accent2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2770161">
            <a:off x="4104895" y="1239507"/>
            <a:ext cx="4116588" cy="4083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64478"/>
              </p:ext>
            </p:extLst>
          </p:nvPr>
        </p:nvGraphicFramePr>
        <p:xfrm>
          <a:off x="911424" y="1628800"/>
          <a:ext cx="10729194" cy="4981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4182430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4530540">
                  <a:extLst>
                    <a:ext uri="{9D8B030D-6E8A-4147-A177-3AD203B41FA5}">
                      <a16:colId xmlns:a16="http://schemas.microsoft.com/office/drawing/2014/main" val="4213282342"/>
                    </a:ext>
                  </a:extLst>
                </a:gridCol>
              </a:tblGrid>
              <a:tr h="482089">
                <a:tc gridSpan="3">
                  <a:txBody>
                    <a:bodyPr/>
                    <a:lstStyle/>
                    <a:p>
                      <a:pPr marL="360363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/>
                        <a:t>CRITERIO A: GENERAL</a:t>
                      </a:r>
                      <a:endParaRPr lang="es-E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7143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Multiplataforma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La versión 2017 de </a:t>
                      </a: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está disponible para su descarga en Mac OS X, sistema operativo de Apple, y para las versiones tanto de 32 como 64 bits de Windows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216946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Precio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/>
                        </a:rPr>
                        <a:t>GRATUITO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</a:t>
                      </a:r>
                      <a:r>
                        <a:rPr lang="es-ES" sz="1800" kern="1200" dirty="0" err="1">
                          <a:effectLst/>
                        </a:rPr>
                        <a:t>Viewer</a:t>
                      </a:r>
                      <a:r>
                        <a:rPr lang="es-ES" sz="1800" kern="1200" dirty="0">
                          <a:effectLst/>
                        </a:rPr>
                        <a:t> 2017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</a:t>
                      </a:r>
                      <a:r>
                        <a:rPr lang="es-ES" sz="1800" kern="1200" dirty="0" err="1">
                          <a:effectLst/>
                        </a:rPr>
                        <a:t>Make</a:t>
                      </a:r>
                      <a:r>
                        <a:rPr lang="es-ES" sz="1800" kern="1200" dirty="0">
                          <a:effectLst/>
                        </a:rPr>
                        <a:t> 2017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2017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/>
                        </a:rPr>
                        <a:t>PAGO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2017 para estudiantes 49$/año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2017 </a:t>
                      </a:r>
                      <a:r>
                        <a:rPr lang="es-ES" sz="1800" kern="1200" dirty="0" err="1">
                          <a:effectLst/>
                        </a:rPr>
                        <a:t>monopuesto</a:t>
                      </a:r>
                      <a:r>
                        <a:rPr lang="es-ES" sz="1800" kern="1200" dirty="0">
                          <a:effectLst/>
                        </a:rPr>
                        <a:t> 695$/año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2017 Network </a:t>
                      </a:r>
                      <a:r>
                        <a:rPr lang="es-ES" sz="1800" kern="1200" dirty="0" err="1">
                          <a:effectLst/>
                        </a:rPr>
                        <a:t>License</a:t>
                      </a:r>
                      <a:r>
                        <a:rPr lang="es-ES" sz="1800" kern="1200" dirty="0">
                          <a:effectLst/>
                        </a:rPr>
                        <a:t> (+10 </a:t>
                      </a:r>
                      <a:r>
                        <a:rPr lang="es-ES" sz="1800" kern="1200" dirty="0" err="1">
                          <a:effectLst/>
                        </a:rPr>
                        <a:t>lic</a:t>
                      </a:r>
                      <a:r>
                        <a:rPr lang="es-ES" sz="1800" kern="1200" dirty="0">
                          <a:effectLst/>
                        </a:rPr>
                        <a:t>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Enterprise </a:t>
                      </a:r>
                      <a:r>
                        <a:rPr lang="es-ES" sz="1800" kern="1200" dirty="0" err="1">
                          <a:effectLst/>
                        </a:rPr>
                        <a:t>Licensing</a:t>
                      </a:r>
                      <a:r>
                        <a:rPr lang="es-ES" sz="1800" kern="1200" dirty="0">
                          <a:effectLst/>
                        </a:rPr>
                        <a:t> (+200 </a:t>
                      </a:r>
                      <a:r>
                        <a:rPr lang="es-ES" sz="1800" kern="1200" dirty="0" err="1">
                          <a:effectLst/>
                        </a:rPr>
                        <a:t>trab</a:t>
                      </a:r>
                      <a:r>
                        <a:rPr lang="es-ES" sz="1800" kern="1200" dirty="0">
                          <a:effectLst/>
                        </a:rPr>
                        <a:t>)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7143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Idioma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La aplicación se encuentra en todas sus versiones en los principales idiomas: inglés, español, alemán, francés, italiano, chino, japonés, portugués, etc…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424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Documentación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Diversos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29242"/>
                  </a:ext>
                </a:extLst>
              </a:tr>
              <a:tr h="4762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Interfaz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Simple e intuitivo para la versión básica (</a:t>
                      </a: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baseline="0" dirty="0">
                          <a:effectLst/>
                        </a:rPr>
                        <a:t> </a:t>
                      </a:r>
                      <a:r>
                        <a:rPr lang="es-ES" sz="1800" kern="1200" baseline="0" dirty="0" err="1">
                          <a:effectLst/>
                        </a:rPr>
                        <a:t>Make</a:t>
                      </a:r>
                      <a:r>
                        <a:rPr lang="es-ES" sz="1800" kern="1200" baseline="0" dirty="0">
                          <a:effectLst/>
                        </a:rPr>
                        <a:t>)</a:t>
                      </a:r>
                      <a:r>
                        <a:rPr lang="es-ES" sz="1800" kern="1200" dirty="0">
                          <a:effectLst/>
                        </a:rPr>
                        <a:t> y potente para la versión Pro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48921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Evaluación de los criterios para SKETCHUP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454531" y="353327"/>
            <a:ext cx="4440233" cy="779563"/>
            <a:chOff x="1825147" y="3047189"/>
            <a:chExt cx="4440233" cy="779563"/>
          </a:xfrm>
        </p:grpSpPr>
        <p:sp>
          <p:nvSpPr>
            <p:cNvPr id="7" name="Diagrama de flujo: conector 6"/>
            <p:cNvSpPr/>
            <p:nvPr/>
          </p:nvSpPr>
          <p:spPr>
            <a:xfrm>
              <a:off x="5401284" y="3047189"/>
              <a:ext cx="864096" cy="77956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825147" y="3047189"/>
              <a:ext cx="4032448" cy="7795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260648"/>
            <a:ext cx="4442667" cy="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1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63261"/>
              </p:ext>
            </p:extLst>
          </p:nvPr>
        </p:nvGraphicFramePr>
        <p:xfrm>
          <a:off x="1635812" y="1628801"/>
          <a:ext cx="9012701" cy="45069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6023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1544611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5232067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418233">
                <a:tc gridSpan="3">
                  <a:txBody>
                    <a:bodyPr/>
                    <a:lstStyle/>
                    <a:p>
                      <a:pPr marL="360363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kern="1200" dirty="0">
                          <a:effectLst/>
                        </a:rPr>
                        <a:t>CRITERIO</a:t>
                      </a:r>
                      <a:r>
                        <a:rPr lang="es-ES" sz="2400" kern="1200" baseline="0" dirty="0">
                          <a:effectLst/>
                        </a:rPr>
                        <a:t> B: </a:t>
                      </a:r>
                      <a:r>
                        <a:rPr lang="es-ES" sz="2400" kern="1200" dirty="0">
                          <a:effectLst/>
                        </a:rPr>
                        <a:t>EXTENSIONES IMPORT/EXPORT</a:t>
                      </a:r>
                      <a:endParaRPr lang="es-E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770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3DS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De forma nativa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7564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effectLst/>
                        </a:rPr>
                        <a:t>https://extensions.sketchup.com/es/content/simlab-obj-importer-sketchup</a:t>
                      </a:r>
                      <a:endParaRPr lang="es-ES" sz="14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STL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effectLst/>
                        </a:rPr>
                        <a:t>https//extensions.sketchup.com/es/</a:t>
                      </a:r>
                      <a:r>
                        <a:rPr lang="es-ES" sz="1400" kern="1200" dirty="0" err="1">
                          <a:effectLst/>
                        </a:rPr>
                        <a:t>content</a:t>
                      </a:r>
                      <a:r>
                        <a:rPr lang="es-ES" sz="1400" kern="1200" dirty="0">
                          <a:effectLst/>
                        </a:rPr>
                        <a:t>/</a:t>
                      </a:r>
                      <a:r>
                        <a:rPr lang="es-ES" sz="1400" kern="1200" dirty="0" err="1">
                          <a:effectLst/>
                        </a:rPr>
                        <a:t>sketchup-stl</a:t>
                      </a:r>
                      <a:endParaRPr lang="es-ES" sz="14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X3D/VRML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NO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Es necesaria una conversión de tipo o el uso de un programa de terceros (software de pago).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1829242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FBX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effectLst/>
                          <a:hlinkClick r:id="rId2"/>
                        </a:rPr>
                        <a:t>https://extensions.sketchup.com/es/content/simlab-fbx-importer-sketchup</a:t>
                      </a:r>
                      <a:endParaRPr lang="es-ES" sz="14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48921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Evaluación de los criterios para SKETCHUP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7454531" y="353327"/>
            <a:ext cx="4440233" cy="779563"/>
            <a:chOff x="1825147" y="3047189"/>
            <a:chExt cx="4440233" cy="779563"/>
          </a:xfrm>
        </p:grpSpPr>
        <p:sp>
          <p:nvSpPr>
            <p:cNvPr id="8" name="Diagrama de flujo: conector 7"/>
            <p:cNvSpPr/>
            <p:nvPr/>
          </p:nvSpPr>
          <p:spPr>
            <a:xfrm>
              <a:off x="5401284" y="3047189"/>
              <a:ext cx="864096" cy="77956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25147" y="3047189"/>
              <a:ext cx="4032448" cy="7795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260648"/>
            <a:ext cx="4442667" cy="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24806"/>
              </p:ext>
            </p:extLst>
          </p:nvPr>
        </p:nvGraphicFramePr>
        <p:xfrm>
          <a:off x="1703512" y="1916832"/>
          <a:ext cx="9015953" cy="427316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6830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1545168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5233955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398324">
                <a:tc gridSpan="3">
                  <a:txBody>
                    <a:bodyPr/>
                    <a:lstStyle/>
                    <a:p>
                      <a:pPr marL="360363" indent="0" algn="ctr" defTabSz="893763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/>
                        <a:t>CRITERIO</a:t>
                      </a:r>
                      <a:r>
                        <a:rPr lang="es-ES" sz="2400" baseline="0" dirty="0"/>
                        <a:t> C: </a:t>
                      </a:r>
                      <a:r>
                        <a:rPr lang="es-ES" sz="2400" dirty="0"/>
                        <a:t>PAQUETES BÁSICOS DIRIGIDOS A LA INDUSTRIA</a:t>
                      </a:r>
                      <a:endParaRPr lang="es-E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7336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PAINTING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72048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MODELLING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8069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ANIMATION TOOLS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8069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C/C++ DEV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1829242"/>
                  </a:ext>
                </a:extLst>
              </a:tr>
              <a:tr h="8069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 BODIES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48921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Evaluación de los criterios para SKETCHUP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7454531" y="353327"/>
            <a:ext cx="4440233" cy="779563"/>
            <a:chOff x="1825147" y="3047189"/>
            <a:chExt cx="4440233" cy="779563"/>
          </a:xfrm>
        </p:grpSpPr>
        <p:sp>
          <p:nvSpPr>
            <p:cNvPr id="9" name="Diagrama de flujo: conector 8"/>
            <p:cNvSpPr/>
            <p:nvPr/>
          </p:nvSpPr>
          <p:spPr>
            <a:xfrm>
              <a:off x="5401284" y="3047189"/>
              <a:ext cx="864096" cy="77956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825147" y="3047189"/>
              <a:ext cx="4032448" cy="7795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260648"/>
            <a:ext cx="4442667" cy="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35779"/>
              </p:ext>
            </p:extLst>
          </p:nvPr>
        </p:nvGraphicFramePr>
        <p:xfrm>
          <a:off x="1559496" y="1988840"/>
          <a:ext cx="9014130" cy="415723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21477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6392653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</a:tblGrid>
              <a:tr h="426600">
                <a:tc gridSpan="2">
                  <a:txBody>
                    <a:bodyPr/>
                    <a:lstStyle/>
                    <a:p>
                      <a:pPr marL="360363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kern="1200" dirty="0">
                          <a:effectLst/>
                        </a:rPr>
                        <a:t>CRITERIO</a:t>
                      </a:r>
                      <a:r>
                        <a:rPr lang="es-ES" sz="2400" kern="1200" baseline="0" dirty="0">
                          <a:effectLst/>
                        </a:rPr>
                        <a:t> D: </a:t>
                      </a:r>
                      <a:r>
                        <a:rPr lang="es-ES" sz="2400" kern="1200" dirty="0">
                          <a:effectLst/>
                        </a:rPr>
                        <a:t>SECTORES DONDE DE USA LA TECNOLOGÍA</a:t>
                      </a:r>
                      <a:endParaRPr lang="es-E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5510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Videojuegos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  <a:hlinkClick r:id="rId2"/>
                        </a:rPr>
                        <a:t>https://www.sketchup.com/es/3Dfor/game-design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5667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Realidad Virtual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  <a:hlinkClick r:id="rId3"/>
                        </a:rPr>
                        <a:t>www.enlanubetic.com.es/2016/03/sketchfab-de-3d-realidad-virtual.html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8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Peliculas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  <a:hlinkClick r:id="rId4"/>
                        </a:rPr>
                        <a:t>https://www.sketchup.com/es/3Dfor/film-stage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8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Diseño WEB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Dado</a:t>
                      </a:r>
                      <a:r>
                        <a:rPr lang="es-ES" sz="1800" kern="1200" baseline="0" dirty="0">
                          <a:effectLst/>
                        </a:rPr>
                        <a:t> que el software es principalmente para diseño 3D, no tiene sentido en el mundo del diseño WEB.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7353780"/>
                  </a:ext>
                </a:extLst>
              </a:tr>
              <a:tr h="8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Diseño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Si, para diseño industrial, diseño de interiores, diseño gráfico.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  <a:hlinkClick r:id="rId5"/>
                        </a:rPr>
                        <a:t>https://www.sketchup.com/es/3Dfor/kitchen-bath-interior-design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099395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Evaluación de los criterios para SKETCHUP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7454531" y="353327"/>
            <a:ext cx="4440233" cy="779563"/>
            <a:chOff x="1825147" y="3047189"/>
            <a:chExt cx="4440233" cy="779563"/>
          </a:xfrm>
        </p:grpSpPr>
        <p:sp>
          <p:nvSpPr>
            <p:cNvPr id="10" name="Diagrama de flujo: conector 9"/>
            <p:cNvSpPr/>
            <p:nvPr/>
          </p:nvSpPr>
          <p:spPr>
            <a:xfrm>
              <a:off x="5401284" y="3047189"/>
              <a:ext cx="864096" cy="77956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825147" y="3047189"/>
              <a:ext cx="4032448" cy="7795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260648"/>
            <a:ext cx="4442667" cy="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93113"/>
              </p:ext>
            </p:extLst>
          </p:nvPr>
        </p:nvGraphicFramePr>
        <p:xfrm>
          <a:off x="1055439" y="1910335"/>
          <a:ext cx="10585178" cy="42549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8712970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</a:tblGrid>
              <a:tr h="560638">
                <a:tc gridSpan="2">
                  <a:txBody>
                    <a:bodyPr/>
                    <a:lstStyle/>
                    <a:p>
                      <a:pPr marL="360363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/>
                        <a:t>CRITERIO A: GENERAL</a:t>
                      </a:r>
                      <a:endParaRPr lang="es-E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1276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Multiplataforma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Disponible para: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(Vista,7,8,10)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OSX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GNU/Linux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53956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Precio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/>
                        </a:rPr>
                        <a:t>GRATUITO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8307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Idioma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La aplicación se encuentra en todas sus versiones en los principales idiomas: inglés, español, alemán, francés, chino, japonés, portugués, etc… Y OTROS</a:t>
                      </a:r>
                      <a:r>
                        <a:rPr lang="es-ES" sz="1800" kern="1200" baseline="0" dirty="0">
                          <a:effectLst/>
                        </a:rPr>
                        <a:t> EN DESARROLLO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4941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Documentación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Documentación oficial y documentación externa de Páginas Web y foros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1829242"/>
                  </a:ext>
                </a:extLst>
              </a:tr>
              <a:tr h="5538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Interfaz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Interfaz muy complicada</a:t>
                      </a:r>
                      <a:r>
                        <a:rPr lang="es-ES" sz="16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para usuarios novatos con multitud de opciones y muy poco intuitiva. Necesidad obligatoria de tutorial para empezar a usar.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48921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Evaluación de los criterios para BLENDER</a:t>
            </a:r>
          </a:p>
        </p:txBody>
      </p:sp>
      <p:pic>
        <p:nvPicPr>
          <p:cNvPr id="7" name="Marcador de contenido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0"/>
            <a:ext cx="5076056" cy="1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93418"/>
              </p:ext>
            </p:extLst>
          </p:nvPr>
        </p:nvGraphicFramePr>
        <p:xfrm>
          <a:off x="1635812" y="1628801"/>
          <a:ext cx="9012701" cy="44867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6023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1544611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5232067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418233">
                <a:tc gridSpan="3">
                  <a:txBody>
                    <a:bodyPr/>
                    <a:lstStyle/>
                    <a:p>
                      <a:pPr marL="360363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kern="1200" dirty="0">
                          <a:effectLst/>
                        </a:rPr>
                        <a:t>CRITERIO</a:t>
                      </a:r>
                      <a:r>
                        <a:rPr lang="es-ES" sz="2400" kern="1200" baseline="0" dirty="0">
                          <a:effectLst/>
                        </a:rPr>
                        <a:t> B: </a:t>
                      </a:r>
                      <a:r>
                        <a:rPr lang="es-ES" sz="2400" kern="1200" dirty="0">
                          <a:effectLst/>
                        </a:rPr>
                        <a:t>EXTENSIONES IMPORT/EXPORT</a:t>
                      </a:r>
                      <a:endParaRPr lang="es-E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770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3DS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7564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STL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X3D/VRML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SOLO</a:t>
                      </a:r>
                      <a:r>
                        <a:rPr lang="es-ES" sz="1800" kern="1200" baseline="0" dirty="0">
                          <a:effectLst/>
                        </a:rPr>
                        <a:t> X3D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1829242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FBX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48921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Evaluación de los criterios para BLENDER</a:t>
            </a:r>
          </a:p>
        </p:txBody>
      </p:sp>
      <p:pic>
        <p:nvPicPr>
          <p:cNvPr id="7" name="Marcador de contenido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0"/>
            <a:ext cx="5076056" cy="1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27924"/>
              </p:ext>
            </p:extLst>
          </p:nvPr>
        </p:nvGraphicFramePr>
        <p:xfrm>
          <a:off x="1559496" y="1916832"/>
          <a:ext cx="9015953" cy="427316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6830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1545168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5233955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398324">
                <a:tc gridSpan="3">
                  <a:txBody>
                    <a:bodyPr/>
                    <a:lstStyle/>
                    <a:p>
                      <a:pPr marL="360363" indent="0" algn="ctr" defTabSz="893763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/>
                        <a:t>CRITERIO</a:t>
                      </a:r>
                      <a:r>
                        <a:rPr lang="es-ES" sz="2400" baseline="0" dirty="0"/>
                        <a:t> C: </a:t>
                      </a:r>
                      <a:r>
                        <a:rPr lang="es-ES" sz="2400" dirty="0"/>
                        <a:t>PAQUETES BÁSICOS DIRIGIDOS A LA INDUSTRIA</a:t>
                      </a:r>
                      <a:endParaRPr lang="es-E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7336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PAINTING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72048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MODELLING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SI, es un software especializado en ello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8069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ANIMATION TOOLS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SI, permite hacer videos,</a:t>
                      </a:r>
                      <a:r>
                        <a:rPr lang="es-ES" sz="1800" kern="1200" baseline="0" dirty="0">
                          <a:effectLst/>
                        </a:rPr>
                        <a:t> películas, </a:t>
                      </a:r>
                      <a:r>
                        <a:rPr lang="es-ES" sz="1800" kern="1200" baseline="0" dirty="0" err="1">
                          <a:effectLst/>
                        </a:rPr>
                        <a:t>etc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8069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C/C++ DEV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SI, mucho desarrollo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1829242"/>
                  </a:ext>
                </a:extLst>
              </a:tr>
              <a:tr h="8069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 BODIES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SI, multitud</a:t>
                      </a:r>
                      <a:r>
                        <a:rPr lang="es-ES" sz="1800" kern="1200" baseline="0" dirty="0">
                          <a:effectLst/>
                        </a:rPr>
                        <a:t> de herramientas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48921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Evaluación de los criterios para BLENDER</a:t>
            </a:r>
          </a:p>
        </p:txBody>
      </p:sp>
      <p:pic>
        <p:nvPicPr>
          <p:cNvPr id="7" name="Marcador de contenido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0"/>
            <a:ext cx="5076056" cy="1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2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82328"/>
              </p:ext>
            </p:extLst>
          </p:nvPr>
        </p:nvGraphicFramePr>
        <p:xfrm>
          <a:off x="1524000" y="1936064"/>
          <a:ext cx="9014130" cy="415723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21477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6392653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</a:tblGrid>
              <a:tr h="426600">
                <a:tc gridSpan="2">
                  <a:txBody>
                    <a:bodyPr/>
                    <a:lstStyle/>
                    <a:p>
                      <a:pPr marL="360363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kern="1200" dirty="0">
                          <a:effectLst/>
                        </a:rPr>
                        <a:t>CRITERIO</a:t>
                      </a:r>
                      <a:r>
                        <a:rPr lang="es-ES" sz="2400" kern="1200" baseline="0" dirty="0">
                          <a:effectLst/>
                        </a:rPr>
                        <a:t> D: </a:t>
                      </a:r>
                      <a:r>
                        <a:rPr lang="es-ES" sz="2400" kern="1200" dirty="0">
                          <a:effectLst/>
                        </a:rPr>
                        <a:t>SECTORES DONDE DE USA LA TECNOLOGÍA</a:t>
                      </a:r>
                      <a:endParaRPr lang="es-E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5510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Videojuegos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Motor de videojuegos dedicado, rival de 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5667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Realidad Virtual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No se</a:t>
                      </a:r>
                      <a:r>
                        <a:rPr lang="es-ES" sz="1800" kern="1200" baseline="0" dirty="0">
                          <a:effectLst/>
                        </a:rPr>
                        <a:t> demandan muchos trabajos que tengan como uso </a:t>
                      </a:r>
                      <a:r>
                        <a:rPr lang="es-ES" sz="1800" kern="1200" baseline="0" dirty="0" err="1">
                          <a:effectLst/>
                        </a:rPr>
                        <a:t>Blender</a:t>
                      </a:r>
                      <a:r>
                        <a:rPr lang="es-ES" sz="1800" kern="1200" baseline="0" dirty="0">
                          <a:effectLst/>
                        </a:rPr>
                        <a:t> para este sector, mercado de Unity3D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8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Peliculas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Se usa en creación de películas y cortometrajes de dibujos animados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8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Diseño WEB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Uso limitado,</a:t>
                      </a:r>
                      <a:r>
                        <a:rPr lang="es-ES" sz="1800" kern="1200" baseline="0" dirty="0">
                          <a:effectLst/>
                        </a:rPr>
                        <a:t> no se usa para éste ámbito ya que existen otras muchas alternativas más sencillas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7353780"/>
                  </a:ext>
                </a:extLst>
              </a:tr>
              <a:tr h="8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Diseño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 tipo de diseños,</a:t>
                      </a:r>
                      <a:r>
                        <a:rPr lang="es-ES" sz="180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ropa, accesorios, figuras, edificios, esculturas….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099395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Evaluación de los criterios para BLENDER</a:t>
            </a:r>
          </a:p>
        </p:txBody>
      </p:sp>
      <p:pic>
        <p:nvPicPr>
          <p:cNvPr id="8" name="Marcador de contenido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0"/>
            <a:ext cx="5076056" cy="1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9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3058" y="260648"/>
            <a:ext cx="1221505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/>
              <a:t>5. Comparación de las tecnologías</a:t>
            </a:r>
            <a:endParaRPr lang="es-ES" altLang="es-ES" sz="4100" dirty="0"/>
          </a:p>
        </p:txBody>
      </p:sp>
      <p:grpSp>
        <p:nvGrpSpPr>
          <p:cNvPr id="8" name="Grupo 7"/>
          <p:cNvGrpSpPr/>
          <p:nvPr/>
        </p:nvGrpSpPr>
        <p:grpSpPr>
          <a:xfrm>
            <a:off x="1600052" y="3305807"/>
            <a:ext cx="4440233" cy="779563"/>
            <a:chOff x="1825147" y="3047189"/>
            <a:chExt cx="4440233" cy="779563"/>
          </a:xfrm>
        </p:grpSpPr>
        <p:sp>
          <p:nvSpPr>
            <p:cNvPr id="9" name="Diagrama de flujo: conector 8"/>
            <p:cNvSpPr/>
            <p:nvPr/>
          </p:nvSpPr>
          <p:spPr>
            <a:xfrm>
              <a:off x="5401284" y="3047189"/>
              <a:ext cx="864096" cy="77956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825147" y="3047189"/>
              <a:ext cx="4032448" cy="7795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Marcador de contenido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902454"/>
            <a:ext cx="5076056" cy="158626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213128"/>
            <a:ext cx="4442667" cy="96492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176259" y="2636912"/>
            <a:ext cx="38164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accent2"/>
                </a:solidFill>
              </a:rPr>
              <a:t>GENERAL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Plataformas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Precio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Idioma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Documentación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Interfaz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293445" y="2632224"/>
            <a:ext cx="57654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accent2"/>
                </a:solidFill>
              </a:rPr>
              <a:t>EXTENSIONES I/O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3DS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OBJ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STL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Lenguaje Modelador (XD3,VRML)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FBX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717146" y="2641496"/>
            <a:ext cx="71897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accent2"/>
                </a:solidFill>
              </a:rPr>
              <a:t>PAQUETES BÁSICOS DIRIGIDOS A LA INDUSTRIA </a:t>
            </a:r>
          </a:p>
          <a:p>
            <a:pPr algn="ctr"/>
            <a:r>
              <a:rPr lang="es-ES" sz="2800" dirty="0" err="1">
                <a:solidFill>
                  <a:schemeClr val="bg1"/>
                </a:solidFill>
              </a:rPr>
              <a:t>Painting</a:t>
            </a:r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 err="1">
                <a:solidFill>
                  <a:schemeClr val="bg1"/>
                </a:solidFill>
              </a:rPr>
              <a:t>Modelling</a:t>
            </a:r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 err="1">
                <a:solidFill>
                  <a:schemeClr val="bg1"/>
                </a:solidFill>
              </a:rPr>
              <a:t>Animation</a:t>
            </a:r>
            <a:r>
              <a:rPr lang="es-ES" sz="2800" dirty="0">
                <a:solidFill>
                  <a:schemeClr val="bg1"/>
                </a:solidFill>
              </a:rPr>
              <a:t> Tools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C/C++</a:t>
            </a:r>
            <a:r>
              <a:rPr lang="es-ES" sz="2800" dirty="0" err="1">
                <a:solidFill>
                  <a:schemeClr val="bg1"/>
                </a:solidFill>
              </a:rPr>
              <a:t>Dev</a:t>
            </a:r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 err="1">
                <a:solidFill>
                  <a:schemeClr val="bg1"/>
                </a:solidFill>
              </a:rPr>
              <a:t>SoftBodies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717146" y="2632224"/>
            <a:ext cx="71897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accent2"/>
                </a:solidFill>
              </a:rPr>
              <a:t>SECTORES DONDE SE USA LA TECNOLOGÍA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Videojuegos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Películas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Diseño Web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Realidad Virtual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42475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7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5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5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allAtOnce"/>
      <p:bldP spid="13" grpId="0" uiExpand="1" build="p"/>
      <p:bldP spid="13" grpId="1" build="allAtOnce"/>
      <p:bldP spid="14" grpId="0" uiExpand="1" build="p"/>
      <p:bldP spid="14" grpId="1" uiExpand="1" build="allAtOnce"/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23392" y="1814329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Situación 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310639"/>
            <a:ext cx="5852160" cy="36576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62921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12192000" cy="1143001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s-ES" altLang="es-ES" dirty="0"/>
              <a:t>  1.Planificación</a:t>
            </a:r>
            <a:endParaRPr lang="es-ES" altLang="es-ES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1674" y="1628800"/>
            <a:ext cx="8532668" cy="45740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52" y="1513364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Situación 1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818715"/>
              </p:ext>
            </p:extLst>
          </p:nvPr>
        </p:nvGraphicFramePr>
        <p:xfrm>
          <a:off x="2812702" y="1795165"/>
          <a:ext cx="8784977" cy="480915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22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9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Criterios Relevantes para la decisión </a:t>
                      </a:r>
                      <a:endParaRPr lang="es-E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Precio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Gratuito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Gratuito la versión básica.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695$ SketchUp Pro 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Usabilidad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Complejo, salvo la última versión la 2.45, donde la aplicación </a:t>
                      </a:r>
                      <a:r>
                        <a:rPr lang="es-ES" sz="1600" dirty="0" err="1">
                          <a:effectLst/>
                        </a:rPr>
                        <a:t>Blender</a:t>
                      </a:r>
                      <a:r>
                        <a:rPr lang="es-ES" sz="1600" dirty="0">
                          <a:effectLst/>
                        </a:rPr>
                        <a:t> ha mejorado en usabilidad.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Interfaz intuitiva y lógica. Fácil de usar e interpretar. 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58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SU (modelado Arquitectónico)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 tiene herramientas SU de modelado arquitectónico, se realiza todo mediante bloques.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Especializado en modelos arquitectónicos. Te permite realizar las obras arquitectónicas de manera más rápida e eficaz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Plataforma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Software multiplataforma para todos los sistemas operativos. (Linux, Apple, Windows…)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Solo para Windows y para Apple la versión 6.0.312.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6392819" y="1954300"/>
            <a:ext cx="2088232" cy="396405"/>
            <a:chOff x="1825147" y="3047189"/>
            <a:chExt cx="4440233" cy="779563"/>
          </a:xfrm>
        </p:grpSpPr>
        <p:sp>
          <p:nvSpPr>
            <p:cNvPr id="8" name="Diagrama de flujo: conector 7"/>
            <p:cNvSpPr/>
            <p:nvPr/>
          </p:nvSpPr>
          <p:spPr>
            <a:xfrm>
              <a:off x="5401284" y="3047189"/>
              <a:ext cx="864096" cy="77956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25147" y="3047189"/>
              <a:ext cx="4032448" cy="7795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" name="Marcador de contenido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694" y="1777686"/>
            <a:ext cx="2120621" cy="6626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9" y="1890077"/>
            <a:ext cx="2016224" cy="437913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21774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68" y="1824692"/>
            <a:ext cx="10515600" cy="94712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Situación 2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3352" y="2833019"/>
            <a:ext cx="24482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s-ES" altLang="es-ES" sz="1600" dirty="0">
                <a:solidFill>
                  <a:schemeClr val="bg1"/>
                </a:solidFill>
                <a:ea typeface="Calibri" panose="020F0502020204030204" pitchFamily="34" charset="0"/>
              </a:rPr>
              <a:t>CREACIÓN DE FIGURAS DE ACCIÓN. BUSCAMOS MAXIMO REALISMO Y SIMPLICIDAD DE USABILIDAD</a:t>
            </a:r>
            <a:endParaRPr lang="es-ES" altLang="es-E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98157"/>
              </p:ext>
            </p:extLst>
          </p:nvPr>
        </p:nvGraphicFramePr>
        <p:xfrm>
          <a:off x="2711624" y="1824692"/>
          <a:ext cx="8916879" cy="36925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269032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2678003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2969844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5625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Criterios relevantes para la decisión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1139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Realismo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Es un programa mas destinado a este aspecto, así que siempre el realismo va a ser 100%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Al no ser una herramienta destinada para dicha tarea el realismo no es 100%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8510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Complejidad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 requiere mucha complejidad al realizar la tarea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 un poco mas complejo que su rival, pero tampoco de una forma exagerada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1139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Adaptabilidad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 un programa especialmente diseño para esto con lo cual la adaptabilidad es directa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Al no ser una herramienta destinada a tal efecto, la adaptabilidad cuenta un poco mas que su rival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</a:tbl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6392819" y="1954300"/>
            <a:ext cx="2088232" cy="396405"/>
            <a:chOff x="1825147" y="3047189"/>
            <a:chExt cx="4440233" cy="779563"/>
          </a:xfrm>
        </p:grpSpPr>
        <p:sp>
          <p:nvSpPr>
            <p:cNvPr id="10" name="Diagrama de flujo: conector 9"/>
            <p:cNvSpPr/>
            <p:nvPr/>
          </p:nvSpPr>
          <p:spPr>
            <a:xfrm>
              <a:off x="5401284" y="3047189"/>
              <a:ext cx="864096" cy="77956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825147" y="3047189"/>
              <a:ext cx="4032448" cy="7795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" name="Marcador de contenido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694" y="1777686"/>
            <a:ext cx="2120621" cy="66269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9" y="1890077"/>
            <a:ext cx="2016224" cy="437913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23057" y="260648"/>
            <a:ext cx="539897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100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488079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9264352" y="4625012"/>
            <a:ext cx="4537075" cy="647700"/>
          </a:xfrm>
        </p:spPr>
        <p:txBody>
          <a:bodyPr anchor="ctr"/>
          <a:lstStyle/>
          <a:p>
            <a:pPr algn="l"/>
            <a:r>
              <a:rPr lang="es-UY" altLang="es-ES" sz="3600" b="1" dirty="0">
                <a:solidFill>
                  <a:schemeClr val="bg1"/>
                </a:solidFill>
              </a:rPr>
              <a:t>TG2- Grupo T2</a:t>
            </a:r>
            <a:endParaRPr lang="es-ES" altLang="es-ES" sz="3600" b="1" dirty="0">
              <a:solidFill>
                <a:schemeClr val="bg1"/>
              </a:solidFill>
            </a:endParaRP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7392144" y="5229200"/>
            <a:ext cx="4537075" cy="122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Darío Cuevas López </a:t>
            </a:r>
          </a:p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Sergio Sanz García </a:t>
            </a:r>
          </a:p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David García Rubio </a:t>
            </a:r>
          </a:p>
          <a:p>
            <a:pPr algn="r"/>
            <a:r>
              <a:rPr lang="es-ES" altLang="es-ES" sz="1800" b="1" dirty="0">
                <a:solidFill>
                  <a:schemeClr val="bg1"/>
                </a:solidFill>
              </a:rPr>
              <a:t>Agustín Rodríguez González  </a:t>
            </a:r>
          </a:p>
        </p:txBody>
      </p:sp>
      <p:sp>
        <p:nvSpPr>
          <p:cNvPr id="4" name="Rectángulo 3"/>
          <p:cNvSpPr/>
          <p:nvPr/>
        </p:nvSpPr>
        <p:spPr>
          <a:xfrm rot="18974152">
            <a:off x="4096474" y="1177831"/>
            <a:ext cx="4133430" cy="4206910"/>
          </a:xfrm>
          <a:prstGeom prst="rect">
            <a:avLst/>
          </a:prstGeom>
          <a:solidFill>
            <a:schemeClr val="tx1">
              <a:alpha val="54000"/>
            </a:schemeClr>
          </a:solidFill>
          <a:ln w="85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290981" y="2727288"/>
            <a:ext cx="37444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600" dirty="0">
                <a:solidFill>
                  <a:schemeClr val="accent2"/>
                </a:solidFill>
              </a:rPr>
              <a:t>GRACIAS</a:t>
            </a:r>
            <a:endParaRPr lang="es-ES" sz="6600" dirty="0">
              <a:solidFill>
                <a:schemeClr val="accent2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2787302">
            <a:off x="4104895" y="1239507"/>
            <a:ext cx="4116588" cy="4083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53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600052" y="3305807"/>
            <a:ext cx="4440233" cy="779563"/>
            <a:chOff x="1825147" y="3047189"/>
            <a:chExt cx="4440233" cy="779563"/>
          </a:xfrm>
        </p:grpSpPr>
        <p:sp>
          <p:nvSpPr>
            <p:cNvPr id="7" name="Diagrama de flujo: conector 6"/>
            <p:cNvSpPr/>
            <p:nvPr/>
          </p:nvSpPr>
          <p:spPr>
            <a:xfrm>
              <a:off x="5401284" y="3047189"/>
              <a:ext cx="864096" cy="77956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825147" y="3047189"/>
              <a:ext cx="4032448" cy="7795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4" name="Marcador de contenido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902454"/>
            <a:ext cx="5076056" cy="1586268"/>
          </a:xfr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213128"/>
            <a:ext cx="4442667" cy="96492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3058" y="260648"/>
            <a:ext cx="1221505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/>
              <a:t>2.Descripción de la tecnología</a:t>
            </a:r>
            <a:endParaRPr lang="es-ES" altLang="es-ES" sz="4100" dirty="0"/>
          </a:p>
        </p:txBody>
      </p:sp>
    </p:spTree>
    <p:extLst>
      <p:ext uri="{BB962C8B-B14F-4D97-AF65-F5344CB8AC3E}">
        <p14:creationId xmlns:p14="http://schemas.microsoft.com/office/powerpoint/2010/main" val="325883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47528" y="242088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</a:rPr>
              <a:t>Categoría General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831292" y="3175788"/>
            <a:ext cx="811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</a:rPr>
              <a:t>Categoría Extensión de Importación y Exportación  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831291" y="3979163"/>
            <a:ext cx="4660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</a:rPr>
              <a:t>Categoría Paquetes Básicos 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847529" y="4720282"/>
            <a:ext cx="777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</a:rPr>
              <a:t>Categoría Sectores donde se utiliza la tecnología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188640"/>
            <a:ext cx="12192000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 3.Criterios de comparación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62446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 bwMode="auto">
          <a:xfrm>
            <a:off x="2279576" y="1489395"/>
            <a:ext cx="3596640" cy="55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>
                <a:solidFill>
                  <a:schemeClr val="bg1"/>
                </a:solidFill>
              </a:rPr>
              <a:t>Plataforma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592584" y="1615054"/>
            <a:ext cx="116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Precio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201528" y="1507026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Idioma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97" y="2225806"/>
            <a:ext cx="1073239" cy="10732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02" y="2157321"/>
            <a:ext cx="1060478" cy="10604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84" y="1950271"/>
            <a:ext cx="1267528" cy="126752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504481" y="234416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Hasta 5,000</a:t>
            </a:r>
            <a:r>
              <a:rPr lang="es-ES" dirty="0">
                <a:solidFill>
                  <a:schemeClr val="bg1"/>
                </a:solidFill>
              </a:rPr>
              <a:t>€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77" y="2175950"/>
            <a:ext cx="1709256" cy="81617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686141" y="3575841"/>
            <a:ext cx="13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Interfaz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29" y="4451401"/>
            <a:ext cx="3313007" cy="207062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61" y="4509120"/>
            <a:ext cx="3180736" cy="1987960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188640"/>
            <a:ext cx="616800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Categoría A: General 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45771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815734" y="1805964"/>
            <a:ext cx="1219200" cy="551815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>
                <a:solidFill>
                  <a:schemeClr val="bg1"/>
                </a:solidFill>
              </a:rPr>
              <a:t>3DS</a:t>
            </a:r>
            <a:r>
              <a:rPr lang="es-ES" dirty="0"/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544948" y="3208412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Lenguaje Modelador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962416" y="4551526"/>
            <a:ext cx="2171700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OBJ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0" b="98500" l="0" r="100000">
                        <a14:foregroundMark x1="22000" y1="54000" x2="22000" y2="54000"/>
                        <a14:foregroundMark x1="19000" y1="49500" x2="19000" y2="49500"/>
                        <a14:foregroundMark x1="16000" y1="42000" x2="16000" y2="42000"/>
                        <a14:foregroundMark x1="13000" y1="40000" x2="13000" y2="40000"/>
                        <a14:foregroundMark x1="29000" y1="43000" x2="29000" y2="43000"/>
                        <a14:foregroundMark x1="30500" y1="70500" x2="30500" y2="7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35" y="4170230"/>
            <a:ext cx="1482682" cy="14826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36" y="2464478"/>
            <a:ext cx="1487868" cy="14878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2581" y1="51365" x2="22581" y2="51365"/>
                        <a14:foregroundMark x1="16129" y1="44913" x2="16129" y2="44913"/>
                        <a14:foregroundMark x1="9429" y1="48139" x2="9429" y2="48139"/>
                        <a14:foregroundMark x1="9429" y1="57320" x2="9429" y2="57320"/>
                        <a14:foregroundMark x1="14640" y1="59801" x2="14640" y2="59801"/>
                        <a14:foregroundMark x1="16625" y1="56576" x2="16625" y2="56576"/>
                        <a14:foregroundMark x1="19355" y1="55831" x2="19355" y2="55831"/>
                        <a14:foregroundMark x1="19851" y1="49380" x2="19851" y2="49380"/>
                        <a14:foregroundMark x1="39454" y1="46898" x2="39454" y2="46898"/>
                        <a14:foregroundMark x1="51861" y1="46898" x2="51861" y2="46898"/>
                        <a14:foregroundMark x1="52357" y1="56576" x2="52357" y2="56576"/>
                        <a14:foregroundMark x1="47146" y1="61042" x2="47146" y2="61042"/>
                        <a14:foregroundMark x1="29777" y1="49380" x2="29777" y2="49380"/>
                        <a14:foregroundMark x1="29777" y1="56576" x2="29777" y2="56576"/>
                        <a14:foregroundMark x1="36725" y1="57320" x2="36725" y2="57320"/>
                        <a14:foregroundMark x1="34988" y1="45409" x2="34988" y2="45409"/>
                        <a14:foregroundMark x1="28288" y1="44913" x2="28288" y2="44913"/>
                        <a14:foregroundMark x1="30273" y1="61787" x2="30273" y2="61787"/>
                        <a14:foregroundMark x1="34491" y1="52357" x2="34491" y2="52357"/>
                        <a14:foregroundMark x1="38462" y1="55583" x2="38462" y2="55583"/>
                        <a14:foregroundMark x1="28288" y1="55087" x2="28288" y2="55087"/>
                        <a14:foregroundMark x1="50124" y1="51861" x2="50124" y2="51861"/>
                        <a14:foregroundMark x1="52854" y1="53598" x2="52854" y2="53598"/>
                        <a14:foregroundMark x1="52854" y1="43176" x2="52854" y2="43176"/>
                        <a14:foregroundMark x1="73201" y1="42432" x2="73201" y2="42432"/>
                        <a14:foregroundMark x1="76427" y1="42680" x2="76427" y2="42680"/>
                        <a14:foregroundMark x1="67990" y1="42680" x2="67990" y2="42680"/>
                        <a14:foregroundMark x1="69479" y1="26303" x2="69479" y2="26303"/>
                        <a14:foregroundMark x1="81141" y1="24814" x2="81141" y2="24814"/>
                        <a14:foregroundMark x1="85856" y1="77916" x2="85856" y2="77916"/>
                        <a14:foregroundMark x1="71216" y1="80645" x2="71216" y2="80645"/>
                        <a14:foregroundMark x1="72705" y1="65509" x2="72705" y2="65509"/>
                        <a14:foregroundMark x1="76427" y1="60050" x2="76427" y2="60050"/>
                        <a14:foregroundMark x1="80893" y1="55335" x2="80893" y2="55335"/>
                        <a14:foregroundMark x1="78164" y1="64764" x2="78164" y2="64764"/>
                        <a14:foregroundMark x1="90571" y1="51365" x2="90571" y2="51365"/>
                        <a14:foregroundMark x1="65261" y1="56079" x2="65261" y2="56079"/>
                        <a14:foregroundMark x1="66005" y1="63524" x2="66005" y2="63524"/>
                        <a14:foregroundMark x1="64764" y1="42184" x2="64764" y2="42184"/>
                        <a14:foregroundMark x1="72953" y1="40447" x2="72953" y2="40447"/>
                        <a14:foregroundMark x1="80893" y1="52854" x2="80893" y2="52854"/>
                        <a14:foregroundMark x1="80397" y1="64764" x2="80397" y2="64764"/>
                        <a14:foregroundMark x1="67246" y1="59553" x2="67246" y2="59553"/>
                        <a14:foregroundMark x1="75931" y1="77916" x2="75931" y2="77916"/>
                        <a14:foregroundMark x1="64516" y1="63524" x2="64516" y2="63524"/>
                        <a14:foregroundMark x1="62779" y1="59057" x2="62779" y2="59057"/>
                        <a14:foregroundMark x1="75931" y1="54094" x2="75931" y2="54094"/>
                        <a14:foregroundMark x1="72457" y1="65261" x2="72457" y2="65261"/>
                        <a14:foregroundMark x1="74690" y1="64764" x2="74690" y2="64764"/>
                        <a14:foregroundMark x1="82878" y1="58561" x2="82878" y2="58561"/>
                        <a14:foregroundMark x1="63027" y1="53598" x2="63027" y2="53598"/>
                        <a14:foregroundMark x1="84615" y1="51365" x2="84615" y2="51365"/>
                        <a14:foregroundMark x1="79653" y1="53102" x2="79653" y2="53102"/>
                        <a14:foregroundMark x1="87345" y1="33002" x2="87345" y2="33002"/>
                        <a14:foregroundMark x1="66501" y1="75931" x2="66501" y2="75931"/>
                        <a14:foregroundMark x1="88089" y1="71960" x2="88089" y2="71960"/>
                        <a14:foregroundMark x1="73697" y1="26055" x2="73697" y2="26055"/>
                        <a14:foregroundMark x1="67494" y1="18610" x2="67494" y2="18610"/>
                        <a14:foregroundMark x1="65509" y1="28040" x2="65509" y2="28040"/>
                        <a14:foregroundMark x1="75931" y1="19107" x2="75931" y2="19107"/>
                        <a14:foregroundMark x1="85360" y1="22829" x2="86352" y2="25310"/>
                        <a14:foregroundMark x1="77667" y1="33251" x2="77667" y2="33251"/>
                        <a14:foregroundMark x1="82134" y1="73945" x2="82134" y2="73945"/>
                        <a14:foregroundMark x1="78660" y1="82630" x2="78660" y2="82630"/>
                        <a14:foregroundMark x1="66749" y1="83127" x2="66749" y2="83127"/>
                        <a14:foregroundMark x1="63524" y1="74194" x2="63524" y2="74194"/>
                        <a14:foregroundMark x1="70223" y1="68983" x2="70223" y2="68983"/>
                        <a14:foregroundMark x1="70720" y1="55831" x2="70720" y2="55831"/>
                        <a14:foregroundMark x1="70968" y1="53598" x2="70968" y2="53598"/>
                        <a14:foregroundMark x1="70471" y1="49380" x2="70471" y2="49380"/>
                        <a14:foregroundMark x1="74690" y1="48883" x2="74690" y2="48883"/>
                        <a14:foregroundMark x1="78660" y1="47395" x2="78660" y2="47395"/>
                        <a14:foregroundMark x1="84615" y1="44417" x2="84615" y2="44417"/>
                        <a14:foregroundMark x1="88834" y1="41687" x2="88834" y2="41687"/>
                        <a14:foregroundMark x1="90819" y1="41935" x2="90819" y2="41935"/>
                        <a14:foregroundMark x1="87841" y1="43424" x2="87841" y2="43424"/>
                        <a14:foregroundMark x1="70968" y1="61538" x2="70968" y2="61538"/>
                        <a14:foregroundMark x1="71960" y1="67990" x2="71960" y2="67990"/>
                        <a14:foregroundMark x1="71960" y1="71216" x2="71960" y2="71216"/>
                        <a14:foregroundMark x1="73449" y1="73449" x2="73449" y2="73449"/>
                        <a14:foregroundMark x1="77916" y1="71960" x2="77916" y2="71960"/>
                        <a14:foregroundMark x1="83871" y1="70720" x2="83871" y2="70720"/>
                        <a14:foregroundMark x1="86600" y1="76427" x2="86600" y2="76427"/>
                        <a14:foregroundMark x1="86600" y1="83623" x2="86600" y2="83623"/>
                        <a14:foregroundMark x1="79156" y1="84367" x2="79156" y2="84367"/>
                        <a14:foregroundMark x1="71216" y1="84367" x2="70223" y2="84367"/>
                        <a14:foregroundMark x1="64020" y1="83375" x2="64020" y2="83375"/>
                        <a14:foregroundMark x1="65261" y1="74194" x2="65261" y2="72457"/>
                        <a14:foregroundMark x1="67246" y1="34491" x2="67246" y2="34491"/>
                        <a14:foregroundMark x1="68983" y1="22581" x2="68983" y2="22581"/>
                        <a14:foregroundMark x1="64764" y1="18859" x2="64764" y2="18114"/>
                        <a14:foregroundMark x1="66749" y1="14144" x2="68734" y2="14144"/>
                        <a14:foregroundMark x1="78164" y1="14144" x2="80893" y2="14144"/>
                        <a14:foregroundMark x1="87097" y1="15385" x2="88089" y2="15633"/>
                        <a14:foregroundMark x1="88586" y1="16377" x2="88586" y2="16377"/>
                        <a14:foregroundMark x1="89330" y1="29280" x2="89330" y2="29280"/>
                        <a14:foregroundMark x1="89826" y1="40943" x2="89826" y2="40943"/>
                        <a14:foregroundMark x1="92804" y1="47891" x2="92804" y2="47891"/>
                        <a14:foregroundMark x1="91563" y1="57072" x2="91563" y2="58065"/>
                        <a14:foregroundMark x1="93052" y1="62531" x2="93052" y2="65012"/>
                        <a14:foregroundMark x1="92804" y1="69727" x2="92804" y2="70968"/>
                        <a14:foregroundMark x1="92804" y1="80397" x2="93052" y2="81390"/>
                        <a14:foregroundMark x1="90323" y1="69727" x2="90323" y2="68983"/>
                        <a14:foregroundMark x1="90819" y1="33995" x2="90819" y2="33995"/>
                        <a14:foregroundMark x1="92556" y1="23325" x2="92556" y2="23325"/>
                        <a14:foregroundMark x1="81390" y1="19851" x2="81390" y2="19851"/>
                        <a14:foregroundMark x1="72953" y1="17122" x2="72953" y2="17122"/>
                        <a14:foregroundMark x1="80645" y1="30521" x2="80645" y2="30521"/>
                        <a14:foregroundMark x1="71960" y1="30521" x2="71960" y2="30521"/>
                        <a14:foregroundMark x1="72208" y1="24814" x2="72208" y2="24814"/>
                        <a14:foregroundMark x1="65757" y1="24814" x2="65757" y2="24814"/>
                        <a14:foregroundMark x1="64268" y1="31017" x2="64268" y2="310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36" y="5085184"/>
            <a:ext cx="1676051" cy="167605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4170230"/>
            <a:ext cx="1951650" cy="1242652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188640"/>
            <a:ext cx="616800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Categoría B: Extensiones Importar y Exportar</a:t>
            </a:r>
            <a:endParaRPr lang="es-ES" alt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083434" y="1849124"/>
            <a:ext cx="2171700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FBX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083434" y="4437112"/>
            <a:ext cx="2171700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STL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1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08382"/>
              </p:ext>
            </p:extLst>
          </p:nvPr>
        </p:nvGraphicFramePr>
        <p:xfrm>
          <a:off x="1767734" y="1772816"/>
          <a:ext cx="8568953" cy="3924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25931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4845578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1597444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38491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/>
                        <a:t>PAQUETES BÁSICOS DIRIGIDOS A LA INDUSTRIA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60031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Painting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software es apto para realizar funciones de dibujo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60031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Modelling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software es apto para realizar funciones de modelado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7797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Tools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software es apto para realizar funciones de animación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7797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software es apto para realizar trabajos programados en C++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1829242"/>
                  </a:ext>
                </a:extLst>
              </a:tr>
              <a:tr h="7797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Bodies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software es apto para realizar cuerpos animados.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48921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3058" y="260648"/>
            <a:ext cx="6479097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100" dirty="0"/>
              <a:t>Categoría C: paquetes básicos dirigidos a la industria</a:t>
            </a:r>
            <a:endParaRPr lang="es-ES" altLang="es-ES" sz="4100" dirty="0"/>
          </a:p>
        </p:txBody>
      </p:sp>
    </p:spTree>
    <p:extLst>
      <p:ext uri="{BB962C8B-B14F-4D97-AF65-F5344CB8AC3E}">
        <p14:creationId xmlns:p14="http://schemas.microsoft.com/office/powerpoint/2010/main" val="206778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4816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Categoría C: SECTORES DONDE DE USA LA TECNOLOGÍA</a:t>
            </a:r>
            <a:b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11706"/>
              </p:ext>
            </p:extLst>
          </p:nvPr>
        </p:nvGraphicFramePr>
        <p:xfrm>
          <a:off x="1574225" y="1624674"/>
          <a:ext cx="9043550" cy="42636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30033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4685449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1728068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37200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SECTORES DONDE DE USA LA TECNOLOGÍA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5801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Videojuegos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muestra si el software tiene la posibilidad de ser usado en la industria del videojuego.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 LIBRE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8133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Realidad Virtual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muestra si el software es apto para empresas que realicen proyectos en realidad virtual o realidad aumentada.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 LIBRE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7535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Peliculas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muestra si el software es apto para la industria de las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peliculas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 LIBRE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7535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Diseño WEB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muestra si el software es apto para empresas que se dedican al diseño u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plicación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 LIBRE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7353780"/>
                  </a:ext>
                </a:extLst>
              </a:tr>
              <a:tr h="7831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Diseño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muestra si el software es apto para empresas que realicen diseños ya sean artísticos o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arquitectonicos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 LIBRE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099395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3058" y="260648"/>
            <a:ext cx="6479097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100" dirty="0"/>
              <a:t>Categoría D: sectores donde de usa la tecnología</a:t>
            </a:r>
            <a:endParaRPr lang="es-ES" altLang="es-ES" sz="4100" dirty="0"/>
          </a:p>
        </p:txBody>
      </p:sp>
    </p:spTree>
    <p:extLst>
      <p:ext uri="{BB962C8B-B14F-4D97-AF65-F5344CB8AC3E}">
        <p14:creationId xmlns:p14="http://schemas.microsoft.com/office/powerpoint/2010/main" val="1197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3058" y="260648"/>
            <a:ext cx="12215058" cy="11430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/>
              <a:t>4.Evaluación de los criterios por tecnología</a:t>
            </a:r>
            <a:endParaRPr lang="es-ES" altLang="es-ES" sz="4100" dirty="0"/>
          </a:p>
        </p:txBody>
      </p:sp>
      <p:grpSp>
        <p:nvGrpSpPr>
          <p:cNvPr id="8" name="Grupo 7"/>
          <p:cNvGrpSpPr/>
          <p:nvPr/>
        </p:nvGrpSpPr>
        <p:grpSpPr>
          <a:xfrm>
            <a:off x="1600052" y="3305807"/>
            <a:ext cx="4440233" cy="779563"/>
            <a:chOff x="1825147" y="3047189"/>
            <a:chExt cx="4440233" cy="779563"/>
          </a:xfrm>
        </p:grpSpPr>
        <p:sp>
          <p:nvSpPr>
            <p:cNvPr id="9" name="Diagrama de flujo: conector 8"/>
            <p:cNvSpPr/>
            <p:nvPr/>
          </p:nvSpPr>
          <p:spPr>
            <a:xfrm>
              <a:off x="5401284" y="3047189"/>
              <a:ext cx="864096" cy="77956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825147" y="3047189"/>
              <a:ext cx="4032448" cy="7795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Marcador de contenido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902454"/>
            <a:ext cx="5076056" cy="158626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213128"/>
            <a:ext cx="4442667" cy="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0886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5617</TotalTime>
  <Words>1169</Words>
  <Application>Microsoft Office PowerPoint</Application>
  <PresentationFormat>Panorámica</PresentationFormat>
  <Paragraphs>259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Diseño predeterminado</vt:lpstr>
      <vt:lpstr>TG2- Grupo T2</vt:lpstr>
      <vt:lpstr>  1.Planificación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Categoría C: SECTORES DONDE DE USA LA TECNOLOGÍA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Situación 1</vt:lpstr>
      <vt:lpstr>Situación 2 </vt:lpstr>
      <vt:lpstr>TG2- Grupo T2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Darío Cuevas López</cp:lastModifiedBy>
  <cp:revision>766</cp:revision>
  <dcterms:created xsi:type="dcterms:W3CDTF">2010-05-23T14:28:12Z</dcterms:created>
  <dcterms:modified xsi:type="dcterms:W3CDTF">2017-04-04T00:12:20Z</dcterms:modified>
</cp:coreProperties>
</file>