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19151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56505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49853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423044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410675B-4C18-42C9-844A-19AB4B3A3173}" type="datetimeFigureOut">
              <a:rPr lang="es-ES" smtClean="0"/>
              <a:t>08/05/2017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2660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5915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410675B-4C18-42C9-844A-19AB4B3A3173}" type="datetimeFigureOut">
              <a:rPr lang="es-ES" smtClean="0"/>
              <a:t>08/05/2017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291614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410675B-4C18-42C9-844A-19AB4B3A3173}" type="datetimeFigureOut">
              <a:rPr lang="es-ES" smtClean="0"/>
              <a:t>08/05/2017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88934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10675B-4C18-42C9-844A-19AB4B3A3173}" type="datetimeFigureOut">
              <a:rPr lang="es-ES" smtClean="0"/>
              <a:t>08/05/2017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105899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39693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10675B-4C18-42C9-844A-19AB4B3A3173}" type="datetimeFigureOut">
              <a:rPr lang="es-ES" smtClean="0"/>
              <a:t>08/05/2017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0F178-8A31-4AC3-8940-A8FD7DE14E1D}" type="slidenum">
              <a:rPr lang="es-ES" smtClean="0"/>
              <a:t>‹Nº›</a:t>
            </a:fld>
            <a:endParaRPr lang="es-ES"/>
          </a:p>
        </p:txBody>
      </p:sp>
    </p:spTree>
    <p:extLst>
      <p:ext uri="{BB962C8B-B14F-4D97-AF65-F5344CB8AC3E}">
        <p14:creationId xmlns:p14="http://schemas.microsoft.com/office/powerpoint/2010/main" val="284546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75B-4C18-42C9-844A-19AB4B3A3173}" type="datetimeFigureOut">
              <a:rPr lang="es-ES" smtClean="0"/>
              <a:t>08/05/2017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F178-8A31-4AC3-8940-A8FD7DE14E1D}" type="slidenum">
              <a:rPr lang="es-ES" smtClean="0"/>
              <a:t>‹Nº›</a:t>
            </a:fld>
            <a:endParaRPr lang="es-ES"/>
          </a:p>
        </p:txBody>
      </p:sp>
    </p:spTree>
    <p:extLst>
      <p:ext uri="{BB962C8B-B14F-4D97-AF65-F5344CB8AC3E}">
        <p14:creationId xmlns:p14="http://schemas.microsoft.com/office/powerpoint/2010/main" val="151659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369332"/>
          </a:xfrm>
          <a:prstGeom prst="rect">
            <a:avLst/>
          </a:prstGeom>
          <a:noFill/>
        </p:spPr>
        <p:txBody>
          <a:bodyPr wrap="square" rtlCol="0">
            <a:spAutoFit/>
          </a:bodyPr>
          <a:lstStyle/>
          <a:p>
            <a:r>
              <a:rPr lang="es-ES" dirty="0"/>
              <a:t>4.1 Documentación de diseño</a:t>
            </a:r>
          </a:p>
        </p:txBody>
      </p:sp>
      <p:pic>
        <p:nvPicPr>
          <p:cNvPr id="6" name="Imagen 5"/>
          <p:cNvPicPr/>
          <p:nvPr/>
        </p:nvPicPr>
        <p:blipFill>
          <a:blip r:embed="rId2"/>
          <a:stretch>
            <a:fillRect/>
          </a:stretch>
        </p:blipFill>
        <p:spPr>
          <a:xfrm>
            <a:off x="780081" y="2156228"/>
            <a:ext cx="4804259" cy="3446409"/>
          </a:xfrm>
          <a:prstGeom prst="rect">
            <a:avLst/>
          </a:prstGeom>
        </p:spPr>
      </p:pic>
      <p:pic>
        <p:nvPicPr>
          <p:cNvPr id="7" name="Imagen 6"/>
          <p:cNvPicPr/>
          <p:nvPr/>
        </p:nvPicPr>
        <p:blipFill>
          <a:blip r:embed="rId3"/>
          <a:stretch>
            <a:fillRect/>
          </a:stretch>
        </p:blipFill>
        <p:spPr>
          <a:xfrm>
            <a:off x="6517252" y="2156227"/>
            <a:ext cx="4804260" cy="3446409"/>
          </a:xfrm>
          <a:prstGeom prst="rect">
            <a:avLst/>
          </a:prstGeom>
        </p:spPr>
      </p:pic>
      <p:sp>
        <p:nvSpPr>
          <p:cNvPr id="8" name="CuadroTexto 7"/>
          <p:cNvSpPr txBox="1"/>
          <p:nvPr/>
        </p:nvSpPr>
        <p:spPr>
          <a:xfrm>
            <a:off x="780081" y="1673198"/>
            <a:ext cx="4804260" cy="369332"/>
          </a:xfrm>
          <a:prstGeom prst="rect">
            <a:avLst/>
          </a:prstGeom>
          <a:noFill/>
        </p:spPr>
        <p:txBody>
          <a:bodyPr wrap="square" rtlCol="0">
            <a:spAutoFit/>
          </a:bodyPr>
          <a:lstStyle/>
          <a:p>
            <a:pPr algn="ctr"/>
            <a:r>
              <a:rPr lang="es-ES" dirty="0"/>
              <a:t>PROTOTIPO</a:t>
            </a:r>
          </a:p>
        </p:txBody>
      </p:sp>
      <p:sp>
        <p:nvSpPr>
          <p:cNvPr id="10" name="CuadroTexto 9"/>
          <p:cNvSpPr txBox="1"/>
          <p:nvPr/>
        </p:nvSpPr>
        <p:spPr>
          <a:xfrm>
            <a:off x="6517252" y="1659662"/>
            <a:ext cx="4804260" cy="646331"/>
          </a:xfrm>
          <a:prstGeom prst="rect">
            <a:avLst/>
          </a:prstGeom>
          <a:noFill/>
        </p:spPr>
        <p:txBody>
          <a:bodyPr wrap="square" rtlCol="0">
            <a:spAutoFit/>
          </a:bodyPr>
          <a:lstStyle/>
          <a:p>
            <a:pPr algn="ctr"/>
            <a:r>
              <a:rPr lang="es-ES" dirty="0"/>
              <a:t>DISEÑO PROPIO</a:t>
            </a:r>
          </a:p>
          <a:p>
            <a:pPr algn="ctr"/>
            <a:endParaRPr lang="es-ES" dirty="0"/>
          </a:p>
        </p:txBody>
      </p:sp>
    </p:spTree>
    <p:extLst>
      <p:ext uri="{BB962C8B-B14F-4D97-AF65-F5344CB8AC3E}">
        <p14:creationId xmlns:p14="http://schemas.microsoft.com/office/powerpoint/2010/main" val="5874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646331"/>
          </a:xfrm>
          <a:prstGeom prst="rect">
            <a:avLst/>
          </a:prstGeom>
          <a:noFill/>
        </p:spPr>
        <p:txBody>
          <a:bodyPr wrap="square" rtlCol="0">
            <a:spAutoFit/>
          </a:bodyPr>
          <a:lstStyle/>
          <a:p>
            <a:r>
              <a:rPr lang="es-ES" dirty="0"/>
              <a:t>4.2 Documentación de construcción</a:t>
            </a:r>
          </a:p>
          <a:p>
            <a:endParaRPr lang="es-ES" dirty="0"/>
          </a:p>
        </p:txBody>
      </p:sp>
      <p:sp>
        <p:nvSpPr>
          <p:cNvPr id="10" name="CuadroTexto 9"/>
          <p:cNvSpPr txBox="1"/>
          <p:nvPr/>
        </p:nvSpPr>
        <p:spPr>
          <a:xfrm>
            <a:off x="1431007" y="1427188"/>
            <a:ext cx="2216043" cy="646331"/>
          </a:xfrm>
          <a:prstGeom prst="rect">
            <a:avLst/>
          </a:prstGeom>
          <a:noFill/>
        </p:spPr>
        <p:txBody>
          <a:bodyPr wrap="square" rtlCol="0">
            <a:spAutoFit/>
          </a:bodyPr>
          <a:lstStyle/>
          <a:p>
            <a:pPr algn="ctr"/>
            <a:r>
              <a:rPr lang="es-ES" dirty="0"/>
              <a:t>1ª FASE</a:t>
            </a:r>
          </a:p>
          <a:p>
            <a:pPr algn="ctr"/>
            <a:endParaRPr lang="es-ES" dirty="0"/>
          </a:p>
        </p:txBody>
      </p:sp>
      <p:pic>
        <p:nvPicPr>
          <p:cNvPr id="9" name="Imagen 8"/>
          <p:cNvPicPr/>
          <p:nvPr/>
        </p:nvPicPr>
        <p:blipFill>
          <a:blip r:embed="rId2"/>
          <a:stretch>
            <a:fillRect/>
          </a:stretch>
        </p:blipFill>
        <p:spPr>
          <a:xfrm>
            <a:off x="1259503" y="1750353"/>
            <a:ext cx="2559050" cy="2116455"/>
          </a:xfrm>
          <a:prstGeom prst="rect">
            <a:avLst/>
          </a:prstGeom>
        </p:spPr>
      </p:pic>
      <p:sp>
        <p:nvSpPr>
          <p:cNvPr id="11" name="CuadroTexto 10"/>
          <p:cNvSpPr txBox="1"/>
          <p:nvPr/>
        </p:nvSpPr>
        <p:spPr>
          <a:xfrm>
            <a:off x="4484510" y="1427187"/>
            <a:ext cx="2216043" cy="646331"/>
          </a:xfrm>
          <a:prstGeom prst="rect">
            <a:avLst/>
          </a:prstGeom>
          <a:noFill/>
        </p:spPr>
        <p:txBody>
          <a:bodyPr wrap="square" rtlCol="0">
            <a:spAutoFit/>
          </a:bodyPr>
          <a:lstStyle/>
          <a:p>
            <a:pPr algn="ctr"/>
            <a:r>
              <a:rPr lang="es-ES" dirty="0"/>
              <a:t>2ª FASE</a:t>
            </a:r>
          </a:p>
          <a:p>
            <a:pPr algn="ctr"/>
            <a:endParaRPr lang="es-ES" dirty="0"/>
          </a:p>
        </p:txBody>
      </p:sp>
      <p:pic>
        <p:nvPicPr>
          <p:cNvPr id="12" name="Imagen 11"/>
          <p:cNvPicPr/>
          <p:nvPr/>
        </p:nvPicPr>
        <p:blipFill>
          <a:blip r:embed="rId3"/>
          <a:stretch>
            <a:fillRect/>
          </a:stretch>
        </p:blipFill>
        <p:spPr>
          <a:xfrm>
            <a:off x="4161560" y="1802105"/>
            <a:ext cx="2861945" cy="2012950"/>
          </a:xfrm>
          <a:prstGeom prst="rect">
            <a:avLst/>
          </a:prstGeom>
        </p:spPr>
      </p:pic>
      <p:pic>
        <p:nvPicPr>
          <p:cNvPr id="13" name="Imagen 12"/>
          <p:cNvPicPr/>
          <p:nvPr/>
        </p:nvPicPr>
        <p:blipFill>
          <a:blip r:embed="rId4"/>
          <a:stretch>
            <a:fillRect/>
          </a:stretch>
        </p:blipFill>
        <p:spPr>
          <a:xfrm>
            <a:off x="7325180" y="2075155"/>
            <a:ext cx="3174365" cy="1739900"/>
          </a:xfrm>
          <a:prstGeom prst="rect">
            <a:avLst/>
          </a:prstGeom>
        </p:spPr>
      </p:pic>
      <p:sp>
        <p:nvSpPr>
          <p:cNvPr id="14" name="CuadroTexto 13"/>
          <p:cNvSpPr txBox="1"/>
          <p:nvPr/>
        </p:nvSpPr>
        <p:spPr>
          <a:xfrm>
            <a:off x="7804340" y="1478939"/>
            <a:ext cx="2216043" cy="646331"/>
          </a:xfrm>
          <a:prstGeom prst="rect">
            <a:avLst/>
          </a:prstGeom>
          <a:noFill/>
        </p:spPr>
        <p:txBody>
          <a:bodyPr wrap="square" rtlCol="0">
            <a:spAutoFit/>
          </a:bodyPr>
          <a:lstStyle/>
          <a:p>
            <a:pPr algn="ctr"/>
            <a:r>
              <a:rPr lang="es-ES" dirty="0"/>
              <a:t>3ª FASE</a:t>
            </a:r>
          </a:p>
          <a:p>
            <a:pPr algn="ctr"/>
            <a:endParaRPr lang="es-ES" dirty="0"/>
          </a:p>
        </p:txBody>
      </p:sp>
      <p:sp>
        <p:nvSpPr>
          <p:cNvPr id="15" name="CuadroTexto 14"/>
          <p:cNvSpPr txBox="1"/>
          <p:nvPr/>
        </p:nvSpPr>
        <p:spPr>
          <a:xfrm>
            <a:off x="608577" y="4291532"/>
            <a:ext cx="2216043" cy="646331"/>
          </a:xfrm>
          <a:prstGeom prst="rect">
            <a:avLst/>
          </a:prstGeom>
          <a:noFill/>
        </p:spPr>
        <p:txBody>
          <a:bodyPr wrap="square" rtlCol="0">
            <a:spAutoFit/>
          </a:bodyPr>
          <a:lstStyle/>
          <a:p>
            <a:pPr algn="ctr"/>
            <a:r>
              <a:rPr lang="es-ES" dirty="0"/>
              <a:t>4ª FASE</a:t>
            </a:r>
          </a:p>
          <a:p>
            <a:pPr algn="ctr"/>
            <a:endParaRPr lang="es-ES" dirty="0"/>
          </a:p>
        </p:txBody>
      </p:sp>
      <p:pic>
        <p:nvPicPr>
          <p:cNvPr id="16" name="Imagen 15"/>
          <p:cNvPicPr/>
          <p:nvPr/>
        </p:nvPicPr>
        <p:blipFill>
          <a:blip r:embed="rId5"/>
          <a:stretch>
            <a:fillRect/>
          </a:stretch>
        </p:blipFill>
        <p:spPr>
          <a:xfrm>
            <a:off x="97348" y="4705716"/>
            <a:ext cx="3238500" cy="1910080"/>
          </a:xfrm>
          <a:prstGeom prst="rect">
            <a:avLst/>
          </a:prstGeom>
        </p:spPr>
      </p:pic>
      <p:pic>
        <p:nvPicPr>
          <p:cNvPr id="17" name="Imagen 16"/>
          <p:cNvPicPr/>
          <p:nvPr/>
        </p:nvPicPr>
        <p:blipFill>
          <a:blip r:embed="rId6"/>
          <a:stretch>
            <a:fillRect/>
          </a:stretch>
        </p:blipFill>
        <p:spPr>
          <a:xfrm>
            <a:off x="4502555" y="4519026"/>
            <a:ext cx="2520950" cy="2283460"/>
          </a:xfrm>
          <a:prstGeom prst="rect">
            <a:avLst/>
          </a:prstGeom>
        </p:spPr>
      </p:pic>
      <p:sp>
        <p:nvSpPr>
          <p:cNvPr id="18" name="CuadroTexto 17"/>
          <p:cNvSpPr txBox="1"/>
          <p:nvPr/>
        </p:nvSpPr>
        <p:spPr>
          <a:xfrm>
            <a:off x="4655008" y="4195860"/>
            <a:ext cx="2216043" cy="646331"/>
          </a:xfrm>
          <a:prstGeom prst="rect">
            <a:avLst/>
          </a:prstGeom>
          <a:noFill/>
        </p:spPr>
        <p:txBody>
          <a:bodyPr wrap="square" rtlCol="0">
            <a:spAutoFit/>
          </a:bodyPr>
          <a:lstStyle/>
          <a:p>
            <a:pPr algn="ctr"/>
            <a:r>
              <a:rPr lang="es-ES" dirty="0"/>
              <a:t>5ª FASE</a:t>
            </a:r>
          </a:p>
          <a:p>
            <a:pPr algn="ctr"/>
            <a:endParaRPr lang="es-ES" dirty="0"/>
          </a:p>
        </p:txBody>
      </p:sp>
      <p:sp>
        <p:nvSpPr>
          <p:cNvPr id="19" name="CuadroTexto 18"/>
          <p:cNvSpPr txBox="1"/>
          <p:nvPr/>
        </p:nvSpPr>
        <p:spPr>
          <a:xfrm>
            <a:off x="8565747" y="4195859"/>
            <a:ext cx="2216043" cy="646331"/>
          </a:xfrm>
          <a:prstGeom prst="rect">
            <a:avLst/>
          </a:prstGeom>
          <a:noFill/>
        </p:spPr>
        <p:txBody>
          <a:bodyPr wrap="square" rtlCol="0">
            <a:spAutoFit/>
          </a:bodyPr>
          <a:lstStyle/>
          <a:p>
            <a:pPr algn="ctr"/>
            <a:r>
              <a:rPr lang="es-ES" dirty="0"/>
              <a:t>6ª FASE</a:t>
            </a:r>
          </a:p>
          <a:p>
            <a:pPr algn="ctr"/>
            <a:endParaRPr lang="es-ES" dirty="0"/>
          </a:p>
        </p:txBody>
      </p:sp>
      <p:pic>
        <p:nvPicPr>
          <p:cNvPr id="20" name="Imagen 19"/>
          <p:cNvPicPr/>
          <p:nvPr/>
        </p:nvPicPr>
        <p:blipFill>
          <a:blip r:embed="rId7"/>
          <a:stretch>
            <a:fillRect/>
          </a:stretch>
        </p:blipFill>
        <p:spPr>
          <a:xfrm>
            <a:off x="7301725" y="4866108"/>
            <a:ext cx="4744085" cy="1828800"/>
          </a:xfrm>
          <a:prstGeom prst="rect">
            <a:avLst/>
          </a:prstGeom>
        </p:spPr>
      </p:pic>
    </p:spTree>
    <p:extLst>
      <p:ext uri="{BB962C8B-B14F-4D97-AF65-F5344CB8AC3E}">
        <p14:creationId xmlns:p14="http://schemas.microsoft.com/office/powerpoint/2010/main" val="41977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780081" y="842075"/>
            <a:ext cx="5711125" cy="369332"/>
          </a:xfrm>
          <a:prstGeom prst="rect">
            <a:avLst/>
          </a:prstGeom>
          <a:noFill/>
        </p:spPr>
        <p:txBody>
          <a:bodyPr wrap="square" rtlCol="0">
            <a:spAutoFit/>
          </a:bodyPr>
          <a:lstStyle/>
          <a:p>
            <a:r>
              <a:rPr lang="es-ES" dirty="0"/>
              <a:t>4.3 Documentación de pruebas</a:t>
            </a:r>
          </a:p>
        </p:txBody>
      </p:sp>
      <p:sp>
        <p:nvSpPr>
          <p:cNvPr id="2" name="CuadroTexto 1"/>
          <p:cNvSpPr txBox="1"/>
          <p:nvPr/>
        </p:nvSpPr>
        <p:spPr>
          <a:xfrm>
            <a:off x="780081" y="5498844"/>
            <a:ext cx="10363200" cy="646331"/>
          </a:xfrm>
          <a:prstGeom prst="rect">
            <a:avLst/>
          </a:prstGeom>
          <a:noFill/>
        </p:spPr>
        <p:txBody>
          <a:bodyPr wrap="square" rtlCol="0">
            <a:spAutoFit/>
          </a:bodyPr>
          <a:lstStyle/>
          <a:p>
            <a:pPr lvl="1"/>
            <a:r>
              <a:rPr lang="es-ES" dirty="0"/>
              <a:t>Y una vez que teníamos las ideas más o menos claras, pusimos el diseño original en otra pantalla, a modo de referencia, en paralelo.</a:t>
            </a:r>
          </a:p>
        </p:txBody>
      </p:sp>
      <p:sp>
        <p:nvSpPr>
          <p:cNvPr id="7" name="CuadroTexto 6"/>
          <p:cNvSpPr txBox="1"/>
          <p:nvPr/>
        </p:nvSpPr>
        <p:spPr>
          <a:xfrm>
            <a:off x="1290821" y="1374184"/>
            <a:ext cx="9880169" cy="646331"/>
          </a:xfrm>
          <a:prstGeom prst="rect">
            <a:avLst/>
          </a:prstGeom>
          <a:noFill/>
        </p:spPr>
        <p:txBody>
          <a:bodyPr wrap="square" rtlCol="0">
            <a:spAutoFit/>
          </a:bodyPr>
          <a:lstStyle/>
          <a:p>
            <a:r>
              <a:rPr lang="es-ES" dirty="0"/>
              <a:t>Iniciamos con modelos mas sencillos del diseño para ir jugando con las formas</a:t>
            </a:r>
          </a:p>
          <a:p>
            <a:endParaRPr lang="es-ES" dirty="0"/>
          </a:p>
        </p:txBody>
      </p:sp>
      <p:pic>
        <p:nvPicPr>
          <p:cNvPr id="3" name="Imagen 2"/>
          <p:cNvPicPr>
            <a:picLocks noChangeAspect="1"/>
          </p:cNvPicPr>
          <p:nvPr/>
        </p:nvPicPr>
        <p:blipFill>
          <a:blip r:embed="rId2"/>
          <a:stretch>
            <a:fillRect/>
          </a:stretch>
        </p:blipFill>
        <p:spPr>
          <a:xfrm>
            <a:off x="3080368" y="2183292"/>
            <a:ext cx="5153025" cy="3152775"/>
          </a:xfrm>
          <a:prstGeom prst="rect">
            <a:avLst/>
          </a:prstGeom>
        </p:spPr>
      </p:pic>
    </p:spTree>
    <p:extLst>
      <p:ext uri="{BB962C8B-B14F-4D97-AF65-F5344CB8AC3E}">
        <p14:creationId xmlns:p14="http://schemas.microsoft.com/office/powerpoint/2010/main" val="1639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348711" y="752699"/>
            <a:ext cx="5711125" cy="369332"/>
          </a:xfrm>
          <a:prstGeom prst="rect">
            <a:avLst/>
          </a:prstGeom>
          <a:noFill/>
        </p:spPr>
        <p:txBody>
          <a:bodyPr wrap="square" rtlCol="0">
            <a:spAutoFit/>
          </a:bodyPr>
          <a:lstStyle/>
          <a:p>
            <a:r>
              <a:rPr lang="es-ES" dirty="0"/>
              <a:t>4.4 Documentación de instalación</a:t>
            </a:r>
          </a:p>
        </p:txBody>
      </p:sp>
      <p:sp>
        <p:nvSpPr>
          <p:cNvPr id="2" name="CuadroTexto 1"/>
          <p:cNvSpPr txBox="1"/>
          <p:nvPr/>
        </p:nvSpPr>
        <p:spPr>
          <a:xfrm>
            <a:off x="1021595" y="1200554"/>
            <a:ext cx="10602133" cy="646331"/>
          </a:xfrm>
          <a:prstGeom prst="rect">
            <a:avLst/>
          </a:prstGeom>
          <a:noFill/>
        </p:spPr>
        <p:txBody>
          <a:bodyPr wrap="square" rtlCol="0">
            <a:spAutoFit/>
          </a:bodyPr>
          <a:lstStyle/>
          <a:p>
            <a:r>
              <a:rPr lang="es-ES" dirty="0"/>
              <a:t>Se empezó con la descarga del software de la pagina oficial de </a:t>
            </a:r>
            <a:r>
              <a:rPr lang="es-ES" dirty="0" err="1"/>
              <a:t>SketchUp</a:t>
            </a:r>
            <a:endParaRPr lang="es-ES" dirty="0"/>
          </a:p>
          <a:p>
            <a:r>
              <a:rPr lang="es-ES" dirty="0"/>
              <a:t> </a:t>
            </a:r>
          </a:p>
        </p:txBody>
      </p:sp>
      <p:sp>
        <p:nvSpPr>
          <p:cNvPr id="6" name="CuadroTexto 5"/>
          <p:cNvSpPr txBox="1"/>
          <p:nvPr/>
        </p:nvSpPr>
        <p:spPr>
          <a:xfrm>
            <a:off x="1021595" y="3075340"/>
            <a:ext cx="10602133" cy="369332"/>
          </a:xfrm>
          <a:prstGeom prst="rect">
            <a:avLst/>
          </a:prstGeom>
          <a:noFill/>
        </p:spPr>
        <p:txBody>
          <a:bodyPr wrap="square" rtlCol="0">
            <a:spAutoFit/>
          </a:bodyPr>
          <a:lstStyle/>
          <a:p>
            <a:r>
              <a:rPr lang="es-ES" dirty="0"/>
              <a:t>A continuación se ha procedido a la instalación del software, tras lo cual aparecen 3 accesos directos</a:t>
            </a:r>
          </a:p>
        </p:txBody>
      </p:sp>
      <p:sp>
        <p:nvSpPr>
          <p:cNvPr id="7" name="CuadroTexto 6"/>
          <p:cNvSpPr txBox="1"/>
          <p:nvPr/>
        </p:nvSpPr>
        <p:spPr>
          <a:xfrm>
            <a:off x="1021595" y="4885259"/>
            <a:ext cx="10602133" cy="369332"/>
          </a:xfrm>
          <a:prstGeom prst="rect">
            <a:avLst/>
          </a:prstGeom>
          <a:noFill/>
        </p:spPr>
        <p:txBody>
          <a:bodyPr wrap="square" rtlCol="0">
            <a:spAutoFit/>
          </a:bodyPr>
          <a:lstStyle/>
          <a:p>
            <a:r>
              <a:rPr lang="es-ES" dirty="0"/>
              <a:t>Definimos la plantilla inicial</a:t>
            </a:r>
          </a:p>
        </p:txBody>
      </p:sp>
      <p:sp>
        <p:nvSpPr>
          <p:cNvPr id="8" name="CuadroTexto 7"/>
          <p:cNvSpPr txBox="1"/>
          <p:nvPr/>
        </p:nvSpPr>
        <p:spPr>
          <a:xfrm>
            <a:off x="1021595" y="5346971"/>
            <a:ext cx="10602133" cy="369332"/>
          </a:xfrm>
          <a:prstGeom prst="rect">
            <a:avLst/>
          </a:prstGeom>
          <a:noFill/>
        </p:spPr>
        <p:txBody>
          <a:bodyPr wrap="square" rtlCol="0">
            <a:spAutoFit/>
          </a:bodyPr>
          <a:lstStyle/>
          <a:p>
            <a:r>
              <a:rPr lang="es-ES" dirty="0"/>
              <a:t>E importamos el </a:t>
            </a:r>
            <a:r>
              <a:rPr lang="es-ES" dirty="0" err="1"/>
              <a:t>pluggin</a:t>
            </a:r>
            <a:r>
              <a:rPr lang="es-ES" dirty="0"/>
              <a:t> para poder importar y exportar en formato .STL (necesario para la impresora)</a:t>
            </a:r>
          </a:p>
        </p:txBody>
      </p:sp>
      <p:pic>
        <p:nvPicPr>
          <p:cNvPr id="11" name="Imagen 10"/>
          <p:cNvPicPr>
            <a:picLocks noChangeAspect="1"/>
          </p:cNvPicPr>
          <p:nvPr/>
        </p:nvPicPr>
        <p:blipFill>
          <a:blip r:embed="rId2"/>
          <a:stretch>
            <a:fillRect/>
          </a:stretch>
        </p:blipFill>
        <p:spPr>
          <a:xfrm>
            <a:off x="3057957" y="1643287"/>
            <a:ext cx="5133975" cy="1238250"/>
          </a:xfrm>
          <a:prstGeom prst="rect">
            <a:avLst/>
          </a:prstGeom>
        </p:spPr>
      </p:pic>
      <p:pic>
        <p:nvPicPr>
          <p:cNvPr id="12" name="Imagen 11"/>
          <p:cNvPicPr>
            <a:picLocks noChangeAspect="1"/>
          </p:cNvPicPr>
          <p:nvPr/>
        </p:nvPicPr>
        <p:blipFill>
          <a:blip r:embed="rId3"/>
          <a:stretch>
            <a:fillRect/>
          </a:stretch>
        </p:blipFill>
        <p:spPr>
          <a:xfrm>
            <a:off x="4279755" y="3444672"/>
            <a:ext cx="3133725" cy="1190625"/>
          </a:xfrm>
          <a:prstGeom prst="rect">
            <a:avLst/>
          </a:prstGeom>
        </p:spPr>
      </p:pic>
      <p:pic>
        <p:nvPicPr>
          <p:cNvPr id="13" name="Imagen 12"/>
          <p:cNvPicPr/>
          <p:nvPr/>
        </p:nvPicPr>
        <p:blipFill>
          <a:blip r:embed="rId4"/>
          <a:stretch>
            <a:fillRect/>
          </a:stretch>
        </p:blipFill>
        <p:spPr>
          <a:xfrm>
            <a:off x="4058948" y="4727677"/>
            <a:ext cx="5210175" cy="685800"/>
          </a:xfrm>
          <a:prstGeom prst="rect">
            <a:avLst/>
          </a:prstGeom>
        </p:spPr>
      </p:pic>
      <p:pic>
        <p:nvPicPr>
          <p:cNvPr id="14" name="Imagen 13"/>
          <p:cNvPicPr/>
          <p:nvPr/>
        </p:nvPicPr>
        <p:blipFill>
          <a:blip r:embed="rId5"/>
          <a:stretch>
            <a:fillRect/>
          </a:stretch>
        </p:blipFill>
        <p:spPr>
          <a:xfrm>
            <a:off x="4502498" y="5808683"/>
            <a:ext cx="3114675" cy="666750"/>
          </a:xfrm>
          <a:prstGeom prst="rect">
            <a:avLst/>
          </a:prstGeom>
        </p:spPr>
      </p:pic>
    </p:spTree>
    <p:extLst>
      <p:ext uri="{BB962C8B-B14F-4D97-AF65-F5344CB8AC3E}">
        <p14:creationId xmlns:p14="http://schemas.microsoft.com/office/powerpoint/2010/main" val="40761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8712" y="309966"/>
            <a:ext cx="5711125" cy="369332"/>
          </a:xfrm>
          <a:prstGeom prst="rect">
            <a:avLst/>
          </a:prstGeom>
          <a:noFill/>
        </p:spPr>
        <p:txBody>
          <a:bodyPr wrap="square" rtlCol="0">
            <a:spAutoFit/>
          </a:bodyPr>
          <a:lstStyle/>
          <a:p>
            <a:r>
              <a:rPr lang="es-ES" dirty="0"/>
              <a:t>4. Proyecto de diseño de un prototipo utilizando </a:t>
            </a:r>
            <a:r>
              <a:rPr lang="es-ES" dirty="0" err="1"/>
              <a:t>SketchUP</a:t>
            </a:r>
            <a:r>
              <a:rPr lang="es-ES" dirty="0"/>
              <a:t> </a:t>
            </a:r>
          </a:p>
        </p:txBody>
      </p:sp>
      <p:sp>
        <p:nvSpPr>
          <p:cNvPr id="5" name="CuadroTexto 4"/>
          <p:cNvSpPr txBox="1"/>
          <p:nvPr/>
        </p:nvSpPr>
        <p:spPr>
          <a:xfrm>
            <a:off x="348711" y="752699"/>
            <a:ext cx="5711125" cy="369332"/>
          </a:xfrm>
          <a:prstGeom prst="rect">
            <a:avLst/>
          </a:prstGeom>
          <a:noFill/>
        </p:spPr>
        <p:txBody>
          <a:bodyPr wrap="square" rtlCol="0">
            <a:spAutoFit/>
          </a:bodyPr>
          <a:lstStyle/>
          <a:p>
            <a:r>
              <a:rPr lang="es-ES" dirty="0"/>
              <a:t>4.5 Documentación de manual de usuario</a:t>
            </a:r>
          </a:p>
        </p:txBody>
      </p:sp>
      <p:pic>
        <p:nvPicPr>
          <p:cNvPr id="10" name="Imagen 9"/>
          <p:cNvPicPr/>
          <p:nvPr/>
        </p:nvPicPr>
        <p:blipFill>
          <a:blip r:embed="rId2"/>
          <a:stretch>
            <a:fillRect/>
          </a:stretch>
        </p:blipFill>
        <p:spPr>
          <a:xfrm>
            <a:off x="348711" y="1197601"/>
            <a:ext cx="10343267" cy="1297520"/>
          </a:xfrm>
          <a:prstGeom prst="rect">
            <a:avLst/>
          </a:prstGeom>
        </p:spPr>
      </p:pic>
      <p:pic>
        <p:nvPicPr>
          <p:cNvPr id="11" name="Imagen 10"/>
          <p:cNvPicPr/>
          <p:nvPr/>
        </p:nvPicPr>
        <p:blipFill>
          <a:blip r:embed="rId3"/>
          <a:stretch>
            <a:fillRect/>
          </a:stretch>
        </p:blipFill>
        <p:spPr>
          <a:xfrm>
            <a:off x="7371434" y="2421794"/>
            <a:ext cx="4577757" cy="4436206"/>
          </a:xfrm>
          <a:prstGeom prst="rect">
            <a:avLst/>
          </a:prstGeom>
        </p:spPr>
      </p:pic>
    </p:spTree>
    <p:extLst>
      <p:ext uri="{BB962C8B-B14F-4D97-AF65-F5344CB8AC3E}">
        <p14:creationId xmlns:p14="http://schemas.microsoft.com/office/powerpoint/2010/main" val="23077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87457" y="294468"/>
            <a:ext cx="4176794" cy="369332"/>
          </a:xfrm>
          <a:prstGeom prst="rect">
            <a:avLst/>
          </a:prstGeom>
          <a:noFill/>
        </p:spPr>
        <p:txBody>
          <a:bodyPr wrap="square" rtlCol="0">
            <a:spAutoFit/>
          </a:bodyPr>
          <a:lstStyle/>
          <a:p>
            <a:r>
              <a:rPr lang="es-ES" dirty="0"/>
              <a:t>PUNTO 6.1</a:t>
            </a:r>
          </a:p>
        </p:txBody>
      </p:sp>
      <p:graphicFrame>
        <p:nvGraphicFramePr>
          <p:cNvPr id="2" name="Tabla 1"/>
          <p:cNvGraphicFramePr>
            <a:graphicFrameLocks noGrp="1"/>
          </p:cNvGraphicFramePr>
          <p:nvPr>
            <p:extLst>
              <p:ext uri="{D42A27DB-BD31-4B8C-83A1-F6EECF244321}">
                <p14:modId xmlns:p14="http://schemas.microsoft.com/office/powerpoint/2010/main" val="4280874691"/>
              </p:ext>
            </p:extLst>
          </p:nvPr>
        </p:nvGraphicFramePr>
        <p:xfrm>
          <a:off x="798286" y="663800"/>
          <a:ext cx="10450285" cy="5592678"/>
        </p:xfrm>
        <a:graphic>
          <a:graphicData uri="http://schemas.openxmlformats.org/drawingml/2006/table">
            <a:tbl>
              <a:tblPr firstRow="1" firstCol="1" bandRow="1">
                <a:tableStyleId>{5C22544A-7EE6-4342-B048-85BDC9FD1C3A}</a:tableStyleId>
              </a:tblPr>
              <a:tblGrid>
                <a:gridCol w="2899442">
                  <a:extLst>
                    <a:ext uri="{9D8B030D-6E8A-4147-A177-3AD203B41FA5}">
                      <a16:colId xmlns:a16="http://schemas.microsoft.com/office/drawing/2014/main" val="504207429"/>
                    </a:ext>
                  </a:extLst>
                </a:gridCol>
                <a:gridCol w="7550843">
                  <a:extLst>
                    <a:ext uri="{9D8B030D-6E8A-4147-A177-3AD203B41FA5}">
                      <a16:colId xmlns:a16="http://schemas.microsoft.com/office/drawing/2014/main" val="1687500826"/>
                    </a:ext>
                  </a:extLst>
                </a:gridCol>
              </a:tblGrid>
              <a:tr h="212046">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CRITERIO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EVALUACIÓN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920435802"/>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Interfaz de usuario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La interfaz de Sketchup es muy intuitiva, con menús fácilmente reconocibles y totalmente traducida al castellano.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4054524064"/>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Facilidad de uso general</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Sketchup es muy sencillo e intuitivo, es de fácil aprendizaje para personas que nunca han manejado este tipo de herramientas.</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1613835402"/>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Tiempo de aprendizaje</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El aprendizaje ha sido aproximadamente de unas 15 horas, incluyendo la formación previa como el manejo de la aplicación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1910228346"/>
                  </a:ext>
                </a:extLst>
              </a:tr>
              <a:tr h="636135">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Tiempo de configuración</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El tiempo total de configuración, incluyendo la instalación ha sido aproximadamente de 30 minutos, el programa se instala rápido, no así el plug-in para convertir a STL.</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236069169"/>
                  </a:ext>
                </a:extLst>
              </a:tr>
              <a:tr h="424089">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Sistemas operativos útiles</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Las pruebas se han realizado en Windows 10, dado que la aplicación funciona tanto en Windows como en MAC OSX.</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3465891306"/>
                  </a:ext>
                </a:extLst>
              </a:tr>
              <a:tr h="212046">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Exportación a STL</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a:effectLst/>
                          <a:latin typeface="Arial" panose="020B0604020202020204" pitchFamily="34" charset="0"/>
                          <a:cs typeface="Arial" panose="020B0604020202020204" pitchFamily="34" charset="0"/>
                        </a:rPr>
                        <a:t>Hemos tenido que instalar un plug-in a través de la aplicación</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1183369916"/>
                  </a:ext>
                </a:extLst>
              </a:tr>
              <a:tr h="1060224">
                <a:tc>
                  <a:txBody>
                    <a:bodyPr/>
                    <a:lstStyle/>
                    <a:p>
                      <a:pPr algn="l">
                        <a:lnSpc>
                          <a:spcPct val="107000"/>
                        </a:lnSpc>
                        <a:spcAft>
                          <a:spcPts val="0"/>
                        </a:spcAft>
                      </a:pPr>
                      <a:r>
                        <a:rPr lang="es-ES" sz="1400" dirty="0">
                          <a:effectLst/>
                          <a:latin typeface="Arial" panose="020B0604020202020204" pitchFamily="34" charset="0"/>
                          <a:cs typeface="Arial" panose="020B0604020202020204" pitchFamily="34" charset="0"/>
                        </a:rPr>
                        <a:t>Extensiones utilizadas</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Se han utilizado las siguientes extensiones:</a:t>
                      </a:r>
                    </a:p>
                    <a:p>
                      <a:pPr marL="342900" lvl="0" indent="-342900" algn="just">
                        <a:lnSpc>
                          <a:spcPct val="107000"/>
                        </a:lnSpc>
                        <a:spcAft>
                          <a:spcPts val="0"/>
                        </a:spcAft>
                        <a:buFont typeface="Symbol" panose="05050102010706020507" pitchFamily="18" charset="2"/>
                        <a:buChar char=""/>
                      </a:pPr>
                      <a:r>
                        <a:rPr lang="es-ES" sz="1400" dirty="0">
                          <a:effectLst/>
                          <a:latin typeface="Arial" panose="020B0604020202020204" pitchFamily="34" charset="0"/>
                          <a:cs typeface="Arial" panose="020B0604020202020204" pitchFamily="34" charset="0"/>
                        </a:rPr>
                        <a:t>SKP – extensión con la que </a:t>
                      </a:r>
                      <a:r>
                        <a:rPr lang="es-ES" sz="1400" dirty="0" err="1">
                          <a:effectLst/>
                          <a:latin typeface="Arial" panose="020B0604020202020204" pitchFamily="34" charset="0"/>
                          <a:cs typeface="Arial" panose="020B0604020202020204" pitchFamily="34" charset="0"/>
                        </a:rPr>
                        <a:t>sketchup</a:t>
                      </a:r>
                      <a:r>
                        <a:rPr lang="es-ES" sz="1400" dirty="0">
                          <a:effectLst/>
                          <a:latin typeface="Arial" panose="020B0604020202020204" pitchFamily="34" charset="0"/>
                          <a:cs typeface="Arial" panose="020B0604020202020204" pitchFamily="34" charset="0"/>
                        </a:rPr>
                        <a:t> guarda sus diseños</a:t>
                      </a:r>
                    </a:p>
                    <a:p>
                      <a:pPr marL="342900" lvl="0" indent="-342900" algn="just">
                        <a:lnSpc>
                          <a:spcPct val="107000"/>
                        </a:lnSpc>
                        <a:spcAft>
                          <a:spcPts val="0"/>
                        </a:spcAft>
                        <a:buFont typeface="Symbol" panose="05050102010706020507" pitchFamily="18" charset="2"/>
                        <a:buChar char=""/>
                      </a:pPr>
                      <a:r>
                        <a:rPr lang="es-ES" sz="1400" dirty="0">
                          <a:effectLst/>
                          <a:latin typeface="Arial" panose="020B0604020202020204" pitchFamily="34" charset="0"/>
                          <a:cs typeface="Arial" panose="020B0604020202020204" pitchFamily="34" charset="0"/>
                        </a:rPr>
                        <a:t>STL – extensión reconocida por la impresora 3D (se ha necesitado </a:t>
                      </a:r>
                      <a:r>
                        <a:rPr lang="es-ES" sz="1400" dirty="0" err="1">
                          <a:effectLst/>
                          <a:latin typeface="Arial" panose="020B0604020202020204" pitchFamily="34" charset="0"/>
                          <a:cs typeface="Arial" panose="020B0604020202020204" pitchFamily="34" charset="0"/>
                        </a:rPr>
                        <a:t>plug</a:t>
                      </a:r>
                      <a:r>
                        <a:rPr lang="es-ES" sz="1400" dirty="0">
                          <a:effectLst/>
                          <a:latin typeface="Arial" panose="020B0604020202020204" pitchFamily="34" charset="0"/>
                          <a:cs typeface="Arial" panose="020B0604020202020204" pitchFamily="34" charset="0"/>
                        </a:rPr>
                        <a:t>-in como hemos mencionado en el punto anterior)</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2720240425"/>
                  </a:ext>
                </a:extLst>
              </a:tr>
              <a:tr h="424089">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Horas empleadas en el desarrollo</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Se han empleado aproximadamente unas 10 horas de diseño.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637489737"/>
                  </a:ext>
                </a:extLst>
              </a:tr>
              <a:tr h="848178">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Herramientas (escalar, rotar, etc…)</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pPr>
                      <a:r>
                        <a:rPr lang="es-ES" sz="1400" dirty="0">
                          <a:effectLst/>
                          <a:latin typeface="Arial" panose="020B0604020202020204" pitchFamily="34" charset="0"/>
                          <a:cs typeface="Arial" panose="020B0604020202020204" pitchFamily="34" charset="0"/>
                        </a:rPr>
                        <a:t>En la fase de aprendizaje se han usado todas las herramientas básicas que cuenta la versión descargada. Dado que el diseño es en 3D, la herramienta más utilizada ha sido rotar, para ver desde todos los ángulos el modelo.</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394137683"/>
                  </a:ext>
                </a:extLst>
              </a:tr>
              <a:tr h="424089">
                <a:tc>
                  <a:txBody>
                    <a:bodyPr/>
                    <a:lstStyle/>
                    <a:p>
                      <a:pPr algn="l">
                        <a:lnSpc>
                          <a:spcPct val="107000"/>
                        </a:lnSpc>
                        <a:spcAft>
                          <a:spcPts val="0"/>
                        </a:spcAft>
                      </a:pPr>
                      <a:r>
                        <a:rPr lang="es-ES" sz="1400">
                          <a:effectLst/>
                          <a:latin typeface="Arial" panose="020B0604020202020204" pitchFamily="34" charset="0"/>
                          <a:cs typeface="Arial" panose="020B0604020202020204" pitchFamily="34" charset="0"/>
                        </a:rPr>
                        <a:t>Tipo de modelado (CAD, mallas)</a:t>
                      </a:r>
                      <a:endParaRPr lang="es-ES" sz="140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tc>
                  <a:txBody>
                    <a:bodyPr/>
                    <a:lstStyle/>
                    <a:p>
                      <a:pPr algn="just">
                        <a:lnSpc>
                          <a:spcPct val="107000"/>
                        </a:lnSpc>
                        <a:spcAft>
                          <a:spcPts val="0"/>
                        </a:spcAft>
                        <a:tabLst>
                          <a:tab pos="2954020" algn="l"/>
                        </a:tabLst>
                      </a:pPr>
                      <a:r>
                        <a:rPr lang="es-ES" sz="1400" dirty="0">
                          <a:effectLst/>
                          <a:latin typeface="Arial" panose="020B0604020202020204" pitchFamily="34" charset="0"/>
                          <a:cs typeface="Arial" panose="020B0604020202020204" pitchFamily="34" charset="0"/>
                        </a:rPr>
                        <a:t>Al usar </a:t>
                      </a:r>
                      <a:r>
                        <a:rPr lang="es-ES" sz="1400" dirty="0" err="1">
                          <a:effectLst/>
                          <a:latin typeface="Arial" panose="020B0604020202020204" pitchFamily="34" charset="0"/>
                          <a:cs typeface="Arial" panose="020B0604020202020204" pitchFamily="34" charset="0"/>
                        </a:rPr>
                        <a:t>SketchUp</a:t>
                      </a:r>
                      <a:r>
                        <a:rPr lang="es-ES" sz="1400" dirty="0">
                          <a:effectLst/>
                          <a:latin typeface="Arial" panose="020B0604020202020204" pitchFamily="34" charset="0"/>
                          <a:cs typeface="Arial" panose="020B0604020202020204" pitchFamily="34" charset="0"/>
                        </a:rPr>
                        <a:t> nos basamos en un modelado CAD.</a:t>
                      </a:r>
                      <a:endParaRPr lang="es-ES" sz="1400" dirty="0">
                        <a:effectLst/>
                        <a:latin typeface="Arial" panose="020B0604020202020204" pitchFamily="34" charset="0"/>
                        <a:ea typeface="Calibri" panose="020F0502020204030204" pitchFamily="34" charset="0"/>
                        <a:cs typeface="Arial" panose="020B0604020202020204" pitchFamily="34" charset="0"/>
                      </a:endParaRPr>
                    </a:p>
                  </a:txBody>
                  <a:tcPr marL="63982" marR="63982" marT="0" marB="0"/>
                </a:tc>
                <a:extLst>
                  <a:ext uri="{0D108BD9-81ED-4DB2-BD59-A6C34878D82A}">
                    <a16:rowId xmlns:a16="http://schemas.microsoft.com/office/drawing/2014/main" val="1088894902"/>
                  </a:ext>
                </a:extLst>
              </a:tr>
            </a:tbl>
          </a:graphicData>
        </a:graphic>
      </p:graphicFrame>
    </p:spTree>
    <p:extLst>
      <p:ext uri="{BB962C8B-B14F-4D97-AF65-F5344CB8AC3E}">
        <p14:creationId xmlns:p14="http://schemas.microsoft.com/office/powerpoint/2010/main" val="28281286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454</Words>
  <Application>Microsoft Office PowerPoint</Application>
  <PresentationFormat>Panorámica</PresentationFormat>
  <Paragraphs>50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García Rubio David</dc:creator>
  <cp:lastModifiedBy>Rodríguez González Agustín</cp:lastModifiedBy>
  <cp:revision>12</cp:revision>
  <dcterms:created xsi:type="dcterms:W3CDTF">2017-05-08T17:02:44Z</dcterms:created>
  <dcterms:modified xsi:type="dcterms:W3CDTF">2017-05-08T18:12:54Z</dcterms:modified>
</cp:coreProperties>
</file>