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258" r:id="rId5"/>
    <p:sldId id="259" r:id="rId6"/>
    <p:sldId id="260" r:id="rId7"/>
    <p:sldId id="261" r:id="rId8"/>
    <p:sldId id="256"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19151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56505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49853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423044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2660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410675B-4C18-42C9-844A-19AB4B3A3173}" type="datetimeFigureOut">
              <a:rPr lang="es-ES" smtClean="0"/>
              <a:t>08/05/2017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59154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410675B-4C18-42C9-844A-19AB4B3A3173}" type="datetimeFigureOut">
              <a:rPr lang="es-ES" smtClean="0"/>
              <a:t>08/05/2017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291614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410675B-4C18-42C9-844A-19AB4B3A3173}" type="datetimeFigureOut">
              <a:rPr lang="es-ES" smtClean="0"/>
              <a:t>08/05/2017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88934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10675B-4C18-42C9-844A-19AB4B3A3173}" type="datetimeFigureOut">
              <a:rPr lang="es-ES" smtClean="0"/>
              <a:t>08/05/2017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105899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410675B-4C18-42C9-844A-19AB4B3A3173}" type="datetimeFigureOut">
              <a:rPr lang="es-ES" smtClean="0"/>
              <a:t>08/05/2017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9693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410675B-4C18-42C9-844A-19AB4B3A3173}" type="datetimeFigureOut">
              <a:rPr lang="es-ES" smtClean="0"/>
              <a:t>08/05/2017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284546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0675B-4C18-42C9-844A-19AB4B3A3173}" type="datetimeFigureOut">
              <a:rPr lang="es-ES" smtClean="0"/>
              <a:t>08/05/2017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F178-8A31-4AC3-8940-A8FD7DE14E1D}" type="slidenum">
              <a:rPr lang="es-ES" smtClean="0"/>
              <a:t>‹Nº›</a:t>
            </a:fld>
            <a:endParaRPr lang="es-ES"/>
          </a:p>
        </p:txBody>
      </p:sp>
    </p:spTree>
    <p:extLst>
      <p:ext uri="{BB962C8B-B14F-4D97-AF65-F5344CB8AC3E}">
        <p14:creationId xmlns:p14="http://schemas.microsoft.com/office/powerpoint/2010/main" val="151659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3. Criterios de comparación en el diseño.</a:t>
            </a:r>
          </a:p>
        </p:txBody>
      </p:sp>
      <p:graphicFrame>
        <p:nvGraphicFramePr>
          <p:cNvPr id="2" name="Tabla 1"/>
          <p:cNvGraphicFramePr>
            <a:graphicFrameLocks noGrp="1"/>
          </p:cNvGraphicFramePr>
          <p:nvPr>
            <p:extLst/>
          </p:nvPr>
        </p:nvGraphicFramePr>
        <p:xfrm>
          <a:off x="348712" y="1285354"/>
          <a:ext cx="10755824" cy="4942840"/>
        </p:xfrm>
        <a:graphic>
          <a:graphicData uri="http://schemas.openxmlformats.org/drawingml/2006/table">
            <a:tbl>
              <a:tblPr firstRow="1" bandRow="1">
                <a:tableStyleId>{5C22544A-7EE6-4342-B048-85BDC9FD1C3A}</a:tableStyleId>
              </a:tblPr>
              <a:tblGrid>
                <a:gridCol w="3130657">
                  <a:extLst>
                    <a:ext uri="{9D8B030D-6E8A-4147-A177-3AD203B41FA5}">
                      <a16:colId xmlns:a16="http://schemas.microsoft.com/office/drawing/2014/main" xmlns="" val="2256138300"/>
                    </a:ext>
                  </a:extLst>
                </a:gridCol>
                <a:gridCol w="5594889">
                  <a:extLst>
                    <a:ext uri="{9D8B030D-6E8A-4147-A177-3AD203B41FA5}">
                      <a16:colId xmlns:a16="http://schemas.microsoft.com/office/drawing/2014/main" xmlns="" val="3267958693"/>
                    </a:ext>
                  </a:extLst>
                </a:gridCol>
                <a:gridCol w="2030278">
                  <a:extLst>
                    <a:ext uri="{9D8B030D-6E8A-4147-A177-3AD203B41FA5}">
                      <a16:colId xmlns:a16="http://schemas.microsoft.com/office/drawing/2014/main" xmlns="" val="2922370260"/>
                    </a:ext>
                  </a:extLst>
                </a:gridCol>
              </a:tblGrid>
              <a:tr h="370840">
                <a:tc>
                  <a:txBody>
                    <a:bodyPr/>
                    <a:lstStyle/>
                    <a:p>
                      <a:r>
                        <a:rPr lang="es-ES" dirty="0"/>
                        <a:t>NOMBRE</a:t>
                      </a:r>
                    </a:p>
                  </a:txBody>
                  <a:tcPr/>
                </a:tc>
                <a:tc>
                  <a:txBody>
                    <a:bodyPr/>
                    <a:lstStyle/>
                    <a:p>
                      <a:r>
                        <a:rPr lang="es-ES" dirty="0"/>
                        <a:t>DESCRIPCIÓN</a:t>
                      </a:r>
                    </a:p>
                  </a:txBody>
                  <a:tcPr/>
                </a:tc>
                <a:tc>
                  <a:txBody>
                    <a:bodyPr/>
                    <a:lstStyle/>
                    <a:p>
                      <a:pPr algn="ctr"/>
                      <a:r>
                        <a:rPr lang="es-ES" dirty="0"/>
                        <a:t>VALOR</a:t>
                      </a:r>
                    </a:p>
                  </a:txBody>
                  <a:tcPr/>
                </a:tc>
                <a:extLst>
                  <a:ext uri="{0D108BD9-81ED-4DB2-BD59-A6C34878D82A}">
                    <a16:rowId xmlns:a16="http://schemas.microsoft.com/office/drawing/2014/main" xmlns="" val="962313800"/>
                  </a:ext>
                </a:extLst>
              </a:tr>
              <a:tr h="370840">
                <a:tc>
                  <a:txBody>
                    <a:bodyPr/>
                    <a:lstStyle/>
                    <a:p>
                      <a:r>
                        <a:rPr lang="es-ES" sz="1800" b="1" kern="1200" dirty="0">
                          <a:solidFill>
                            <a:schemeClr val="dk1"/>
                          </a:solidFill>
                          <a:effectLst/>
                          <a:latin typeface="+mn-lt"/>
                          <a:ea typeface="+mn-ea"/>
                          <a:cs typeface="+mn-cs"/>
                        </a:rPr>
                        <a:t>3.1 Interfaz de Usuario</a:t>
                      </a:r>
                      <a:endParaRPr lang="es-ES" b="1" dirty="0"/>
                    </a:p>
                  </a:txBody>
                  <a:tcPr/>
                </a:tc>
                <a:tc>
                  <a:txBody>
                    <a:bodyPr/>
                    <a:lstStyle/>
                    <a:p>
                      <a:pPr algn="just"/>
                      <a:r>
                        <a:rPr lang="es-ES" sz="1800" kern="1200" dirty="0">
                          <a:solidFill>
                            <a:schemeClr val="dk1"/>
                          </a:solidFill>
                          <a:effectLst/>
                          <a:latin typeface="+mn-lt"/>
                          <a:ea typeface="+mn-ea"/>
                          <a:cs typeface="+mn-cs"/>
                        </a:rPr>
                        <a:t>En este criterio lo que vamos a valorar la amigabilidad de la interfaz de usuario en función de otras aplicaciones que usamos de forma más habitual (Word p.e)</a:t>
                      </a:r>
                      <a:r>
                        <a:rPr lang="es-ES" sz="1800" i="1" kern="1200" dirty="0">
                          <a:solidFill>
                            <a:schemeClr val="dk1"/>
                          </a:solidFill>
                          <a:effectLst/>
                          <a:latin typeface="+mn-lt"/>
                          <a:ea typeface="+mn-ea"/>
                          <a:cs typeface="+mn-cs"/>
                        </a:rPr>
                        <a:t>.</a:t>
                      </a:r>
                      <a:endParaRPr lang="es-ES" dirty="0"/>
                    </a:p>
                  </a:txBody>
                  <a:tcPr/>
                </a:tc>
                <a:tc>
                  <a:txBody>
                    <a:bodyPr/>
                    <a:lstStyle/>
                    <a:p>
                      <a:pPr algn="ctr"/>
                      <a:r>
                        <a:rPr lang="es-ES" dirty="0"/>
                        <a:t>TEXTO</a:t>
                      </a:r>
                    </a:p>
                  </a:txBody>
                  <a:tcPr/>
                </a:tc>
                <a:extLst>
                  <a:ext uri="{0D108BD9-81ED-4DB2-BD59-A6C34878D82A}">
                    <a16:rowId xmlns:a16="http://schemas.microsoft.com/office/drawing/2014/main" xmlns="" val="22459703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200" dirty="0">
                          <a:solidFill>
                            <a:schemeClr val="dk1"/>
                          </a:solidFill>
                          <a:effectLst/>
                          <a:latin typeface="+mn-lt"/>
                          <a:ea typeface="+mn-ea"/>
                          <a:cs typeface="+mn-cs"/>
                        </a:rPr>
                        <a:t>3.2 Facilidad de Uso General</a:t>
                      </a:r>
                    </a:p>
                    <a:p>
                      <a:endParaRPr lang="es-ES" dirty="0"/>
                    </a:p>
                  </a:txBody>
                  <a:tcPr/>
                </a:tc>
                <a:tc>
                  <a:txBody>
                    <a:bodyPr/>
                    <a:lstStyle/>
                    <a:p>
                      <a:pPr algn="just"/>
                      <a:r>
                        <a:rPr lang="es-ES" sz="1800" kern="1200" dirty="0">
                          <a:solidFill>
                            <a:schemeClr val="dk1"/>
                          </a:solidFill>
                          <a:effectLst/>
                          <a:latin typeface="+mn-lt"/>
                          <a:ea typeface="+mn-ea"/>
                          <a:cs typeface="+mn-cs"/>
                        </a:rPr>
                        <a:t>En este criterio valoraremos la facilidad de usabilidad del programa para poder empezar a realizar un diseño (colocación de los menús p.e)</a:t>
                      </a:r>
                      <a:r>
                        <a:rPr lang="es-ES" sz="1800" i="1" kern="1200" dirty="0">
                          <a:solidFill>
                            <a:schemeClr val="dk1"/>
                          </a:solidFill>
                          <a:effectLst/>
                          <a:latin typeface="+mn-lt"/>
                          <a:ea typeface="+mn-ea"/>
                          <a:cs typeface="+mn-cs"/>
                        </a:rPr>
                        <a:t>.</a:t>
                      </a:r>
                      <a:endParaRPr lang="es-ES" dirty="0"/>
                    </a:p>
                  </a:txBody>
                  <a:tcPr/>
                </a:tc>
                <a:tc>
                  <a:txBody>
                    <a:bodyPr/>
                    <a:lstStyle/>
                    <a:p>
                      <a:pPr algn="ctr"/>
                      <a:r>
                        <a:rPr lang="es-ES" dirty="0"/>
                        <a:t>TEXTO</a:t>
                      </a:r>
                    </a:p>
                  </a:txBody>
                  <a:tcPr/>
                </a:tc>
                <a:extLst>
                  <a:ext uri="{0D108BD9-81ED-4DB2-BD59-A6C34878D82A}">
                    <a16:rowId xmlns:a16="http://schemas.microsoft.com/office/drawing/2014/main" xmlns="" val="780491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200" dirty="0">
                          <a:solidFill>
                            <a:schemeClr val="dk1"/>
                          </a:solidFill>
                          <a:effectLst/>
                          <a:latin typeface="+mn-lt"/>
                          <a:ea typeface="+mn-ea"/>
                          <a:cs typeface="+mn-cs"/>
                        </a:rPr>
                        <a:t>3.3 Tiempo de Aprendizaje</a:t>
                      </a:r>
                    </a:p>
                    <a:p>
                      <a:endParaRPr lang="es-ES" dirty="0"/>
                    </a:p>
                  </a:txBody>
                  <a:tcPr/>
                </a:tc>
                <a:tc>
                  <a:txBody>
                    <a:bodyPr/>
                    <a:lstStyle/>
                    <a:p>
                      <a:pPr algn="just"/>
                      <a:r>
                        <a:rPr lang="es-ES" sz="1800" kern="1200" dirty="0">
                          <a:solidFill>
                            <a:schemeClr val="dk1"/>
                          </a:solidFill>
                          <a:effectLst/>
                          <a:latin typeface="+mn-lt"/>
                          <a:ea typeface="+mn-ea"/>
                          <a:cs typeface="+mn-cs"/>
                        </a:rPr>
                        <a:t>En este criterio lo que vamos a valorar el tiempo que hemos tardado desde el momento que arrancamos la aplicación y podemos ponernos a empezar con el diseño, también incluiremos el tiempo previo de formación</a:t>
                      </a:r>
                      <a:endParaRPr lang="es-ES" dirty="0"/>
                    </a:p>
                  </a:txBody>
                  <a:tcPr/>
                </a:tc>
                <a:tc>
                  <a:txBody>
                    <a:bodyPr/>
                    <a:lstStyle/>
                    <a:p>
                      <a:pPr algn="ctr"/>
                      <a:r>
                        <a:rPr lang="es-ES" dirty="0"/>
                        <a:t>NUMÉRICO(HORAS)</a:t>
                      </a:r>
                    </a:p>
                  </a:txBody>
                  <a:tcPr/>
                </a:tc>
                <a:extLst>
                  <a:ext uri="{0D108BD9-81ED-4DB2-BD59-A6C34878D82A}">
                    <a16:rowId xmlns:a16="http://schemas.microsoft.com/office/drawing/2014/main" xmlns="" val="1047449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200" dirty="0">
                          <a:solidFill>
                            <a:schemeClr val="dk1"/>
                          </a:solidFill>
                          <a:effectLst/>
                          <a:latin typeface="+mn-lt"/>
                          <a:ea typeface="+mn-ea"/>
                          <a:cs typeface="+mn-cs"/>
                        </a:rPr>
                        <a:t>3.4 Tiempo de Configuración</a:t>
                      </a:r>
                    </a:p>
                    <a:p>
                      <a:endParaRPr lang="es-ES" dirty="0"/>
                    </a:p>
                  </a:txBody>
                  <a:tcPr/>
                </a:tc>
                <a:tc>
                  <a:txBody>
                    <a:bodyPr/>
                    <a:lstStyle/>
                    <a:p>
                      <a:pPr algn="just"/>
                      <a:r>
                        <a:rPr lang="es-ES" sz="1800" i="1" kern="1200" dirty="0">
                          <a:solidFill>
                            <a:schemeClr val="dk1"/>
                          </a:solidFill>
                          <a:effectLst/>
                          <a:latin typeface="+mn-lt"/>
                          <a:ea typeface="+mn-ea"/>
                          <a:cs typeface="+mn-cs"/>
                        </a:rPr>
                        <a:t>Analizaremos en tiempo empleado para configurar el programa para su utilización, incluyendo instalación.</a:t>
                      </a:r>
                      <a:endParaRPr lang="es-ES" dirty="0"/>
                    </a:p>
                  </a:txBody>
                  <a:tcPr/>
                </a:tc>
                <a:tc>
                  <a:txBody>
                    <a:bodyPr/>
                    <a:lstStyle/>
                    <a:p>
                      <a:pPr algn="ctr"/>
                      <a:r>
                        <a:rPr lang="es-ES" dirty="0"/>
                        <a:t>NUMÉRICO(HORAS)</a:t>
                      </a:r>
                    </a:p>
                  </a:txBody>
                  <a:tcPr/>
                </a:tc>
                <a:extLst>
                  <a:ext uri="{0D108BD9-81ED-4DB2-BD59-A6C34878D82A}">
                    <a16:rowId xmlns:a16="http://schemas.microsoft.com/office/drawing/2014/main" xmlns="" val="2256099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200" dirty="0">
                          <a:solidFill>
                            <a:schemeClr val="dk1"/>
                          </a:solidFill>
                          <a:effectLst/>
                          <a:latin typeface="+mn-lt"/>
                          <a:ea typeface="+mn-ea"/>
                          <a:cs typeface="+mn-cs"/>
                        </a:rPr>
                        <a:t>3.5 SS.OO Útiles</a:t>
                      </a:r>
                    </a:p>
                    <a:p>
                      <a:endParaRPr lang="es-E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i="1" kern="1200" dirty="0">
                          <a:solidFill>
                            <a:schemeClr val="dk1"/>
                          </a:solidFill>
                          <a:effectLst/>
                          <a:latin typeface="+mn-lt"/>
                          <a:ea typeface="+mn-ea"/>
                          <a:cs typeface="+mn-cs"/>
                        </a:rPr>
                        <a:t>SS.OO utilizados para la instalación y realización del diseño, se describirá dificultad. (Linux p.e).</a:t>
                      </a:r>
                      <a:endParaRPr lang="es-ES" sz="1800" kern="1200" dirty="0">
                        <a:solidFill>
                          <a:schemeClr val="dk1"/>
                        </a:solidFill>
                        <a:effectLst/>
                        <a:latin typeface="+mn-lt"/>
                        <a:ea typeface="+mn-ea"/>
                        <a:cs typeface="+mn-cs"/>
                      </a:endParaRPr>
                    </a:p>
                    <a:p>
                      <a:pPr algn="just"/>
                      <a:endParaRPr lang="es-ES" dirty="0"/>
                    </a:p>
                  </a:txBody>
                  <a:tcPr/>
                </a:tc>
                <a:tc>
                  <a:txBody>
                    <a:bodyPr/>
                    <a:lstStyle/>
                    <a:p>
                      <a:pPr algn="ctr"/>
                      <a:r>
                        <a:rPr lang="es-ES" dirty="0"/>
                        <a:t>TEXTO</a:t>
                      </a:r>
                    </a:p>
                  </a:txBody>
                  <a:tcPr/>
                </a:tc>
                <a:extLst>
                  <a:ext uri="{0D108BD9-81ED-4DB2-BD59-A6C34878D82A}">
                    <a16:rowId xmlns:a16="http://schemas.microsoft.com/office/drawing/2014/main" xmlns="" val="443306157"/>
                  </a:ext>
                </a:extLst>
              </a:tr>
            </a:tbl>
          </a:graphicData>
        </a:graphic>
      </p:graphicFrame>
    </p:spTree>
    <p:extLst>
      <p:ext uri="{BB962C8B-B14F-4D97-AF65-F5344CB8AC3E}">
        <p14:creationId xmlns:p14="http://schemas.microsoft.com/office/powerpoint/2010/main" val="167371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3. Criterios de comparación en el diseño.</a:t>
            </a:r>
          </a:p>
        </p:txBody>
      </p:sp>
      <p:graphicFrame>
        <p:nvGraphicFramePr>
          <p:cNvPr id="2" name="Tabla 1"/>
          <p:cNvGraphicFramePr>
            <a:graphicFrameLocks noGrp="1"/>
          </p:cNvGraphicFramePr>
          <p:nvPr>
            <p:extLst/>
          </p:nvPr>
        </p:nvGraphicFramePr>
        <p:xfrm>
          <a:off x="348712" y="1285354"/>
          <a:ext cx="10755824" cy="4394200"/>
        </p:xfrm>
        <a:graphic>
          <a:graphicData uri="http://schemas.openxmlformats.org/drawingml/2006/table">
            <a:tbl>
              <a:tblPr firstRow="1" bandRow="1">
                <a:tableStyleId>{5C22544A-7EE6-4342-B048-85BDC9FD1C3A}</a:tableStyleId>
              </a:tblPr>
              <a:tblGrid>
                <a:gridCol w="3130657">
                  <a:extLst>
                    <a:ext uri="{9D8B030D-6E8A-4147-A177-3AD203B41FA5}">
                      <a16:colId xmlns:a16="http://schemas.microsoft.com/office/drawing/2014/main" xmlns="" val="2256138300"/>
                    </a:ext>
                  </a:extLst>
                </a:gridCol>
                <a:gridCol w="5594889">
                  <a:extLst>
                    <a:ext uri="{9D8B030D-6E8A-4147-A177-3AD203B41FA5}">
                      <a16:colId xmlns:a16="http://schemas.microsoft.com/office/drawing/2014/main" xmlns="" val="3267958693"/>
                    </a:ext>
                  </a:extLst>
                </a:gridCol>
                <a:gridCol w="2030278">
                  <a:extLst>
                    <a:ext uri="{9D8B030D-6E8A-4147-A177-3AD203B41FA5}">
                      <a16:colId xmlns:a16="http://schemas.microsoft.com/office/drawing/2014/main" xmlns="" val="2922370260"/>
                    </a:ext>
                  </a:extLst>
                </a:gridCol>
              </a:tblGrid>
              <a:tr h="370840">
                <a:tc>
                  <a:txBody>
                    <a:bodyPr/>
                    <a:lstStyle/>
                    <a:p>
                      <a:r>
                        <a:rPr lang="es-ES" dirty="0"/>
                        <a:t>NOMBRE</a:t>
                      </a:r>
                    </a:p>
                  </a:txBody>
                  <a:tcPr/>
                </a:tc>
                <a:tc>
                  <a:txBody>
                    <a:bodyPr/>
                    <a:lstStyle/>
                    <a:p>
                      <a:r>
                        <a:rPr lang="es-ES" dirty="0"/>
                        <a:t>DESCRIPCIÓN</a:t>
                      </a:r>
                    </a:p>
                  </a:txBody>
                  <a:tcPr/>
                </a:tc>
                <a:tc>
                  <a:txBody>
                    <a:bodyPr/>
                    <a:lstStyle/>
                    <a:p>
                      <a:pPr algn="ctr"/>
                      <a:r>
                        <a:rPr lang="es-ES" dirty="0"/>
                        <a:t>VALOR</a:t>
                      </a:r>
                    </a:p>
                  </a:txBody>
                  <a:tcPr/>
                </a:tc>
                <a:extLst>
                  <a:ext uri="{0D108BD9-81ED-4DB2-BD59-A6C34878D82A}">
                    <a16:rowId xmlns:a16="http://schemas.microsoft.com/office/drawing/2014/main" xmlns="" val="962313800"/>
                  </a:ext>
                </a:extLst>
              </a:tr>
              <a:tr h="370840">
                <a:tc>
                  <a:txBody>
                    <a:bodyPr/>
                    <a:lstStyle/>
                    <a:p>
                      <a:r>
                        <a:rPr lang="es-ES" sz="1800" b="1" kern="1200" dirty="0">
                          <a:solidFill>
                            <a:schemeClr val="dk1"/>
                          </a:solidFill>
                          <a:effectLst/>
                          <a:latin typeface="+mn-lt"/>
                          <a:ea typeface="+mn-ea"/>
                          <a:cs typeface="+mn-cs"/>
                        </a:rPr>
                        <a:t>3.6 Exportación a STL</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i="1" kern="1200" dirty="0">
                          <a:solidFill>
                            <a:schemeClr val="dk1"/>
                          </a:solidFill>
                          <a:effectLst/>
                          <a:latin typeface="+mn-lt"/>
                          <a:ea typeface="+mn-ea"/>
                          <a:cs typeface="+mn-cs"/>
                        </a:rPr>
                        <a:t>Miraremos la facilidad de exportación de nuestro diseño al formato STL, que es con el que trabaja nuestra impresora 3D (nativo, extensión p.e).</a:t>
                      </a:r>
                      <a:endParaRPr lang="es-ES" sz="1800" kern="1200" dirty="0">
                        <a:solidFill>
                          <a:schemeClr val="dk1"/>
                        </a:solidFill>
                        <a:effectLst/>
                        <a:latin typeface="+mn-lt"/>
                        <a:ea typeface="+mn-ea"/>
                        <a:cs typeface="+mn-cs"/>
                      </a:endParaRPr>
                    </a:p>
                  </a:txBody>
                  <a:tcPr/>
                </a:tc>
                <a:tc>
                  <a:txBody>
                    <a:bodyPr/>
                    <a:lstStyle/>
                    <a:p>
                      <a:pPr algn="ctr"/>
                      <a:r>
                        <a:rPr lang="es-ES" dirty="0"/>
                        <a:t>TEXTO</a:t>
                      </a:r>
                    </a:p>
                  </a:txBody>
                  <a:tcPr/>
                </a:tc>
                <a:extLst>
                  <a:ext uri="{0D108BD9-81ED-4DB2-BD59-A6C34878D82A}">
                    <a16:rowId xmlns:a16="http://schemas.microsoft.com/office/drawing/2014/main" xmlns="" val="2245970394"/>
                  </a:ext>
                </a:extLst>
              </a:tr>
              <a:tr h="370840">
                <a:tc>
                  <a:txBody>
                    <a:bodyPr/>
                    <a:lstStyle/>
                    <a:p>
                      <a:r>
                        <a:rPr lang="es-ES" sz="1800" b="1" kern="1200" dirty="0">
                          <a:solidFill>
                            <a:schemeClr val="dk1"/>
                          </a:solidFill>
                          <a:effectLst/>
                          <a:latin typeface="+mn-lt"/>
                          <a:ea typeface="+mn-ea"/>
                          <a:cs typeface="+mn-cs"/>
                        </a:rPr>
                        <a:t>3.7 Extensiones Utilizadas</a:t>
                      </a:r>
                    </a:p>
                    <a:p>
                      <a:endParaRPr lang="es-ES" dirty="0"/>
                    </a:p>
                  </a:txBody>
                  <a:tcPr/>
                </a:tc>
                <a:tc>
                  <a:txBody>
                    <a:bodyPr/>
                    <a:lstStyle/>
                    <a:p>
                      <a:pPr algn="just"/>
                      <a:r>
                        <a:rPr lang="es-ES" sz="1800" i="1" kern="1200" dirty="0">
                          <a:solidFill>
                            <a:schemeClr val="dk1"/>
                          </a:solidFill>
                          <a:effectLst/>
                          <a:latin typeface="+mn-lt"/>
                          <a:ea typeface="+mn-ea"/>
                          <a:cs typeface="+mn-cs"/>
                        </a:rPr>
                        <a:t>Miraremos y analizaremos las extensiones con las que hemos trabajado en ambas herramientas (comunes p.e).</a:t>
                      </a:r>
                      <a:endParaRPr lang="es-ES" dirty="0"/>
                    </a:p>
                  </a:txBody>
                  <a:tcPr/>
                </a:tc>
                <a:tc>
                  <a:txBody>
                    <a:bodyPr/>
                    <a:lstStyle/>
                    <a:p>
                      <a:pPr algn="ctr"/>
                      <a:r>
                        <a:rPr lang="es-ES" dirty="0"/>
                        <a:t>TEXTO</a:t>
                      </a:r>
                    </a:p>
                  </a:txBody>
                  <a:tcPr/>
                </a:tc>
                <a:extLst>
                  <a:ext uri="{0D108BD9-81ED-4DB2-BD59-A6C34878D82A}">
                    <a16:rowId xmlns:a16="http://schemas.microsoft.com/office/drawing/2014/main" xmlns="" val="780491013"/>
                  </a:ext>
                </a:extLst>
              </a:tr>
              <a:tr h="370840">
                <a:tc>
                  <a:txBody>
                    <a:bodyPr/>
                    <a:lstStyle/>
                    <a:p>
                      <a:r>
                        <a:rPr lang="es-ES" sz="1800" b="1" kern="1200" dirty="0">
                          <a:solidFill>
                            <a:schemeClr val="dk1"/>
                          </a:solidFill>
                          <a:effectLst/>
                          <a:latin typeface="+mn-lt"/>
                          <a:ea typeface="+mn-ea"/>
                          <a:cs typeface="+mn-cs"/>
                        </a:rPr>
                        <a:t>3.8 Horas Empleadas en el Desarrollo</a:t>
                      </a:r>
                    </a:p>
                    <a:p>
                      <a:endParaRPr lang="es-ES" dirty="0"/>
                    </a:p>
                  </a:txBody>
                  <a:tcPr/>
                </a:tc>
                <a:tc>
                  <a:txBody>
                    <a:bodyPr/>
                    <a:lstStyle/>
                    <a:p>
                      <a:pPr algn="just"/>
                      <a:r>
                        <a:rPr lang="es-ES" sz="1800" i="1" kern="1200" dirty="0">
                          <a:solidFill>
                            <a:schemeClr val="dk1"/>
                          </a:solidFill>
                          <a:effectLst/>
                          <a:latin typeface="+mn-lt"/>
                          <a:ea typeface="+mn-ea"/>
                          <a:cs typeface="+mn-cs"/>
                        </a:rPr>
                        <a:t>Contaremos el numero de horas que se hemos tardado desde el momento que empezamos con el desarrollo hasta tener un diseño mínimo viable.</a:t>
                      </a:r>
                      <a:endParaRPr lang="es-ES" dirty="0"/>
                    </a:p>
                  </a:txBody>
                  <a:tcPr/>
                </a:tc>
                <a:tc>
                  <a:txBody>
                    <a:bodyPr/>
                    <a:lstStyle/>
                    <a:p>
                      <a:pPr algn="ctr"/>
                      <a:r>
                        <a:rPr lang="es-ES" dirty="0"/>
                        <a:t>NUMÉRICO(HORAS)</a:t>
                      </a:r>
                    </a:p>
                  </a:txBody>
                  <a:tcPr/>
                </a:tc>
                <a:extLst>
                  <a:ext uri="{0D108BD9-81ED-4DB2-BD59-A6C34878D82A}">
                    <a16:rowId xmlns:a16="http://schemas.microsoft.com/office/drawing/2014/main" xmlns="" val="1047449984"/>
                  </a:ext>
                </a:extLst>
              </a:tr>
              <a:tr h="370840">
                <a:tc>
                  <a:txBody>
                    <a:bodyPr/>
                    <a:lstStyle/>
                    <a:p>
                      <a:r>
                        <a:rPr lang="es-ES" sz="1800" b="1" kern="1200" dirty="0">
                          <a:solidFill>
                            <a:schemeClr val="dk1"/>
                          </a:solidFill>
                          <a:effectLst/>
                          <a:latin typeface="+mn-lt"/>
                          <a:ea typeface="+mn-ea"/>
                          <a:cs typeface="+mn-cs"/>
                        </a:rPr>
                        <a:t>3.9 Herramientas Utilizadas en el Desarrollo</a:t>
                      </a:r>
                    </a:p>
                    <a:p>
                      <a:endParaRPr lang="es-ES" dirty="0"/>
                    </a:p>
                  </a:txBody>
                  <a:tcPr/>
                </a:tc>
                <a:tc>
                  <a:txBody>
                    <a:bodyPr/>
                    <a:lstStyle/>
                    <a:p>
                      <a:pPr algn="just"/>
                      <a:r>
                        <a:rPr lang="es-ES" sz="1800" i="1" kern="1200" dirty="0">
                          <a:solidFill>
                            <a:schemeClr val="dk1"/>
                          </a:solidFill>
                          <a:effectLst/>
                          <a:latin typeface="+mn-lt"/>
                          <a:ea typeface="+mn-ea"/>
                          <a:cs typeface="+mn-cs"/>
                        </a:rPr>
                        <a:t>Analizaremos las herramientas de los programas que se han utilizado para realizar el diseño mínimo viable (rotación, escalar p.e).</a:t>
                      </a:r>
                      <a:endParaRPr lang="es-ES" dirty="0"/>
                    </a:p>
                  </a:txBody>
                  <a:tcPr/>
                </a:tc>
                <a:tc>
                  <a:txBody>
                    <a:bodyPr/>
                    <a:lstStyle/>
                    <a:p>
                      <a:pPr algn="ctr"/>
                      <a:r>
                        <a:rPr lang="es-ES" dirty="0"/>
                        <a:t>TEXTO</a:t>
                      </a:r>
                    </a:p>
                  </a:txBody>
                  <a:tcPr/>
                </a:tc>
                <a:extLst>
                  <a:ext uri="{0D108BD9-81ED-4DB2-BD59-A6C34878D82A}">
                    <a16:rowId xmlns:a16="http://schemas.microsoft.com/office/drawing/2014/main" xmlns="" val="2256099044"/>
                  </a:ext>
                </a:extLst>
              </a:tr>
              <a:tr h="370840">
                <a:tc>
                  <a:txBody>
                    <a:bodyPr/>
                    <a:lstStyle/>
                    <a:p>
                      <a:r>
                        <a:rPr lang="es-ES" sz="1800" b="1" kern="1200" dirty="0">
                          <a:solidFill>
                            <a:schemeClr val="dk1"/>
                          </a:solidFill>
                          <a:effectLst/>
                          <a:latin typeface="+mn-lt"/>
                          <a:ea typeface="+mn-ea"/>
                          <a:cs typeface="+mn-cs"/>
                        </a:rPr>
                        <a:t>3.10 Tipos de Modelado</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kern="1200" dirty="0">
                          <a:solidFill>
                            <a:schemeClr val="dk1"/>
                          </a:solidFill>
                          <a:effectLst/>
                          <a:latin typeface="+mn-lt"/>
                          <a:ea typeface="+mn-ea"/>
                          <a:cs typeface="+mn-cs"/>
                        </a:rPr>
                        <a:t>En este criterio valoraremos los tipos de modelado que se han utilizado para el diseño mínimo viable (malla p.e)</a:t>
                      </a:r>
                      <a:r>
                        <a:rPr lang="es-ES" sz="1800" i="1" kern="1200" dirty="0">
                          <a:solidFill>
                            <a:schemeClr val="dk1"/>
                          </a:solidFill>
                          <a:effectLst/>
                          <a:latin typeface="+mn-lt"/>
                          <a:ea typeface="+mn-ea"/>
                          <a:cs typeface="+mn-cs"/>
                        </a:rPr>
                        <a:t>.</a:t>
                      </a:r>
                      <a:endParaRPr lang="es-ES" dirty="0"/>
                    </a:p>
                  </a:txBody>
                  <a:tcPr/>
                </a:tc>
                <a:tc>
                  <a:txBody>
                    <a:bodyPr/>
                    <a:lstStyle/>
                    <a:p>
                      <a:pPr algn="ctr"/>
                      <a:r>
                        <a:rPr lang="es-ES" dirty="0"/>
                        <a:t>TEXTO</a:t>
                      </a:r>
                    </a:p>
                  </a:txBody>
                  <a:tcPr/>
                </a:tc>
                <a:extLst>
                  <a:ext uri="{0D108BD9-81ED-4DB2-BD59-A6C34878D82A}">
                    <a16:rowId xmlns:a16="http://schemas.microsoft.com/office/drawing/2014/main" xmlns="" val="443306157"/>
                  </a:ext>
                </a:extLst>
              </a:tr>
            </a:tbl>
          </a:graphicData>
        </a:graphic>
      </p:graphicFrame>
    </p:spTree>
    <p:extLst>
      <p:ext uri="{BB962C8B-B14F-4D97-AF65-F5344CB8AC3E}">
        <p14:creationId xmlns:p14="http://schemas.microsoft.com/office/powerpoint/2010/main" val="180368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780081" y="842075"/>
            <a:ext cx="5711125" cy="369332"/>
          </a:xfrm>
          <a:prstGeom prst="rect">
            <a:avLst/>
          </a:prstGeom>
          <a:noFill/>
        </p:spPr>
        <p:txBody>
          <a:bodyPr wrap="square" rtlCol="0">
            <a:spAutoFit/>
          </a:bodyPr>
          <a:lstStyle/>
          <a:p>
            <a:r>
              <a:rPr lang="es-ES" dirty="0"/>
              <a:t>4.1 Documentación de diseño</a:t>
            </a:r>
          </a:p>
        </p:txBody>
      </p:sp>
      <p:pic>
        <p:nvPicPr>
          <p:cNvPr id="6" name="Imagen 5"/>
          <p:cNvPicPr/>
          <p:nvPr/>
        </p:nvPicPr>
        <p:blipFill>
          <a:blip r:embed="rId2"/>
          <a:stretch>
            <a:fillRect/>
          </a:stretch>
        </p:blipFill>
        <p:spPr>
          <a:xfrm>
            <a:off x="780081" y="2156228"/>
            <a:ext cx="4804259" cy="3446409"/>
          </a:xfrm>
          <a:prstGeom prst="rect">
            <a:avLst/>
          </a:prstGeom>
        </p:spPr>
      </p:pic>
      <p:pic>
        <p:nvPicPr>
          <p:cNvPr id="7" name="Imagen 6"/>
          <p:cNvPicPr/>
          <p:nvPr/>
        </p:nvPicPr>
        <p:blipFill>
          <a:blip r:embed="rId3"/>
          <a:stretch>
            <a:fillRect/>
          </a:stretch>
        </p:blipFill>
        <p:spPr>
          <a:xfrm>
            <a:off x="6517252" y="2156227"/>
            <a:ext cx="4804260" cy="3446409"/>
          </a:xfrm>
          <a:prstGeom prst="rect">
            <a:avLst/>
          </a:prstGeom>
        </p:spPr>
      </p:pic>
      <p:sp>
        <p:nvSpPr>
          <p:cNvPr id="8" name="CuadroTexto 7"/>
          <p:cNvSpPr txBox="1"/>
          <p:nvPr/>
        </p:nvSpPr>
        <p:spPr>
          <a:xfrm>
            <a:off x="780081" y="1673198"/>
            <a:ext cx="4804260" cy="369332"/>
          </a:xfrm>
          <a:prstGeom prst="rect">
            <a:avLst/>
          </a:prstGeom>
          <a:noFill/>
        </p:spPr>
        <p:txBody>
          <a:bodyPr wrap="square" rtlCol="0">
            <a:spAutoFit/>
          </a:bodyPr>
          <a:lstStyle/>
          <a:p>
            <a:pPr algn="ctr"/>
            <a:r>
              <a:rPr lang="es-ES" dirty="0"/>
              <a:t>PROTOTIPO</a:t>
            </a:r>
          </a:p>
        </p:txBody>
      </p:sp>
      <p:sp>
        <p:nvSpPr>
          <p:cNvPr id="10" name="CuadroTexto 9"/>
          <p:cNvSpPr txBox="1"/>
          <p:nvPr/>
        </p:nvSpPr>
        <p:spPr>
          <a:xfrm>
            <a:off x="6517252" y="1659662"/>
            <a:ext cx="4804260" cy="646331"/>
          </a:xfrm>
          <a:prstGeom prst="rect">
            <a:avLst/>
          </a:prstGeom>
          <a:noFill/>
        </p:spPr>
        <p:txBody>
          <a:bodyPr wrap="square" rtlCol="0">
            <a:spAutoFit/>
          </a:bodyPr>
          <a:lstStyle/>
          <a:p>
            <a:pPr algn="ctr"/>
            <a:r>
              <a:rPr lang="es-ES" dirty="0"/>
              <a:t>DISEÑO PROPIO</a:t>
            </a:r>
          </a:p>
          <a:p>
            <a:pPr algn="ctr"/>
            <a:endParaRPr lang="es-ES" dirty="0"/>
          </a:p>
        </p:txBody>
      </p:sp>
    </p:spTree>
    <p:extLst>
      <p:ext uri="{BB962C8B-B14F-4D97-AF65-F5344CB8AC3E}">
        <p14:creationId xmlns:p14="http://schemas.microsoft.com/office/powerpoint/2010/main" val="5874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780081" y="842075"/>
            <a:ext cx="5711125" cy="646331"/>
          </a:xfrm>
          <a:prstGeom prst="rect">
            <a:avLst/>
          </a:prstGeom>
          <a:noFill/>
        </p:spPr>
        <p:txBody>
          <a:bodyPr wrap="square" rtlCol="0">
            <a:spAutoFit/>
          </a:bodyPr>
          <a:lstStyle/>
          <a:p>
            <a:r>
              <a:rPr lang="es-ES" dirty="0"/>
              <a:t>4.2 Documentación de construcción</a:t>
            </a:r>
          </a:p>
          <a:p>
            <a:endParaRPr lang="es-ES" dirty="0"/>
          </a:p>
        </p:txBody>
      </p:sp>
      <p:sp>
        <p:nvSpPr>
          <p:cNvPr id="10" name="CuadroTexto 9"/>
          <p:cNvSpPr txBox="1"/>
          <p:nvPr/>
        </p:nvSpPr>
        <p:spPr>
          <a:xfrm>
            <a:off x="1431007" y="1427188"/>
            <a:ext cx="2216043" cy="646331"/>
          </a:xfrm>
          <a:prstGeom prst="rect">
            <a:avLst/>
          </a:prstGeom>
          <a:noFill/>
        </p:spPr>
        <p:txBody>
          <a:bodyPr wrap="square" rtlCol="0">
            <a:spAutoFit/>
          </a:bodyPr>
          <a:lstStyle/>
          <a:p>
            <a:pPr algn="ctr"/>
            <a:r>
              <a:rPr lang="es-ES" dirty="0"/>
              <a:t>1ª FASE</a:t>
            </a:r>
          </a:p>
          <a:p>
            <a:pPr algn="ctr"/>
            <a:endParaRPr lang="es-ES" dirty="0"/>
          </a:p>
        </p:txBody>
      </p:sp>
      <p:pic>
        <p:nvPicPr>
          <p:cNvPr id="9" name="Imagen 8"/>
          <p:cNvPicPr/>
          <p:nvPr/>
        </p:nvPicPr>
        <p:blipFill>
          <a:blip r:embed="rId2"/>
          <a:stretch>
            <a:fillRect/>
          </a:stretch>
        </p:blipFill>
        <p:spPr>
          <a:xfrm>
            <a:off x="1259503" y="1750353"/>
            <a:ext cx="2559050" cy="2116455"/>
          </a:xfrm>
          <a:prstGeom prst="rect">
            <a:avLst/>
          </a:prstGeom>
        </p:spPr>
      </p:pic>
      <p:sp>
        <p:nvSpPr>
          <p:cNvPr id="11" name="CuadroTexto 10"/>
          <p:cNvSpPr txBox="1"/>
          <p:nvPr/>
        </p:nvSpPr>
        <p:spPr>
          <a:xfrm>
            <a:off x="4484510" y="1427187"/>
            <a:ext cx="2216043" cy="646331"/>
          </a:xfrm>
          <a:prstGeom prst="rect">
            <a:avLst/>
          </a:prstGeom>
          <a:noFill/>
        </p:spPr>
        <p:txBody>
          <a:bodyPr wrap="square" rtlCol="0">
            <a:spAutoFit/>
          </a:bodyPr>
          <a:lstStyle/>
          <a:p>
            <a:pPr algn="ctr"/>
            <a:r>
              <a:rPr lang="es-ES" dirty="0"/>
              <a:t>2ª FASE</a:t>
            </a:r>
          </a:p>
          <a:p>
            <a:pPr algn="ctr"/>
            <a:endParaRPr lang="es-ES" dirty="0"/>
          </a:p>
        </p:txBody>
      </p:sp>
      <p:pic>
        <p:nvPicPr>
          <p:cNvPr id="12" name="Imagen 11"/>
          <p:cNvPicPr/>
          <p:nvPr/>
        </p:nvPicPr>
        <p:blipFill>
          <a:blip r:embed="rId3"/>
          <a:stretch>
            <a:fillRect/>
          </a:stretch>
        </p:blipFill>
        <p:spPr>
          <a:xfrm>
            <a:off x="4161560" y="1802105"/>
            <a:ext cx="2861945" cy="2012950"/>
          </a:xfrm>
          <a:prstGeom prst="rect">
            <a:avLst/>
          </a:prstGeom>
        </p:spPr>
      </p:pic>
      <p:pic>
        <p:nvPicPr>
          <p:cNvPr id="13" name="Imagen 12"/>
          <p:cNvPicPr/>
          <p:nvPr/>
        </p:nvPicPr>
        <p:blipFill>
          <a:blip r:embed="rId4"/>
          <a:stretch>
            <a:fillRect/>
          </a:stretch>
        </p:blipFill>
        <p:spPr>
          <a:xfrm>
            <a:off x="7325180" y="2075155"/>
            <a:ext cx="3174365" cy="1739900"/>
          </a:xfrm>
          <a:prstGeom prst="rect">
            <a:avLst/>
          </a:prstGeom>
        </p:spPr>
      </p:pic>
      <p:sp>
        <p:nvSpPr>
          <p:cNvPr id="14" name="CuadroTexto 13"/>
          <p:cNvSpPr txBox="1"/>
          <p:nvPr/>
        </p:nvSpPr>
        <p:spPr>
          <a:xfrm>
            <a:off x="7804340" y="1478939"/>
            <a:ext cx="2216043" cy="646331"/>
          </a:xfrm>
          <a:prstGeom prst="rect">
            <a:avLst/>
          </a:prstGeom>
          <a:noFill/>
        </p:spPr>
        <p:txBody>
          <a:bodyPr wrap="square" rtlCol="0">
            <a:spAutoFit/>
          </a:bodyPr>
          <a:lstStyle/>
          <a:p>
            <a:pPr algn="ctr"/>
            <a:r>
              <a:rPr lang="es-ES" dirty="0"/>
              <a:t>3ª FASE</a:t>
            </a:r>
          </a:p>
          <a:p>
            <a:pPr algn="ctr"/>
            <a:endParaRPr lang="es-ES" dirty="0"/>
          </a:p>
        </p:txBody>
      </p:sp>
      <p:sp>
        <p:nvSpPr>
          <p:cNvPr id="15" name="CuadroTexto 14"/>
          <p:cNvSpPr txBox="1"/>
          <p:nvPr/>
        </p:nvSpPr>
        <p:spPr>
          <a:xfrm>
            <a:off x="608577" y="4291532"/>
            <a:ext cx="2216043" cy="646331"/>
          </a:xfrm>
          <a:prstGeom prst="rect">
            <a:avLst/>
          </a:prstGeom>
          <a:noFill/>
        </p:spPr>
        <p:txBody>
          <a:bodyPr wrap="square" rtlCol="0">
            <a:spAutoFit/>
          </a:bodyPr>
          <a:lstStyle/>
          <a:p>
            <a:pPr algn="ctr"/>
            <a:r>
              <a:rPr lang="es-ES" dirty="0"/>
              <a:t>4ª FASE</a:t>
            </a:r>
          </a:p>
          <a:p>
            <a:pPr algn="ctr"/>
            <a:endParaRPr lang="es-ES" dirty="0"/>
          </a:p>
        </p:txBody>
      </p:sp>
      <p:pic>
        <p:nvPicPr>
          <p:cNvPr id="16" name="Imagen 15"/>
          <p:cNvPicPr/>
          <p:nvPr/>
        </p:nvPicPr>
        <p:blipFill>
          <a:blip r:embed="rId5"/>
          <a:stretch>
            <a:fillRect/>
          </a:stretch>
        </p:blipFill>
        <p:spPr>
          <a:xfrm>
            <a:off x="97348" y="4705716"/>
            <a:ext cx="3238500" cy="1910080"/>
          </a:xfrm>
          <a:prstGeom prst="rect">
            <a:avLst/>
          </a:prstGeom>
        </p:spPr>
      </p:pic>
      <p:pic>
        <p:nvPicPr>
          <p:cNvPr id="17" name="Imagen 16"/>
          <p:cNvPicPr/>
          <p:nvPr/>
        </p:nvPicPr>
        <p:blipFill>
          <a:blip r:embed="rId6"/>
          <a:stretch>
            <a:fillRect/>
          </a:stretch>
        </p:blipFill>
        <p:spPr>
          <a:xfrm>
            <a:off x="4502555" y="4519026"/>
            <a:ext cx="2520950" cy="2283460"/>
          </a:xfrm>
          <a:prstGeom prst="rect">
            <a:avLst/>
          </a:prstGeom>
        </p:spPr>
      </p:pic>
      <p:sp>
        <p:nvSpPr>
          <p:cNvPr id="18" name="CuadroTexto 17"/>
          <p:cNvSpPr txBox="1"/>
          <p:nvPr/>
        </p:nvSpPr>
        <p:spPr>
          <a:xfrm>
            <a:off x="4655008" y="4195860"/>
            <a:ext cx="2216043" cy="646331"/>
          </a:xfrm>
          <a:prstGeom prst="rect">
            <a:avLst/>
          </a:prstGeom>
          <a:noFill/>
        </p:spPr>
        <p:txBody>
          <a:bodyPr wrap="square" rtlCol="0">
            <a:spAutoFit/>
          </a:bodyPr>
          <a:lstStyle/>
          <a:p>
            <a:pPr algn="ctr"/>
            <a:r>
              <a:rPr lang="es-ES" dirty="0"/>
              <a:t>5ª FASE</a:t>
            </a:r>
          </a:p>
          <a:p>
            <a:pPr algn="ctr"/>
            <a:endParaRPr lang="es-ES" dirty="0"/>
          </a:p>
        </p:txBody>
      </p:sp>
      <p:sp>
        <p:nvSpPr>
          <p:cNvPr id="19" name="CuadroTexto 18"/>
          <p:cNvSpPr txBox="1"/>
          <p:nvPr/>
        </p:nvSpPr>
        <p:spPr>
          <a:xfrm>
            <a:off x="8565747" y="4195859"/>
            <a:ext cx="2216043" cy="646331"/>
          </a:xfrm>
          <a:prstGeom prst="rect">
            <a:avLst/>
          </a:prstGeom>
          <a:noFill/>
        </p:spPr>
        <p:txBody>
          <a:bodyPr wrap="square" rtlCol="0">
            <a:spAutoFit/>
          </a:bodyPr>
          <a:lstStyle/>
          <a:p>
            <a:pPr algn="ctr"/>
            <a:r>
              <a:rPr lang="es-ES" dirty="0"/>
              <a:t>6ª FASE</a:t>
            </a:r>
          </a:p>
          <a:p>
            <a:pPr algn="ctr"/>
            <a:endParaRPr lang="es-ES" dirty="0"/>
          </a:p>
        </p:txBody>
      </p:sp>
      <p:pic>
        <p:nvPicPr>
          <p:cNvPr id="20" name="Imagen 19"/>
          <p:cNvPicPr/>
          <p:nvPr/>
        </p:nvPicPr>
        <p:blipFill>
          <a:blip r:embed="rId7"/>
          <a:stretch>
            <a:fillRect/>
          </a:stretch>
        </p:blipFill>
        <p:spPr>
          <a:xfrm>
            <a:off x="7301725" y="4866108"/>
            <a:ext cx="4744085" cy="1828800"/>
          </a:xfrm>
          <a:prstGeom prst="rect">
            <a:avLst/>
          </a:prstGeom>
        </p:spPr>
      </p:pic>
    </p:spTree>
    <p:extLst>
      <p:ext uri="{BB962C8B-B14F-4D97-AF65-F5344CB8AC3E}">
        <p14:creationId xmlns:p14="http://schemas.microsoft.com/office/powerpoint/2010/main" val="419777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780081" y="842075"/>
            <a:ext cx="5711125" cy="369332"/>
          </a:xfrm>
          <a:prstGeom prst="rect">
            <a:avLst/>
          </a:prstGeom>
          <a:noFill/>
        </p:spPr>
        <p:txBody>
          <a:bodyPr wrap="square" rtlCol="0">
            <a:spAutoFit/>
          </a:bodyPr>
          <a:lstStyle/>
          <a:p>
            <a:r>
              <a:rPr lang="es-ES" dirty="0"/>
              <a:t>4.3 Documentación de pruebas</a:t>
            </a:r>
          </a:p>
        </p:txBody>
      </p:sp>
      <p:sp>
        <p:nvSpPr>
          <p:cNvPr id="2" name="CuadroTexto 1"/>
          <p:cNvSpPr txBox="1"/>
          <p:nvPr/>
        </p:nvSpPr>
        <p:spPr>
          <a:xfrm>
            <a:off x="780081" y="5498844"/>
            <a:ext cx="10363200" cy="646331"/>
          </a:xfrm>
          <a:prstGeom prst="rect">
            <a:avLst/>
          </a:prstGeom>
          <a:noFill/>
        </p:spPr>
        <p:txBody>
          <a:bodyPr wrap="square" rtlCol="0">
            <a:spAutoFit/>
          </a:bodyPr>
          <a:lstStyle/>
          <a:p>
            <a:pPr lvl="1"/>
            <a:r>
              <a:rPr lang="es-ES" dirty="0"/>
              <a:t>Y una vez que teníamos las ideas más o menos claras, pusimos el diseño original en otra pantalla, a modo de referencia, en paralelo.</a:t>
            </a:r>
          </a:p>
        </p:txBody>
      </p:sp>
      <p:sp>
        <p:nvSpPr>
          <p:cNvPr id="7" name="CuadroTexto 6"/>
          <p:cNvSpPr txBox="1"/>
          <p:nvPr/>
        </p:nvSpPr>
        <p:spPr>
          <a:xfrm>
            <a:off x="1290821" y="1374184"/>
            <a:ext cx="9880169" cy="646331"/>
          </a:xfrm>
          <a:prstGeom prst="rect">
            <a:avLst/>
          </a:prstGeom>
          <a:noFill/>
        </p:spPr>
        <p:txBody>
          <a:bodyPr wrap="square" rtlCol="0">
            <a:spAutoFit/>
          </a:bodyPr>
          <a:lstStyle/>
          <a:p>
            <a:r>
              <a:rPr lang="es-ES" dirty="0"/>
              <a:t>Iniciamos con modelos mas sencillos del diseño para ir jugando con las formas</a:t>
            </a:r>
          </a:p>
          <a:p>
            <a:endParaRPr lang="es-ES" dirty="0"/>
          </a:p>
        </p:txBody>
      </p:sp>
      <p:pic>
        <p:nvPicPr>
          <p:cNvPr id="3" name="Imagen 2"/>
          <p:cNvPicPr>
            <a:picLocks noChangeAspect="1"/>
          </p:cNvPicPr>
          <p:nvPr/>
        </p:nvPicPr>
        <p:blipFill>
          <a:blip r:embed="rId2"/>
          <a:stretch>
            <a:fillRect/>
          </a:stretch>
        </p:blipFill>
        <p:spPr>
          <a:xfrm>
            <a:off x="3080368" y="2183292"/>
            <a:ext cx="5153025" cy="3152775"/>
          </a:xfrm>
          <a:prstGeom prst="rect">
            <a:avLst/>
          </a:prstGeom>
        </p:spPr>
      </p:pic>
    </p:spTree>
    <p:extLst>
      <p:ext uri="{BB962C8B-B14F-4D97-AF65-F5344CB8AC3E}">
        <p14:creationId xmlns:p14="http://schemas.microsoft.com/office/powerpoint/2010/main" val="163933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348711" y="752699"/>
            <a:ext cx="5711125" cy="369332"/>
          </a:xfrm>
          <a:prstGeom prst="rect">
            <a:avLst/>
          </a:prstGeom>
          <a:noFill/>
        </p:spPr>
        <p:txBody>
          <a:bodyPr wrap="square" rtlCol="0">
            <a:spAutoFit/>
          </a:bodyPr>
          <a:lstStyle/>
          <a:p>
            <a:r>
              <a:rPr lang="es-ES" dirty="0"/>
              <a:t>4.4 Documentación de instalación</a:t>
            </a:r>
          </a:p>
        </p:txBody>
      </p:sp>
      <p:sp>
        <p:nvSpPr>
          <p:cNvPr id="2" name="CuadroTexto 1"/>
          <p:cNvSpPr txBox="1"/>
          <p:nvPr/>
        </p:nvSpPr>
        <p:spPr>
          <a:xfrm>
            <a:off x="1021595" y="1200554"/>
            <a:ext cx="10602133" cy="646331"/>
          </a:xfrm>
          <a:prstGeom prst="rect">
            <a:avLst/>
          </a:prstGeom>
          <a:noFill/>
        </p:spPr>
        <p:txBody>
          <a:bodyPr wrap="square" rtlCol="0">
            <a:spAutoFit/>
          </a:bodyPr>
          <a:lstStyle/>
          <a:p>
            <a:r>
              <a:rPr lang="es-ES" dirty="0"/>
              <a:t>Se empezó con la descarga del software de la pagina oficial de </a:t>
            </a:r>
            <a:r>
              <a:rPr lang="es-ES" dirty="0" err="1"/>
              <a:t>SketchUp</a:t>
            </a:r>
            <a:endParaRPr lang="es-ES" dirty="0"/>
          </a:p>
          <a:p>
            <a:r>
              <a:rPr lang="es-ES" dirty="0"/>
              <a:t> </a:t>
            </a:r>
          </a:p>
        </p:txBody>
      </p:sp>
      <p:sp>
        <p:nvSpPr>
          <p:cNvPr id="6" name="CuadroTexto 5"/>
          <p:cNvSpPr txBox="1"/>
          <p:nvPr/>
        </p:nvSpPr>
        <p:spPr>
          <a:xfrm>
            <a:off x="1021595" y="3075340"/>
            <a:ext cx="10602133" cy="369332"/>
          </a:xfrm>
          <a:prstGeom prst="rect">
            <a:avLst/>
          </a:prstGeom>
          <a:noFill/>
        </p:spPr>
        <p:txBody>
          <a:bodyPr wrap="square" rtlCol="0">
            <a:spAutoFit/>
          </a:bodyPr>
          <a:lstStyle/>
          <a:p>
            <a:r>
              <a:rPr lang="es-ES" dirty="0"/>
              <a:t>A continuación se ha procedido a la instalación del software, tras lo cual aparecen 3 accesos directos</a:t>
            </a:r>
          </a:p>
        </p:txBody>
      </p:sp>
      <p:sp>
        <p:nvSpPr>
          <p:cNvPr id="7" name="CuadroTexto 6"/>
          <p:cNvSpPr txBox="1"/>
          <p:nvPr/>
        </p:nvSpPr>
        <p:spPr>
          <a:xfrm>
            <a:off x="1021595" y="4885259"/>
            <a:ext cx="10602133" cy="369332"/>
          </a:xfrm>
          <a:prstGeom prst="rect">
            <a:avLst/>
          </a:prstGeom>
          <a:noFill/>
        </p:spPr>
        <p:txBody>
          <a:bodyPr wrap="square" rtlCol="0">
            <a:spAutoFit/>
          </a:bodyPr>
          <a:lstStyle/>
          <a:p>
            <a:r>
              <a:rPr lang="es-ES" dirty="0"/>
              <a:t>Definimos la plantilla inicial</a:t>
            </a:r>
          </a:p>
        </p:txBody>
      </p:sp>
      <p:sp>
        <p:nvSpPr>
          <p:cNvPr id="8" name="CuadroTexto 7"/>
          <p:cNvSpPr txBox="1"/>
          <p:nvPr/>
        </p:nvSpPr>
        <p:spPr>
          <a:xfrm>
            <a:off x="1021595" y="5346971"/>
            <a:ext cx="10602133" cy="369332"/>
          </a:xfrm>
          <a:prstGeom prst="rect">
            <a:avLst/>
          </a:prstGeom>
          <a:noFill/>
        </p:spPr>
        <p:txBody>
          <a:bodyPr wrap="square" rtlCol="0">
            <a:spAutoFit/>
          </a:bodyPr>
          <a:lstStyle/>
          <a:p>
            <a:r>
              <a:rPr lang="es-ES" dirty="0"/>
              <a:t>E importamos el </a:t>
            </a:r>
            <a:r>
              <a:rPr lang="es-ES" dirty="0" err="1"/>
              <a:t>pluggin</a:t>
            </a:r>
            <a:r>
              <a:rPr lang="es-ES" dirty="0"/>
              <a:t> para poder importar y exportar en formato .STL (necesario para la impresora)</a:t>
            </a:r>
          </a:p>
        </p:txBody>
      </p:sp>
      <p:pic>
        <p:nvPicPr>
          <p:cNvPr id="11" name="Imagen 10"/>
          <p:cNvPicPr>
            <a:picLocks noChangeAspect="1"/>
          </p:cNvPicPr>
          <p:nvPr/>
        </p:nvPicPr>
        <p:blipFill>
          <a:blip r:embed="rId2"/>
          <a:stretch>
            <a:fillRect/>
          </a:stretch>
        </p:blipFill>
        <p:spPr>
          <a:xfrm>
            <a:off x="3057957" y="1643287"/>
            <a:ext cx="5133975" cy="1238250"/>
          </a:xfrm>
          <a:prstGeom prst="rect">
            <a:avLst/>
          </a:prstGeom>
        </p:spPr>
      </p:pic>
      <p:pic>
        <p:nvPicPr>
          <p:cNvPr id="12" name="Imagen 11"/>
          <p:cNvPicPr>
            <a:picLocks noChangeAspect="1"/>
          </p:cNvPicPr>
          <p:nvPr/>
        </p:nvPicPr>
        <p:blipFill>
          <a:blip r:embed="rId3"/>
          <a:stretch>
            <a:fillRect/>
          </a:stretch>
        </p:blipFill>
        <p:spPr>
          <a:xfrm>
            <a:off x="4279755" y="3444672"/>
            <a:ext cx="3133725" cy="1190625"/>
          </a:xfrm>
          <a:prstGeom prst="rect">
            <a:avLst/>
          </a:prstGeom>
        </p:spPr>
      </p:pic>
      <p:pic>
        <p:nvPicPr>
          <p:cNvPr id="13" name="Imagen 12"/>
          <p:cNvPicPr/>
          <p:nvPr/>
        </p:nvPicPr>
        <p:blipFill>
          <a:blip r:embed="rId4"/>
          <a:stretch>
            <a:fillRect/>
          </a:stretch>
        </p:blipFill>
        <p:spPr>
          <a:xfrm>
            <a:off x="4058948" y="4727677"/>
            <a:ext cx="5210175" cy="685800"/>
          </a:xfrm>
          <a:prstGeom prst="rect">
            <a:avLst/>
          </a:prstGeom>
        </p:spPr>
      </p:pic>
      <p:pic>
        <p:nvPicPr>
          <p:cNvPr id="14" name="Imagen 13"/>
          <p:cNvPicPr/>
          <p:nvPr/>
        </p:nvPicPr>
        <p:blipFill>
          <a:blip r:embed="rId5"/>
          <a:stretch>
            <a:fillRect/>
          </a:stretch>
        </p:blipFill>
        <p:spPr>
          <a:xfrm>
            <a:off x="4502498" y="5808683"/>
            <a:ext cx="3114675" cy="666750"/>
          </a:xfrm>
          <a:prstGeom prst="rect">
            <a:avLst/>
          </a:prstGeom>
        </p:spPr>
      </p:pic>
    </p:spTree>
    <p:extLst>
      <p:ext uri="{BB962C8B-B14F-4D97-AF65-F5344CB8AC3E}">
        <p14:creationId xmlns:p14="http://schemas.microsoft.com/office/powerpoint/2010/main" val="40761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348711" y="752699"/>
            <a:ext cx="5711125" cy="369332"/>
          </a:xfrm>
          <a:prstGeom prst="rect">
            <a:avLst/>
          </a:prstGeom>
          <a:noFill/>
        </p:spPr>
        <p:txBody>
          <a:bodyPr wrap="square" rtlCol="0">
            <a:spAutoFit/>
          </a:bodyPr>
          <a:lstStyle/>
          <a:p>
            <a:r>
              <a:rPr lang="es-ES" dirty="0"/>
              <a:t>4.5 Documentación de manual de usuario</a:t>
            </a:r>
          </a:p>
        </p:txBody>
      </p:sp>
      <p:pic>
        <p:nvPicPr>
          <p:cNvPr id="10" name="Imagen 9"/>
          <p:cNvPicPr/>
          <p:nvPr/>
        </p:nvPicPr>
        <p:blipFill>
          <a:blip r:embed="rId2"/>
          <a:stretch>
            <a:fillRect/>
          </a:stretch>
        </p:blipFill>
        <p:spPr>
          <a:xfrm>
            <a:off x="348711" y="1197601"/>
            <a:ext cx="10343267" cy="1297520"/>
          </a:xfrm>
          <a:prstGeom prst="rect">
            <a:avLst/>
          </a:prstGeom>
        </p:spPr>
      </p:pic>
      <p:pic>
        <p:nvPicPr>
          <p:cNvPr id="11" name="Imagen 10"/>
          <p:cNvPicPr/>
          <p:nvPr/>
        </p:nvPicPr>
        <p:blipFill>
          <a:blip r:embed="rId3"/>
          <a:stretch>
            <a:fillRect/>
          </a:stretch>
        </p:blipFill>
        <p:spPr>
          <a:xfrm>
            <a:off x="7371434" y="2421794"/>
            <a:ext cx="4577757" cy="4436206"/>
          </a:xfrm>
          <a:prstGeom prst="rect">
            <a:avLst/>
          </a:prstGeom>
        </p:spPr>
      </p:pic>
    </p:spTree>
    <p:extLst>
      <p:ext uri="{BB962C8B-B14F-4D97-AF65-F5344CB8AC3E}">
        <p14:creationId xmlns:p14="http://schemas.microsoft.com/office/powerpoint/2010/main" val="23077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87457" y="294468"/>
            <a:ext cx="4176794" cy="369332"/>
          </a:xfrm>
          <a:prstGeom prst="rect">
            <a:avLst/>
          </a:prstGeom>
          <a:noFill/>
        </p:spPr>
        <p:txBody>
          <a:bodyPr wrap="square" rtlCol="0">
            <a:spAutoFit/>
          </a:bodyPr>
          <a:lstStyle/>
          <a:p>
            <a:r>
              <a:rPr lang="es-ES" dirty="0"/>
              <a:t>PUNTO 6.1</a:t>
            </a:r>
          </a:p>
        </p:txBody>
      </p:sp>
      <p:graphicFrame>
        <p:nvGraphicFramePr>
          <p:cNvPr id="2" name="Tabla 1"/>
          <p:cNvGraphicFramePr>
            <a:graphicFrameLocks noGrp="1"/>
          </p:cNvGraphicFramePr>
          <p:nvPr>
            <p:extLst>
              <p:ext uri="{D42A27DB-BD31-4B8C-83A1-F6EECF244321}">
                <p14:modId xmlns:p14="http://schemas.microsoft.com/office/powerpoint/2010/main" val="4280874691"/>
              </p:ext>
            </p:extLst>
          </p:nvPr>
        </p:nvGraphicFramePr>
        <p:xfrm>
          <a:off x="798286" y="663800"/>
          <a:ext cx="10450285" cy="5708017"/>
        </p:xfrm>
        <a:graphic>
          <a:graphicData uri="http://schemas.openxmlformats.org/drawingml/2006/table">
            <a:tbl>
              <a:tblPr firstRow="1" firstCol="1" bandRow="1">
                <a:tableStyleId>{5C22544A-7EE6-4342-B048-85BDC9FD1C3A}</a:tableStyleId>
              </a:tblPr>
              <a:tblGrid>
                <a:gridCol w="2899442">
                  <a:extLst>
                    <a:ext uri="{9D8B030D-6E8A-4147-A177-3AD203B41FA5}">
                      <a16:colId xmlns:a16="http://schemas.microsoft.com/office/drawing/2014/main" xmlns="" val="504207429"/>
                    </a:ext>
                  </a:extLst>
                </a:gridCol>
                <a:gridCol w="7550843">
                  <a:extLst>
                    <a:ext uri="{9D8B030D-6E8A-4147-A177-3AD203B41FA5}">
                      <a16:colId xmlns:a16="http://schemas.microsoft.com/office/drawing/2014/main" xmlns="" val="1687500826"/>
                    </a:ext>
                  </a:extLst>
                </a:gridCol>
              </a:tblGrid>
              <a:tr h="212046">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CRITERIO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EVALUACIÓN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920435802"/>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Interfaz de usuario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La interfaz de Sketchup es muy intuitiva, con menús fácilmente reconocibles y totalmente traducida al castellano.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4054524064"/>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Facilidad de uso general</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Sketchup es muy sencillo e intuitivo, es de fácil aprendizaje para personas que nunca han manejado este tipo de herramientas.</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1613835402"/>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Tiempo de aprendizaje</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El aprendizaje ha sido aproximadamente de unas 15 horas, incluyendo la formación previa como el manejo de la aplicación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1910228346"/>
                  </a:ext>
                </a:extLst>
              </a:tr>
              <a:tr h="636135">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Tiempo de configuración</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El tiempo total de configuración, incluyendo la instalación ha sido aproximadamente de 30 minutos, el programa se instala rápido, no así el plug-in para convertir a STL.</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236069169"/>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Sistemas operativos útiles</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Las pruebas se han realizado en Windows 10, dado que la aplicación funciona tanto en Windows como en MAC OSX.</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3465891306"/>
                  </a:ext>
                </a:extLst>
              </a:tr>
              <a:tr h="212046">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Exportación a STL</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Hemos tenido que instalar un plug-in a través de la aplicación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1183369916"/>
                  </a:ext>
                </a:extLst>
              </a:tr>
              <a:tr h="1060224">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Extensiones utilizadas</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Se han utilizado las siguientes extensiones:</a:t>
                      </a:r>
                    </a:p>
                    <a:p>
                      <a:pPr marL="342900" lvl="0" indent="-342900" algn="just">
                        <a:lnSpc>
                          <a:spcPct val="107000"/>
                        </a:lnSpc>
                        <a:spcAft>
                          <a:spcPts val="0"/>
                        </a:spcAft>
                        <a:buFont typeface="Symbol" panose="05050102010706020507" pitchFamily="18" charset="2"/>
                        <a:buChar char=""/>
                      </a:pPr>
                      <a:r>
                        <a:rPr lang="es-ES" sz="1400" dirty="0">
                          <a:effectLst/>
                          <a:latin typeface="Arial" panose="020B0604020202020204" pitchFamily="34" charset="0"/>
                          <a:cs typeface="Arial" panose="020B0604020202020204" pitchFamily="34" charset="0"/>
                        </a:rPr>
                        <a:t>SKP – extensión con la que </a:t>
                      </a:r>
                      <a:r>
                        <a:rPr lang="es-ES" sz="1400" dirty="0" err="1">
                          <a:effectLst/>
                          <a:latin typeface="Arial" panose="020B0604020202020204" pitchFamily="34" charset="0"/>
                          <a:cs typeface="Arial" panose="020B0604020202020204" pitchFamily="34" charset="0"/>
                        </a:rPr>
                        <a:t>sketchup</a:t>
                      </a:r>
                      <a:r>
                        <a:rPr lang="es-ES" sz="1400" dirty="0">
                          <a:effectLst/>
                          <a:latin typeface="Arial" panose="020B0604020202020204" pitchFamily="34" charset="0"/>
                          <a:cs typeface="Arial" panose="020B0604020202020204" pitchFamily="34" charset="0"/>
                        </a:rPr>
                        <a:t> guarda sus diseños</a:t>
                      </a:r>
                    </a:p>
                    <a:p>
                      <a:pPr marL="342900" lvl="0" indent="-342900" algn="just">
                        <a:lnSpc>
                          <a:spcPct val="107000"/>
                        </a:lnSpc>
                        <a:spcAft>
                          <a:spcPts val="0"/>
                        </a:spcAft>
                        <a:buFont typeface="Symbol" panose="05050102010706020507" pitchFamily="18" charset="2"/>
                        <a:buChar char=""/>
                      </a:pPr>
                      <a:r>
                        <a:rPr lang="es-ES" sz="1400" dirty="0">
                          <a:effectLst/>
                          <a:latin typeface="Arial" panose="020B0604020202020204" pitchFamily="34" charset="0"/>
                          <a:cs typeface="Arial" panose="020B0604020202020204" pitchFamily="34" charset="0"/>
                        </a:rPr>
                        <a:t>STL – extensión reconocida por la impresora 3D (se ha necesitado </a:t>
                      </a:r>
                      <a:r>
                        <a:rPr lang="es-ES" sz="1400" dirty="0" err="1">
                          <a:effectLst/>
                          <a:latin typeface="Arial" panose="020B0604020202020204" pitchFamily="34" charset="0"/>
                          <a:cs typeface="Arial" panose="020B0604020202020204" pitchFamily="34" charset="0"/>
                        </a:rPr>
                        <a:t>plug</a:t>
                      </a:r>
                      <a:r>
                        <a:rPr lang="es-ES" sz="1400" dirty="0">
                          <a:effectLst/>
                          <a:latin typeface="Arial" panose="020B0604020202020204" pitchFamily="34" charset="0"/>
                          <a:cs typeface="Arial" panose="020B0604020202020204" pitchFamily="34" charset="0"/>
                        </a:rPr>
                        <a:t>-in como hemos mencionado en el punto anterior)</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2720240425"/>
                  </a:ext>
                </a:extLst>
              </a:tr>
              <a:tr h="424089">
                <a:tc>
                  <a:txBody>
                    <a:bodyPr/>
                    <a:lstStyle/>
                    <a:p>
                      <a:pPr algn="l">
                        <a:lnSpc>
                          <a:spcPct val="107000"/>
                        </a:lnSpc>
                        <a:spcAft>
                          <a:spcPts val="0"/>
                        </a:spcAft>
                      </a:pPr>
                      <a:r>
                        <a:rPr lang="es-ES" sz="1400">
                          <a:effectLst/>
                          <a:latin typeface="Arial" panose="020B0604020202020204" pitchFamily="34" charset="0"/>
                          <a:cs typeface="Arial" panose="020B0604020202020204" pitchFamily="34" charset="0"/>
                        </a:rPr>
                        <a:t>Horas empleadas en el desarrollo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Se han empleado aproximadamente unas 10 horas de diseño.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637489737"/>
                  </a:ext>
                </a:extLst>
              </a:tr>
              <a:tr h="848178">
                <a:tc>
                  <a:txBody>
                    <a:bodyPr/>
                    <a:lstStyle/>
                    <a:p>
                      <a:pPr algn="l">
                        <a:lnSpc>
                          <a:spcPct val="107000"/>
                        </a:lnSpc>
                        <a:spcAft>
                          <a:spcPts val="0"/>
                        </a:spcAft>
                      </a:pPr>
                      <a:r>
                        <a:rPr lang="es-ES" sz="1400">
                          <a:effectLst/>
                          <a:latin typeface="Arial" panose="020B0604020202020204" pitchFamily="34" charset="0"/>
                          <a:cs typeface="Arial" panose="020B0604020202020204" pitchFamily="34" charset="0"/>
                        </a:rPr>
                        <a:t>Herramientas (escalar, rotar, etc…)</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En la fase de aprendizaje se han usado todas las herramientas básicas que cuenta la versión descargada. Dado que el diseño es en 3D, la herramienta más utilizada ha sido rotar, para ver desde todos los ángulos el modelo.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394137683"/>
                  </a:ext>
                </a:extLst>
              </a:tr>
              <a:tr h="424089">
                <a:tc>
                  <a:txBody>
                    <a:bodyPr/>
                    <a:lstStyle/>
                    <a:p>
                      <a:pPr algn="l">
                        <a:lnSpc>
                          <a:spcPct val="107000"/>
                        </a:lnSpc>
                        <a:spcAft>
                          <a:spcPts val="0"/>
                        </a:spcAft>
                      </a:pPr>
                      <a:r>
                        <a:rPr lang="es-ES" sz="1400">
                          <a:effectLst/>
                          <a:latin typeface="Arial" panose="020B0604020202020204" pitchFamily="34" charset="0"/>
                          <a:cs typeface="Arial" panose="020B0604020202020204" pitchFamily="34" charset="0"/>
                        </a:rPr>
                        <a:t>Tipo de modelado (CAD, mallas)</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tabLst>
                          <a:tab pos="2954020" algn="l"/>
                        </a:tabLst>
                      </a:pPr>
                      <a:r>
                        <a:rPr lang="es-ES" sz="1400" dirty="0">
                          <a:effectLst/>
                          <a:latin typeface="Arial" panose="020B0604020202020204" pitchFamily="34" charset="0"/>
                          <a:cs typeface="Arial" panose="020B0604020202020204" pitchFamily="34" charset="0"/>
                        </a:rPr>
                        <a:t>Al usar </a:t>
                      </a:r>
                      <a:r>
                        <a:rPr lang="es-ES" sz="1400" dirty="0" err="1">
                          <a:effectLst/>
                          <a:latin typeface="Arial" panose="020B0604020202020204" pitchFamily="34" charset="0"/>
                          <a:cs typeface="Arial" panose="020B0604020202020204" pitchFamily="34" charset="0"/>
                        </a:rPr>
                        <a:t>SketchUp</a:t>
                      </a:r>
                      <a:r>
                        <a:rPr lang="es-ES" sz="1400" dirty="0">
                          <a:effectLst/>
                          <a:latin typeface="Arial" panose="020B0604020202020204" pitchFamily="34" charset="0"/>
                          <a:cs typeface="Arial" panose="020B0604020202020204" pitchFamily="34" charset="0"/>
                        </a:rPr>
                        <a:t> nos basamos en un modelado CAD.</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xmlns="" val="1088894902"/>
                  </a:ext>
                </a:extLst>
              </a:tr>
            </a:tbl>
          </a:graphicData>
        </a:graphic>
      </p:graphicFrame>
    </p:spTree>
    <p:extLst>
      <p:ext uri="{BB962C8B-B14F-4D97-AF65-F5344CB8AC3E}">
        <p14:creationId xmlns:p14="http://schemas.microsoft.com/office/powerpoint/2010/main" val="28281286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768</Words>
  <Application>Microsoft Office PowerPoint</Application>
  <PresentationFormat>Panorámica</PresentationFormat>
  <Paragraphs>88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García Rubio David</dc:creator>
  <cp:lastModifiedBy>Sergio Sanz</cp:lastModifiedBy>
  <cp:revision>14</cp:revision>
  <dcterms:created xsi:type="dcterms:W3CDTF">2017-05-08T17:02:44Z</dcterms:created>
  <dcterms:modified xsi:type="dcterms:W3CDTF">2017-05-08T22:08:47Z</dcterms:modified>
</cp:coreProperties>
</file>