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.demaio01@outlook.it" userId="4e13d45a78ab80ef" providerId="LiveId" clId="{60D4D8AD-4F95-41D8-9719-48CB0F6A2978}"/>
    <pc:docChg chg="modSld">
      <pc:chgData name="dario.demaio01@outlook.it" userId="4e13d45a78ab80ef" providerId="LiveId" clId="{60D4D8AD-4F95-41D8-9719-48CB0F6A2978}" dt="2023-08-18T08:39:32.790" v="4" actId="113"/>
      <pc:docMkLst>
        <pc:docMk/>
      </pc:docMkLst>
      <pc:sldChg chg="modSp mod">
        <pc:chgData name="dario.demaio01@outlook.it" userId="4e13d45a78ab80ef" providerId="LiveId" clId="{60D4D8AD-4F95-41D8-9719-48CB0F6A2978}" dt="2023-08-18T08:39:32.790" v="4" actId="113"/>
        <pc:sldMkLst>
          <pc:docMk/>
          <pc:sldMk cId="0" sldId="257"/>
        </pc:sldMkLst>
        <pc:spChg chg="mod">
          <ac:chgData name="dario.demaio01@outlook.it" userId="4e13d45a78ab80ef" providerId="LiveId" clId="{60D4D8AD-4F95-41D8-9719-48CB0F6A2978}" dt="2023-08-18T08:39:32.790" v="4" actId="113"/>
          <ac:spMkLst>
            <pc:docMk/>
            <pc:sldMk cId="0" sldId="257"/>
            <ac:spMk id="19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3F596-DDFD-1125-EB30-0627401D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B9DAA8-E7DD-635D-6B1F-73DDC81EC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A0C6E-3E7E-2FBB-14C6-6A7E385D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E511-EAE1-2F39-7526-89754C23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065BE1-8754-4226-22C0-3CDFDE0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5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3B672-E6C4-C937-7992-8292CFCA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A6A78F-E5C9-2220-D040-967AA4169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FD95D9-EA7C-A77C-D32A-8EE29462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17438-5F7E-8BA7-0C07-FA989A5C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E91E9B-811F-EA9F-F1ED-EC002374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2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BDBBDB-CDE0-8727-CF9B-555A53B19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2D5AB8-80BA-6C9D-F31F-B7052A7C5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1A7F71-F7D9-0CF5-FCFE-DF8AF76F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5C5CC4-76E5-CFF1-C4A3-5EEDEADC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D9207-3669-716C-ADB4-C1BE840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35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"/>
          <p:cNvSpPr txBox="1">
            <a:spLocks noGrp="1"/>
          </p:cNvSpPr>
          <p:nvPr>
            <p:ph type="body" sz="quarter" idx="21"/>
          </p:nvPr>
        </p:nvSpPr>
        <p:spPr>
          <a:xfrm>
            <a:off x="654844" y="3589735"/>
            <a:ext cx="10882313" cy="1024031"/>
          </a:xfrm>
          <a:prstGeom prst="rect">
            <a:avLst/>
          </a:prstGeom>
        </p:spPr>
        <p:txBody>
          <a:bodyPr numCol="1" spcCol="38100" anchor="ctr">
            <a:noAutofit/>
          </a:bodyPr>
          <a:lstStyle/>
          <a:p>
            <a:endParaRPr/>
          </a:p>
        </p:txBody>
      </p:sp>
      <p:sp>
        <p:nvSpPr>
          <p:cNvPr id="12" name="Titolo Testo"/>
          <p:cNvSpPr txBox="1">
            <a:spLocks noGrp="1"/>
          </p:cNvSpPr>
          <p:nvPr>
            <p:ph type="title"/>
          </p:nvPr>
        </p:nvSpPr>
        <p:spPr>
          <a:xfrm>
            <a:off x="654844" y="1303734"/>
            <a:ext cx="10883493" cy="2321719"/>
          </a:xfrm>
          <a:prstGeom prst="rect">
            <a:avLst/>
          </a:prstGeom>
        </p:spPr>
        <p:txBody>
          <a:bodyPr anchor="b"/>
          <a:lstStyle>
            <a:lvl1pPr>
              <a:defRPr sz="5765" spc="-115"/>
            </a:lvl1pPr>
          </a:lstStyle>
          <a:p>
            <a:r>
              <a:t>Titolo Testo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54844" y="6087296"/>
            <a:ext cx="10882313" cy="324184"/>
          </a:xfrm>
          <a:prstGeom prst="rect">
            <a:avLst/>
          </a:prstGeom>
        </p:spPr>
        <p:txBody>
          <a:bodyPr numCol="1" spcCol="38100" anchor="b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500688" y="5792118"/>
            <a:ext cx="1190625" cy="8929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2645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9BA6E-CA75-0BE8-7F58-FD76577D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8D8755-4995-336E-BE90-0FA6C08D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5EE82A-05F4-8D3C-F984-C3829DC1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6D9FEA-D19E-D977-8269-4DD60CBE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B25E5C-AEDD-5772-288A-5616EEE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64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3F815-1BC0-84C6-792B-768D0C21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44F1F1-E584-F7E0-F993-6E529FE0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B3AB0-BCC7-02C3-C523-8FCB362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DC2D62-FF7B-EDCF-DC7A-77AF9C1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B6362-E85A-2BC2-41DE-7FD3BFAE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0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32738-C73B-106A-BE08-0693E6D7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254226-BA67-E69A-93C3-D2B308C07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2B2595-D8E1-2635-B2C4-783CCDB57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E678D-2D97-BB33-BA44-AF060FE7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06C710-36BB-8A41-7824-77193A3B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F21658-7384-DD46-E264-BE9DCE2F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9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B12FE-23DA-F44B-CC73-828B495B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32AE1-DCFA-0A9E-75EA-E78E68EC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BD0570-EC00-89D7-C104-6B36BBD3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EB8F4B-37FB-A0CB-C959-1A56A05FF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683E27E-B857-451F-6BAE-E857A3761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8B2171-286C-B84A-7337-73E221D9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FDDCCF0-B151-3910-EBBF-CEC1062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21EC3F-F13E-621F-FDF3-B10DACC5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21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24884-962F-AC00-DE14-A214ED5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D9303A-8924-E182-E003-E2CFC6D3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36F0C9-B805-FB7D-DAE6-C1EB095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0AD110-AB50-3EF8-B49C-4502133A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7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192C00-B75D-55C8-E8D4-0606805E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4A264C-1DA6-4CF8-72E1-514A3057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32BE3F-B81C-2112-D4CB-FB7DF3BF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0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D0436-CA8C-A903-7B19-A0950808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CE072-27BA-1AF6-51DF-0C0B5BB7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91838E-B233-198F-B768-9EBB80EA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7672A8-1B8E-C813-EA39-D576E8CD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D0BF31-BED6-D9AC-6692-401508AF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02F2B7-3F61-DFB6-95D5-1BA73C7E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2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1A4B5-9D11-38CA-3D0A-DF0C2290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A25C76-F93C-59D4-ABB2-2D55C8AA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64EEDD-15B1-7CEE-CD5F-DD88815C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E4A66F-5E6B-FC2A-BD70-9AA7271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988D24-AB91-1FC7-BFE7-812D7C4F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2D8AFF-94DC-70A1-0B1F-7C6B8DB6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50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09A613-F1CF-8D76-18EC-B350611F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892A89-378E-22CF-81E0-5938DA70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855D58-9671-6624-4C36-541DDA953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A514-A96E-4902-BE77-6736252BB82D}" type="datetimeFigureOut">
              <a:rPr lang="it-IT" smtClean="0"/>
              <a:t>13/09/2023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55393-16D1-6E55-561F-2B074628A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26E58-4AD3-ACD8-F033-D7D78AF5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0BF7-1FC4-4FFC-A37A-A26B2C43AC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8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mailto:d.demaio16@studenti.unisa.it" TargetMode="External"/><Relationship Id="rId4" Type="http://schemas.openxmlformats.org/officeDocument/2006/relationships/image" Target="../media/image3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mailto:d.demaio16@studenti.unis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.demaio16@studenti.unisa.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mailto:d.demaio16@studenti.unisa.it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940413"/>
            <a:ext cx="12208116" cy="95490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sp>
        <p:nvSpPr>
          <p:cNvPr id="187" name="Rettangolo"/>
          <p:cNvSpPr/>
          <p:nvPr/>
        </p:nvSpPr>
        <p:spPr>
          <a:xfrm>
            <a:off x="0" y="-25944"/>
            <a:ext cx="12191999" cy="9549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sp>
        <p:nvSpPr>
          <p:cNvPr id="188" name="Titolo tesi"/>
          <p:cNvSpPr txBox="1">
            <a:spLocks noGrp="1"/>
          </p:cNvSpPr>
          <p:nvPr>
            <p:ph type="title"/>
          </p:nvPr>
        </p:nvSpPr>
        <p:spPr>
          <a:xfrm>
            <a:off x="1279071" y="1915623"/>
            <a:ext cx="9633857" cy="135411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pc="-199">
                <a:solidFill>
                  <a:srgbClr val="30303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/>
            <a:r>
              <a:rPr lang="it-IT" sz="4000" dirty="0"/>
              <a:t>Confronto tra classificazione </a:t>
            </a:r>
            <a:r>
              <a:rPr lang="it-IT" sz="4000" dirty="0" err="1"/>
              <a:t>metric-based</a:t>
            </a:r>
            <a:r>
              <a:rPr lang="it-IT" sz="4000" dirty="0"/>
              <a:t> e NLP-</a:t>
            </a:r>
            <a:r>
              <a:rPr lang="it-IT" sz="4000" dirty="0" err="1"/>
              <a:t>based</a:t>
            </a:r>
            <a:r>
              <a:rPr lang="it-IT" sz="4000" dirty="0"/>
              <a:t> per l’individuazione di Code Smell</a:t>
            </a:r>
            <a:endParaRPr sz="4000" dirty="0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92" y="77610"/>
            <a:ext cx="1553048" cy="7477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Raggruppa"/>
          <p:cNvGrpSpPr/>
          <p:nvPr/>
        </p:nvGrpSpPr>
        <p:grpSpPr>
          <a:xfrm>
            <a:off x="404738" y="92762"/>
            <a:ext cx="717493" cy="717494"/>
            <a:chOff x="0" y="0"/>
            <a:chExt cx="1020434" cy="1020434"/>
          </a:xfrm>
        </p:grpSpPr>
        <p:sp>
          <p:nvSpPr>
            <p:cNvPr id="190" name="Cerchio"/>
            <p:cNvSpPr/>
            <p:nvPr/>
          </p:nvSpPr>
          <p:spPr>
            <a:xfrm>
              <a:off x="0" y="0"/>
              <a:ext cx="1020435" cy="10204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 defTabSz="410751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47"/>
            </a:p>
          </p:txBody>
        </p:sp>
        <p:pic>
          <p:nvPicPr>
            <p:cNvPr id="191" name="image2.tif" descr="image2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0" y="2139"/>
              <a:ext cx="1016153" cy="10161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Nome Cognome Mat.:  xxxxxxxxx"/>
          <p:cNvSpPr txBox="1"/>
          <p:nvPr/>
        </p:nvSpPr>
        <p:spPr>
          <a:xfrm>
            <a:off x="7832551" y="4797355"/>
            <a:ext cx="389322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 defTabSz="375589"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2039" dirty="0"/>
              <a:t>Dario De Maio</a:t>
            </a:r>
            <a:br>
              <a:rPr sz="2039" dirty="0"/>
            </a:br>
            <a:r>
              <a:rPr sz="2039" dirty="0"/>
              <a:t>Mat.:</a:t>
            </a:r>
            <a:r>
              <a:rPr lang="it-IT" sz="2040" dirty="0"/>
              <a:t>0512109837</a:t>
            </a:r>
            <a:endParaRPr sz="2040" dirty="0"/>
          </a:p>
        </p:txBody>
      </p:sp>
      <p:grpSp>
        <p:nvGrpSpPr>
          <p:cNvPr id="196" name="Raggruppa"/>
          <p:cNvGrpSpPr/>
          <p:nvPr/>
        </p:nvGrpSpPr>
        <p:grpSpPr>
          <a:xfrm>
            <a:off x="1279071" y="81806"/>
            <a:ext cx="761780" cy="793952"/>
            <a:chOff x="0" y="0"/>
            <a:chExt cx="1083419" cy="1129175"/>
          </a:xfrm>
        </p:grpSpPr>
        <p:sp>
          <p:nvSpPr>
            <p:cNvPr id="194" name="Ovale"/>
            <p:cNvSpPr/>
            <p:nvPr/>
          </p:nvSpPr>
          <p:spPr>
            <a:xfrm>
              <a:off x="49466" y="66770"/>
              <a:ext cx="1006820" cy="99563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 defTabSz="410751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547"/>
            </a:p>
          </p:txBody>
        </p:sp>
        <p:pic>
          <p:nvPicPr>
            <p:cNvPr id="195" name="image1.tif" descr="image1.tif"/>
            <p:cNvPicPr>
              <a:picLocks noChangeAspect="1"/>
            </p:cNvPicPr>
            <p:nvPr/>
          </p:nvPicPr>
          <p:blipFill>
            <a:blip r:embed="rId4"/>
            <a:srcRect l="19293" r="24200" b="37033"/>
            <a:stretch>
              <a:fillRect/>
            </a:stretch>
          </p:blipFill>
          <p:spPr>
            <a:xfrm>
              <a:off x="0" y="0"/>
              <a:ext cx="1083420" cy="112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email@studenti.unisa.it…"/>
          <p:cNvSpPr txBox="1"/>
          <p:nvPr/>
        </p:nvSpPr>
        <p:spPr>
          <a:xfrm>
            <a:off x="564167" y="6137910"/>
            <a:ext cx="2033575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</a:t>
            </a:r>
            <a:r>
              <a:rPr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sz="1200" dirty="0">
              <a:solidFill>
                <a:schemeClr val="bg1"/>
              </a:solidFill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144" y="6209609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Prof. Nome Cognome…"/>
          <p:cNvSpPr txBox="1"/>
          <p:nvPr/>
        </p:nvSpPr>
        <p:spPr>
          <a:xfrm>
            <a:off x="359575" y="4822202"/>
            <a:ext cx="389322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75589"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2039" dirty="0"/>
              <a:t>Prof. </a:t>
            </a:r>
            <a:r>
              <a:rPr lang="it-IT" sz="2039" dirty="0"/>
              <a:t>Andrea De Lucia</a:t>
            </a:r>
            <a:endParaRPr sz="2039" dirty="0"/>
          </a:p>
          <a:p>
            <a:pPr defTabSz="375589">
              <a:defRPr sz="29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sz="2039" dirty="0" err="1"/>
              <a:t>Dott</a:t>
            </a:r>
            <a:r>
              <a:rPr sz="2039" dirty="0"/>
              <a:t>. </a:t>
            </a:r>
            <a:r>
              <a:rPr lang="it-IT" sz="2039" dirty="0"/>
              <a:t>Manuel De Stefano</a:t>
            </a:r>
            <a:endParaRPr sz="2039" dirty="0"/>
          </a:p>
        </p:txBody>
      </p:sp>
      <p:sp>
        <p:nvSpPr>
          <p:cNvPr id="203" name="Corso di Laurea (Magistrale) in Informatica"/>
          <p:cNvSpPr txBox="1"/>
          <p:nvPr/>
        </p:nvSpPr>
        <p:spPr>
          <a:xfrm>
            <a:off x="3194648" y="1078787"/>
            <a:ext cx="580270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 defTabSz="534190">
              <a:lnSpc>
                <a:spcPct val="100000"/>
              </a:lnSpc>
              <a:spcBef>
                <a:spcPts val="0"/>
              </a:spcBef>
              <a:defRPr sz="1800" b="1">
                <a:solidFill>
                  <a:srgbClr val="30303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66" dirty="0"/>
              <a:t>Corso di </a:t>
            </a:r>
            <a:r>
              <a:rPr sz="1266" dirty="0" err="1"/>
              <a:t>Laurea</a:t>
            </a:r>
            <a:r>
              <a:rPr sz="1266" dirty="0"/>
              <a:t> in Informatica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83E131-1F44-E435-06B8-E201F69AD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498" y="5985721"/>
            <a:ext cx="859035" cy="849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15D09C-D385-322E-7B4E-EC218863E323}"/>
              </a:ext>
            </a:extLst>
          </p:cNvPr>
          <p:cNvSpPr txBox="1"/>
          <p:nvPr/>
        </p:nvSpPr>
        <p:spPr>
          <a:xfrm>
            <a:off x="130625" y="1180099"/>
            <a:ext cx="118701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Scelta dei modelli di Machine Learning tradizionale e modelli di NLP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FB63EF-E5DD-364C-3438-B9A47B341895}"/>
              </a:ext>
            </a:extLst>
          </p:cNvPr>
          <p:cNvSpPr txBox="1"/>
          <p:nvPr/>
        </p:nvSpPr>
        <p:spPr>
          <a:xfrm>
            <a:off x="289674" y="2163542"/>
            <a:ext cx="2643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 err="1">
                <a:latin typeface="Bell MT" panose="02020503060305020303" pitchFamily="18" charset="0"/>
              </a:rPr>
              <a:t>RandomForest</a:t>
            </a:r>
            <a:endParaRPr lang="it-IT" sz="2400" b="1" dirty="0">
              <a:latin typeface="Bell MT" panose="02020503060305020303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2FC0A3-B67E-DF0A-A209-A8DFFA9D1B00}"/>
              </a:ext>
            </a:extLst>
          </p:cNvPr>
          <p:cNvSpPr txBox="1"/>
          <p:nvPr/>
        </p:nvSpPr>
        <p:spPr>
          <a:xfrm>
            <a:off x="289674" y="3269375"/>
            <a:ext cx="4749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 err="1">
                <a:latin typeface="Bell MT" panose="02020503060305020303" pitchFamily="18" charset="0"/>
              </a:rPr>
              <a:t>RandomForest</a:t>
            </a:r>
            <a:r>
              <a:rPr lang="it-IT" sz="2400" b="1" dirty="0">
                <a:latin typeface="Bell MT" panose="02020503060305020303" pitchFamily="18" charset="0"/>
              </a:rPr>
              <a:t> con Word2Vec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318AFB-0747-77CE-96BB-B2A372906051}"/>
              </a:ext>
            </a:extLst>
          </p:cNvPr>
          <p:cNvSpPr txBox="1"/>
          <p:nvPr/>
        </p:nvSpPr>
        <p:spPr>
          <a:xfrm>
            <a:off x="289674" y="4375208"/>
            <a:ext cx="2301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 err="1">
                <a:latin typeface="Bell MT" panose="02020503060305020303" pitchFamily="18" charset="0"/>
              </a:rPr>
              <a:t>CodeBERT</a:t>
            </a:r>
            <a:endParaRPr lang="it-IT" sz="2400" b="1" dirty="0">
              <a:latin typeface="Bell MT" panose="02020503060305020303" pitchFamily="18" charset="0"/>
            </a:endParaRPr>
          </a:p>
        </p:txBody>
      </p:sp>
      <p:pic>
        <p:nvPicPr>
          <p:cNvPr id="7" name="Immagine 6" descr="Immagine che contiene cerchio, arte&#10;&#10;Descrizione generata automaticamente">
            <a:extLst>
              <a:ext uri="{FF2B5EF4-FFF2-40B4-BE49-F238E27FC236}">
                <a16:creationId xmlns:a16="http://schemas.microsoft.com/office/drawing/2014/main" id="{5CDAD252-FD38-8735-258E-A2C05AB39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24" y="2521917"/>
            <a:ext cx="2143125" cy="2143125"/>
          </a:xfrm>
          <a:prstGeom prst="rect">
            <a:avLst/>
          </a:prstGeom>
        </p:spPr>
      </p:pic>
      <p:pic>
        <p:nvPicPr>
          <p:cNvPr id="11" name="Immagine 10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11D8E7B1-CF21-931E-031E-7FA37130C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10" y="2323638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15D09C-D385-322E-7B4E-EC218863E323}"/>
              </a:ext>
            </a:extLst>
          </p:cNvPr>
          <p:cNvSpPr txBox="1"/>
          <p:nvPr/>
        </p:nvSpPr>
        <p:spPr>
          <a:xfrm>
            <a:off x="3515851" y="1077597"/>
            <a:ext cx="4889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Addestramento dei modelli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FB63EF-E5DD-364C-3438-B9A47B341895}"/>
              </a:ext>
            </a:extLst>
          </p:cNvPr>
          <p:cNvSpPr txBox="1"/>
          <p:nvPr/>
        </p:nvSpPr>
        <p:spPr>
          <a:xfrm>
            <a:off x="289831" y="1959594"/>
            <a:ext cx="7787369" cy="294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Split del dataset in training set(67%) e test set(33%)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Suddivisione del dataset in base ai progetti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Istanziazione dei modelli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Addestramento e testing dei tre modelli</a:t>
            </a:r>
          </a:p>
        </p:txBody>
      </p:sp>
    </p:spTree>
    <p:extLst>
      <p:ext uri="{BB962C8B-B14F-4D97-AF65-F5344CB8AC3E}">
        <p14:creationId xmlns:p14="http://schemas.microsoft.com/office/powerpoint/2010/main" val="29959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15D09C-D385-322E-7B4E-EC218863E323}"/>
              </a:ext>
            </a:extLst>
          </p:cNvPr>
          <p:cNvSpPr txBox="1"/>
          <p:nvPr/>
        </p:nvSpPr>
        <p:spPr>
          <a:xfrm>
            <a:off x="3997882" y="1111687"/>
            <a:ext cx="41823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Metriche di valutazione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43A2BD4-B2E1-D1AC-FDF9-A40B77B3C2E5}"/>
              </a:ext>
            </a:extLst>
          </p:cNvPr>
          <p:cNvSpPr txBox="1"/>
          <p:nvPr/>
        </p:nvSpPr>
        <p:spPr>
          <a:xfrm>
            <a:off x="176039" y="1842728"/>
            <a:ext cx="688624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700" b="1" dirty="0">
                <a:latin typeface="Bell MT" panose="02020503060305020303" pitchFamily="18" charset="0"/>
              </a:rPr>
              <a:t>Misure dirette delle prestazioni dei modelli: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BC54C2-87F1-BF64-D7A4-156ED6F66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55" y="2849506"/>
            <a:ext cx="1949699" cy="68931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132C10-D3F1-D039-026F-4B5DDFF69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377" y="2845792"/>
            <a:ext cx="1962665" cy="6893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D1CC2C-0651-1B4B-9BF9-0D2A244D0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768" y="2900958"/>
            <a:ext cx="3118513" cy="6329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E12DDE4-39B2-F779-902C-8DFBA44326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048" y="4172141"/>
            <a:ext cx="3352358" cy="6919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3E75B20-9A5C-5091-C60B-A06BE746BB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8179" y="4172141"/>
            <a:ext cx="4096801" cy="6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15D09C-D385-322E-7B4E-EC218863E323}"/>
              </a:ext>
            </a:extLst>
          </p:cNvPr>
          <p:cNvSpPr txBox="1"/>
          <p:nvPr/>
        </p:nvSpPr>
        <p:spPr>
          <a:xfrm>
            <a:off x="130625" y="1180099"/>
            <a:ext cx="4889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Metriche di valutazione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B0F4A0D-D1CD-DE09-79AA-79C7AA3B9F18}"/>
              </a:ext>
            </a:extLst>
          </p:cNvPr>
          <p:cNvSpPr txBox="1"/>
          <p:nvPr/>
        </p:nvSpPr>
        <p:spPr>
          <a:xfrm>
            <a:off x="245121" y="2034942"/>
            <a:ext cx="4974775" cy="2527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700" b="1" dirty="0">
                <a:latin typeface="Bell MT" panose="02020503060305020303" pitchFamily="18" charset="0"/>
              </a:rPr>
              <a:t>Test statistici non parametrici: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2700" b="1" dirty="0">
                <a:latin typeface="Bell MT" panose="02020503060305020303" pitchFamily="18" charset="0"/>
              </a:rPr>
              <a:t>Friedman;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2700" b="1" dirty="0" err="1">
                <a:latin typeface="Bell MT" panose="02020503060305020303" pitchFamily="18" charset="0"/>
              </a:rPr>
              <a:t>McNemar</a:t>
            </a:r>
            <a:r>
              <a:rPr lang="it-IT" sz="2700" b="1" dirty="0">
                <a:latin typeface="Bell MT" panose="02020503060305020303" pitchFamily="18" charset="0"/>
              </a:rPr>
              <a:t> con correzione di Bonferroni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599BF1-DB94-7736-51ED-0DCB46D56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836" y="1215838"/>
            <a:ext cx="3262540" cy="36715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272F3A0-8095-81DA-CB4C-8D0CADF8E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376" y="1215838"/>
            <a:ext cx="3212666" cy="36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Risultati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7E8BF7-D38C-9766-E0EC-55EC6817ACE1}"/>
              </a:ext>
            </a:extLst>
          </p:cNvPr>
          <p:cNvSpPr txBox="1"/>
          <p:nvPr/>
        </p:nvSpPr>
        <p:spPr>
          <a:xfrm>
            <a:off x="3477205" y="1191105"/>
            <a:ext cx="5237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Class Data </a:t>
            </a:r>
            <a:r>
              <a:rPr lang="it-IT" sz="3000" b="1" dirty="0" err="1">
                <a:latin typeface="Bell MT" panose="02020503060305020303" pitchFamily="18" charset="0"/>
              </a:rPr>
              <a:t>Should</a:t>
            </a:r>
            <a:r>
              <a:rPr lang="it-IT" sz="3000" b="1" dirty="0">
                <a:latin typeface="Bell MT" panose="02020503060305020303" pitchFamily="18" charset="0"/>
              </a:rPr>
              <a:t> Be Private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6491189-2B46-BCF1-CD53-2C026E983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18" y="2058533"/>
            <a:ext cx="3497883" cy="25071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0B215-1FF6-DF91-A5BD-BEC288CFB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001" y="2255418"/>
            <a:ext cx="3467400" cy="23471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9777F6-DC62-B5E3-7AE7-54E614927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712" y="2414902"/>
            <a:ext cx="4810350" cy="8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Risultati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7E8BF7-D38C-9766-E0EC-55EC6817ACE1}"/>
              </a:ext>
            </a:extLst>
          </p:cNvPr>
          <p:cNvSpPr txBox="1"/>
          <p:nvPr/>
        </p:nvSpPr>
        <p:spPr>
          <a:xfrm>
            <a:off x="4842585" y="1253521"/>
            <a:ext cx="22113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Large Class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8C7D30F-9FB4-869A-4668-DF84FF63F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7" y="2190086"/>
            <a:ext cx="3254022" cy="234716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4AF4BD1-934C-CF09-68B6-7CC5784A7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649" y="2106891"/>
            <a:ext cx="3330229" cy="23090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5DA915-6CFD-0FC7-2C46-E906F5C23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617" y="2341707"/>
            <a:ext cx="4676993" cy="15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Risultati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7E8BF7-D38C-9766-E0EC-55EC6817ACE1}"/>
              </a:ext>
            </a:extLst>
          </p:cNvPr>
          <p:cNvSpPr txBox="1"/>
          <p:nvPr/>
        </p:nvSpPr>
        <p:spPr>
          <a:xfrm>
            <a:off x="5131053" y="1320417"/>
            <a:ext cx="21678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 err="1">
                <a:latin typeface="Bell MT" panose="02020503060305020303" pitchFamily="18" charset="0"/>
              </a:rPr>
              <a:t>Lazy</a:t>
            </a:r>
            <a:r>
              <a:rPr lang="it-IT" sz="3000" b="1" dirty="0">
                <a:latin typeface="Bell MT" panose="02020503060305020303" pitchFamily="18" charset="0"/>
              </a:rPr>
              <a:t> Class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D0A399-5CB6-A437-1084-3AA6F68F7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505" y="2182897"/>
            <a:ext cx="3338415" cy="22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864F051-220C-7811-16A8-61316C8F9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42" y="2114506"/>
            <a:ext cx="355122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Risultati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46BF5C-41A7-A2A3-9889-C7DBF5F22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558" y="2268364"/>
            <a:ext cx="3337849" cy="23319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F21F4CF-6D51-CCD5-CABF-282F7401F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72" y="2268364"/>
            <a:ext cx="3276884" cy="233192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521FB6-F78E-E0AC-C19D-C6A33BCFD795}"/>
              </a:ext>
            </a:extLst>
          </p:cNvPr>
          <p:cNvSpPr txBox="1"/>
          <p:nvPr/>
        </p:nvSpPr>
        <p:spPr>
          <a:xfrm>
            <a:off x="4564589" y="1322870"/>
            <a:ext cx="33378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 err="1">
                <a:latin typeface="Bell MT" panose="02020503060305020303" pitchFamily="18" charset="0"/>
              </a:rPr>
              <a:t>Refused</a:t>
            </a:r>
            <a:r>
              <a:rPr lang="it-IT" sz="3000" b="1" dirty="0">
                <a:latin typeface="Bell MT" panose="02020503060305020303" pitchFamily="18" charset="0"/>
              </a:rPr>
              <a:t> </a:t>
            </a:r>
            <a:r>
              <a:rPr lang="it-IT" sz="3000" b="1" dirty="0" err="1">
                <a:latin typeface="Bell MT" panose="02020503060305020303" pitchFamily="18" charset="0"/>
              </a:rPr>
              <a:t>Bequest</a:t>
            </a:r>
            <a:endParaRPr lang="it-IT" sz="3000" b="1" dirty="0">
              <a:latin typeface="Bell MT" panose="02020503060305020303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FCC040-4FDA-0F20-0F0A-212D4F15C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024" y="2522448"/>
            <a:ext cx="534970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Risultati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521FB6-F78E-E0AC-C19D-C6A33BCFD795}"/>
              </a:ext>
            </a:extLst>
          </p:cNvPr>
          <p:cNvSpPr txBox="1"/>
          <p:nvPr/>
        </p:nvSpPr>
        <p:spPr>
          <a:xfrm>
            <a:off x="4627745" y="1422662"/>
            <a:ext cx="33378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Spaghetti Code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FBC3D1-2773-1767-CC5A-8EFA13687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30" y="2303076"/>
            <a:ext cx="3223539" cy="237764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FBE05CD-432D-85C0-1736-BCB7A8B13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401" y="2344989"/>
            <a:ext cx="3254022" cy="22938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EDF0769-94AD-8F12-933F-FC1ECF7A1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306" y="2500182"/>
            <a:ext cx="5049445" cy="21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Risultati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521FB6-F78E-E0AC-C19D-C6A33BCFD795}"/>
              </a:ext>
            </a:extLst>
          </p:cNvPr>
          <p:cNvSpPr txBox="1"/>
          <p:nvPr/>
        </p:nvSpPr>
        <p:spPr>
          <a:xfrm>
            <a:off x="4693060" y="1403128"/>
            <a:ext cx="33378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 err="1">
                <a:latin typeface="Bell MT" panose="02020503060305020303" pitchFamily="18" charset="0"/>
              </a:rPr>
              <a:t>Complex</a:t>
            </a:r>
            <a:r>
              <a:rPr lang="it-IT" sz="3000" b="1" dirty="0">
                <a:latin typeface="Bell MT" panose="02020503060305020303" pitchFamily="18" charset="0"/>
              </a:rPr>
              <a:t> Class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F62706-AF85-DE82-F351-95BDC8B5C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432" y="2543226"/>
            <a:ext cx="3414056" cy="22557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29A10C5-1DC1-B5A4-153C-1B17F24E8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27" y="2543226"/>
            <a:ext cx="3475021" cy="22938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28C6921-7D12-6512-6315-51043286D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541" y="2784367"/>
            <a:ext cx="541066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91093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201439"/>
            <a:ext cx="1966955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Introduzione e Background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20C1F9-935B-4036-5A9A-540A6974DE9A}"/>
              </a:ext>
            </a:extLst>
          </p:cNvPr>
          <p:cNvSpPr txBox="1"/>
          <p:nvPr/>
        </p:nvSpPr>
        <p:spPr>
          <a:xfrm>
            <a:off x="394607" y="1879278"/>
            <a:ext cx="12000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rappresentano un concetto chiave nell’ingegneria del software;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3D4CDE-F086-6CFC-8025-FC2DD0DE0342}"/>
              </a:ext>
            </a:extLst>
          </p:cNvPr>
          <p:cNvSpPr txBox="1"/>
          <p:nvPr/>
        </p:nvSpPr>
        <p:spPr>
          <a:xfrm>
            <a:off x="394605" y="3058579"/>
            <a:ext cx="10393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sono segnali che il nostro codice potrebbe avere problemi o inefficienze;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462A2F-A5CE-8CF2-8F76-09C7A8A0A59F}"/>
              </a:ext>
            </a:extLst>
          </p:cNvPr>
          <p:cNvSpPr txBox="1"/>
          <p:nvPr/>
        </p:nvSpPr>
        <p:spPr>
          <a:xfrm>
            <a:off x="394606" y="4423773"/>
            <a:ext cx="10393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indicano aree di miglioramento nel codice sorgente;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582602-4689-8150-4C81-2DB94B1A8D7A}"/>
              </a:ext>
            </a:extLst>
          </p:cNvPr>
          <p:cNvSpPr txBox="1"/>
          <p:nvPr/>
        </p:nvSpPr>
        <p:spPr>
          <a:xfrm>
            <a:off x="3717477" y="1174745"/>
            <a:ext cx="47570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  <a:cs typeface="Helvetica" panose="020B0604020202020204" pitchFamily="34" charset="0"/>
              </a:rPr>
              <a:t>Cosa sono i Code Smell</a:t>
            </a:r>
          </a:p>
        </p:txBody>
      </p:sp>
    </p:spTree>
    <p:extLst>
      <p:ext uri="{BB962C8B-B14F-4D97-AF65-F5344CB8AC3E}">
        <p14:creationId xmlns:p14="http://schemas.microsoft.com/office/powerpoint/2010/main" val="24503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Conclusioni e sviluppi futuri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F17329D-4167-E72E-19C1-24DFED5943C5}"/>
              </a:ext>
            </a:extLst>
          </p:cNvPr>
          <p:cNvSpPr txBox="1"/>
          <p:nvPr/>
        </p:nvSpPr>
        <p:spPr>
          <a:xfrm>
            <a:off x="326333" y="1366269"/>
            <a:ext cx="11420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i="0" dirty="0">
                <a:effectLst/>
                <a:latin typeface="Bell MT" panose="02020503060305020303" pitchFamily="18" charset="0"/>
              </a:rPr>
              <a:t>I risultati di questo studio dimostrano che l'uso di modelli di NLP per l'identificazione dei "code </a:t>
            </a:r>
            <a:r>
              <a:rPr lang="it-IT" sz="2400" i="0" dirty="0" err="1">
                <a:effectLst/>
                <a:latin typeface="Bell MT" panose="02020503060305020303" pitchFamily="18" charset="0"/>
              </a:rPr>
              <a:t>smell</a:t>
            </a:r>
            <a:r>
              <a:rPr lang="it-IT" sz="2400" i="0" dirty="0">
                <a:effectLst/>
                <a:latin typeface="Bell MT" panose="02020503060305020303" pitchFamily="18" charset="0"/>
              </a:rPr>
              <a:t>" ha mostrato un miglioramento significativo rispetto ad altri approcci, tuttavia, resta ancora un passo lontano dall'applicazione pratica.</a:t>
            </a:r>
            <a:endParaRPr lang="it-IT" sz="2400" dirty="0">
              <a:latin typeface="Bell MT" panose="02020503060305020303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E015BA-F185-B709-E0F7-075052824C57}"/>
              </a:ext>
            </a:extLst>
          </p:cNvPr>
          <p:cNvSpPr txBox="1"/>
          <p:nvPr/>
        </p:nvSpPr>
        <p:spPr>
          <a:xfrm>
            <a:off x="326333" y="3429000"/>
            <a:ext cx="11420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latin typeface="Bell MT" panose="02020503060305020303" pitchFamily="18" charset="0"/>
              </a:rPr>
              <a:t>Sviluppi futuri: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Bell MT" panose="02020503060305020303" pitchFamily="18" charset="0"/>
              </a:rPr>
              <a:t>Implementazione di modelli di NLP con meno vincoli;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Bell MT" panose="02020503060305020303" pitchFamily="18" charset="0"/>
              </a:rPr>
              <a:t>Ampliamento del dataset;</a:t>
            </a:r>
          </a:p>
        </p:txBody>
      </p:sp>
    </p:spTree>
    <p:extLst>
      <p:ext uri="{BB962C8B-B14F-4D97-AF65-F5344CB8AC3E}">
        <p14:creationId xmlns:p14="http://schemas.microsoft.com/office/powerpoint/2010/main" val="14602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22" y="5967706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648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Conclusioni e sviluppi futuri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5D861-03A0-32FE-209B-F6E8C52FC95D}"/>
              </a:ext>
            </a:extLst>
          </p:cNvPr>
          <p:cNvSpPr txBox="1"/>
          <p:nvPr/>
        </p:nvSpPr>
        <p:spPr>
          <a:xfrm>
            <a:off x="6295051" y="3282093"/>
            <a:ext cx="41334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Bell MT" panose="02020503060305020303" pitchFamily="18" charset="0"/>
              </a:rPr>
              <a:t>Grazie per l’attenzione.</a:t>
            </a:r>
          </a:p>
        </p:txBody>
      </p:sp>
      <p:sp>
        <p:nvSpPr>
          <p:cNvPr id="4" name="Titolo tesi">
            <a:extLst>
              <a:ext uri="{FF2B5EF4-FFF2-40B4-BE49-F238E27FC236}">
                <a16:creationId xmlns:a16="http://schemas.microsoft.com/office/drawing/2014/main" id="{9D394558-8503-0BC4-3255-62D53A1FD953}"/>
              </a:ext>
            </a:extLst>
          </p:cNvPr>
          <p:cNvSpPr txBox="1">
            <a:spLocks/>
          </p:cNvSpPr>
          <p:nvPr/>
        </p:nvSpPr>
        <p:spPr>
          <a:xfrm>
            <a:off x="4845725" y="568108"/>
            <a:ext cx="7203233" cy="1412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65" kern="1200" spc="-199">
                <a:solidFill>
                  <a:srgbClr val="30303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just"/>
            <a:r>
              <a:rPr lang="it-IT" sz="27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Confronto tra classificazione </a:t>
            </a:r>
            <a:r>
              <a:rPr lang="it-IT" sz="27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metric-based</a:t>
            </a:r>
            <a:r>
              <a:rPr lang="it-IT" sz="27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e NLP-</a:t>
            </a:r>
            <a:r>
              <a:rPr lang="it-IT" sz="27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based</a:t>
            </a:r>
            <a:r>
              <a:rPr lang="it-IT" sz="27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per l’individuazione di Code </a:t>
            </a:r>
            <a:r>
              <a:rPr lang="it-IT" sz="27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Smell</a:t>
            </a:r>
            <a:endParaRPr lang="it-IT" sz="27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</a:t>
            </a:r>
            <a:r>
              <a:rPr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@studenti.unisa.it</a:t>
            </a:r>
            <a:endParaRPr lang="it-IT" sz="1200" dirty="0">
              <a:solidFill>
                <a:schemeClr val="bg1"/>
              </a:solidFill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Introduzione e Background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20C1F9-935B-4036-5A9A-540A6974DE9A}"/>
              </a:ext>
            </a:extLst>
          </p:cNvPr>
          <p:cNvSpPr txBox="1"/>
          <p:nvPr/>
        </p:nvSpPr>
        <p:spPr>
          <a:xfrm>
            <a:off x="95623" y="1261431"/>
            <a:ext cx="12000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  <a:cs typeface="Helvetica" panose="020B0604020202020204" pitchFamily="34" charset="0"/>
              </a:rPr>
              <a:t>Perché è fondamentale la loro identificazione?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044C51-1C64-7DEC-2281-D702857831FF}"/>
              </a:ext>
            </a:extLst>
          </p:cNvPr>
          <p:cNvSpPr txBox="1"/>
          <p:nvPr/>
        </p:nvSpPr>
        <p:spPr>
          <a:xfrm>
            <a:off x="476249" y="4326952"/>
            <a:ext cx="6169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Riduce i costi di manutenzione;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BE45C0-B332-1445-1A62-829E8F794D9F}"/>
              </a:ext>
            </a:extLst>
          </p:cNvPr>
          <p:cNvSpPr txBox="1"/>
          <p:nvPr/>
        </p:nvSpPr>
        <p:spPr>
          <a:xfrm>
            <a:off x="476250" y="3293410"/>
            <a:ext cx="7818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Facilita la collaborazione tra i membri del team;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B95B8D-8FA6-01A7-3529-39BB4BA0E336}"/>
              </a:ext>
            </a:extLst>
          </p:cNvPr>
          <p:cNvSpPr txBox="1"/>
          <p:nvPr/>
        </p:nvSpPr>
        <p:spPr>
          <a:xfrm>
            <a:off x="476250" y="2211638"/>
            <a:ext cx="7818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Miglioramento della leggibilità del codice;</a:t>
            </a:r>
            <a:endParaRPr lang="it-IT" sz="2400" dirty="0"/>
          </a:p>
        </p:txBody>
      </p:sp>
      <p:pic>
        <p:nvPicPr>
          <p:cNvPr id="7" name="Immagine 6" descr="Immagine che contiene testo, Policromia, schermata, arte&#10;&#10;Descrizione generata automaticamente">
            <a:extLst>
              <a:ext uri="{FF2B5EF4-FFF2-40B4-BE49-F238E27FC236}">
                <a16:creationId xmlns:a16="http://schemas.microsoft.com/office/drawing/2014/main" id="{FB8A356E-9E4F-8408-B417-7199E4226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33" y="1886973"/>
            <a:ext cx="3384400" cy="33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Introduzione e Background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20C1F9-935B-4036-5A9A-540A6974DE9A}"/>
              </a:ext>
            </a:extLst>
          </p:cNvPr>
          <p:cNvSpPr txBox="1"/>
          <p:nvPr/>
        </p:nvSpPr>
        <p:spPr>
          <a:xfrm>
            <a:off x="130627" y="1064901"/>
            <a:ext cx="56147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  <a:cs typeface="Helvetica" panose="020B0604020202020204" pitchFamily="34" charset="0"/>
              </a:rPr>
              <a:t>Come identificare i Code Smell?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044C51-1C64-7DEC-2281-D702857831FF}"/>
              </a:ext>
            </a:extLst>
          </p:cNvPr>
          <p:cNvSpPr txBox="1"/>
          <p:nvPr/>
        </p:nvSpPr>
        <p:spPr>
          <a:xfrm>
            <a:off x="476248" y="4788086"/>
            <a:ext cx="5896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Approcci basati su NLP;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BE45C0-B332-1445-1A62-829E8F794D9F}"/>
              </a:ext>
            </a:extLst>
          </p:cNvPr>
          <p:cNvSpPr txBox="1"/>
          <p:nvPr/>
        </p:nvSpPr>
        <p:spPr>
          <a:xfrm>
            <a:off x="476248" y="3196863"/>
            <a:ext cx="5523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Approcci che adoperano metodi di ML tradizionale;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8B95B8D-8FA6-01A7-3529-39BB4BA0E336}"/>
              </a:ext>
            </a:extLst>
          </p:cNvPr>
          <p:cNvSpPr txBox="1"/>
          <p:nvPr/>
        </p:nvSpPr>
        <p:spPr>
          <a:xfrm>
            <a:off x="476249" y="1917460"/>
            <a:ext cx="4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  <a:cs typeface="Helvetica" panose="020B0604020202020204" pitchFamily="34" charset="0"/>
              </a:rPr>
              <a:t>Approcci basati su euristiche;</a:t>
            </a:r>
            <a:endParaRPr lang="it-IT" sz="2400"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1584A65-C476-7648-665B-4F0F95EF4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5" y="1618899"/>
            <a:ext cx="1123747" cy="1123747"/>
          </a:xfrm>
          <a:prstGeom prst="rect">
            <a:avLst/>
          </a:prstGeom>
        </p:spPr>
      </p:pic>
      <p:pic>
        <p:nvPicPr>
          <p:cNvPr id="12" name="Immagine 1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41639EB-EE30-5B19-7041-2B38983FA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5" y="2958318"/>
            <a:ext cx="1306627" cy="1306627"/>
          </a:xfrm>
          <a:prstGeom prst="rect">
            <a:avLst/>
          </a:prstGeom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7E06333-C5E3-4510-D263-A755F76539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5" y="4368188"/>
            <a:ext cx="1278635" cy="12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6643A0-57C4-A2F9-8EB0-C3BF87572B55}"/>
              </a:ext>
            </a:extLst>
          </p:cNvPr>
          <p:cNvSpPr txBox="1"/>
          <p:nvPr/>
        </p:nvSpPr>
        <p:spPr>
          <a:xfrm>
            <a:off x="671340" y="2215896"/>
            <a:ext cx="39841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200" b="1" dirty="0">
                <a:latin typeface="Bell MT" panose="02020503060305020303" pitchFamily="18" charset="0"/>
              </a:rPr>
              <a:t>L’obiettivo principale di questo progetto è migliorare l’identificazione dei code </a:t>
            </a:r>
            <a:r>
              <a:rPr lang="it-IT" sz="2200" b="1" dirty="0" err="1">
                <a:latin typeface="Bell MT" panose="02020503060305020303" pitchFamily="18" charset="0"/>
              </a:rPr>
              <a:t>smells</a:t>
            </a:r>
            <a:r>
              <a:rPr lang="it-IT" sz="2200" b="1" dirty="0">
                <a:latin typeface="Bell MT" panose="02020503060305020303" pitchFamily="18" charset="0"/>
              </a:rPr>
              <a:t> utilizzando modelli basati sull’elaborazione del linguaggio naturale (NLP).</a:t>
            </a:r>
            <a:endParaRPr lang="it-IT" sz="2200" b="1" dirty="0">
              <a:latin typeface="Bell MT" panose="02020503060305020303" pitchFamily="18" charset="0"/>
              <a:cs typeface="Helvetica" panose="020B0604020202020204" pitchFamily="34" charset="0"/>
            </a:endParaRP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3837E19E-4C2F-CBE0-829A-02F99F96ACF5}"/>
              </a:ext>
            </a:extLst>
          </p:cNvPr>
          <p:cNvSpPr/>
          <p:nvPr/>
        </p:nvSpPr>
        <p:spPr>
          <a:xfrm>
            <a:off x="4876800" y="3095625"/>
            <a:ext cx="2247900" cy="4953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5EFD812-F820-9925-40D6-D5C5228D2151}"/>
              </a:ext>
            </a:extLst>
          </p:cNvPr>
          <p:cNvSpPr txBox="1"/>
          <p:nvPr/>
        </p:nvSpPr>
        <p:spPr>
          <a:xfrm>
            <a:off x="5494050" y="2726293"/>
            <a:ext cx="72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1" dirty="0">
                <a:latin typeface="Bell MT" panose="02020503060305020303" pitchFamily="18" charset="0"/>
                <a:cs typeface="Helvetica" panose="020B0604020202020204" pitchFamily="34" charset="0"/>
              </a:rPr>
              <a:t>RQ1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735E166-EE87-2F3B-9359-4F8B6EEA6B61}"/>
              </a:ext>
            </a:extLst>
          </p:cNvPr>
          <p:cNvSpPr txBox="1"/>
          <p:nvPr/>
        </p:nvSpPr>
        <p:spPr>
          <a:xfrm>
            <a:off x="7291580" y="2644170"/>
            <a:ext cx="42455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b="1" dirty="0">
                <a:latin typeface="Bell MT" panose="02020503060305020303" pitchFamily="18" charset="0"/>
              </a:rPr>
              <a:t>Le tecniche di NLP per identificare code </a:t>
            </a:r>
            <a:r>
              <a:rPr lang="it-IT" sz="2200" b="1" dirty="0" err="1">
                <a:latin typeface="Bell MT" panose="02020503060305020303" pitchFamily="18" charset="0"/>
              </a:rPr>
              <a:t>smell</a:t>
            </a:r>
            <a:r>
              <a:rPr lang="it-IT" sz="2200" b="1" dirty="0">
                <a:latin typeface="Bell MT" panose="02020503060305020303" pitchFamily="18" charset="0"/>
              </a:rPr>
              <a:t> sono migliori rispetto alle tradizionali tecniche di ML? </a:t>
            </a:r>
          </a:p>
        </p:txBody>
      </p:sp>
    </p:spTree>
    <p:extLst>
      <p:ext uri="{BB962C8B-B14F-4D97-AF65-F5344CB8AC3E}">
        <p14:creationId xmlns:p14="http://schemas.microsoft.com/office/powerpoint/2010/main" val="185845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735E166-EE87-2F3B-9359-4F8B6EEA6B61}"/>
              </a:ext>
            </a:extLst>
          </p:cNvPr>
          <p:cNvSpPr txBox="1"/>
          <p:nvPr/>
        </p:nvSpPr>
        <p:spPr>
          <a:xfrm>
            <a:off x="130625" y="1011605"/>
            <a:ext cx="116832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La pipeline di lavoro si articola principalmente in cinque fasi chiave: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94817F-99F4-F87B-9319-ED3353B00B8C}"/>
              </a:ext>
            </a:extLst>
          </p:cNvPr>
          <p:cNvSpPr txBox="1"/>
          <p:nvPr/>
        </p:nvSpPr>
        <p:spPr>
          <a:xfrm>
            <a:off x="320468" y="1401973"/>
            <a:ext cx="5660575" cy="4137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700" b="1" dirty="0">
                <a:latin typeface="Bell MT" panose="02020503060305020303" pitchFamily="18" charset="0"/>
              </a:rPr>
              <a:t>Creazione del dataset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700" b="1" dirty="0">
                <a:latin typeface="Bell MT" panose="02020503060305020303" pitchFamily="18" charset="0"/>
              </a:rPr>
              <a:t>Preparazione dei dati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700" b="1" dirty="0">
                <a:latin typeface="Bell MT" panose="02020503060305020303" pitchFamily="18" charset="0"/>
              </a:rPr>
              <a:t>Scelta dei modelli di ML e di NLP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700" b="1" dirty="0">
                <a:latin typeface="Bell MT" panose="02020503060305020303" pitchFamily="18" charset="0"/>
              </a:rPr>
              <a:t>Addestramento dei modelli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700" b="1" dirty="0">
                <a:latin typeface="Bell MT" panose="02020503060305020303" pitchFamily="18" charset="0"/>
              </a:rPr>
              <a:t>Metriche di valutazione</a:t>
            </a:r>
            <a:endParaRPr lang="it-IT" sz="2400" b="1" dirty="0">
              <a:latin typeface="Bell MT" panose="02020503060305020303" pitchFamily="18" charset="0"/>
            </a:endParaRPr>
          </a:p>
        </p:txBody>
      </p:sp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87EED5F-B74B-5DBD-B856-C7B4EE84C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50" y="1739689"/>
            <a:ext cx="962696" cy="962696"/>
          </a:xfrm>
          <a:prstGeom prst="rect">
            <a:avLst/>
          </a:prstGeom>
        </p:spPr>
      </p:pic>
      <p:pic>
        <p:nvPicPr>
          <p:cNvPr id="8" name="Immagine 7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D6D6C12-12D1-33B5-AD45-FBDC4FA0F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17" y="1732498"/>
            <a:ext cx="1023988" cy="1023988"/>
          </a:xfrm>
          <a:prstGeom prst="rect">
            <a:avLst/>
          </a:prstGeom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F0237DF-8DF9-9F8D-63C4-80395D511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83" y="3053298"/>
            <a:ext cx="1112967" cy="1112967"/>
          </a:xfrm>
          <a:prstGeom prst="rect">
            <a:avLst/>
          </a:prstGeom>
        </p:spPr>
      </p:pic>
      <p:pic>
        <p:nvPicPr>
          <p:cNvPr id="22" name="Immagine 21" descr="Immagine che contiene cerchio, arte&#10;&#10;Descrizione generata automaticamente">
            <a:extLst>
              <a:ext uri="{FF2B5EF4-FFF2-40B4-BE49-F238E27FC236}">
                <a16:creationId xmlns:a16="http://schemas.microsoft.com/office/drawing/2014/main" id="{A92750E8-D1F1-879D-6EE6-20A7F935D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13" y="3100505"/>
            <a:ext cx="1018552" cy="1018552"/>
          </a:xfrm>
          <a:prstGeom prst="rect">
            <a:avLst/>
          </a:prstGeom>
        </p:spPr>
      </p:pic>
      <p:pic>
        <p:nvPicPr>
          <p:cNvPr id="26" name="Immagine 25" descr="Immagine che contiene Carattere, simbolo, Elementi grafici, logo&#10;&#10;Descrizione generata automaticamente">
            <a:extLst>
              <a:ext uri="{FF2B5EF4-FFF2-40B4-BE49-F238E27FC236}">
                <a16:creationId xmlns:a16="http://schemas.microsoft.com/office/drawing/2014/main" id="{CD135C90-E8CB-0343-089B-F59E152F2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79" y="4431302"/>
            <a:ext cx="925833" cy="925833"/>
          </a:xfrm>
          <a:prstGeom prst="rect">
            <a:avLst/>
          </a:prstGeom>
        </p:spPr>
      </p:pic>
      <p:pic>
        <p:nvPicPr>
          <p:cNvPr id="29" name="Immagine 28" descr="Immagine che contiene simbolo, Carattere, logo, Elementi grafici&#10;&#10;Descrizione generata automaticamente">
            <a:extLst>
              <a:ext uri="{FF2B5EF4-FFF2-40B4-BE49-F238E27FC236}">
                <a16:creationId xmlns:a16="http://schemas.microsoft.com/office/drawing/2014/main" id="{75F2E743-06DE-6D80-4B6E-8A9EA10B9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86" y="4557116"/>
            <a:ext cx="800019" cy="8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94817F-99F4-F87B-9319-ED3353B00B8C}"/>
              </a:ext>
            </a:extLst>
          </p:cNvPr>
          <p:cNvSpPr txBox="1"/>
          <p:nvPr/>
        </p:nvSpPr>
        <p:spPr>
          <a:xfrm>
            <a:off x="130627" y="1328938"/>
            <a:ext cx="43014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Creazione del dataset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D756E1-F099-0E3D-3B2F-4686D591BE23}"/>
              </a:ext>
            </a:extLst>
          </p:cNvPr>
          <p:cNvSpPr txBox="1"/>
          <p:nvPr/>
        </p:nvSpPr>
        <p:spPr>
          <a:xfrm>
            <a:off x="289674" y="3052768"/>
            <a:ext cx="6330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Identificazione dei progetti da analizzare;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81D564-9A88-0A31-2AF2-0E8C9E642040}"/>
              </a:ext>
            </a:extLst>
          </p:cNvPr>
          <p:cNvSpPr txBox="1"/>
          <p:nvPr/>
        </p:nvSpPr>
        <p:spPr>
          <a:xfrm>
            <a:off x="289674" y="2112840"/>
            <a:ext cx="6085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Individuazione delle metriche software;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7F92B5-3FBB-4956-F4B5-AFBCA29F41B4}"/>
              </a:ext>
            </a:extLst>
          </p:cNvPr>
          <p:cNvSpPr txBox="1"/>
          <p:nvPr/>
        </p:nvSpPr>
        <p:spPr>
          <a:xfrm>
            <a:off x="289673" y="4062219"/>
            <a:ext cx="6085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400" b="1" dirty="0">
                <a:latin typeface="Bell MT" panose="02020503060305020303" pitchFamily="18" charset="0"/>
              </a:rPr>
              <a:t>Inserimento del codice sorgente come ulteriore metrica;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76E1FEB-F022-FAA8-6341-A61C5B13E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586" y="1149474"/>
            <a:ext cx="1786386" cy="46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94817F-99F4-F87B-9319-ED3353B00B8C}"/>
              </a:ext>
            </a:extLst>
          </p:cNvPr>
          <p:cNvSpPr txBox="1"/>
          <p:nvPr/>
        </p:nvSpPr>
        <p:spPr>
          <a:xfrm>
            <a:off x="3993501" y="1043324"/>
            <a:ext cx="43014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latin typeface="Bell MT" panose="02020503060305020303" pitchFamily="18" charset="0"/>
              </a:rPr>
              <a:t>Preparazione dei dati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D756E1-F099-0E3D-3B2F-4686D591BE23}"/>
              </a:ext>
            </a:extLst>
          </p:cNvPr>
          <p:cNvSpPr txBox="1"/>
          <p:nvPr/>
        </p:nvSpPr>
        <p:spPr>
          <a:xfrm>
            <a:off x="359226" y="1954132"/>
            <a:ext cx="7064830" cy="33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700" b="1" dirty="0">
                <a:latin typeface="Bell MT" panose="02020503060305020303" pitchFamily="18" charset="0"/>
              </a:rPr>
              <a:t>Identificazione delle stop-words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700" b="1" dirty="0">
                <a:latin typeface="Bell MT" panose="02020503060305020303" pitchFamily="18" charset="0"/>
              </a:rPr>
              <a:t>Pulizia dei dati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700" b="1" dirty="0">
                <a:latin typeface="Bell MT" panose="02020503060305020303" pitchFamily="18" charset="0"/>
              </a:rPr>
              <a:t>Normalizzazione dei dati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2700" b="1" dirty="0">
                <a:latin typeface="Bell MT" panose="02020503060305020303" pitchFamily="18" charset="0"/>
              </a:rPr>
              <a:t>Bilanciamento del dataset</a:t>
            </a:r>
          </a:p>
        </p:txBody>
      </p:sp>
    </p:spTree>
    <p:extLst>
      <p:ext uri="{BB962C8B-B14F-4D97-AF65-F5344CB8AC3E}">
        <p14:creationId xmlns:p14="http://schemas.microsoft.com/office/powerpoint/2010/main" val="17716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ttangolo"/>
          <p:cNvSpPr/>
          <p:nvPr/>
        </p:nvSpPr>
        <p:spPr>
          <a:xfrm>
            <a:off x="1" y="5844440"/>
            <a:ext cx="12191999" cy="10374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 dirty="0"/>
          </a:p>
        </p:txBody>
      </p:sp>
      <p:sp>
        <p:nvSpPr>
          <p:cNvPr id="187" name="Rettangolo"/>
          <p:cNvSpPr/>
          <p:nvPr/>
        </p:nvSpPr>
        <p:spPr>
          <a:xfrm>
            <a:off x="0" y="1329"/>
            <a:ext cx="12191999" cy="102288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65" y="144218"/>
            <a:ext cx="1553048" cy="74779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email@studenti.unisa.it…"/>
          <p:cNvSpPr txBox="1"/>
          <p:nvPr/>
        </p:nvSpPr>
        <p:spPr>
          <a:xfrm>
            <a:off x="757584" y="6186499"/>
            <a:ext cx="1905843" cy="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r>
              <a:rPr lang="it-IT" sz="1200" b="1" dirty="0">
                <a:solidFill>
                  <a:schemeClr val="bg1"/>
                </a:solidFill>
                <a:uFill>
                  <a:solidFill>
                    <a:srgbClr val="0432FF"/>
                  </a:solidFill>
                </a:u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d.demaio16@studenti.unisa.it</a:t>
            </a: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  <a:p>
            <a:pPr defTabSz="412735">
              <a:lnSpc>
                <a:spcPct val="120000"/>
              </a:lnSpc>
              <a:defRPr sz="1800" b="1">
                <a:solidFill>
                  <a:srgbClr val="FFFFFF"/>
                </a:solidFill>
                <a:uFill>
                  <a:solidFill>
                    <a:srgbClr val="0432FF"/>
                  </a:solidFill>
                </a:uFill>
                <a:latin typeface="+mj-lt"/>
                <a:ea typeface="+mj-ea"/>
                <a:cs typeface="+mj-cs"/>
                <a:sym typeface="Helvetica Neue"/>
              </a:defRPr>
            </a:pPr>
            <a:endParaRPr lang="it-IT" sz="1200" b="1" dirty="0">
              <a:solidFill>
                <a:schemeClr val="bg1"/>
              </a:solidFill>
              <a:uFill>
                <a:solidFill>
                  <a:srgbClr val="0432FF"/>
                </a:solidFill>
              </a:uFill>
              <a:sym typeface="Helvetica Neue"/>
            </a:endParaRPr>
          </a:p>
        </p:txBody>
      </p:sp>
      <p:pic>
        <p:nvPicPr>
          <p:cNvPr id="199" name="email.png" descr="emai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6249530"/>
            <a:ext cx="178594" cy="17859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QR code che riporta al PDF della tua tesi —&gt;"/>
          <p:cNvSpPr txBox="1"/>
          <p:nvPr/>
        </p:nvSpPr>
        <p:spPr>
          <a:xfrm>
            <a:off x="8180198" y="6227007"/>
            <a:ext cx="1414060" cy="29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587022">
              <a:lnSpc>
                <a:spcPct val="120000"/>
              </a:lnSpc>
              <a:spcBef>
                <a:spcPts val="0"/>
              </a:spcBef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sz="1266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7B7E33-AAFE-FFEB-AD42-2E95B43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915" y="6011335"/>
            <a:ext cx="3705836" cy="833578"/>
          </a:xfrm>
        </p:spPr>
        <p:txBody>
          <a:bodyPr>
            <a:no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Confronto tra classificazione 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metric-based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NLP-</a:t>
            </a:r>
            <a:r>
              <a:rPr lang="it-IT" sz="14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 l’individuazione di Code Smell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Dario De Maio</a:t>
            </a:r>
            <a:b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Università degli Studi di  Salerno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2DA6C-EA21-D87F-5060-E40C8A026C13}"/>
              </a:ext>
            </a:extLst>
          </p:cNvPr>
          <p:cNvSpPr txBox="1"/>
          <p:nvPr/>
        </p:nvSpPr>
        <p:spPr>
          <a:xfrm>
            <a:off x="130627" y="141032"/>
            <a:ext cx="75220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Strategia di ricerca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ED90C-7834-4A1D-4129-42E9F0F6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89" y="1191105"/>
            <a:ext cx="2795675" cy="202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D8B2E7-1A6C-44A8-9E3A-AE95F4848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42" y="1191105"/>
            <a:ext cx="2883758" cy="209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2B2F2D-7747-AF1D-A07A-BF9DB375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1191105"/>
            <a:ext cx="2802932" cy="20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AF2F7B-B36A-291D-4FBC-619A476D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05" y="3546815"/>
            <a:ext cx="2673195" cy="1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823B55-EBFC-0161-4581-F51D76BF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89" y="3559910"/>
            <a:ext cx="2673195" cy="1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2FEB2BC-B3EC-CDF5-BD65-5E55FA48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6" y="3546815"/>
            <a:ext cx="2802932" cy="20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</TotalTime>
  <Words>1045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0" baseType="lpstr">
      <vt:lpstr>Arial</vt:lpstr>
      <vt:lpstr>Bahnschrift SemiBold</vt:lpstr>
      <vt:lpstr>Bell MT</vt:lpstr>
      <vt:lpstr>Calibri</vt:lpstr>
      <vt:lpstr>Calibri Light</vt:lpstr>
      <vt:lpstr>Helvetica</vt:lpstr>
      <vt:lpstr>Helvetica Neue Medium</vt:lpstr>
      <vt:lpstr>Wingdings</vt:lpstr>
      <vt:lpstr>Tema di Office</vt:lpstr>
      <vt:lpstr>Confronto tra classificazione metric-based e NLP-based per l’individuazione di Code Smell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  <vt:lpstr>Confronto tra classificazione metric-based e NLP-based per l’individuazione di Code Smell Dario De Maio Università degli Studi di  Salerno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Confronto tra classificazione metric-based e NLP-based per l’individuazione di Code Smell</dc:title>
  <dc:creator>DARIO DE MAIO</dc:creator>
  <cp:lastModifiedBy>Dario De Maio</cp:lastModifiedBy>
  <cp:revision>47</cp:revision>
  <dcterms:created xsi:type="dcterms:W3CDTF">2023-08-11T06:21:34Z</dcterms:created>
  <dcterms:modified xsi:type="dcterms:W3CDTF">2023-09-13T07:10:05Z</dcterms:modified>
</cp:coreProperties>
</file>