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8" r:id="rId6"/>
    <p:sldId id="279" r:id="rId7"/>
    <p:sldId id="295" r:id="rId8"/>
    <p:sldId id="280" r:id="rId9"/>
    <p:sldId id="277" r:id="rId10"/>
    <p:sldId id="282" r:id="rId11"/>
    <p:sldId id="284" r:id="rId12"/>
    <p:sldId id="281" r:id="rId13"/>
    <p:sldId id="285" r:id="rId14"/>
    <p:sldId id="296" r:id="rId15"/>
    <p:sldId id="287" r:id="rId16"/>
    <p:sldId id="288" r:id="rId17"/>
    <p:sldId id="291" r:id="rId18"/>
    <p:sldId id="289" r:id="rId19"/>
    <p:sldId id="292" r:id="rId20"/>
    <p:sldId id="290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.demaio01@outlook.it" userId="4e13d45a78ab80ef" providerId="LiveId" clId="{B208E233-4966-471A-B80A-741325AB8E2D}"/>
    <pc:docChg chg="modSld">
      <pc:chgData name="dario.demaio01@outlook.it" userId="4e13d45a78ab80ef" providerId="LiveId" clId="{B208E233-4966-471A-B80A-741325AB8E2D}" dt="2024-02-16T14:44:00.719" v="0" actId="6549"/>
      <pc:docMkLst>
        <pc:docMk/>
      </pc:docMkLst>
      <pc:sldChg chg="modSp mod">
        <pc:chgData name="dario.demaio01@outlook.it" userId="4e13d45a78ab80ef" providerId="LiveId" clId="{B208E233-4966-471A-B80A-741325AB8E2D}" dt="2024-02-16T14:44:00.719" v="0" actId="6549"/>
        <pc:sldMkLst>
          <pc:docMk/>
          <pc:sldMk cId="4057036050" sldId="289"/>
        </pc:sldMkLst>
        <pc:spChg chg="mod">
          <ac:chgData name="dario.demaio01@outlook.it" userId="4e13d45a78ab80ef" providerId="LiveId" clId="{B208E233-4966-471A-B80A-741325AB8E2D}" dt="2024-02-16T14:44:00.719" v="0" actId="6549"/>
          <ac:spMkLst>
            <pc:docMk/>
            <pc:sldMk cId="4057036050" sldId="289"/>
            <ac:spMk id="40" creationId="{2F894EA8-51AE-F5AA-AB06-BFED3F052E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16/02/2024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8DECDD-C56B-4B99-815C-4DC374BD0502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2513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219378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1481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8683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614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10956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1270D5-CA2E-4CCE-B3E3-1ED4C617F5FD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092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877D91-AE2A-4013-A171-54DDAEEA4374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84221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2CFC9B-8199-4464-9645-214B6EFF3046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8032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8EC901-D7B4-418A-90B0-E5FCBA6FFEA7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488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B961D9-E81B-44AF-B812-435DD72BA78F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7782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FF653A-F944-4ACA-BE4F-5261464A4CE1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54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B835D5-4872-4F83-9549-4195BD19C9E7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73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5AFA1D-B403-4233-93F5-9C17BC134037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191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037F34-7F89-47FC-B829-DD18E8CE430E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5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945EFA-1B37-428A-B390-4F21411152A4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6064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16/02/2024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453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munication-connection-global-1297544/" TargetMode="External"/><Relationship Id="rId7" Type="http://schemas.openxmlformats.org/officeDocument/2006/relationships/hyperlink" Target="https://svgsilh.com/image/2031395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vgsilh.com/image/158945.htm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158945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xabay.com/fr/inscrivez-vous-la-pollution-interdit-159041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lvisjuribus.it/le-regioni-e-la-statistic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dev-insider.de/was-ist-eine-api-a-58392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11343" r="63604" b="909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48711"/>
            <a:ext cx="3673110" cy="1337094"/>
          </a:xfrm>
        </p:spPr>
        <p:txBody>
          <a:bodyPr rtlCol="0">
            <a:normAutofit fontScale="92500" lnSpcReduction="10000"/>
          </a:bodyPr>
          <a:lstStyle/>
          <a:p>
            <a:pPr algn="just" rtl="0"/>
            <a:r>
              <a:rPr lang="it-IT" sz="1600" dirty="0"/>
              <a:t>Studente: Dario De Maio</a:t>
            </a:r>
          </a:p>
          <a:p>
            <a:pPr algn="just" rtl="0"/>
            <a:r>
              <a:rPr lang="it-IT" sz="1600" dirty="0"/>
              <a:t>Matricola: 0522501764</a:t>
            </a:r>
          </a:p>
          <a:p>
            <a:pPr algn="just"/>
            <a:r>
              <a:rPr lang="it-IT" sz="1600" dirty="0"/>
              <a:t>Progetto per il corso di Cloud Computing</a:t>
            </a:r>
          </a:p>
          <a:p>
            <a:pPr algn="just" rtl="0"/>
            <a:r>
              <a:rPr lang="it-IT" sz="1600" dirty="0"/>
              <a:t>  </a:t>
            </a:r>
          </a:p>
        </p:txBody>
      </p:sp>
      <p:pic>
        <p:nvPicPr>
          <p:cNvPr id="7" name="Immagine 6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62601A52-09A4-EC39-2C35-FC16B97C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33" y="2703560"/>
            <a:ext cx="3673110" cy="1450877"/>
          </a:xfrm>
          <a:prstGeom prst="rect">
            <a:avLst/>
          </a:prstGeom>
          <a:noFill/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80D3BCFD-F0D2-9E11-3C61-5B33C0B55883}"/>
              </a:ext>
            </a:extLst>
          </p:cNvPr>
          <p:cNvSpPr txBox="1">
            <a:spLocks/>
          </p:cNvSpPr>
          <p:nvPr/>
        </p:nvSpPr>
        <p:spPr>
          <a:xfrm>
            <a:off x="9929005" y="6606278"/>
            <a:ext cx="2259819" cy="2480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dirty="0"/>
              <a:t>Anno accademico: 2023/2024</a:t>
            </a:r>
          </a:p>
        </p:txBody>
      </p:sp>
      <p:pic>
        <p:nvPicPr>
          <p:cNvPr id="6" name="Immagine 5" descr="Immagine che contiene logo, testo, emblema, simbolo&#10;&#10;Descrizione generata automaticamente">
            <a:extLst>
              <a:ext uri="{FF2B5EF4-FFF2-40B4-BE49-F238E27FC236}">
                <a16:creationId xmlns:a16="http://schemas.microsoft.com/office/drawing/2014/main" id="{13722BAE-47A3-AD30-5432-2ACA4BF70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433" y="423679"/>
            <a:ext cx="3555889" cy="14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7E26A-C98A-D4EA-32AF-B571C110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it-IT" dirty="0"/>
              <a:t>Azure IoT Hub e</a:t>
            </a:r>
            <a:br>
              <a:rPr lang="it-IT" dirty="0"/>
            </a:br>
            <a:r>
              <a:rPr lang="it-IT" dirty="0"/>
              <a:t>Device Twin</a:t>
            </a:r>
          </a:p>
        </p:txBody>
      </p:sp>
      <p:pic>
        <p:nvPicPr>
          <p:cNvPr id="69" name="Picture 62" descr="CPU con numeri binari e cianografia">
            <a:extLst>
              <a:ext uri="{FF2B5EF4-FFF2-40B4-BE49-F238E27FC236}">
                <a16:creationId xmlns:a16="http://schemas.microsoft.com/office/drawing/2014/main" id="{20983240-B322-AABC-F899-F698A91E5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1768" r="35867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70" name="Isosceles Triangle 66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42" name="Segnaposto contenuto 2">
            <a:extLst>
              <a:ext uri="{FF2B5EF4-FFF2-40B4-BE49-F238E27FC236}">
                <a16:creationId xmlns:a16="http://schemas.microsoft.com/office/drawing/2014/main" id="{023A02FE-FE1E-546C-87EB-4E08104E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8" y="2160590"/>
            <a:ext cx="7125704" cy="352421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Questi due servizi forniscono un modo per connettere in maniera sicura i dispositivi IoT all’hub.</a:t>
            </a:r>
          </a:p>
          <a:p>
            <a:r>
              <a:rPr lang="it-IT" dirty="0"/>
              <a:t>IoT Hub e Device Twin vengono utilizzati mediante un SDK offerto da Microsoft. Tale SDK permette di:</a:t>
            </a:r>
          </a:p>
          <a:p>
            <a:pPr lvl="1"/>
            <a:r>
              <a:rPr lang="it-IT" dirty="0"/>
              <a:t>Associare un nuovo dispositivo IoT;</a:t>
            </a:r>
          </a:p>
          <a:p>
            <a:pPr lvl="1"/>
            <a:r>
              <a:rPr lang="it-IT" dirty="0"/>
              <a:t>Eliminare un dispositivo IoT;</a:t>
            </a:r>
          </a:p>
          <a:p>
            <a:pPr lvl="1"/>
            <a:r>
              <a:rPr lang="it-IT" dirty="0"/>
              <a:t>Acquisizione dei dispositivi;</a:t>
            </a:r>
          </a:p>
          <a:p>
            <a:pPr lvl="1"/>
            <a:r>
              <a:rPr lang="it-IT" dirty="0"/>
              <a:t>Acquisire le stringhe di connessione;</a:t>
            </a:r>
          </a:p>
          <a:p>
            <a:r>
              <a:rPr lang="it-IT" dirty="0">
                <a:solidFill>
                  <a:schemeClr val="tx2"/>
                </a:solidFill>
                <a:latin typeface="Trebuchet MS (Corpo)"/>
              </a:rPr>
              <a:t>Costi: </a:t>
            </a:r>
            <a:r>
              <a:rPr lang="it-IT" b="0" i="0" dirty="0">
                <a:solidFill>
                  <a:schemeClr val="tx2"/>
                </a:solidFill>
                <a:effectLst/>
                <a:latin typeface="Trebuchet MS (Corpo)"/>
              </a:rPr>
              <a:t>Il modello di prezzo di Azure IoT Hub e Device Twin si basa sul numero di messaggi inviati e sulle funzionalità desiderate.</a:t>
            </a:r>
            <a:endParaRPr lang="it-IT" dirty="0">
              <a:latin typeface="Trebuchet MS (Corpo)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98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59DCE678-7E58-F8C7-E360-94690590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5" y="2788978"/>
            <a:ext cx="8921688" cy="218846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630A86B-E4CA-3C4F-C1F7-E88FDAE185DA}"/>
              </a:ext>
            </a:extLst>
          </p:cNvPr>
          <p:cNvSpPr txBox="1"/>
          <p:nvPr/>
        </p:nvSpPr>
        <p:spPr>
          <a:xfrm>
            <a:off x="638355" y="776378"/>
            <a:ext cx="598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accent1"/>
                </a:solidFill>
              </a:rPr>
              <a:t>Il seguente </a:t>
            </a:r>
            <a:r>
              <a:rPr lang="it-IT" sz="1800" dirty="0" err="1">
                <a:solidFill>
                  <a:schemeClr val="accent1"/>
                </a:solidFill>
              </a:rPr>
              <a:t>snippet</a:t>
            </a:r>
            <a:r>
              <a:rPr lang="it-IT" sz="1800" dirty="0">
                <a:solidFill>
                  <a:schemeClr val="accent1"/>
                </a:solidFill>
              </a:rPr>
              <a:t> di codice mostra:</a:t>
            </a:r>
            <a:endParaRPr lang="it-IT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/>
                </a:solidFill>
              </a:rPr>
              <a:t>creazione di un device mediante l’SDK Azure </a:t>
            </a:r>
            <a:r>
              <a:rPr lang="it-IT" sz="1800" dirty="0" err="1">
                <a:solidFill>
                  <a:schemeClr val="accent1"/>
                </a:solidFill>
              </a:rPr>
              <a:t>IoTHub</a:t>
            </a:r>
            <a:r>
              <a:rPr lang="it-IT" sz="1800" dirty="0">
                <a:solidFill>
                  <a:schemeClr val="accent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/>
                </a:solidFill>
              </a:rPr>
              <a:t>ottenimento della connection </a:t>
            </a:r>
            <a:r>
              <a:rPr lang="it-IT" sz="1800" dirty="0" err="1">
                <a:solidFill>
                  <a:schemeClr val="accent1"/>
                </a:solidFill>
              </a:rPr>
              <a:t>string</a:t>
            </a:r>
            <a:r>
              <a:rPr lang="it-IT" sz="1800" dirty="0">
                <a:solidFill>
                  <a:schemeClr val="accent1"/>
                </a:solidFill>
              </a:rPr>
              <a:t>;</a:t>
            </a:r>
            <a:br>
              <a:rPr lang="it-IT" sz="1800" dirty="0">
                <a:solidFill>
                  <a:schemeClr val="accent1"/>
                </a:solidFill>
              </a:rPr>
            </a:b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6DA3B-6B31-93E8-C33D-CFCA9EAB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EE24F-9260-5FC4-0D1C-094596F3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it-IT" dirty="0"/>
              <a:t>Stream Analytics Job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EA143-A9D0-9AD3-D4EB-760B5C2A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253" y="2160589"/>
            <a:ext cx="4684749" cy="3880773"/>
          </a:xfrm>
        </p:spPr>
        <p:txBody>
          <a:bodyPr>
            <a:normAutofit lnSpcReduction="10000"/>
          </a:bodyPr>
          <a:lstStyle/>
          <a:p>
            <a:r>
              <a:rPr lang="it-IT" b="0" i="0" dirty="0">
                <a:effectLst/>
                <a:latin typeface="Segoe UI" panose="020B0502040204020203" pitchFamily="34" charset="0"/>
              </a:rPr>
              <a:t>Stream Analytics Job è un motore di elaborazione dei flussi completamente gestito da Azure ed è progettato per analizzare ed elaborare volumi elevati di dati di streaming.</a:t>
            </a:r>
          </a:p>
          <a:p>
            <a:r>
              <a:rPr lang="it-IT" dirty="0">
                <a:latin typeface="Segoe UI" panose="020B0502040204020203" pitchFamily="34" charset="0"/>
              </a:rPr>
              <a:t>Ciò che garantisce tale servizio è:</a:t>
            </a:r>
          </a:p>
          <a:p>
            <a:pPr lvl="1"/>
            <a:r>
              <a:rPr lang="it-IT" dirty="0"/>
              <a:t>Disponibilità;</a:t>
            </a:r>
          </a:p>
          <a:p>
            <a:pPr lvl="1"/>
            <a:r>
              <a:rPr lang="it-IT" dirty="0"/>
              <a:t>Affidabilità;</a:t>
            </a:r>
          </a:p>
          <a:p>
            <a:pPr lvl="1"/>
            <a:r>
              <a:rPr lang="it-IT" dirty="0"/>
              <a:t>Scalabilità;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</a:rPr>
              <a:t>I costi sono basati sulle unità di streaming utilizzate, che dipendono dalla quantità di dati elaborati e dal tempo di elaborazione.</a:t>
            </a:r>
            <a:endParaRPr lang="it-IT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28" name="Picture 27" descr="Grafico finanziario digitale">
            <a:extLst>
              <a:ext uri="{FF2B5EF4-FFF2-40B4-BE49-F238E27FC236}">
                <a16:creationId xmlns:a16="http://schemas.microsoft.com/office/drawing/2014/main" id="{872978F7-C77F-07E3-08D4-2E4A03F4A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18" r="20232"/>
          <a:stretch/>
        </p:blipFill>
        <p:spPr>
          <a:xfrm>
            <a:off x="20" y="-1"/>
            <a:ext cx="4761761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21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090154-6354-5907-8959-7EBB920D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3106F-0FAC-38A1-F35B-EC35263D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Server SQL e Azure SQL</a:t>
            </a:r>
          </a:p>
        </p:txBody>
      </p:sp>
      <p:pic>
        <p:nvPicPr>
          <p:cNvPr id="78" name="Picture 77" descr="Pannello sala server illuminato">
            <a:extLst>
              <a:ext uri="{FF2B5EF4-FFF2-40B4-BE49-F238E27FC236}">
                <a16:creationId xmlns:a16="http://schemas.microsoft.com/office/drawing/2014/main" id="{07E8EBDB-C3DC-E3A2-DA9B-812861B93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3" r="3672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CD95BB-40D1-ACB3-71E1-9516BBC0BFDF}"/>
              </a:ext>
            </a:extLst>
          </p:cNvPr>
          <p:cNvSpPr txBox="1"/>
          <p:nvPr/>
        </p:nvSpPr>
        <p:spPr>
          <a:xfrm>
            <a:off x="2917998" y="1270000"/>
            <a:ext cx="6630868" cy="396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Server è un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database relazionale (RDBMS). Le applicazioni o i servizi di Azure si connettono a un'istanza o a un database di SQL Server e comunicano tramite Transact-SQL (T-SQL).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SQL: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GatesDB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contiene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tipologie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dispositivo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misurazioni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ShadowDB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viene utilizzato da Prisma per tenere traccia delle modifiche apportate al database principale nel corso del tempo.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Costi: il modello di pagamento basato sul consumo addebita solo per l'uso effettivo del database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8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6EECE-1C76-3442-D1D0-F4AE34FC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</a:t>
            </a:r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3B5DC068-0A7C-A7E4-6990-E0C92C60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74" y="1341912"/>
            <a:ext cx="6669608" cy="55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7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E6223-C009-7A34-E795-446F7586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70BA0F-D95C-3749-CF79-16B401DE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it-IT" dirty="0"/>
              <a:t>Azure Function</a:t>
            </a:r>
          </a:p>
        </p:txBody>
      </p:sp>
      <p:sp>
        <p:nvSpPr>
          <p:cNvPr id="38" name="Isosceles Triangle 18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2F894EA8-51AE-F5AA-AB06-BFED3F05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it-IT" dirty="0"/>
              <a:t>Forniscono una piattaforma serverless per lo sviluppo. I vantaggi sono:</a:t>
            </a:r>
          </a:p>
          <a:p>
            <a:pPr lvl="1"/>
            <a:r>
              <a:rPr lang="it-IT" dirty="0"/>
              <a:t>Focalizzazione sulla logica di business;</a:t>
            </a:r>
          </a:p>
          <a:p>
            <a:pPr lvl="1"/>
            <a:r>
              <a:rPr lang="it-IT" dirty="0"/>
              <a:t>Non vi è l’esigenza l'infrastruttura;</a:t>
            </a:r>
          </a:p>
          <a:p>
            <a:r>
              <a:rPr lang="it-IT" dirty="0"/>
              <a:t>Utilizzate per il deploy della </a:t>
            </a:r>
            <a:r>
              <a:rPr lang="it-IT" dirty="0" err="1"/>
              <a:t>Function</a:t>
            </a:r>
            <a:r>
              <a:rPr lang="it-IT" dirty="0"/>
              <a:t> App</a:t>
            </a:r>
          </a:p>
          <a:p>
            <a:r>
              <a:rPr lang="it-IT" dirty="0"/>
              <a:t>I costi sono calcolati in base al tempo di esecuzione, alla memoria utilizzata e al numero di chiamate alle funzioni.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703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20D22AD-CA50-2C0B-9DB7-B5F3811D2035}"/>
              </a:ext>
            </a:extLst>
          </p:cNvPr>
          <p:cNvSpPr txBox="1">
            <a:spLocks/>
          </p:cNvSpPr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Storage Account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0DEEDAD-43CF-C809-2996-F87A45474CBE}"/>
              </a:ext>
            </a:extLst>
          </p:cNvPr>
          <p:cNvSpPr txBox="1">
            <a:spLocks/>
          </p:cNvSpPr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 Azure Functions richiedono un account di archiviazione quando si crea un’istanza delle Function App, </a:t>
            </a:r>
            <a:r>
              <a:rPr lang="en-US" dirty="0" err="1"/>
              <a:t>perché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funzioni</a:t>
            </a:r>
            <a:r>
              <a:rPr lang="en-US" dirty="0"/>
              <a:t> e il file di </a:t>
            </a:r>
            <a:r>
              <a:rPr lang="en-US" dirty="0" err="1"/>
              <a:t>configurazione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memorizzato</a:t>
            </a:r>
            <a:r>
              <a:rPr lang="en-US" dirty="0"/>
              <a:t> </a:t>
            </a:r>
            <a:r>
              <a:rPr lang="en-US" dirty="0" err="1"/>
              <a:t>nell’account</a:t>
            </a:r>
            <a:r>
              <a:rPr lang="en-US" dirty="0"/>
              <a:t> di </a:t>
            </a:r>
            <a:r>
              <a:rPr lang="en-US" dirty="0" err="1"/>
              <a:t>archiviazione</a:t>
            </a:r>
            <a:r>
              <a:rPr lang="en-US" dirty="0"/>
              <a:t> </a:t>
            </a:r>
            <a:r>
              <a:rPr lang="en-US" dirty="0" err="1"/>
              <a:t>collegato</a:t>
            </a:r>
            <a:r>
              <a:rPr lang="en-US" dirty="0"/>
              <a:t>.</a:t>
            </a:r>
          </a:p>
          <a:p>
            <a:pPr lvl="1"/>
            <a:r>
              <a:rPr lang="it-IT" dirty="0"/>
              <a:t>Azure </a:t>
            </a:r>
            <a:r>
              <a:rPr lang="it-IT" dirty="0" err="1"/>
              <a:t>Functions</a:t>
            </a:r>
            <a:r>
              <a:rPr lang="it-IT" dirty="0"/>
              <a:t> scrive i log delle funzioni e altre informazioni di diagnostica in un account di archiviazione.</a:t>
            </a:r>
            <a:endParaRPr lang="en-US" dirty="0"/>
          </a:p>
          <a:p>
            <a:r>
              <a:rPr lang="it-IT" dirty="0"/>
              <a:t>I costi sono basati sulla quantità di dati archiviati, sui trasferimenti di dati in uscita e sulle operazioni di archiviazione effettuate.</a:t>
            </a:r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366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1813-20AA-7658-34CC-389C4CBC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096D8-CC99-278D-9183-9129ECC5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Static Web Apps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76028-E5A9-FC45-47F4-4FC4D511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Web App per integrare i servizi esposti dalla Function App tramite API RESTful</a:t>
            </a:r>
          </a:p>
          <a:p>
            <a:endParaRPr lang="it-IT" dirty="0"/>
          </a:p>
          <a:p>
            <a:r>
              <a:rPr lang="it-IT" dirty="0"/>
              <a:t>Offre un punto di accesso per:</a:t>
            </a:r>
          </a:p>
          <a:p>
            <a:pPr lvl="1"/>
            <a:r>
              <a:rPr lang="it-IT" dirty="0"/>
              <a:t> gestire i propri dispositivi;</a:t>
            </a:r>
          </a:p>
          <a:p>
            <a:pPr lvl="1"/>
            <a:r>
              <a:rPr lang="it-IT" dirty="0"/>
              <a:t>analizzare i dati mediante grafici;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33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B186B16-1CC0-CC81-77F1-14B1AED7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109" y="83127"/>
            <a:ext cx="4314563" cy="9580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it-IT" sz="4800" dirty="0"/>
              <a:t>Sviluppi</a:t>
            </a:r>
            <a:r>
              <a:rPr lang="en-US" sz="4800" dirty="0"/>
              <a:t> futuri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E02EB4C-8646-D7D3-C7AB-96E8E5A7590E}"/>
              </a:ext>
            </a:extLst>
          </p:cNvPr>
          <p:cNvSpPr txBox="1">
            <a:spLocks/>
          </p:cNvSpPr>
          <p:nvPr/>
        </p:nvSpPr>
        <p:spPr>
          <a:xfrm>
            <a:off x="783727" y="2250972"/>
            <a:ext cx="5828350" cy="2224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20000"/>
              </a:lnSpc>
            </a:pPr>
            <a:r>
              <a:rPr lang="en-US" sz="1500" dirty="0"/>
              <a:t>Rendere il </a:t>
            </a:r>
            <a:r>
              <a:rPr lang="en-US" sz="1500" dirty="0" err="1"/>
              <a:t>sistema</a:t>
            </a:r>
            <a:r>
              <a:rPr lang="en-US" sz="1500" dirty="0"/>
              <a:t> Multitenant e </a:t>
            </a:r>
            <a:r>
              <a:rPr lang="en-US" sz="1500" dirty="0" err="1"/>
              <a:t>definire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ruoli</a:t>
            </a:r>
            <a:r>
              <a:rPr lang="en-US" sz="1500" dirty="0"/>
              <a:t>;</a:t>
            </a:r>
          </a:p>
          <a:p>
            <a:pPr>
              <a:lnSpc>
                <a:spcPct val="320000"/>
              </a:lnSpc>
            </a:pPr>
            <a:endParaRPr lang="en-US" sz="1500" dirty="0"/>
          </a:p>
          <a:p>
            <a:pPr>
              <a:lnSpc>
                <a:spcPct val="320000"/>
              </a:lnSpc>
            </a:pPr>
            <a:r>
              <a:rPr lang="en-US" sz="1500" dirty="0" err="1"/>
              <a:t>Modello</a:t>
            </a:r>
            <a:r>
              <a:rPr lang="en-US" sz="1500" dirty="0"/>
              <a:t> di ML/DL per </a:t>
            </a:r>
            <a:r>
              <a:rPr lang="en-US" sz="1500" dirty="0" err="1"/>
              <a:t>aiutare</a:t>
            </a:r>
            <a:r>
              <a:rPr lang="en-US" sz="1500" dirty="0"/>
              <a:t> </a:t>
            </a:r>
            <a:r>
              <a:rPr lang="en-US" sz="1500" dirty="0" err="1"/>
              <a:t>nelle</a:t>
            </a:r>
            <a:r>
              <a:rPr lang="en-US" sz="1500" dirty="0"/>
              <a:t> </a:t>
            </a:r>
            <a:r>
              <a:rPr lang="en-US" sz="1500" dirty="0" err="1"/>
              <a:t>decisioni</a:t>
            </a:r>
            <a:r>
              <a:rPr lang="en-US" sz="1500" dirty="0"/>
              <a:t>.</a:t>
            </a:r>
          </a:p>
          <a:p>
            <a:pPr>
              <a:lnSpc>
                <a:spcPct val="320000"/>
              </a:lnSpc>
            </a:pPr>
            <a:endParaRPr lang="en-US" sz="1500" dirty="0"/>
          </a:p>
          <a:p>
            <a:pPr>
              <a:lnSpc>
                <a:spcPct val="320000"/>
              </a:lnSpc>
            </a:pPr>
            <a:r>
              <a:rPr lang="en-US" sz="1500" dirty="0" err="1"/>
              <a:t>Aggiungere</a:t>
            </a:r>
            <a:r>
              <a:rPr lang="en-US" sz="1500" dirty="0"/>
              <a:t> un sistema di login </a:t>
            </a:r>
            <a:r>
              <a:rPr lang="en-US" sz="1500" dirty="0" err="1"/>
              <a:t>nell’applicazione</a:t>
            </a:r>
            <a:r>
              <a:rPr lang="en-US" sz="1500" dirty="0"/>
              <a:t>;</a:t>
            </a:r>
          </a:p>
        </p:txBody>
      </p:sp>
      <p:pic>
        <p:nvPicPr>
          <p:cNvPr id="8" name="Immagine 7" descr="Immagine che contiene schermata, cartone animato, arte, design&#10;&#10;Descrizione generata automaticamente">
            <a:extLst>
              <a:ext uri="{FF2B5EF4-FFF2-40B4-BE49-F238E27FC236}">
                <a16:creationId xmlns:a16="http://schemas.microsoft.com/office/drawing/2014/main" id="{F0337A6F-7370-A370-E577-528923360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0384" y="1477818"/>
            <a:ext cx="1162833" cy="816406"/>
          </a:xfrm>
          <a:prstGeom prst="rect">
            <a:avLst/>
          </a:prstGeom>
        </p:spPr>
      </p:pic>
      <p:pic>
        <p:nvPicPr>
          <p:cNvPr id="32" name="Immagine 31" descr="Immagine che contiene schermata, nero&#10;&#10;Descrizione generata automaticamente">
            <a:extLst>
              <a:ext uri="{FF2B5EF4-FFF2-40B4-BE49-F238E27FC236}">
                <a16:creationId xmlns:a16="http://schemas.microsoft.com/office/drawing/2014/main" id="{809CE888-A1F5-A67B-F2B8-73EC1516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035" y="4938795"/>
            <a:ext cx="882773" cy="882773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1D34A3A2-825D-F76D-D84D-3C489E9B4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60384" y="3188510"/>
            <a:ext cx="1057867" cy="8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5116EE9-8871-7884-5E44-E447860F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53" y="265739"/>
            <a:ext cx="5019972" cy="3415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GRAZIE A TUTTI PER L’ATTENZIONE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design&#10;&#10;Descrizione generata automaticamente con attendibilità bassa">
            <a:extLst>
              <a:ext uri="{FF2B5EF4-FFF2-40B4-BE49-F238E27FC236}">
                <a16:creationId xmlns:a16="http://schemas.microsoft.com/office/drawing/2014/main" id="{EC5D97FC-21E5-F744-02A3-CCE2B2C5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17" y="4184789"/>
            <a:ext cx="1747104" cy="1747104"/>
          </a:xfrm>
          <a:prstGeom prst="rect">
            <a:avLst/>
          </a:prstGeom>
        </p:spPr>
      </p:pic>
      <p:pic>
        <p:nvPicPr>
          <p:cNvPr id="29" name="Immagine 28" descr="Immagine che contiene Elementi grafici, clipart, cartone animato, design&#10;&#10;Descrizione generata automaticamente">
            <a:extLst>
              <a:ext uri="{FF2B5EF4-FFF2-40B4-BE49-F238E27FC236}">
                <a16:creationId xmlns:a16="http://schemas.microsoft.com/office/drawing/2014/main" id="{236E0C19-DDE2-11AF-6D2B-27202ABF5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39" r="66911" b="33468"/>
          <a:stretch/>
        </p:blipFill>
        <p:spPr>
          <a:xfrm>
            <a:off x="2686599" y="5411631"/>
            <a:ext cx="1056361" cy="1040523"/>
          </a:xfrm>
          <a:prstGeom prst="rect">
            <a:avLst/>
          </a:prstGeom>
        </p:spPr>
      </p:pic>
      <p:pic>
        <p:nvPicPr>
          <p:cNvPr id="31" name="Immagine 30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CBF4652-7D70-9CCF-FEB8-ED2409471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16549" y="3947150"/>
            <a:ext cx="1153825" cy="1416686"/>
          </a:xfrm>
          <a:prstGeom prst="rect">
            <a:avLst/>
          </a:prstGeom>
        </p:spPr>
      </p:pic>
      <p:pic>
        <p:nvPicPr>
          <p:cNvPr id="3" name="Immagine 2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64EED819-E7D0-52B7-0B56-93013BFD1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094" y="554977"/>
            <a:ext cx="3673110" cy="1450877"/>
          </a:xfrm>
          <a:prstGeom prst="rect">
            <a:avLst/>
          </a:prstGeom>
          <a:noFill/>
        </p:spPr>
      </p:pic>
      <p:pic>
        <p:nvPicPr>
          <p:cNvPr id="6" name="Immagine 5" descr="Immagine che contiene simbolo, emblema, cresta&#10;&#10;Descrizione generata automaticamente">
            <a:extLst>
              <a:ext uri="{FF2B5EF4-FFF2-40B4-BE49-F238E27FC236}">
                <a16:creationId xmlns:a16="http://schemas.microsoft.com/office/drawing/2014/main" id="{9ACBE2BA-6149-D602-8E24-867D77FAF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7303" y="4308228"/>
            <a:ext cx="1064901" cy="106490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7ED92F-EF95-7E8B-69E2-81CA673C3D7B}"/>
              </a:ext>
            </a:extLst>
          </p:cNvPr>
          <p:cNvSpPr txBox="1"/>
          <p:nvPr/>
        </p:nvSpPr>
        <p:spPr>
          <a:xfrm>
            <a:off x="9489920" y="6128988"/>
            <a:ext cx="325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Dario De Maio</a:t>
            </a:r>
          </a:p>
          <a:p>
            <a:r>
              <a:rPr lang="it-IT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Matricola n. 0522501764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9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F2B60-F1C4-7CCB-22B6-3369FABF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42F439-62B2-87B4-C1FA-DED853EEA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795618"/>
            <a:ext cx="3749061" cy="30052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sz="1600" dirty="0"/>
              <a:t>Il progetto GATES è un'iniziativa focalizzata sullo sviluppo di un sistema completo di monitoraggio ambientale dedicato al settore conciario. Utilizzando dispositivi IoT, il sistema è in grado di raccogliere in tempo reale dati cruciali riguardanti gli scarti prodotti, come l'acqua contaminata e le emissioni gassose. </a:t>
            </a:r>
          </a:p>
        </p:txBody>
      </p:sp>
      <p:pic>
        <p:nvPicPr>
          <p:cNvPr id="11" name="Immagine 10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C14D2EF-083E-0D0A-D601-9C325555D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55787" y="3717894"/>
            <a:ext cx="1904178" cy="2337983"/>
          </a:xfrm>
          <a:prstGeom prst="rect">
            <a:avLst/>
          </a:prstGeom>
        </p:spPr>
      </p:pic>
      <p:pic>
        <p:nvPicPr>
          <p:cNvPr id="25" name="Immagine 24" descr="Immagine che contiene Elementi grafici, clipart, grafica, cerchio&#10;&#10;Descrizione generata automaticamente">
            <a:extLst>
              <a:ext uri="{FF2B5EF4-FFF2-40B4-BE49-F238E27FC236}">
                <a16:creationId xmlns:a16="http://schemas.microsoft.com/office/drawing/2014/main" id="{6A43F3DF-B9D7-D6FE-560A-1D148DF40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20209" y="793753"/>
            <a:ext cx="1642163" cy="16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440FC-0EE4-4322-2CC4-B2900AFA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2A243-B027-E5C5-351A-68A0774B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3730"/>
            <a:ext cx="5418666" cy="149860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L'obiettivo primario è creare un sistema integrato che analizzi e archivi accuratamente tali dati, facilitando l'accesso dell'utente a informazioni attraverso un'interfaccia utente intuitiva.</a:t>
            </a:r>
          </a:p>
        </p:txBody>
      </p:sp>
      <p:pic>
        <p:nvPicPr>
          <p:cNvPr id="5" name="Immagine 4" descr="Immagine che contiene testo, Prodotti generali, forniture per ufficio&#10;&#10;Descrizione generata automaticamente">
            <a:extLst>
              <a:ext uri="{FF2B5EF4-FFF2-40B4-BE49-F238E27FC236}">
                <a16:creationId xmlns:a16="http://schemas.microsoft.com/office/drawing/2014/main" id="{0FCD7111-47B2-97BB-5AAE-E847E561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9113" y="2962331"/>
            <a:ext cx="2141731" cy="12422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4D9923-FDCB-78A3-D314-6119FCFF99A6}"/>
              </a:ext>
            </a:extLst>
          </p:cNvPr>
          <p:cNvSpPr txBox="1"/>
          <p:nvPr/>
        </p:nvSpPr>
        <p:spPr>
          <a:xfrm>
            <a:off x="183931" y="6866394"/>
            <a:ext cx="11453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hlinkClick r:id="rId3" tooltip="http://www.salvisjuribus.it/le-regioni-e-la-statistica/"/>
              </a:rPr>
              <a:t>Questa foto</a:t>
            </a:r>
            <a:r>
              <a:rPr lang="it-IT" sz="900" dirty="0"/>
              <a:t> di Autore sconosciuto è concesso in licenza da </a:t>
            </a:r>
            <a:r>
              <a:rPr lang="it-IT" sz="900" dirty="0">
                <a:hlinkClick r:id="rId4" tooltip="https://creativecommons.org/licenses/by-nc/3.0/"/>
              </a:rPr>
              <a:t>CC BY-NC</a:t>
            </a:r>
            <a:endParaRPr lang="it-IT" sz="900" dirty="0"/>
          </a:p>
        </p:txBody>
      </p:sp>
      <p:pic>
        <p:nvPicPr>
          <p:cNvPr id="11" name="Immagine 10" descr="Immagine che contiene logo, simbolo, schermata, Elementi grafici&#10;&#10;Descrizione generata automaticamente">
            <a:extLst>
              <a:ext uri="{FF2B5EF4-FFF2-40B4-BE49-F238E27FC236}">
                <a16:creationId xmlns:a16="http://schemas.microsoft.com/office/drawing/2014/main" id="{1EC15A90-6F42-0CB7-E8D8-4D127254C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143" y="586231"/>
            <a:ext cx="1498601" cy="1498601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8A35194-255F-0339-FF83-F576D7E66DFB}"/>
              </a:ext>
            </a:extLst>
          </p:cNvPr>
          <p:cNvSpPr txBox="1">
            <a:spLocks/>
          </p:cNvSpPr>
          <p:nvPr/>
        </p:nvSpPr>
        <p:spPr>
          <a:xfrm>
            <a:off x="677334" y="3895670"/>
            <a:ext cx="5596797" cy="284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it-IT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Benefici del Sistema Proposto:</a:t>
            </a:r>
            <a:endParaRPr lang="it-IT" dirty="0">
              <a:effectLst/>
            </a:endParaRPr>
          </a:p>
          <a:p>
            <a:pPr lvl="1" algn="just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Monitoraggio in Tempo Reale;</a:t>
            </a:r>
          </a:p>
          <a:p>
            <a:pPr lvl="1" algn="just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Riduzione degli Sprechi;</a:t>
            </a:r>
          </a:p>
          <a:p>
            <a:pPr lvl="1" algn="just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Decisioni Informate;</a:t>
            </a:r>
          </a:p>
          <a:p>
            <a:pPr lvl="1" algn="just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Conformità Normativa;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13943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86550-0E87-59D3-99EA-6A6C58F8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Motivazioni Cloud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D3C68-0BDF-BD12-D5BD-8E95EEE7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7" y="1501270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400000"/>
              </a:lnSpc>
            </a:pPr>
            <a:r>
              <a:rPr lang="it-IT" sz="1700" dirty="0"/>
              <a:t>Time to market</a:t>
            </a:r>
          </a:p>
          <a:p>
            <a:pPr>
              <a:lnSpc>
                <a:spcPct val="400000"/>
              </a:lnSpc>
            </a:pPr>
            <a:r>
              <a:rPr lang="it-IT" sz="1700" dirty="0"/>
              <a:t>Riduzione dei costi</a:t>
            </a:r>
          </a:p>
          <a:p>
            <a:pPr>
              <a:lnSpc>
                <a:spcPct val="400000"/>
              </a:lnSpc>
            </a:pPr>
            <a:r>
              <a:rPr lang="it-IT" sz="1700" dirty="0"/>
              <a:t>Alta efficienza</a:t>
            </a:r>
          </a:p>
          <a:p>
            <a:pPr>
              <a:lnSpc>
                <a:spcPct val="400000"/>
              </a:lnSpc>
            </a:pPr>
            <a:r>
              <a:rPr lang="it-IT" sz="1700" dirty="0"/>
              <a:t>Disponibilità del servizio</a:t>
            </a:r>
          </a:p>
        </p:txBody>
      </p:sp>
      <p:pic>
        <p:nvPicPr>
          <p:cNvPr id="11" name="Immagine 10" descr="Immagine che contiene Carattere, diagramma, clipart, orologio&#10;&#10;Descrizione generata automaticamente">
            <a:extLst>
              <a:ext uri="{FF2B5EF4-FFF2-40B4-BE49-F238E27FC236}">
                <a16:creationId xmlns:a16="http://schemas.microsoft.com/office/drawing/2014/main" id="{A9B0431A-4607-1B7B-57BE-0A9BE534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66" y="1560260"/>
            <a:ext cx="1157434" cy="1157434"/>
          </a:xfrm>
          <a:prstGeom prst="rect">
            <a:avLst/>
          </a:prstGeom>
        </p:spPr>
      </p:pic>
      <p:pic>
        <p:nvPicPr>
          <p:cNvPr id="13" name="Immagine 12" descr="Immagine che contiene modello, Simmetria, Motivo, arte&#10;&#10;Descrizione generata automaticamente">
            <a:extLst>
              <a:ext uri="{FF2B5EF4-FFF2-40B4-BE49-F238E27FC236}">
                <a16:creationId xmlns:a16="http://schemas.microsoft.com/office/drawing/2014/main" id="{04B6DDBF-DB1B-69FD-98E5-A796290F0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4" r="20787"/>
          <a:stretch/>
        </p:blipFill>
        <p:spPr>
          <a:xfrm>
            <a:off x="5172212" y="4092556"/>
            <a:ext cx="858056" cy="8311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magine 14" descr="Immagine che contiene Elementi grafici, Carattere, grafica, schermata&#10;&#10;Descrizione generata automaticamente">
            <a:extLst>
              <a:ext uri="{FF2B5EF4-FFF2-40B4-BE49-F238E27FC236}">
                <a16:creationId xmlns:a16="http://schemas.microsoft.com/office/drawing/2014/main" id="{5DA8BFB9-8088-2BA3-A246-D415851AC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900" y="5285692"/>
            <a:ext cx="901787" cy="922097"/>
          </a:xfrm>
          <a:prstGeom prst="rect">
            <a:avLst/>
          </a:prstGeom>
        </p:spPr>
      </p:pic>
      <p:pic>
        <p:nvPicPr>
          <p:cNvPr id="17" name="Immagine 16" descr="Immagine che contiene simbolo, Elementi grafici, Carattere, clipart&#10;&#10;Descrizione generata automaticamente">
            <a:extLst>
              <a:ext uri="{FF2B5EF4-FFF2-40B4-BE49-F238E27FC236}">
                <a16:creationId xmlns:a16="http://schemas.microsoft.com/office/drawing/2014/main" id="{286EA267-01C3-D9F6-A593-03FDB3312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354" y="2794599"/>
            <a:ext cx="1013948" cy="9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lle che passano attraverso una nuvola">
            <a:extLst>
              <a:ext uri="{FF2B5EF4-FFF2-40B4-BE49-F238E27FC236}">
                <a16:creationId xmlns:a16="http://schemas.microsoft.com/office/drawing/2014/main" id="{D296D858-442E-78F5-43DF-0185573D3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7014" r="20871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FEECA0-DF69-E222-5880-0E34DB216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it-IT" sz="4800" dirty="0"/>
              <a:t>Architettura</a:t>
            </a:r>
          </a:p>
        </p:txBody>
      </p:sp>
    </p:spTree>
    <p:extLst>
      <p:ext uri="{BB962C8B-B14F-4D97-AF65-F5344CB8AC3E}">
        <p14:creationId xmlns:p14="http://schemas.microsoft.com/office/powerpoint/2010/main" val="14057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AA1CB9-5C98-BB58-8F9E-85A70D14CD3F}"/>
              </a:ext>
            </a:extLst>
          </p:cNvPr>
          <p:cNvSpPr txBox="1"/>
          <p:nvPr/>
        </p:nvSpPr>
        <p:spPr>
          <a:xfrm>
            <a:off x="677335" y="1958615"/>
            <a:ext cx="3972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1"/>
                </a:solidFill>
              </a:rPr>
              <a:t>Una Function App che fornisce API RESTful per la gestione dei dispositivi IoT (associazione, eliminazione e ricerca), per memorizzare i dati e per visualizzare tali dati.</a:t>
            </a:r>
          </a:p>
          <a:p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613611-04CD-9D03-E1C4-9537602AD6E6}"/>
              </a:ext>
            </a:extLst>
          </p:cNvPr>
          <p:cNvSpPr txBox="1"/>
          <p:nvPr/>
        </p:nvSpPr>
        <p:spPr>
          <a:xfrm>
            <a:off x="5871713" y="1958615"/>
            <a:ext cx="3648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accent1"/>
                </a:solidFill>
              </a:rPr>
              <a:t>Una Web App che permette di visualizzare i dati e gestire i device.</a:t>
            </a:r>
          </a:p>
        </p:txBody>
      </p:sp>
      <p:pic>
        <p:nvPicPr>
          <p:cNvPr id="12" name="Immagine 11" descr="Immagine che contiene Elementi grafici, Carattere, logo, clipart&#10;&#10;Descrizione generata automaticamente">
            <a:extLst>
              <a:ext uri="{FF2B5EF4-FFF2-40B4-BE49-F238E27FC236}">
                <a16:creationId xmlns:a16="http://schemas.microsoft.com/office/drawing/2014/main" id="{F9C2EE02-CDA3-559D-69B7-76901B988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60175" y="4018155"/>
            <a:ext cx="1206623" cy="1206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magine 18" descr="Immagine che contiene computer, orologio, Rettangolo, schermata&#10;&#10;Descrizione generata automaticamente">
            <a:extLst>
              <a:ext uri="{FF2B5EF4-FFF2-40B4-BE49-F238E27FC236}">
                <a16:creationId xmlns:a16="http://schemas.microsoft.com/office/drawing/2014/main" id="{258A48C4-012F-99B3-BE7C-68F8317BF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524" y="3909075"/>
            <a:ext cx="1947099" cy="131570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CC5CBC9-B53E-C8F9-75EC-9D9906E6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sz="3300" b="1" dirty="0"/>
              <a:t>Il progetto prevede la realizzazione di: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7AD4F49-1951-706C-D772-5EA1C102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Tecnologie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magine 7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E41E44FC-FDDD-16B7-410D-7C5CAF89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592" y="2893332"/>
            <a:ext cx="1305022" cy="1035731"/>
          </a:xfrm>
          <a:prstGeom prst="rect">
            <a:avLst/>
          </a:prstGeom>
        </p:spPr>
      </p:pic>
      <p:pic>
        <p:nvPicPr>
          <p:cNvPr id="10" name="Immagine 9" descr="Immagine che contiene simbolo, logo, design&#10;&#10;Descrizione generata automaticamente">
            <a:extLst>
              <a:ext uri="{FF2B5EF4-FFF2-40B4-BE49-F238E27FC236}">
                <a16:creationId xmlns:a16="http://schemas.microsoft.com/office/drawing/2014/main" id="{1C8F44AB-11C6-2B58-1032-0A40858A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275" y="2933934"/>
            <a:ext cx="3125310" cy="954528"/>
          </a:xfrm>
          <a:prstGeom prst="rect">
            <a:avLst/>
          </a:prstGeom>
        </p:spPr>
      </p:pic>
      <p:pic>
        <p:nvPicPr>
          <p:cNvPr id="12" name="Immagine 11" descr="Immagine che contiene testo, logo, Carattere, Elementi grafici&#10;&#10;Descrizione generata automaticamente">
            <a:extLst>
              <a:ext uri="{FF2B5EF4-FFF2-40B4-BE49-F238E27FC236}">
                <a16:creationId xmlns:a16="http://schemas.microsoft.com/office/drawing/2014/main" id="{4BCB2FF4-7702-4F14-38DF-364B18CAF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96" t="-1" r="32819" b="45839"/>
          <a:stretch/>
        </p:blipFill>
        <p:spPr>
          <a:xfrm>
            <a:off x="3600386" y="642938"/>
            <a:ext cx="906479" cy="920301"/>
          </a:xfrm>
          <a:prstGeom prst="rect">
            <a:avLst/>
          </a:prstGeom>
        </p:spPr>
      </p:pic>
      <p:pic>
        <p:nvPicPr>
          <p:cNvPr id="14" name="Immagine 13" descr="Immagine che contiene triangolo, design&#10;&#10;Descrizione generata automaticamente">
            <a:extLst>
              <a:ext uri="{FF2B5EF4-FFF2-40B4-BE49-F238E27FC236}">
                <a16:creationId xmlns:a16="http://schemas.microsoft.com/office/drawing/2014/main" id="{A4252913-0302-0B15-3AAF-DCA9F5F56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644" y="642938"/>
            <a:ext cx="920301" cy="920301"/>
          </a:xfrm>
          <a:prstGeom prst="rect">
            <a:avLst/>
          </a:prstGeom>
        </p:spPr>
      </p:pic>
      <p:pic>
        <p:nvPicPr>
          <p:cNvPr id="16" name="Immagine 15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285C4900-DB50-96E4-24B5-D19999E60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395" y="642938"/>
            <a:ext cx="920301" cy="9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D6160-793A-63D4-E2EC-47629481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Servizi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D1CC41-9F4B-3C9D-30A9-19B4CAA4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1" dirty="0"/>
              <a:t>Azure IoT Hub</a:t>
            </a:r>
            <a:r>
              <a:rPr lang="it-IT" dirty="0"/>
              <a:t>: Gestisce la connessione e la comunicazione bidirezionale con i dispositivi IoT, garantendo la gestione efficiente dei dispositivi distribuiti in una conceria.</a:t>
            </a:r>
          </a:p>
          <a:p>
            <a:r>
              <a:rPr lang="it-IT" b="1" dirty="0"/>
              <a:t>Azure Device Twin</a:t>
            </a:r>
            <a:r>
              <a:rPr lang="it-IT" dirty="0"/>
              <a:t>: Utilizzato per gestire ogni dispositivo IoT connesso.</a:t>
            </a:r>
          </a:p>
          <a:p>
            <a:r>
              <a:rPr lang="it-IT" b="1" dirty="0"/>
              <a:t>Azure Stream Analytics</a:t>
            </a:r>
            <a:r>
              <a:rPr lang="it-IT" dirty="0"/>
              <a:t>: Analizza in tempo reale i dati dai dispositivi IoT, facilitando l'elaborazione e l'archiviazione immediata dei dati relativi all'inquinamento.</a:t>
            </a:r>
          </a:p>
          <a:p>
            <a:r>
              <a:rPr lang="it-IT" b="1" dirty="0"/>
              <a:t>Azure SQL Server</a:t>
            </a:r>
            <a:r>
              <a:rPr lang="it-IT" dirty="0"/>
              <a:t>: Utilizzato come piattaforma per ospitare il database relazionale e fornire servizi avanzati di gestione dei dati.</a:t>
            </a:r>
          </a:p>
          <a:p>
            <a:r>
              <a:rPr lang="it-IT" b="1" dirty="0"/>
              <a:t>Azure SQL Database</a:t>
            </a:r>
            <a:r>
              <a:rPr lang="it-IT" dirty="0"/>
              <a:t>: Database relazionale scelto per la sua struttura tabellare e capacità di gestire dati strutturati in modo efficiente.</a:t>
            </a:r>
          </a:p>
          <a:p>
            <a:r>
              <a:rPr lang="it-IT" b="1" dirty="0"/>
              <a:t>Azure Functions</a:t>
            </a:r>
            <a:r>
              <a:rPr lang="it-IT" dirty="0"/>
              <a:t>: Utilizzate per consentire all'interfaccia utente di accedere al database e recuperare i dati relativi all'inquinamento.</a:t>
            </a:r>
          </a:p>
          <a:p>
            <a:r>
              <a:rPr lang="it-IT" b="1" dirty="0"/>
              <a:t>Azure Storage Account</a:t>
            </a:r>
            <a:r>
              <a:rPr lang="it-IT" dirty="0"/>
              <a:t>: Utilizzato per archiviare in modo affidabile e scalabile il codice e i file di configurazione delle Azure </a:t>
            </a:r>
            <a:r>
              <a:rPr lang="it-IT" dirty="0" err="1"/>
              <a:t>Function</a:t>
            </a:r>
            <a:r>
              <a:rPr lang="it-IT" dirty="0"/>
              <a:t>.</a:t>
            </a:r>
            <a:endParaRPr lang="it-IT" b="1" dirty="0"/>
          </a:p>
          <a:p>
            <a:r>
              <a:rPr lang="it-IT" b="1" dirty="0"/>
              <a:t>Azure Static Web Apps</a:t>
            </a:r>
            <a:r>
              <a:rPr lang="it-IT" dirty="0"/>
              <a:t>: Creazione di un'applicazione web con un'interfaccia utente intuitiva per gli utenti finali.</a:t>
            </a:r>
          </a:p>
        </p:txBody>
      </p:sp>
    </p:spTree>
    <p:extLst>
      <p:ext uri="{BB962C8B-B14F-4D97-AF65-F5344CB8AC3E}">
        <p14:creationId xmlns:p14="http://schemas.microsoft.com/office/powerpoint/2010/main" val="42032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D1136-D0AC-4A15-28B9-0C0B7FB8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di Azure</a:t>
            </a:r>
          </a:p>
        </p:txBody>
      </p:sp>
      <p:pic>
        <p:nvPicPr>
          <p:cNvPr id="4" name="Immagine 3" descr="Immagine che contiene testo, diagramma, schermata, design&#10;&#10;Descrizione generata automaticamente">
            <a:extLst>
              <a:ext uri="{FF2B5EF4-FFF2-40B4-BE49-F238E27FC236}">
                <a16:creationId xmlns:a16="http://schemas.microsoft.com/office/drawing/2014/main" id="{9FD67525-F464-69CE-1FD1-1FB662D9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5" y="1311564"/>
            <a:ext cx="7736463" cy="54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9602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0</TotalTime>
  <Words>851</Words>
  <Application>Microsoft Office PowerPoint</Application>
  <PresentationFormat>Widescreen</PresentationFormat>
  <Paragraphs>88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Segoe UI</vt:lpstr>
      <vt:lpstr>Trebuchet MS</vt:lpstr>
      <vt:lpstr>Trebuchet MS (Corpo)</vt:lpstr>
      <vt:lpstr>Wingdings</vt:lpstr>
      <vt:lpstr>Wingdings 3</vt:lpstr>
      <vt:lpstr>Sfaccettatura</vt:lpstr>
      <vt:lpstr>Presentazione standard di PowerPoint</vt:lpstr>
      <vt:lpstr>Introduzione</vt:lpstr>
      <vt:lpstr>OBIETTIVO</vt:lpstr>
      <vt:lpstr>Motivazioni Cloud</vt:lpstr>
      <vt:lpstr>Architettura</vt:lpstr>
      <vt:lpstr>Il progetto prevede la realizzazione di:</vt:lpstr>
      <vt:lpstr>Tecnologie</vt:lpstr>
      <vt:lpstr>Servizi utilizzati</vt:lpstr>
      <vt:lpstr>Architettura di Azure</vt:lpstr>
      <vt:lpstr>Azure IoT Hub e Device Twin</vt:lpstr>
      <vt:lpstr>Presentazione standard di PowerPoint</vt:lpstr>
      <vt:lpstr>Stream Analytics Job</vt:lpstr>
      <vt:lpstr>Server SQL e Azure SQL</vt:lpstr>
      <vt:lpstr>Schema database</vt:lpstr>
      <vt:lpstr>Azure Function</vt:lpstr>
      <vt:lpstr>Presentazione standard di PowerPoint</vt:lpstr>
      <vt:lpstr>Azure Static Web Apps</vt:lpstr>
      <vt:lpstr>Sviluppi futuri</vt:lpstr>
      <vt:lpstr>GRAZIE A TUTTI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Dario De Maio</dc:creator>
  <cp:lastModifiedBy>DARIO DE MAIO</cp:lastModifiedBy>
  <cp:revision>39</cp:revision>
  <dcterms:created xsi:type="dcterms:W3CDTF">2024-02-04T11:23:06Z</dcterms:created>
  <dcterms:modified xsi:type="dcterms:W3CDTF">2024-02-16T14:44:11Z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