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4" r:id="rId6"/>
    <p:sldId id="392" r:id="rId7"/>
    <p:sldId id="393" r:id="rId8"/>
    <p:sldId id="317" r:id="rId9"/>
    <p:sldId id="394" r:id="rId10"/>
    <p:sldId id="395" r:id="rId11"/>
    <p:sldId id="396" r:id="rId12"/>
    <p:sldId id="397" r:id="rId13"/>
    <p:sldId id="277" r:id="rId14"/>
    <p:sldId id="398" r:id="rId15"/>
    <p:sldId id="399" r:id="rId16"/>
    <p:sldId id="400" r:id="rId17"/>
    <p:sldId id="401" r:id="rId18"/>
    <p:sldId id="321" r:id="rId19"/>
    <p:sldId id="391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03/01/2024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03/01/2024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92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99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6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478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7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701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8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925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9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3CCA2E-3ED6-4E80-9F79-23C00973F5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77806B8-A3B5-41B2-A97B-17095B68E37A}" type="datetime1">
              <a:rPr lang="it-IT" smtClean="0"/>
              <a:t>03/01/2024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57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rioDeMaio/Sentiment_Analysis_Redd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5127" y="827263"/>
            <a:ext cx="4094820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3500" dirty="0"/>
              <a:t>Sentiment and </a:t>
            </a:r>
            <a:r>
              <a:rPr lang="it-IT" sz="3500" dirty="0" err="1"/>
              <a:t>Emotion</a:t>
            </a:r>
            <a:r>
              <a:rPr lang="it-IT" sz="3500" dirty="0"/>
              <a:t> Analysis sul femminicidio di Giulia </a:t>
            </a:r>
            <a:r>
              <a:rPr lang="it-IT" sz="3500" dirty="0" err="1"/>
              <a:t>Cecchettin</a:t>
            </a:r>
            <a:r>
              <a:rPr lang="it-IT" sz="3500" dirty="0"/>
              <a:t> e Giulia Tramontano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5127" y="3645840"/>
            <a:ext cx="4094820" cy="2021216"/>
          </a:xfrm>
        </p:spPr>
        <p:txBody>
          <a:bodyPr rtlCol="0">
            <a:normAutofit fontScale="850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Professori: Delfina Malandrino 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dirty="0"/>
              <a:t>Rocco Zaccagnino</a:t>
            </a:r>
          </a:p>
          <a:p>
            <a:pPr rtl="0"/>
            <a:r>
              <a:rPr lang="it-IT" dirty="0"/>
              <a:t>Corso di Reti Geografiche</a:t>
            </a:r>
          </a:p>
          <a:p>
            <a:pPr rtl="0"/>
            <a:r>
              <a:rPr lang="it-IT" dirty="0"/>
              <a:t>Anno Accademico: 2023/2024</a:t>
            </a:r>
          </a:p>
          <a:p>
            <a:pPr rtl="0"/>
            <a:r>
              <a:rPr lang="it-IT" dirty="0"/>
              <a:t>Autori: De Maio Dario e Santangelo Angelo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Anger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0" y="2150305"/>
            <a:ext cx="5242209" cy="3780558"/>
          </a:xfrm>
          <a:prstGeom prst="rect">
            <a:avLst/>
          </a:prstGeom>
        </p:spPr>
      </p:pic>
      <p:pic>
        <p:nvPicPr>
          <p:cNvPr id="40" name="Immagine 39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8" y="2154527"/>
            <a:ext cx="5267157" cy="37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Sadness</a:t>
            </a:r>
            <a:endParaRPr lang="it-IT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50305"/>
            <a:ext cx="5186703" cy="3780558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5538" y="2154527"/>
            <a:ext cx="5267157" cy="37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 err="1"/>
              <a:t>Fear</a:t>
            </a:r>
            <a:endParaRPr lang="it-IT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50305"/>
            <a:ext cx="5186703" cy="378055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5538" y="2172030"/>
            <a:ext cx="5267157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Joy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50305"/>
            <a:ext cx="5186702" cy="378055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5538" y="2172030"/>
            <a:ext cx="5267156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9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it-IT" dirty="0"/>
              <a:t>Report Finale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9A06A43A-D792-6AA1-7349-D4EDEC8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it-IT" smtClean="0"/>
              <a:pPr rtl="0">
                <a:spcAft>
                  <a:spcPts val="600"/>
                </a:spcAft>
              </a:pPr>
              <a:t>14</a:t>
            </a:fld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38C1316-4F27-438D-1DDD-7E2A5CF318DC}"/>
              </a:ext>
            </a:extLst>
          </p:cNvPr>
          <p:cNvSpPr txBox="1"/>
          <p:nvPr/>
        </p:nvSpPr>
        <p:spPr>
          <a:xfrm>
            <a:off x="550200" y="1581476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</a:t>
            </a:r>
            <a:r>
              <a:rPr lang="it-IT" dirty="0" err="1"/>
              <a:t>Cecchettin</a:t>
            </a:r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CF569-2E3F-1795-0079-3E69BB156A6F}"/>
              </a:ext>
            </a:extLst>
          </p:cNvPr>
          <p:cNvSpPr txBox="1"/>
          <p:nvPr/>
        </p:nvSpPr>
        <p:spPr>
          <a:xfrm>
            <a:off x="6205538" y="1578008"/>
            <a:ext cx="543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Giulia Tramontano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18E6B301-B568-41AE-F6DC-0E92FB05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953" y="2170320"/>
            <a:ext cx="5186702" cy="374052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F58962-4E83-73C6-3936-1FDEA9C8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72674" y="2172030"/>
            <a:ext cx="5132883" cy="37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4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Conclusioni</a:t>
            </a:r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399900"/>
            <a:ext cx="6592646" cy="178015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dirty="0"/>
              <a:t>Il femminicidio di Giulia Tramontano ha ricevuto un’attenzione mediatica significativamente minore rispetto a Giulia </a:t>
            </a:r>
            <a:r>
              <a:rPr lang="it-IT" dirty="0" err="1"/>
              <a:t>Cecchettin</a:t>
            </a:r>
            <a:r>
              <a:rPr lang="it-IT" dirty="0"/>
              <a:t>. La mancanza di dichiarazioni e interventi televisivi ha limitato il coinvolgimento degli utenti sulle piattaforme social. In conclusione, l’informazione trasmessa dai media svolge un ruolo chiave nel modellare la reazione degli utenti.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15</a:t>
            </a:fld>
            <a:endParaRPr lang="it-IT" dirty="0"/>
          </a:p>
        </p:txBody>
      </p: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3D779750-D11E-FBD0-5169-B159341E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pic>
        <p:nvPicPr>
          <p:cNvPr id="27" name="Segnaposto immagine 26" descr="Sfondo digitale punti dati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Segnaposto immagine 32" descr="Sfondo digitale punti dati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16</a:t>
            </a:fld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DD22C7-D615-11C2-BF02-CA047D3F3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545137" cy="2265216"/>
          </a:xfrm>
        </p:spPr>
        <p:txBody>
          <a:bodyPr/>
          <a:lstStyle/>
          <a:p>
            <a:r>
              <a:rPr lang="it-IT" sz="2500" dirty="0"/>
              <a:t>Link </a:t>
            </a:r>
            <a:r>
              <a:rPr lang="it-IT" sz="2500" dirty="0" err="1"/>
              <a:t>Github</a:t>
            </a:r>
            <a:r>
              <a:rPr lang="it-IT" sz="2500" dirty="0"/>
              <a:t>:</a:t>
            </a:r>
          </a:p>
          <a:p>
            <a:r>
              <a:rPr lang="it-IT" sz="1700" dirty="0">
                <a:hlinkClick r:id="rId4"/>
              </a:rPr>
              <a:t>https://github.com/DarioDeMaio/Sentiment_Analysis_Reddit</a:t>
            </a:r>
            <a:endParaRPr lang="it-IT" sz="1700" dirty="0"/>
          </a:p>
        </p:txBody>
      </p: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5D39E0B3-F275-E173-91ED-D3AB272A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pic>
        <p:nvPicPr>
          <p:cNvPr id="18" name="Segnaposto immagine 17" descr="Gruppo di persone sedute a una scrivania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Segnaposto immagine 19" descr="Sfondo digitale punti dati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Segnaposto immagine 24" descr="Schermata diagramma digital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23" name="Segnaposto immagine 22" descr="Persona che disegna su una lavagna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95955"/>
            <a:ext cx="6589712" cy="1897811"/>
          </a:xfrm>
          <a:noFill/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La questione degli omicidi di donne è un argomento molto delicato e rilevante. Negli ultimi anni, si è assistito a un aumento dell'attenzione verso la violenza di genere e i casi di femminicidio, situazione che ha suscitato preoccupazione a livello globale. I due femminicidi presi in considerazione sono quelli di Giulia </a:t>
            </a:r>
            <a:r>
              <a:rPr lang="it-IT" dirty="0" err="1"/>
              <a:t>Cecchettin</a:t>
            </a:r>
            <a:r>
              <a:rPr lang="it-IT" dirty="0"/>
              <a:t> e Giulia Tramontano.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Obiettivo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Anno Accademico: 2023/2024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295955"/>
            <a:ext cx="6589712" cy="1897811"/>
          </a:xfrm>
          <a:noFill/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/>
              <a:t>L’obiettivo principale del progetto è quello di confrontare i due omicidi, avvenuti in periodi differenti, al fine di analizzare e confrontare la frequenza delle emozioni nei commenti, come rabbia, tristezza, gioia e paura, su piattaforme social come Reddit. Inoltre, è cruciale considerare l'impatto mediatico e come questo possa aver influenzato le dinamiche dei commenti in seguito ai due omicidi.</a:t>
            </a:r>
            <a:endParaRPr lang="it-IT" dirty="0"/>
          </a:p>
        </p:txBody>
      </p:sp>
      <p:pic>
        <p:nvPicPr>
          <p:cNvPr id="14" name="Segnaposto immagine 15" descr="Sfondo digitale punti dati">
            <a:extLst>
              <a:ext uri="{FF2B5EF4-FFF2-40B4-BE49-F238E27FC236}">
                <a16:creationId xmlns:a16="http://schemas.microsoft.com/office/drawing/2014/main" id="{E39843F6-088D-70F0-5D52-F4AB996F2D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</p:spTree>
    <p:extLst>
      <p:ext uri="{BB962C8B-B14F-4D97-AF65-F5344CB8AC3E}">
        <p14:creationId xmlns:p14="http://schemas.microsoft.com/office/powerpoint/2010/main" val="3097131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Motivazioni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11" y="1731375"/>
            <a:ext cx="5429114" cy="3515555"/>
          </a:xfrm>
        </p:spPr>
        <p:txBody>
          <a:bodyPr rtlCol="0"/>
          <a:lstStyle/>
          <a:p>
            <a:pPr rtl="0"/>
            <a:r>
              <a:rPr lang="it-IT" dirty="0"/>
              <a:t>Sensibilizzare l’opinione pubblica su tale tematica.</a:t>
            </a:r>
          </a:p>
          <a:p>
            <a:pPr rtl="0"/>
            <a:r>
              <a:rPr lang="it-IT" dirty="0"/>
              <a:t>Campagna politica al fine di offrire sostegno e assistenza alle vittime di violenza.</a:t>
            </a:r>
          </a:p>
          <a:p>
            <a:pPr rtl="0"/>
            <a:r>
              <a:rPr lang="it-IT" dirty="0"/>
              <a:t>Analizzare l’impatto mediatico.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pic>
        <p:nvPicPr>
          <p:cNvPr id="17" name="Segnaposto immagine 7" descr="Dati digitali">
            <a:extLst>
              <a:ext uri="{FF2B5EF4-FFF2-40B4-BE49-F238E27FC236}">
                <a16:creationId xmlns:a16="http://schemas.microsoft.com/office/drawing/2014/main" id="{340C30F6-9D0D-9B2A-930C-C136E0DD2D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8755" y="2620420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8" name="Segnaposto immagine 9" descr="Punti dati ">
            <a:extLst>
              <a:ext uri="{FF2B5EF4-FFF2-40B4-BE49-F238E27FC236}">
                <a16:creationId xmlns:a16="http://schemas.microsoft.com/office/drawing/2014/main" id="{AEDC95D6-FF21-B997-5721-3497B343DE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4552" y="274638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168123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it-I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5</a:t>
            </a:fld>
            <a:endParaRPr lang="it-IT" dirty="0"/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1C01E90F-30C9-7E97-F402-BCA198BF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Raccolta dei Dati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11" y="2045407"/>
            <a:ext cx="9719993" cy="3515555"/>
          </a:xfrm>
        </p:spPr>
        <p:txBody>
          <a:bodyPr rtlCol="0"/>
          <a:lstStyle/>
          <a:p>
            <a:pPr rtl="0"/>
            <a:r>
              <a:rPr lang="it-IT" dirty="0" err="1"/>
              <a:t>Reddit</a:t>
            </a:r>
            <a:r>
              <a:rPr lang="it-IT" dirty="0"/>
              <a:t>: piattaforma social di condivisione di contenuti e idee</a:t>
            </a:r>
          </a:p>
          <a:p>
            <a:pPr rtl="0"/>
            <a:r>
              <a:rPr lang="it-IT" dirty="0" err="1"/>
              <a:t>Subreddit</a:t>
            </a:r>
            <a:r>
              <a:rPr lang="it-IT" dirty="0"/>
              <a:t>:  ‘ \</a:t>
            </a:r>
            <a:r>
              <a:rPr lang="it-IT" dirty="0" err="1"/>
              <a:t>rItalia</a:t>
            </a:r>
            <a:r>
              <a:rPr lang="it-IT" dirty="0"/>
              <a:t> ’ </a:t>
            </a:r>
          </a:p>
          <a:p>
            <a:pPr rtl="0"/>
            <a:r>
              <a:rPr lang="it-IT" dirty="0"/>
              <a:t>Parametri di Ricerca:  ‘Giulia </a:t>
            </a:r>
            <a:r>
              <a:rPr lang="it-IT" dirty="0" err="1"/>
              <a:t>Cecchettin</a:t>
            </a:r>
            <a:r>
              <a:rPr lang="it-IT" dirty="0"/>
              <a:t>’ e ‘Impagnatiello’</a:t>
            </a:r>
          </a:p>
          <a:p>
            <a:pPr rtl="0"/>
            <a:r>
              <a:rPr lang="it-IT" dirty="0"/>
              <a:t>Attributi selezionati dai commenti: testo del commento e la data di pubblicazione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28004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Preparazione dei Dati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11" y="2045407"/>
            <a:ext cx="9719993" cy="3515555"/>
          </a:xfrm>
        </p:spPr>
        <p:txBody>
          <a:bodyPr rtlCol="0"/>
          <a:lstStyle/>
          <a:p>
            <a:pPr rtl="0"/>
            <a:r>
              <a:rPr lang="it-IT" dirty="0"/>
              <a:t>Rimozione delle </a:t>
            </a:r>
            <a:r>
              <a:rPr lang="it-IT" dirty="0" err="1"/>
              <a:t>stopword</a:t>
            </a:r>
            <a:endParaRPr lang="it-IT" dirty="0"/>
          </a:p>
          <a:p>
            <a:pPr rtl="0"/>
            <a:r>
              <a:rPr lang="it-IT" dirty="0"/>
              <a:t>Rimozione delle immagini </a:t>
            </a:r>
          </a:p>
          <a:p>
            <a:pPr rtl="0"/>
            <a:r>
              <a:rPr lang="it-IT" dirty="0"/>
              <a:t>Rimozioni delle GIF</a:t>
            </a:r>
          </a:p>
          <a:p>
            <a:pPr rtl="0"/>
            <a:r>
              <a:rPr lang="it-IT" dirty="0"/>
              <a:t>Trasformazione da UTC a </a:t>
            </a:r>
            <a:r>
              <a:rPr lang="it-IT" dirty="0" err="1"/>
              <a:t>Datetime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24974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Classificazione dei Dati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2155912"/>
            <a:ext cx="9719993" cy="3515555"/>
          </a:xfrm>
        </p:spPr>
        <p:txBody>
          <a:bodyPr rtlCol="0"/>
          <a:lstStyle/>
          <a:p>
            <a:pPr rtl="0"/>
            <a:r>
              <a:rPr lang="it-IT" dirty="0" err="1"/>
              <a:t>Feel-it</a:t>
            </a:r>
            <a:r>
              <a:rPr lang="it-IT" dirty="0"/>
              <a:t>: libreria Python per Sentiment e </a:t>
            </a:r>
            <a:r>
              <a:rPr lang="it-IT" dirty="0" err="1"/>
              <a:t>Emotion</a:t>
            </a:r>
            <a:r>
              <a:rPr lang="it-IT" dirty="0"/>
              <a:t> Analysis</a:t>
            </a:r>
          </a:p>
          <a:p>
            <a:pPr rtl="0"/>
            <a:r>
              <a:rPr lang="it-IT" dirty="0" err="1"/>
              <a:t>Emotion</a:t>
            </a:r>
            <a:r>
              <a:rPr lang="it-IT" dirty="0"/>
              <a:t> </a:t>
            </a:r>
            <a:r>
              <a:rPr lang="it-IT" dirty="0" err="1"/>
              <a:t>Classifier</a:t>
            </a:r>
            <a:r>
              <a:rPr lang="it-IT" dirty="0"/>
              <a:t>: modello di Deep Learning BERT-</a:t>
            </a:r>
            <a:r>
              <a:rPr lang="it-IT" dirty="0" err="1"/>
              <a:t>Based</a:t>
            </a:r>
            <a:endParaRPr lang="it-IT" dirty="0"/>
          </a:p>
          <a:p>
            <a:pPr rtl="0"/>
            <a:r>
              <a:rPr lang="it-IT" dirty="0"/>
              <a:t>Creazione dei due Dataset finali (Giulia </a:t>
            </a:r>
            <a:r>
              <a:rPr lang="it-IT" dirty="0" err="1"/>
              <a:t>Cecchettin</a:t>
            </a:r>
            <a:r>
              <a:rPr lang="it-IT" dirty="0"/>
              <a:t> e Giulia Tramontano)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81FB7C4B-35C8-F485-5B0D-EA791D45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10960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it-IT" dirty="0"/>
              <a:t>Risultati</a:t>
            </a:r>
          </a:p>
        </p:txBody>
      </p:sp>
      <p:pic>
        <p:nvPicPr>
          <p:cNvPr id="16" name="Segnaposto immagine 15" descr="Sfondo digitale punti dati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51425" y="4508500"/>
            <a:ext cx="6432398" cy="15636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Per l’analisi dei risultati sono stati usati grafici a linee che permettono di comprendere meglio i modelli comportamentali degli utenti. Per una migliore visualizzazione, è stato fissato l’arco temporale sull’asse delle ascisse e la frequenza delle emozioni sull’asse delle ordinate.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91C8A7EB-80B2-D7C6-F5A3-D8C77A45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Anno Accademico: 2023/2024</a:t>
            </a:r>
          </a:p>
        </p:txBody>
      </p:sp>
    </p:spTree>
    <p:extLst>
      <p:ext uri="{BB962C8B-B14F-4D97-AF65-F5344CB8AC3E}">
        <p14:creationId xmlns:p14="http://schemas.microsoft.com/office/powerpoint/2010/main" val="37039260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{F4066560-96D4-42FE-817D-9B573549DCCB}tf33713516_win32</Template>
  <TotalTime>76</TotalTime>
  <Words>519</Words>
  <Application>Microsoft Office PowerPoint</Application>
  <PresentationFormat>Widescreen</PresentationFormat>
  <Paragraphs>101</Paragraphs>
  <Slides>16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Sentiment and Emotion Analysis sul femminicidio di Giulia Cecchettin e Giulia Tramontano</vt:lpstr>
      <vt:lpstr>Introduzione</vt:lpstr>
      <vt:lpstr>Obiettivo</vt:lpstr>
      <vt:lpstr>Motivazioni</vt:lpstr>
      <vt:lpstr>Metodologia</vt:lpstr>
      <vt:lpstr>Raccolta dei Dati</vt:lpstr>
      <vt:lpstr>Preparazione dei Dati</vt:lpstr>
      <vt:lpstr>Classificazione dei Dati</vt:lpstr>
      <vt:lpstr>Risultati</vt:lpstr>
      <vt:lpstr>Anger</vt:lpstr>
      <vt:lpstr>Sadness</vt:lpstr>
      <vt:lpstr>Fear</vt:lpstr>
      <vt:lpstr>Joy</vt:lpstr>
      <vt:lpstr>Report Finale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and Emotion Analysis sul femminicidio di Giulia Cecchettin e Giulia Tramontano</dc:title>
  <dc:creator>ANGELO SANTANGELO</dc:creator>
  <cp:lastModifiedBy>Dario De Maio</cp:lastModifiedBy>
  <cp:revision>5</cp:revision>
  <dcterms:created xsi:type="dcterms:W3CDTF">2024-01-02T17:31:27Z</dcterms:created>
  <dcterms:modified xsi:type="dcterms:W3CDTF">2024-01-03T17:36:33Z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