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  <p:sldId id="25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125" d="100"/>
          <a:sy n="125" d="100"/>
        </p:scale>
        <p:origin x="32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3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24575,'-2'1'0,"0"-1"0,0 1 0,1-1 0,-1 1 0,0 0 0,0 0 0,1 0 0,-1 0 0,1 0 0,-1 0 0,0 0 0,1 0 0,-3 4 0,-21 24 0,13-15 0,-30 28-682,-47 37-1,77-69-6143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3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24575,'-126'115'0,"12"-11"0,110-100 0,0 1 0,1-1 0,-1 1 0,1 0 0,-3 6 0,4-6 0,-1 0 0,0 0 0,0 0 0,0-1 0,-1 0 0,-4 5 0,-14 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3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24575,'0'2'0,"-4"5"0,-8 8 0,-10 10 0,-14 10 0,-9 8 0,-10 6 0,-5 2 0,2-3 0,9-10 0,12-10 0,12-8 0,9-7 0,6-5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3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1 24575,'-31'22'0,"-45"43"0,2-1 0,13-19-44,17-13-616,-53 50-1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4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24575,'-5'1'0,"1"1"0,-1-1 0,1 1 0,-1 0 0,1 0 0,0 0 0,0 1 0,0-1 0,0 1 0,1 0 0,-5 5 0,-4 1 0,-77 62 0,-100 71 0,154-112-1365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4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 24575,'-2'2'0,"-6"6"0,-5 6 0,-4 3 0,-4 4 0,-6 4 0,-3 1 0,-1-2 0,3-4 0,6-6 0,5-4 0,5-3 0,2-3 0,4-2 0,1 0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15:09:4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24575,'0'1'0,"-1"1"0,-2-1 0,-2 3 0,-2 0 0,0 1 0,0-1 0,2 1 0,-3 0 0,1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2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0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7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2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74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327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04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5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9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0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9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3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4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2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7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CF729B-55C9-4849-AC3D-C64B71ADDA7F}" type="datetimeFigureOut">
              <a:rPr lang="es-ES_tradnl" smtClean="0"/>
              <a:t>06/12/2021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6CA1-42F8-4DB9-8FE0-FB04AC29440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920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rioSaurio/Big_Data/blob/master/Chicago.ipynb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customXml" Target="../ink/ink4.xml"/><Relationship Id="rId18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image" Target="../media/image22.png"/><Relationship Id="rId12" Type="http://schemas.openxmlformats.org/officeDocument/2006/relationships/image" Target="../media/image17.png"/><Relationship Id="rId17" Type="http://schemas.openxmlformats.org/officeDocument/2006/relationships/customXml" Target="../ink/ink6.xml"/><Relationship Id="rId25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image" Target="../media/image25.png"/><Relationship Id="rId15" Type="http://schemas.openxmlformats.org/officeDocument/2006/relationships/customXml" Target="../ink/ink5.xml"/><Relationship Id="rId23" Type="http://schemas.openxmlformats.org/officeDocument/2006/relationships/image" Target="../media/image24.png"/><Relationship Id="rId10" Type="http://schemas.openxmlformats.org/officeDocument/2006/relationships/image" Target="../media/image160.png"/><Relationship Id="rId19" Type="http://schemas.openxmlformats.org/officeDocument/2006/relationships/customXml" Target="../ink/ink7.xml"/><Relationship Id="rId9" Type="http://schemas.openxmlformats.org/officeDocument/2006/relationships/customXml" Target="../ink/ink2.xml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ioSaurio/Big_Data/blob/master/all_points.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0EE9-0085-4F9F-B7C5-58099EDAF84E}"/>
              </a:ext>
            </a:extLst>
          </p:cNvPr>
          <p:cNvSpPr txBox="1"/>
          <p:nvPr/>
        </p:nvSpPr>
        <p:spPr>
          <a:xfrm>
            <a:off x="1352937" y="1597939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PROYECTO BIG DATA</a:t>
            </a:r>
            <a:endParaRPr lang="es-ES_tradnl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DF5E-9416-4292-9D1D-496DE82D7910}"/>
              </a:ext>
            </a:extLst>
          </p:cNvPr>
          <p:cNvSpPr txBox="1"/>
          <p:nvPr/>
        </p:nvSpPr>
        <p:spPr>
          <a:xfrm>
            <a:off x="1352937" y="3082213"/>
            <a:ext cx="672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con dataset de </a:t>
            </a:r>
            <a:r>
              <a:rPr lang="en-US" sz="2400" dirty="0" err="1"/>
              <a:t>crímenes</a:t>
            </a:r>
            <a:r>
              <a:rPr lang="en-US" sz="2400" dirty="0"/>
              <a:t> de la ciudad de Chicago</a:t>
            </a:r>
            <a:endParaRPr lang="es-ES_tradnl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D4963E0-1C73-478F-A613-643EE42D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C1EE-473D-4391-B141-698CF5F51312}"/>
              </a:ext>
            </a:extLst>
          </p:cNvPr>
          <p:cNvSpPr txBox="1"/>
          <p:nvPr/>
        </p:nvSpPr>
        <p:spPr>
          <a:xfrm>
            <a:off x="1352937" y="5511282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 Luís </a:t>
            </a:r>
            <a:r>
              <a:rPr lang="en-US" dirty="0" err="1"/>
              <a:t>Ruíz</a:t>
            </a:r>
            <a:r>
              <a:rPr lang="en-US" dirty="0"/>
              <a:t> Casado</a:t>
            </a:r>
          </a:p>
          <a:p>
            <a:r>
              <a:rPr lang="en-US" dirty="0"/>
              <a:t>Darío Espinosa García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189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9. </a:t>
            </a:r>
            <a:r>
              <a:rPr lang="en-US" sz="2000" b="1" dirty="0" err="1"/>
              <a:t>Conclusiones</a:t>
            </a:r>
            <a:r>
              <a:rPr lang="en-US" sz="2000" b="1" dirty="0"/>
              <a:t> y </a:t>
            </a:r>
            <a:r>
              <a:rPr lang="en-US" sz="2000" b="1" dirty="0" err="1"/>
              <a:t>preguntas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67A5A-1C58-4DAE-9BC8-7EF735A764D8}"/>
              </a:ext>
            </a:extLst>
          </p:cNvPr>
          <p:cNvSpPr txBox="1"/>
          <p:nvPr/>
        </p:nvSpPr>
        <p:spPr>
          <a:xfrm>
            <a:off x="740676" y="1320272"/>
            <a:ext cx="100255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Ambito</a:t>
            </a:r>
            <a:r>
              <a:rPr lang="en-US" dirty="0"/>
              <a:t> de </a:t>
            </a:r>
            <a:r>
              <a:rPr lang="en-US" dirty="0" err="1"/>
              <a:t>aplicación</a:t>
            </a:r>
            <a:r>
              <a:rPr lang="en-US" dirty="0"/>
              <a:t>: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(</a:t>
            </a:r>
            <a:r>
              <a:rPr lang="en-US" dirty="0" err="1"/>
              <a:t>comisarias</a:t>
            </a:r>
            <a:r>
              <a:rPr lang="en-US" dirty="0"/>
              <a:t>, colegios, </a:t>
            </a:r>
            <a:r>
              <a:rPr lang="en-US" dirty="0" err="1"/>
              <a:t>bomberos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atendiendo</a:t>
            </a:r>
            <a:r>
              <a:rPr lang="en-US" dirty="0"/>
              <a:t> a </a:t>
            </a:r>
            <a:r>
              <a:rPr lang="en-US" dirty="0" err="1"/>
              <a:t>diferentes</a:t>
            </a:r>
            <a:r>
              <a:rPr lang="en-US" dirty="0"/>
              <a:t> variables: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comisarias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desplazamientos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 ante </a:t>
            </a:r>
            <a:r>
              <a:rPr lang="en-US" dirty="0" err="1"/>
              <a:t>delitos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apoyo</a:t>
            </a:r>
            <a:r>
              <a:rPr lang="en-US" dirty="0"/>
              <a:t> y </a:t>
            </a:r>
            <a:r>
              <a:rPr lang="en-US" dirty="0" err="1"/>
              <a:t>distantdias</a:t>
            </a:r>
            <a:r>
              <a:rPr lang="en-US" dirty="0"/>
              <a:t> entre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los </a:t>
            </a:r>
            <a:r>
              <a:rPr lang="en-US" dirty="0" err="1"/>
              <a:t>turnos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(</a:t>
            </a:r>
            <a:r>
              <a:rPr lang="en-US" dirty="0" err="1"/>
              <a:t>humanos</a:t>
            </a:r>
            <a:r>
              <a:rPr lang="en-US" dirty="0"/>
              <a:t>, </a:t>
            </a:r>
            <a:r>
              <a:rPr lang="en-US" dirty="0" err="1"/>
              <a:t>materiales</a:t>
            </a:r>
            <a:r>
              <a:rPr lang="en-US" dirty="0"/>
              <a:t>, </a:t>
            </a:r>
            <a:r>
              <a:rPr lang="en-US" dirty="0" err="1"/>
              <a:t>suelo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delitos</a:t>
            </a:r>
            <a:r>
              <a:rPr lang="en-US" dirty="0"/>
              <a:t> </a:t>
            </a:r>
            <a:r>
              <a:rPr lang="en-US" dirty="0" err="1"/>
              <a:t>atendidos</a:t>
            </a:r>
            <a:r>
              <a:rPr lang="en-US" dirty="0"/>
              <a:t> a </a:t>
            </a:r>
            <a:r>
              <a:rPr lang="en-US" dirty="0" err="1"/>
              <a:t>tiempo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disuasorios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delincuentes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Homogeneizar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delitos</a:t>
            </a:r>
            <a:r>
              <a:rPr lang="en-US" dirty="0"/>
              <a:t> </a:t>
            </a:r>
            <a:r>
              <a:rPr lang="en-US" dirty="0" err="1"/>
              <a:t>atendidos</a:t>
            </a:r>
            <a:r>
              <a:rPr lang="en-US" dirty="0"/>
              <a:t> por las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comisarias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Planes de </a:t>
            </a:r>
            <a:r>
              <a:rPr lang="en-US" dirty="0" err="1"/>
              <a:t>inversión</a:t>
            </a:r>
            <a:r>
              <a:rPr lang="en-US" dirty="0"/>
              <a:t> </a:t>
            </a:r>
            <a:r>
              <a:rPr lang="en-US" dirty="0" err="1"/>
              <a:t>planificados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endParaRPr lang="en-US" u="sng" dirty="0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0FD9C76-79E8-41B9-B6E0-58903A0EA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09" y="4736592"/>
            <a:ext cx="1742033" cy="17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</a:t>
            </a:r>
            <a:r>
              <a:rPr lang="en-US" sz="2000" b="1" dirty="0" err="1"/>
              <a:t>Introducción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795840" y="1586006"/>
            <a:ext cx="2491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Librerias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Entregables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Metodología</a:t>
            </a:r>
            <a:r>
              <a:rPr lang="en-US" dirty="0"/>
              <a:t> (Git)</a:t>
            </a:r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5044F099-F034-41CD-8DB0-E832A992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97" y="382895"/>
            <a:ext cx="2898843" cy="1035301"/>
          </a:xfrm>
          <a:prstGeom prst="rect">
            <a:avLst/>
          </a:prstGeom>
        </p:spPr>
      </p:pic>
      <p:pic>
        <p:nvPicPr>
          <p:cNvPr id="6" name="Picture 9" descr="Logo&#10;&#10;Description automatically generated">
            <a:extLst>
              <a:ext uri="{FF2B5EF4-FFF2-40B4-BE49-F238E27FC236}">
                <a16:creationId xmlns:a16="http://schemas.microsoft.com/office/drawing/2014/main" id="{49110321-2E28-4C9F-9D76-80C976E72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282" y="1586006"/>
            <a:ext cx="2585838" cy="1292919"/>
          </a:xfrm>
          <a:prstGeom prst="rect">
            <a:avLst/>
          </a:prstGeom>
        </p:spPr>
      </p:pic>
      <p:pic>
        <p:nvPicPr>
          <p:cNvPr id="7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2797F0C-A83B-4F90-BAB8-62FAD2D61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593" y="3606419"/>
            <a:ext cx="1196387" cy="1386812"/>
          </a:xfrm>
          <a:prstGeom prst="rect">
            <a:avLst/>
          </a:prstGeom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3071E6F1-8081-4D1C-9F2E-249600A47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45" y="2659018"/>
            <a:ext cx="1803362" cy="1800544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0B22A18D-7C12-464F-B8BE-314C617FC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66" y="4893972"/>
            <a:ext cx="1343723" cy="13437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0EF0E2-4E45-48E4-B70D-7AC2EC4F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35" y="4572000"/>
            <a:ext cx="1529169" cy="18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Preprocesado</a:t>
            </a:r>
            <a:r>
              <a:rPr lang="en-US" sz="2000" b="1" dirty="0"/>
              <a:t> de los </a:t>
            </a:r>
            <a:r>
              <a:rPr lang="en-US" sz="2000" b="1" dirty="0" err="1"/>
              <a:t>datos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1439535" y="1187580"/>
            <a:ext cx="3937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Quitar</a:t>
            </a:r>
            <a:r>
              <a:rPr lang="en-US" dirty="0"/>
              <a:t> </a:t>
            </a:r>
            <a:r>
              <a:rPr lang="en-US" dirty="0" err="1"/>
              <a:t>nulos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las </a:t>
            </a:r>
            <a:r>
              <a:rPr lang="en-US" dirty="0" err="1"/>
              <a:t>columnas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Sacar</a:t>
            </a:r>
            <a:r>
              <a:rPr lang="en-US" dirty="0"/>
              <a:t> los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0BE1848-A04D-439C-BAF9-ED0FC69F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99" y="2941906"/>
            <a:ext cx="7868693" cy="355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</a:t>
            </a:r>
            <a:r>
              <a:rPr lang="en-US" sz="2000" b="1" dirty="0" err="1"/>
              <a:t>Algoritmo</a:t>
            </a:r>
            <a:r>
              <a:rPr lang="en-US" sz="2000" b="1" dirty="0"/>
              <a:t> K-Means</a:t>
            </a:r>
            <a:endParaRPr lang="es-ES_trad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0818-3EA5-4665-9F71-588E5020E0B2}"/>
              </a:ext>
            </a:extLst>
          </p:cNvPr>
          <p:cNvSpPr txBox="1"/>
          <p:nvPr/>
        </p:nvSpPr>
        <p:spPr>
          <a:xfrm>
            <a:off x="1129003" y="1740268"/>
            <a:ext cx="3624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[2,10]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[11,20]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[21,30]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2C7A46A-5E0C-4F92-AC84-2CBF6B79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7" y="3878139"/>
            <a:ext cx="3601262" cy="26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DC2F43A-8948-4C01-9A04-4EFCBD5B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81" y="3878139"/>
            <a:ext cx="3922589" cy="26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96C27AB1-E660-468E-B548-D38DCFD4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86" y="3878139"/>
            <a:ext cx="3887088" cy="26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C314A7B2-EF49-471C-B293-32D65026B1E6}"/>
              </a:ext>
            </a:extLst>
          </p:cNvPr>
          <p:cNvSpPr txBox="1"/>
          <p:nvPr/>
        </p:nvSpPr>
        <p:spPr>
          <a:xfrm>
            <a:off x="3901441" y="1534048"/>
            <a:ext cx="829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https://github.com/DarioSaurio/Big_Data/blob/master/Chicago.ipynb</a:t>
            </a:r>
            <a:endParaRPr lang="en-US" dirty="0"/>
          </a:p>
          <a:p>
            <a:endParaRPr lang="en-US" dirty="0"/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C825822C-5471-42BA-B7E7-3387BB080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730" y="2180379"/>
            <a:ext cx="756533" cy="7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4. </a:t>
            </a:r>
            <a:r>
              <a:rPr lang="en-US" sz="2000" b="1" dirty="0" err="1"/>
              <a:t>Agregaciones</a:t>
            </a:r>
            <a:r>
              <a:rPr lang="en-US" sz="2000" b="1" dirty="0"/>
              <a:t> y </a:t>
            </a:r>
            <a:r>
              <a:rPr lang="en-US" sz="2000" b="1" dirty="0" err="1"/>
              <a:t>uniones</a:t>
            </a:r>
            <a:r>
              <a:rPr lang="en-US" sz="2000" b="1" dirty="0"/>
              <a:t> entre </a:t>
            </a:r>
            <a:r>
              <a:rPr lang="en-US" sz="2000" b="1" dirty="0" err="1"/>
              <a:t>dataframes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0DAB-D4CE-4987-85EB-3E28C262990B}"/>
              </a:ext>
            </a:extLst>
          </p:cNvPr>
          <p:cNvSpPr txBox="1"/>
          <p:nvPr/>
        </p:nvSpPr>
        <p:spPr>
          <a:xfrm>
            <a:off x="865300" y="1198499"/>
            <a:ext cx="10205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Agregaciones</a:t>
            </a:r>
            <a:r>
              <a:rPr lang="en-US" dirty="0"/>
              <a:t> con </a:t>
            </a:r>
            <a:r>
              <a:rPr lang="en-US" dirty="0" err="1"/>
              <a:t>sentencias</a:t>
            </a:r>
            <a:r>
              <a:rPr lang="en-US" dirty="0"/>
              <a:t> SQL. Tipo Join y </a:t>
            </a:r>
            <a:r>
              <a:rPr lang="en-US" dirty="0" err="1"/>
              <a:t>GroupBy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entre </a:t>
            </a:r>
            <a:r>
              <a:rPr lang="en-US" dirty="0" err="1"/>
              <a:t>dataframe</a:t>
            </a:r>
            <a:r>
              <a:rPr lang="en-US" dirty="0"/>
              <a:t> de </a:t>
            </a:r>
            <a:r>
              <a:rPr lang="en-US" dirty="0" err="1"/>
              <a:t>centroides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de los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delitos</a:t>
            </a:r>
            <a:r>
              <a:rPr lang="en-US" dirty="0"/>
              <a:t>. Para los </a:t>
            </a:r>
            <a:r>
              <a:rPr lang="en-US" dirty="0" err="1"/>
              <a:t>cálculos</a:t>
            </a:r>
            <a:r>
              <a:rPr lang="en-US" dirty="0"/>
              <a:t> de </a:t>
            </a:r>
          </a:p>
          <a:p>
            <a:r>
              <a:rPr lang="en-US" dirty="0"/>
              <a:t>	</a:t>
            </a:r>
            <a:r>
              <a:rPr lang="en-US" dirty="0" err="1"/>
              <a:t>distancias</a:t>
            </a:r>
            <a:r>
              <a:rPr lang="en-US" dirty="0"/>
              <a:t> entre </a:t>
            </a:r>
            <a:r>
              <a:rPr lang="en-US" dirty="0" err="1"/>
              <a:t>delitos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centroide</a:t>
            </a:r>
            <a:r>
              <a:rPr lang="en-US" dirty="0"/>
              <a:t> del cluster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se </a:t>
            </a:r>
            <a:r>
              <a:rPr lang="en-US" dirty="0" err="1"/>
              <a:t>encuentra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Agrupación</a:t>
            </a:r>
            <a:r>
              <a:rPr lang="en-US" dirty="0"/>
              <a:t> del </a:t>
            </a:r>
            <a:r>
              <a:rPr lang="en-US" dirty="0" err="1"/>
              <a:t>dataframe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 para que sea </a:t>
            </a:r>
            <a:r>
              <a:rPr lang="en-US" dirty="0" err="1"/>
              <a:t>explotable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conjunto de </a:t>
            </a:r>
          </a:p>
          <a:p>
            <a:r>
              <a:rPr lang="en-US" dirty="0"/>
              <a:t>	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misma</a:t>
            </a:r>
            <a:r>
              <a:rPr lang="en-US" dirty="0"/>
              <a:t> imagen por una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hecha</a:t>
            </a:r>
            <a:r>
              <a:rPr lang="en-US" dirty="0"/>
              <a:t> con python.</a:t>
            </a:r>
          </a:p>
          <a:p>
            <a:endParaRPr lang="en-US" u="sng" dirty="0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34DB4F25-48BA-419C-9850-29241B239E6B}"/>
              </a:ext>
            </a:extLst>
          </p:cNvPr>
          <p:cNvSpPr/>
          <p:nvPr/>
        </p:nvSpPr>
        <p:spPr>
          <a:xfrm rot="16200000">
            <a:off x="7415960" y="3088808"/>
            <a:ext cx="783703" cy="245390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05D94DB-1A4E-436C-896E-AD0DFDE14F9F}"/>
              </a:ext>
            </a:extLst>
          </p:cNvPr>
          <p:cNvGrpSpPr/>
          <p:nvPr/>
        </p:nvGrpSpPr>
        <p:grpSpPr>
          <a:xfrm>
            <a:off x="2681070" y="3923911"/>
            <a:ext cx="1472777" cy="873458"/>
            <a:chOff x="2681070" y="3923911"/>
            <a:chExt cx="1472777" cy="873458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78A1C557-C56F-4D30-AB45-6936ADFB318A}"/>
                </a:ext>
              </a:extLst>
            </p:cNvPr>
            <p:cNvGrpSpPr/>
            <p:nvPr/>
          </p:nvGrpSpPr>
          <p:grpSpPr>
            <a:xfrm>
              <a:off x="2681070" y="3923911"/>
              <a:ext cx="1472777" cy="873458"/>
              <a:chOff x="2331764" y="4933663"/>
              <a:chExt cx="1472777" cy="873458"/>
            </a:xfrm>
            <a:noFill/>
          </p:grpSpPr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802C3A17-6B11-4101-BC0C-C1BC944F12DB}"/>
                  </a:ext>
                </a:extLst>
              </p:cNvPr>
              <p:cNvSpPr/>
              <p:nvPr/>
            </p:nvSpPr>
            <p:spPr>
              <a:xfrm>
                <a:off x="2331764" y="4933664"/>
                <a:ext cx="866633" cy="873457"/>
              </a:xfrm>
              <a:prstGeom prst="flowChartConnector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FD71B620-4185-4DD2-86C2-8AFA120C70FC}"/>
                  </a:ext>
                </a:extLst>
              </p:cNvPr>
              <p:cNvSpPr/>
              <p:nvPr/>
            </p:nvSpPr>
            <p:spPr>
              <a:xfrm>
                <a:off x="2937908" y="4933663"/>
                <a:ext cx="866633" cy="873457"/>
              </a:xfrm>
              <a:prstGeom prst="flowChartConnector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72F4176D-3F68-4D97-B48E-2EBAB992373E}"/>
                </a:ext>
              </a:extLst>
            </p:cNvPr>
            <p:cNvGrpSpPr/>
            <p:nvPr/>
          </p:nvGrpSpPr>
          <p:grpSpPr>
            <a:xfrm>
              <a:off x="3328403" y="4123316"/>
              <a:ext cx="182520" cy="467640"/>
              <a:chOff x="3404100" y="4696340"/>
              <a:chExt cx="182520" cy="46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0" name="Entrada de lápiz 29">
                    <a:extLst>
                      <a:ext uri="{FF2B5EF4-FFF2-40B4-BE49-F238E27FC236}">
                        <a16:creationId xmlns:a16="http://schemas.microsoft.com/office/drawing/2014/main" id="{C522CC42-6679-42ED-AFF9-B4D5363E0889}"/>
                      </a:ext>
                    </a:extLst>
                  </p14:cNvPr>
                  <p14:cNvContentPartPr/>
                  <p14:nvPr/>
                </p14:nvContentPartPr>
                <p14:xfrm>
                  <a:off x="3435780" y="4696340"/>
                  <a:ext cx="74520" cy="68760"/>
                </p14:xfrm>
              </p:contentPart>
            </mc:Choice>
            <mc:Fallback xmlns="">
              <p:pic>
                <p:nvPicPr>
                  <p:cNvPr id="30" name="Entrada de lápiz 29">
                    <a:extLst>
                      <a:ext uri="{FF2B5EF4-FFF2-40B4-BE49-F238E27FC236}">
                        <a16:creationId xmlns:a16="http://schemas.microsoft.com/office/drawing/2014/main" id="{C522CC42-6679-42ED-AFF9-B4D5363E088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27140" y="4687340"/>
                    <a:ext cx="9216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1" name="Entrada de lápiz 30">
                    <a:extLst>
                      <a:ext uri="{FF2B5EF4-FFF2-40B4-BE49-F238E27FC236}">
                        <a16:creationId xmlns:a16="http://schemas.microsoft.com/office/drawing/2014/main" id="{2003644B-5670-4805-BEBC-C3617F5B0417}"/>
                      </a:ext>
                    </a:extLst>
                  </p14:cNvPr>
                  <p14:cNvContentPartPr/>
                  <p14:nvPr/>
                </p14:nvContentPartPr>
                <p14:xfrm>
                  <a:off x="3420660" y="4737020"/>
                  <a:ext cx="112680" cy="110880"/>
                </p14:xfrm>
              </p:contentPart>
            </mc:Choice>
            <mc:Fallback xmlns="">
              <p:pic>
                <p:nvPicPr>
                  <p:cNvPr id="31" name="Entrada de lápiz 30">
                    <a:extLst>
                      <a:ext uri="{FF2B5EF4-FFF2-40B4-BE49-F238E27FC236}">
                        <a16:creationId xmlns:a16="http://schemas.microsoft.com/office/drawing/2014/main" id="{2003644B-5670-4805-BEBC-C3617F5B041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11660" y="4728020"/>
                    <a:ext cx="13032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3" name="Entrada de lápiz 32">
                    <a:extLst>
                      <a:ext uri="{FF2B5EF4-FFF2-40B4-BE49-F238E27FC236}">
                        <a16:creationId xmlns:a16="http://schemas.microsoft.com/office/drawing/2014/main" id="{721BD5F8-4256-4572-9EFF-06D9F09347E1}"/>
                      </a:ext>
                    </a:extLst>
                  </p14:cNvPr>
                  <p14:cNvContentPartPr/>
                  <p14:nvPr/>
                </p14:nvContentPartPr>
                <p14:xfrm>
                  <a:off x="3404100" y="4802900"/>
                  <a:ext cx="154800" cy="137880"/>
                </p14:xfrm>
              </p:contentPart>
            </mc:Choice>
            <mc:Fallback xmlns="">
              <p:pic>
                <p:nvPicPr>
                  <p:cNvPr id="33" name="Entrada de lápiz 32">
                    <a:extLst>
                      <a:ext uri="{FF2B5EF4-FFF2-40B4-BE49-F238E27FC236}">
                        <a16:creationId xmlns:a16="http://schemas.microsoft.com/office/drawing/2014/main" id="{721BD5F8-4256-4572-9EFF-06D9F09347E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95100" y="4793900"/>
                    <a:ext cx="17244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4" name="Entrada de lápiz 33">
                    <a:extLst>
                      <a:ext uri="{FF2B5EF4-FFF2-40B4-BE49-F238E27FC236}">
                        <a16:creationId xmlns:a16="http://schemas.microsoft.com/office/drawing/2014/main" id="{57BB0D2A-76F3-414D-8266-EF39B72FCB4F}"/>
                      </a:ext>
                    </a:extLst>
                  </p14:cNvPr>
                  <p14:cNvContentPartPr/>
                  <p14:nvPr/>
                </p14:nvContentPartPr>
                <p14:xfrm>
                  <a:off x="3427860" y="4894340"/>
                  <a:ext cx="138600" cy="112320"/>
                </p14:xfrm>
              </p:contentPart>
            </mc:Choice>
            <mc:Fallback xmlns="">
              <p:pic>
                <p:nvPicPr>
                  <p:cNvPr id="34" name="Entrada de lápiz 33">
                    <a:extLst>
                      <a:ext uri="{FF2B5EF4-FFF2-40B4-BE49-F238E27FC236}">
                        <a16:creationId xmlns:a16="http://schemas.microsoft.com/office/drawing/2014/main" id="{57BB0D2A-76F3-414D-8266-EF39B72FCB4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419220" y="4885340"/>
                    <a:ext cx="15624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6" name="Entrada de lápiz 35">
                    <a:extLst>
                      <a:ext uri="{FF2B5EF4-FFF2-40B4-BE49-F238E27FC236}">
                        <a16:creationId xmlns:a16="http://schemas.microsoft.com/office/drawing/2014/main" id="{C2B9AA97-860F-41C6-AE8F-D1EE2F59E037}"/>
                      </a:ext>
                    </a:extLst>
                  </p14:cNvPr>
                  <p14:cNvContentPartPr/>
                  <p14:nvPr/>
                </p14:nvContentPartPr>
                <p14:xfrm>
                  <a:off x="3449820" y="4973180"/>
                  <a:ext cx="136800" cy="101880"/>
                </p14:xfrm>
              </p:contentPart>
            </mc:Choice>
            <mc:Fallback xmlns="">
              <p:pic>
                <p:nvPicPr>
                  <p:cNvPr id="36" name="Entrada de lápiz 35">
                    <a:extLst>
                      <a:ext uri="{FF2B5EF4-FFF2-40B4-BE49-F238E27FC236}">
                        <a16:creationId xmlns:a16="http://schemas.microsoft.com/office/drawing/2014/main" id="{C2B9AA97-860F-41C6-AE8F-D1EE2F59E03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441180" y="4964180"/>
                    <a:ext cx="1544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7" name="Entrada de lápiz 36">
                    <a:extLst>
                      <a:ext uri="{FF2B5EF4-FFF2-40B4-BE49-F238E27FC236}">
                        <a16:creationId xmlns:a16="http://schemas.microsoft.com/office/drawing/2014/main" id="{F0FF10D2-61D1-4593-AEB6-74ED2EFEFC99}"/>
                      </a:ext>
                    </a:extLst>
                  </p14:cNvPr>
                  <p14:cNvContentPartPr/>
                  <p14:nvPr/>
                </p14:nvContentPartPr>
                <p14:xfrm>
                  <a:off x="3467100" y="5069660"/>
                  <a:ext cx="91440" cy="71640"/>
                </p14:xfrm>
              </p:contentPart>
            </mc:Choice>
            <mc:Fallback xmlns="">
              <p:pic>
                <p:nvPicPr>
                  <p:cNvPr id="37" name="Entrada de lápiz 36">
                    <a:extLst>
                      <a:ext uri="{FF2B5EF4-FFF2-40B4-BE49-F238E27FC236}">
                        <a16:creationId xmlns:a16="http://schemas.microsoft.com/office/drawing/2014/main" id="{F0FF10D2-61D1-4593-AEB6-74ED2EFEFC9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58460" y="5060660"/>
                    <a:ext cx="10908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8" name="Entrada de lápiz 37">
                    <a:extLst>
                      <a:ext uri="{FF2B5EF4-FFF2-40B4-BE49-F238E27FC236}">
                        <a16:creationId xmlns:a16="http://schemas.microsoft.com/office/drawing/2014/main" id="{C92352C5-FB0F-4A25-97CB-E0CF49B2F2AA}"/>
                      </a:ext>
                    </a:extLst>
                  </p14:cNvPr>
                  <p14:cNvContentPartPr/>
                  <p14:nvPr/>
                </p14:nvContentPartPr>
                <p14:xfrm>
                  <a:off x="3504900" y="5148500"/>
                  <a:ext cx="20880" cy="15480"/>
                </p14:xfrm>
              </p:contentPart>
            </mc:Choice>
            <mc:Fallback xmlns="">
              <p:pic>
                <p:nvPicPr>
                  <p:cNvPr id="38" name="Entrada de lápiz 37">
                    <a:extLst>
                      <a:ext uri="{FF2B5EF4-FFF2-40B4-BE49-F238E27FC236}">
                        <a16:creationId xmlns:a16="http://schemas.microsoft.com/office/drawing/2014/main" id="{C92352C5-FB0F-4A25-97CB-E0CF49B2F2A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495900" y="5139500"/>
                    <a:ext cx="3852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462634EB-B94E-4C06-9559-D4D375F0A95F}"/>
              </a:ext>
            </a:extLst>
          </p:cNvPr>
          <p:cNvSpPr/>
          <p:nvPr/>
        </p:nvSpPr>
        <p:spPr>
          <a:xfrm flipH="1">
            <a:off x="3098592" y="5044683"/>
            <a:ext cx="522982" cy="65969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D29590E-84B2-4A07-8C7D-7299A291229A}"/>
              </a:ext>
            </a:extLst>
          </p:cNvPr>
          <p:cNvGrpSpPr/>
          <p:nvPr/>
        </p:nvGrpSpPr>
        <p:grpSpPr>
          <a:xfrm>
            <a:off x="2757700" y="5492973"/>
            <a:ext cx="1256045" cy="1316682"/>
            <a:chOff x="2757700" y="5492973"/>
            <a:chExt cx="1256045" cy="1316682"/>
          </a:xfrm>
        </p:grpSpPr>
        <p:pic>
          <p:nvPicPr>
            <p:cNvPr id="35" name="Imagen 34" descr="Icono&#10;&#10;Descripción generada automáticamente">
              <a:extLst>
                <a:ext uri="{FF2B5EF4-FFF2-40B4-BE49-F238E27FC236}">
                  <a16:creationId xmlns:a16="http://schemas.microsoft.com/office/drawing/2014/main" id="{66F7A51D-6711-46D8-90A1-E7B7259F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700" y="5750628"/>
              <a:ext cx="1059027" cy="1059027"/>
            </a:xfrm>
            <a:prstGeom prst="rect">
              <a:avLst/>
            </a:prstGeom>
          </p:spPr>
        </p:pic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781F2EF4-1978-46F3-9E7F-BA731F738FB9}"/>
                </a:ext>
              </a:extLst>
            </p:cNvPr>
            <p:cNvGrpSpPr/>
            <p:nvPr/>
          </p:nvGrpSpPr>
          <p:grpSpPr>
            <a:xfrm>
              <a:off x="3490763" y="5492973"/>
              <a:ext cx="522982" cy="533923"/>
              <a:chOff x="5967818" y="5479667"/>
              <a:chExt cx="522982" cy="533923"/>
            </a:xfrm>
          </p:grpSpPr>
          <p:sp>
            <p:nvSpPr>
              <p:cNvPr id="41" name="Diagrama de flujo: conector 40">
                <a:extLst>
                  <a:ext uri="{FF2B5EF4-FFF2-40B4-BE49-F238E27FC236}">
                    <a16:creationId xmlns:a16="http://schemas.microsoft.com/office/drawing/2014/main" id="{91DDDA6D-2F27-4DC6-AFB3-0D7E227A137E}"/>
                  </a:ext>
                </a:extLst>
              </p:cNvPr>
              <p:cNvSpPr/>
              <p:nvPr/>
            </p:nvSpPr>
            <p:spPr>
              <a:xfrm>
                <a:off x="5967818" y="5479667"/>
                <a:ext cx="522982" cy="533923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44" name="Imagen 43" descr="Icono&#10;&#10;Descripción generada automáticamente">
                <a:extLst>
                  <a:ext uri="{FF2B5EF4-FFF2-40B4-BE49-F238E27FC236}">
                    <a16:creationId xmlns:a16="http://schemas.microsoft.com/office/drawing/2014/main" id="{04639D3D-1092-4A69-903D-D1D93D3BE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5610736"/>
                <a:ext cx="264541" cy="264541"/>
              </a:xfrm>
              <a:prstGeom prst="rect">
                <a:avLst/>
              </a:prstGeom>
            </p:spPr>
          </p:pic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A960845-8E96-40D7-8C97-4AF475430515}"/>
              </a:ext>
            </a:extLst>
          </p:cNvPr>
          <p:cNvGrpSpPr/>
          <p:nvPr/>
        </p:nvGrpSpPr>
        <p:grpSpPr>
          <a:xfrm>
            <a:off x="823739" y="3448464"/>
            <a:ext cx="1170801" cy="1326095"/>
            <a:chOff x="823739" y="3448464"/>
            <a:chExt cx="1170801" cy="1326095"/>
          </a:xfrm>
        </p:grpSpPr>
        <p:pic>
          <p:nvPicPr>
            <p:cNvPr id="28" name="Imagen 27" descr="Icono&#10;&#10;Descripción generada automáticamente">
              <a:extLst>
                <a:ext uri="{FF2B5EF4-FFF2-40B4-BE49-F238E27FC236}">
                  <a16:creationId xmlns:a16="http://schemas.microsoft.com/office/drawing/2014/main" id="{1121B06A-21B2-4A0C-8834-E8819C4F5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39" y="3715532"/>
              <a:ext cx="1059027" cy="1059027"/>
            </a:xfrm>
            <a:prstGeom prst="rect">
              <a:avLst/>
            </a:prstGeom>
          </p:spPr>
        </p:pic>
        <p:pic>
          <p:nvPicPr>
            <p:cNvPr id="14" name="Imagen 13" descr="Icono&#10;&#10;Descripción generada automáticamente">
              <a:extLst>
                <a:ext uri="{FF2B5EF4-FFF2-40B4-BE49-F238E27FC236}">
                  <a16:creationId xmlns:a16="http://schemas.microsoft.com/office/drawing/2014/main" id="{01900FB0-E127-4E03-946E-75C475D1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313" y="3448464"/>
              <a:ext cx="551227" cy="551227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707CC77-8E18-4D13-B1DD-14949527055D}"/>
              </a:ext>
            </a:extLst>
          </p:cNvPr>
          <p:cNvGrpSpPr/>
          <p:nvPr/>
        </p:nvGrpSpPr>
        <p:grpSpPr>
          <a:xfrm>
            <a:off x="4968654" y="3448464"/>
            <a:ext cx="1226149" cy="1348904"/>
            <a:chOff x="4968654" y="3448464"/>
            <a:chExt cx="1226149" cy="1348904"/>
          </a:xfrm>
        </p:grpSpPr>
        <p:pic>
          <p:nvPicPr>
            <p:cNvPr id="29" name="Imagen 28" descr="Icono&#10;&#10;Descripción generada automáticamente">
              <a:extLst>
                <a:ext uri="{FF2B5EF4-FFF2-40B4-BE49-F238E27FC236}">
                  <a16:creationId xmlns:a16="http://schemas.microsoft.com/office/drawing/2014/main" id="{102C76FC-F860-4A18-A13A-F17D0B8E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654" y="3738341"/>
              <a:ext cx="1059027" cy="1059027"/>
            </a:xfrm>
            <a:prstGeom prst="rect">
              <a:avLst/>
            </a:prstGeom>
          </p:spPr>
        </p:pic>
        <p:pic>
          <p:nvPicPr>
            <p:cNvPr id="16" name="Imagen 15" descr="Icono&#10;&#10;Descripción generada automáticamente">
              <a:extLst>
                <a:ext uri="{FF2B5EF4-FFF2-40B4-BE49-F238E27FC236}">
                  <a16:creationId xmlns:a16="http://schemas.microsoft.com/office/drawing/2014/main" id="{5D921B50-450B-41FF-B3E0-3965BEF2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34" y="3448464"/>
              <a:ext cx="453969" cy="45396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E3CA45E-1A80-49BA-8857-A61B75079C82}"/>
              </a:ext>
            </a:extLst>
          </p:cNvPr>
          <p:cNvGrpSpPr/>
          <p:nvPr/>
        </p:nvGrpSpPr>
        <p:grpSpPr>
          <a:xfrm>
            <a:off x="9573478" y="3372684"/>
            <a:ext cx="1192514" cy="1412084"/>
            <a:chOff x="9573478" y="3372684"/>
            <a:chExt cx="1192514" cy="1412084"/>
          </a:xfrm>
        </p:grpSpPr>
        <p:pic>
          <p:nvPicPr>
            <p:cNvPr id="32" name="Imagen 31" descr="Icono&#10;&#10;Descripción generada automáticamente">
              <a:extLst>
                <a:ext uri="{FF2B5EF4-FFF2-40B4-BE49-F238E27FC236}">
                  <a16:creationId xmlns:a16="http://schemas.microsoft.com/office/drawing/2014/main" id="{4018F1D8-BA1C-4AA5-9C27-5CED9DE75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3478" y="3725741"/>
              <a:ext cx="1059027" cy="1059027"/>
            </a:xfrm>
            <a:prstGeom prst="rect">
              <a:avLst/>
            </a:prstGeom>
          </p:spPr>
        </p:pic>
        <p:pic>
          <p:nvPicPr>
            <p:cNvPr id="18" name="Imagen 17" descr="Icono&#10;&#10;Descripción generada automáticamente">
              <a:extLst>
                <a:ext uri="{FF2B5EF4-FFF2-40B4-BE49-F238E27FC236}">
                  <a16:creationId xmlns:a16="http://schemas.microsoft.com/office/drawing/2014/main" id="{4EF366CC-0854-4E8E-B497-C799FC167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4766" y="3372684"/>
              <a:ext cx="551226" cy="551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15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5. </a:t>
            </a:r>
            <a:r>
              <a:rPr lang="en-US" sz="2000" b="1" dirty="0" err="1"/>
              <a:t>Cálculo</a:t>
            </a:r>
            <a:r>
              <a:rPr lang="en-US" sz="2000" b="1" dirty="0"/>
              <a:t> de las </a:t>
            </a:r>
            <a:r>
              <a:rPr lang="en-US" sz="2000" b="1" dirty="0" err="1"/>
              <a:t>circunferencias</a:t>
            </a:r>
            <a:endParaRPr lang="es-ES_tradnl" sz="2000" b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3A82B4D-853B-4300-99EF-AA7F5F0D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8870"/>
              </p:ext>
            </p:extLst>
          </p:nvPr>
        </p:nvGraphicFramePr>
        <p:xfrm>
          <a:off x="7095948" y="3173058"/>
          <a:ext cx="4032440" cy="3150768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3370929436"/>
                    </a:ext>
                  </a:extLst>
                </a:gridCol>
                <a:gridCol w="957072">
                  <a:extLst>
                    <a:ext uri="{9D8B030D-6E8A-4147-A177-3AD203B41FA5}">
                      <a16:colId xmlns:a16="http://schemas.microsoft.com/office/drawing/2014/main" val="302803399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958123840"/>
                    </a:ext>
                  </a:extLst>
                </a:gridCol>
                <a:gridCol w="1274064">
                  <a:extLst>
                    <a:ext uri="{9D8B030D-6E8A-4147-A177-3AD203B41FA5}">
                      <a16:colId xmlns:a16="http://schemas.microsoft.com/office/drawing/2014/main" val="156277348"/>
                    </a:ext>
                  </a:extLst>
                </a:gridCol>
              </a:tblGrid>
              <a:tr h="196923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Latitud_C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Longitud_C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Distancias (metros)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12864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41.782718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-87.7288671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2.883’88507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57449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41.9912549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-87.6839307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2.354’016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7442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41.8912409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-87.7532295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1.754’74097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046577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41.7400702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-87.5638464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2.611’81133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46749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41.8629645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-87.7070921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2.154’98258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21676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41.9760997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-87.8549196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3.792’075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14372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41.8204596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-87.6223436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2.136’50225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95599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41.6891197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-87.6275956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2.379’3352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94018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41.7862304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-87.6694707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2.179’01786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495024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41.7653127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-87.6088554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2.089’20839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32732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41.9437118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-87.6581637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1.916’3754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3090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41.7379669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-87.6570198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2.536’3418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81254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41.9148235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-87.7076966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2.146’06269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846763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41.9479355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-87.7640672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2.778’13148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08073"/>
                  </a:ext>
                </a:extLst>
              </a:tr>
              <a:tr h="19692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41.886736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-87.6397501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2.138’34232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267626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7D966CB8-5C63-437B-B092-4F77E6C97C05}"/>
              </a:ext>
            </a:extLst>
          </p:cNvPr>
          <p:cNvGrpSpPr/>
          <p:nvPr/>
        </p:nvGrpSpPr>
        <p:grpSpPr>
          <a:xfrm>
            <a:off x="6834457" y="2796496"/>
            <a:ext cx="522982" cy="533923"/>
            <a:chOff x="5967818" y="5479667"/>
            <a:chExt cx="522982" cy="533923"/>
          </a:xfrm>
        </p:grpSpPr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id="{C1DC207E-AE57-4F60-9C5C-7B586F83AB23}"/>
                </a:ext>
              </a:extLst>
            </p:cNvPr>
            <p:cNvSpPr/>
            <p:nvPr/>
          </p:nvSpPr>
          <p:spPr>
            <a:xfrm>
              <a:off x="5967818" y="5479667"/>
              <a:ext cx="522982" cy="533923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A983D960-D16C-4011-BBFD-5BC2795C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610736"/>
              <a:ext cx="264541" cy="264541"/>
            </a:xfrm>
            <a:prstGeom prst="rect">
              <a:avLst/>
            </a:prstGeom>
          </p:spPr>
        </p:pic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84A88F86-776C-48ED-BB4E-D9CE31C1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01" y="1238405"/>
            <a:ext cx="6987731" cy="401673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F1D6926-3481-404D-A38F-E59EB494CF33}"/>
              </a:ext>
            </a:extLst>
          </p:cNvPr>
          <p:cNvSpPr/>
          <p:nvPr/>
        </p:nvSpPr>
        <p:spPr>
          <a:xfrm>
            <a:off x="1048642" y="1779641"/>
            <a:ext cx="612906" cy="905520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lecha: doblada hacia arriba 12">
            <a:extLst>
              <a:ext uri="{FF2B5EF4-FFF2-40B4-BE49-F238E27FC236}">
                <a16:creationId xmlns:a16="http://schemas.microsoft.com/office/drawing/2014/main" id="{4ABA01AE-1B01-40B8-9CBB-6D230F388F7C}"/>
              </a:ext>
            </a:extLst>
          </p:cNvPr>
          <p:cNvSpPr/>
          <p:nvPr/>
        </p:nvSpPr>
        <p:spPr>
          <a:xfrm rot="5400000">
            <a:off x="3439893" y="2110841"/>
            <a:ext cx="1197864" cy="5819643"/>
          </a:xfrm>
          <a:prstGeom prst="bentUp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6C289EF-05E9-4B7C-938D-32FC0A6F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364" y="4500084"/>
            <a:ext cx="5151248" cy="38100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F1578AF0-8A79-42C6-8FA3-4A2F7824A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65" y="2232401"/>
            <a:ext cx="1059027" cy="1059027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3E8CA126-380A-471E-B82C-750223D97608}"/>
              </a:ext>
            </a:extLst>
          </p:cNvPr>
          <p:cNvGrpSpPr/>
          <p:nvPr/>
        </p:nvGrpSpPr>
        <p:grpSpPr>
          <a:xfrm>
            <a:off x="774690" y="2766313"/>
            <a:ext cx="1205116" cy="1368348"/>
            <a:chOff x="774690" y="2766313"/>
            <a:chExt cx="1205116" cy="1368348"/>
          </a:xfrm>
        </p:grpSpPr>
        <p:pic>
          <p:nvPicPr>
            <p:cNvPr id="18" name="Imagen 17" descr="Icono&#10;&#10;Descripción generada automáticamente">
              <a:extLst>
                <a:ext uri="{FF2B5EF4-FFF2-40B4-BE49-F238E27FC236}">
                  <a16:creationId xmlns:a16="http://schemas.microsoft.com/office/drawing/2014/main" id="{A1D40CE5-E22F-4DF0-AF78-FB5929932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90" y="3075634"/>
              <a:ext cx="1059027" cy="1059027"/>
            </a:xfrm>
            <a:prstGeom prst="rect">
              <a:avLst/>
            </a:prstGeom>
          </p:spPr>
        </p:pic>
        <p:pic>
          <p:nvPicPr>
            <p:cNvPr id="11" name="Imagen 10" descr="Icono&#10;&#10;Descripción generada automáticamente">
              <a:extLst>
                <a:ext uri="{FF2B5EF4-FFF2-40B4-BE49-F238E27FC236}">
                  <a16:creationId xmlns:a16="http://schemas.microsoft.com/office/drawing/2014/main" id="{FFC5B12A-FA5B-4161-9851-C0CCEF0BA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837" y="2766313"/>
              <a:ext cx="453969" cy="453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3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6. </a:t>
            </a:r>
            <a:r>
              <a:rPr lang="en-US" sz="2000" b="1" dirty="0" err="1"/>
              <a:t>Dataframes</a:t>
            </a:r>
            <a:r>
              <a:rPr lang="en-US" sz="2000" b="1" dirty="0"/>
              <a:t> </a:t>
            </a:r>
            <a:r>
              <a:rPr lang="en-US" sz="2000" b="1" dirty="0" err="1"/>
              <a:t>resultantes</a:t>
            </a:r>
            <a:endParaRPr lang="es-ES_tradnl" sz="2000" b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1DD2F2-1CE7-45E0-A17A-537B13E0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3232"/>
              </p:ext>
            </p:extLst>
          </p:nvPr>
        </p:nvGraphicFramePr>
        <p:xfrm>
          <a:off x="246800" y="2268916"/>
          <a:ext cx="7874000" cy="18288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406400016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5441120"/>
                    </a:ext>
                  </a:extLst>
                </a:gridCol>
                <a:gridCol w="1056828">
                  <a:extLst>
                    <a:ext uri="{9D8B030D-6E8A-4147-A177-3AD203B41FA5}">
                      <a16:colId xmlns:a16="http://schemas.microsoft.com/office/drawing/2014/main" val="1809585100"/>
                    </a:ext>
                  </a:extLst>
                </a:gridCol>
                <a:gridCol w="714778">
                  <a:extLst>
                    <a:ext uri="{9D8B030D-6E8A-4147-A177-3AD203B41FA5}">
                      <a16:colId xmlns:a16="http://schemas.microsoft.com/office/drawing/2014/main" val="2521992227"/>
                    </a:ext>
                  </a:extLst>
                </a:gridCol>
                <a:gridCol w="590594">
                  <a:extLst>
                    <a:ext uri="{9D8B030D-6E8A-4147-A177-3AD203B41FA5}">
                      <a16:colId xmlns:a16="http://schemas.microsoft.com/office/drawing/2014/main" val="3922899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865699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8891935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4995733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414996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9217083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Primary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Domestic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Latitude_C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Longitude_C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764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41.8151173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-87.6699996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41.7862304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-87.6694707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03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THEFT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41.8950805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-87.7654005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41.8912409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-87.7532295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05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NARCOTICS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41.9374058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-87.7166497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41.9148235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-87.7076966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03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ASSAULT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41.8819034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-87.7551212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41.8912409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-87.7532295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282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BURGLARY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41.7443789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-87.6584306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41.7379669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-87.6570198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354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BURGLARY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41.9146356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-87.6816309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41.9148235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-87.7076966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53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41.8828137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-87.7043257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41.8629645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-87.7070921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22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THEFT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41.7636476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-87.7223447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41.782718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-87.7288671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10224749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41.9759684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-87.7680143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41.9479355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-87.7640672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217952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E9176865-76FE-4CC5-8C63-D767019F8104}"/>
              </a:ext>
            </a:extLst>
          </p:cNvPr>
          <p:cNvSpPr txBox="1"/>
          <p:nvPr/>
        </p:nvSpPr>
        <p:spPr>
          <a:xfrm>
            <a:off x="179844" y="1322518"/>
            <a:ext cx="1163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procesados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cluster y </a:t>
            </a:r>
            <a:r>
              <a:rPr lang="en-US" dirty="0" err="1"/>
              <a:t>coordenadas</a:t>
            </a:r>
            <a:r>
              <a:rPr lang="en-US" dirty="0"/>
              <a:t> del </a:t>
            </a:r>
            <a:r>
              <a:rPr lang="en-US" dirty="0" err="1"/>
              <a:t>centroide</a:t>
            </a:r>
            <a:r>
              <a:rPr lang="en-US" dirty="0"/>
              <a:t> que se </a:t>
            </a:r>
            <a:r>
              <a:rPr lang="en-US" dirty="0" err="1"/>
              <a:t>muestrea</a:t>
            </a:r>
            <a:r>
              <a:rPr lang="en-US" dirty="0"/>
              <a:t> con 500 </a:t>
            </a:r>
            <a:r>
              <a:rPr lang="en-US" dirty="0" err="1"/>
              <a:t>registros</a:t>
            </a:r>
            <a:endParaRPr lang="en-US" dirty="0"/>
          </a:p>
          <a:p>
            <a:r>
              <a:rPr lang="en-US" dirty="0"/>
              <a:t>	por cluster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explota</a:t>
            </a:r>
            <a:r>
              <a:rPr lang="en-US" dirty="0"/>
              <a:t> </a:t>
            </a:r>
            <a:r>
              <a:rPr lang="en-US" dirty="0" err="1"/>
              <a:t>visualmente</a:t>
            </a:r>
            <a:r>
              <a:rPr lang="en-US" dirty="0"/>
              <a:t>.</a:t>
            </a:r>
          </a:p>
          <a:p>
            <a:endParaRPr lang="en-US" u="sng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40EF09D-D3A0-46B8-8671-678601715BED}"/>
              </a:ext>
            </a:extLst>
          </p:cNvPr>
          <p:cNvSpPr txBox="1"/>
          <p:nvPr/>
        </p:nvSpPr>
        <p:spPr>
          <a:xfrm>
            <a:off x="308105" y="4320931"/>
            <a:ext cx="1032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Agregado</a:t>
            </a:r>
            <a:r>
              <a:rPr lang="en-US" dirty="0"/>
              <a:t> para </a:t>
            </a:r>
            <a:r>
              <a:rPr lang="en-US" dirty="0" err="1"/>
              <a:t>explotación</a:t>
            </a:r>
            <a:r>
              <a:rPr lang="en-US" dirty="0"/>
              <a:t> visual de la </a:t>
            </a:r>
            <a:r>
              <a:rPr lang="en-US" dirty="0" err="1"/>
              <a:t>información</a:t>
            </a:r>
            <a:r>
              <a:rPr lang="en-US" dirty="0"/>
              <a:t> y de los </a:t>
            </a:r>
            <a:r>
              <a:rPr lang="en-US" dirty="0" err="1"/>
              <a:t>indicadores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relevantes</a:t>
            </a:r>
            <a:endParaRPr lang="en-US" dirty="0"/>
          </a:p>
          <a:p>
            <a:endParaRPr lang="en-US" u="sng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E842A8A-1E67-4E9F-A456-C6253894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800" y="2065119"/>
            <a:ext cx="527363" cy="527363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C84D3CB-B1B8-4720-B510-97A2D42F3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22" y="1933278"/>
            <a:ext cx="263681" cy="263681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F7C8F15-98B1-4404-97A9-3F30BB27A67E}"/>
              </a:ext>
            </a:extLst>
          </p:cNvPr>
          <p:cNvSpPr txBox="1"/>
          <p:nvPr/>
        </p:nvSpPr>
        <p:spPr>
          <a:xfrm>
            <a:off x="8828468" y="2808978"/>
            <a:ext cx="292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7,3 M </a:t>
            </a:r>
            <a:r>
              <a:rPr lang="en-US" dirty="0" err="1"/>
              <a:t>registros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665 MB</a:t>
            </a:r>
          </a:p>
          <a:p>
            <a:endParaRPr lang="en-US" u="sng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1759BCC-3303-45A4-8DA7-4CFE27B7E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62330"/>
              </p:ext>
            </p:extLst>
          </p:nvPr>
        </p:nvGraphicFramePr>
        <p:xfrm>
          <a:off x="891014" y="5119662"/>
          <a:ext cx="5974390" cy="1280160"/>
        </p:xfrm>
        <a:graphic>
          <a:graphicData uri="http://schemas.openxmlformats.org/drawingml/2006/table">
            <a:tbl>
              <a:tblPr/>
              <a:tblGrid>
                <a:gridCol w="1481136">
                  <a:extLst>
                    <a:ext uri="{9D8B030D-6E8A-4147-A177-3AD203B41FA5}">
                      <a16:colId xmlns:a16="http://schemas.microsoft.com/office/drawing/2014/main" val="1209353827"/>
                    </a:ext>
                  </a:extLst>
                </a:gridCol>
                <a:gridCol w="748876">
                  <a:extLst>
                    <a:ext uri="{9D8B030D-6E8A-4147-A177-3AD203B41FA5}">
                      <a16:colId xmlns:a16="http://schemas.microsoft.com/office/drawing/2014/main" val="1766773927"/>
                    </a:ext>
                  </a:extLst>
                </a:gridCol>
                <a:gridCol w="757182">
                  <a:extLst>
                    <a:ext uri="{9D8B030D-6E8A-4147-A177-3AD203B41FA5}">
                      <a16:colId xmlns:a16="http://schemas.microsoft.com/office/drawing/2014/main" val="3565592935"/>
                    </a:ext>
                  </a:extLst>
                </a:gridCol>
                <a:gridCol w="995732">
                  <a:extLst>
                    <a:ext uri="{9D8B030D-6E8A-4147-A177-3AD203B41FA5}">
                      <a16:colId xmlns:a16="http://schemas.microsoft.com/office/drawing/2014/main" val="2396408318"/>
                    </a:ext>
                  </a:extLst>
                </a:gridCol>
                <a:gridCol w="613424">
                  <a:extLst>
                    <a:ext uri="{9D8B030D-6E8A-4147-A177-3AD203B41FA5}">
                      <a16:colId xmlns:a16="http://schemas.microsoft.com/office/drawing/2014/main" val="1553077116"/>
                    </a:ext>
                  </a:extLst>
                </a:gridCol>
                <a:gridCol w="1378040">
                  <a:extLst>
                    <a:ext uri="{9D8B030D-6E8A-4147-A177-3AD203B41FA5}">
                      <a16:colId xmlns:a16="http://schemas.microsoft.com/office/drawing/2014/main" val="13980110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Primary</a:t>
                      </a:r>
                      <a:r>
                        <a:rPr lang="es-ES_tradnl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Arrest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Domestic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  <a:endParaRPr lang="es-ES_tradnl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Número de delitos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573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CRIMINAL TRESPASS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42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1.762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88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7.543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574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BURGLARY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9.843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62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4.501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293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ASSAULT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1.364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478076"/>
                  </a:ext>
                </a:extLst>
              </a:tr>
            </a:tbl>
          </a:graphicData>
        </a:graphic>
      </p:graphicFrame>
      <p:sp>
        <p:nvSpPr>
          <p:cNvPr id="11" name="TextBox 3">
            <a:extLst>
              <a:ext uri="{FF2B5EF4-FFF2-40B4-BE49-F238E27FC236}">
                <a16:creationId xmlns:a16="http://schemas.microsoft.com/office/drawing/2014/main" id="{141F6EE6-5076-4F8D-A9A6-9477C95E2D0E}"/>
              </a:ext>
            </a:extLst>
          </p:cNvPr>
          <p:cNvSpPr txBox="1"/>
          <p:nvPr/>
        </p:nvSpPr>
        <p:spPr>
          <a:xfrm>
            <a:off x="8828468" y="4975233"/>
            <a:ext cx="292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57K </a:t>
            </a:r>
            <a:r>
              <a:rPr lang="en-US" dirty="0" err="1"/>
              <a:t>registros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156 KB</a:t>
            </a:r>
          </a:p>
          <a:p>
            <a:endParaRPr lang="en-US" u="sng" dirty="0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62FD18A-7B60-4191-A797-61FFEF83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4" y="4880367"/>
            <a:ext cx="478826" cy="478826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ABF73D39-E904-4E64-9564-436611A87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45" y="4715672"/>
            <a:ext cx="249230" cy="2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5070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7. Código python </a:t>
            </a:r>
            <a:r>
              <a:rPr lang="en-US" sz="2000" b="1" dirty="0" err="1"/>
              <a:t>generador</a:t>
            </a:r>
            <a:r>
              <a:rPr lang="en-US" sz="2000" b="1" dirty="0"/>
              <a:t> de </a:t>
            </a:r>
            <a:r>
              <a:rPr lang="en-US" sz="2000" b="1" dirty="0" err="1"/>
              <a:t>mapas</a:t>
            </a:r>
            <a:endParaRPr lang="es-ES_tradnl" sz="2000" b="1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F2B9F71-F8E3-46E1-AAC8-1021D432DF26}"/>
              </a:ext>
            </a:extLst>
          </p:cNvPr>
          <p:cNvSpPr txBox="1"/>
          <p:nvPr/>
        </p:nvSpPr>
        <p:spPr>
          <a:xfrm>
            <a:off x="1967818" y="5810276"/>
            <a:ext cx="773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https://github.com/DarioSaurio/Big_Data/blob/master/all_points.py</a:t>
            </a:r>
            <a:endParaRPr lang="en-US" dirty="0"/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E6E8A09-0182-4EBF-A805-3E47BFC8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1" y="5682755"/>
            <a:ext cx="710139" cy="7101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861B8B-19A4-4CF1-A329-B1AC200B5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177" y="1379367"/>
            <a:ext cx="8600123" cy="40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8. Evolución de los visuales de Mapas</a:t>
            </a:r>
            <a:endParaRPr lang="es-ES_tradnl" sz="2000" b="1" dirty="0"/>
          </a:p>
        </p:txBody>
      </p:sp>
      <p:pic>
        <p:nvPicPr>
          <p:cNvPr id="3074" name="Picture 2" descr="imagen">
            <a:extLst>
              <a:ext uri="{FF2B5EF4-FFF2-40B4-BE49-F238E27FC236}">
                <a16:creationId xmlns:a16="http://schemas.microsoft.com/office/drawing/2014/main" id="{C37EE4E7-63FC-4B5E-B34D-F35E16E4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" y="1314906"/>
            <a:ext cx="4424665" cy="42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">
            <a:extLst>
              <a:ext uri="{FF2B5EF4-FFF2-40B4-BE49-F238E27FC236}">
                <a16:creationId xmlns:a16="http://schemas.microsoft.com/office/drawing/2014/main" id="{18DB8259-B4E5-4016-9EDD-318D13CA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22" y="1253945"/>
            <a:ext cx="4196766" cy="49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DE1953-4212-40B6-86A7-B5D4A11C0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308" y="316992"/>
            <a:ext cx="8256382" cy="63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596</Words>
  <Application>Microsoft Office PowerPoint</Application>
  <PresentationFormat>Panorámica</PresentationFormat>
  <Paragraphs>263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Espinosa</dc:creator>
  <cp:lastModifiedBy>Dario Espinosa</cp:lastModifiedBy>
  <cp:revision>84</cp:revision>
  <dcterms:created xsi:type="dcterms:W3CDTF">2021-11-09T17:54:12Z</dcterms:created>
  <dcterms:modified xsi:type="dcterms:W3CDTF">2021-12-06T16:13:20Z</dcterms:modified>
</cp:coreProperties>
</file>