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472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4091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3371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542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974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3271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60404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73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351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9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3213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60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995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139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924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420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4476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FCF729B-55C9-4849-AC3D-C64B71ADDA7F}" type="datetimeFigureOut">
              <a:rPr lang="es-ES_tradnl" smtClean="0"/>
              <a:t>16/11/21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D6CA1-42F8-4DB9-8FE0-FB04AC2944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592042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E0EE9-0085-4F9F-B7C5-58099EDAF84E}"/>
              </a:ext>
            </a:extLst>
          </p:cNvPr>
          <p:cNvSpPr txBox="1"/>
          <p:nvPr/>
        </p:nvSpPr>
        <p:spPr>
          <a:xfrm>
            <a:off x="1352937" y="1597939"/>
            <a:ext cx="4299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PROYECTO BIG DATA</a:t>
            </a:r>
            <a:endParaRPr lang="es-ES_tradnl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11DF5E-9416-4292-9D1D-496DE82D7910}"/>
              </a:ext>
            </a:extLst>
          </p:cNvPr>
          <p:cNvSpPr txBox="1"/>
          <p:nvPr/>
        </p:nvSpPr>
        <p:spPr>
          <a:xfrm>
            <a:off x="1352937" y="3082213"/>
            <a:ext cx="672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Clustering con dataset de </a:t>
            </a:r>
            <a:r>
              <a:rPr lang="en-US" sz="2400" dirty="0" err="1"/>
              <a:t>crimenes</a:t>
            </a:r>
            <a:r>
              <a:rPr lang="en-US" sz="2400" dirty="0"/>
              <a:t> de la ciudad de Chicago</a:t>
            </a:r>
            <a:endParaRPr lang="es-ES_tradnl" sz="2400" dirty="0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4D4963E0-1C73-478F-A613-643EE42D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51C1EE-473D-4391-B141-698CF5F51312}"/>
              </a:ext>
            </a:extLst>
          </p:cNvPr>
          <p:cNvSpPr txBox="1"/>
          <p:nvPr/>
        </p:nvSpPr>
        <p:spPr>
          <a:xfrm>
            <a:off x="1352937" y="5511282"/>
            <a:ext cx="264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Jose Luís </a:t>
            </a:r>
            <a:r>
              <a:rPr lang="en-US" dirty="0" err="1"/>
              <a:t>Ruíz</a:t>
            </a:r>
            <a:r>
              <a:rPr lang="en-US" dirty="0"/>
              <a:t> Casado</a:t>
            </a:r>
          </a:p>
          <a:p>
            <a:r>
              <a:rPr lang="en-US" dirty="0"/>
              <a:t>Darío Espinosa García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0189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1C09ECF5-1243-49B0-9A0E-D98B85FC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1370D-EF48-4435-B903-312ECDD8BD48}"/>
              </a:ext>
            </a:extLst>
          </p:cNvPr>
          <p:cNvSpPr txBox="1"/>
          <p:nvPr/>
        </p:nvSpPr>
        <p:spPr>
          <a:xfrm>
            <a:off x="1129003" y="629763"/>
            <a:ext cx="3432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1. </a:t>
            </a:r>
            <a:r>
              <a:rPr lang="es-ES_tradnl" sz="2000" b="1" dirty="0"/>
              <a:t>Selección</a:t>
            </a:r>
            <a:r>
              <a:rPr lang="en-US" sz="2000" b="1" dirty="0"/>
              <a:t> de </a:t>
            </a:r>
            <a:r>
              <a:rPr lang="en-US" sz="2000" b="1" dirty="0" err="1"/>
              <a:t>Columnas</a:t>
            </a:r>
            <a:endParaRPr lang="es-ES_tradnl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8B8C4-8B8C-4E26-8AE3-ACF118F9F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6355" y="3066636"/>
            <a:ext cx="6412895" cy="1964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82FC8-E56D-461F-ACD9-E8F7CB0A987A}"/>
              </a:ext>
            </a:extLst>
          </p:cNvPr>
          <p:cNvSpPr txBox="1"/>
          <p:nvPr/>
        </p:nvSpPr>
        <p:spPr>
          <a:xfrm>
            <a:off x="1260448" y="1470936"/>
            <a:ext cx="1002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seleccionado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r>
              <a:rPr lang="en-US" dirty="0"/>
              <a:t> que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creído</a:t>
            </a:r>
            <a:r>
              <a:rPr lang="en-US" dirty="0"/>
              <a:t> que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aportar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s-ES_tradnl" dirty="0"/>
              <a:t> </a:t>
            </a:r>
          </a:p>
          <a:p>
            <a:r>
              <a:rPr lang="es-ES_tradnl" dirty="0"/>
              <a:t>útil al análisis del </a:t>
            </a:r>
            <a:r>
              <a:rPr lang="es-ES_tradnl" dirty="0" err="1"/>
              <a:t>conjuto</a:t>
            </a:r>
            <a:r>
              <a:rPr lang="es-ES_tradnl" dirty="0"/>
              <a:t> de datos.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80818-3EA5-4665-9F71-588E5020E0B2}"/>
              </a:ext>
            </a:extLst>
          </p:cNvPr>
          <p:cNvSpPr txBox="1"/>
          <p:nvPr/>
        </p:nvSpPr>
        <p:spPr>
          <a:xfrm>
            <a:off x="1260448" y="2894962"/>
            <a:ext cx="36247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Columnas</a:t>
            </a:r>
            <a:r>
              <a:rPr lang="en-US" dirty="0"/>
              <a:t> </a:t>
            </a:r>
            <a:r>
              <a:rPr lang="en-US" dirty="0" err="1"/>
              <a:t>seleccionadas</a:t>
            </a:r>
            <a:endParaRPr lang="en-US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Fecha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Categoría</a:t>
            </a:r>
            <a:r>
              <a:rPr lang="en-US" dirty="0"/>
              <a:t> principal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Arresto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Domiciliar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Latitud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Longuitud</a:t>
            </a:r>
            <a:r>
              <a:rPr lang="en-US" dirty="0"/>
              <a:t> 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3995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4078399C-0825-4736-9AF9-79B9B81A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53CE0-0FC1-47CD-85F5-AAEA5D8309ED}"/>
              </a:ext>
            </a:extLst>
          </p:cNvPr>
          <p:cNvSpPr txBox="1"/>
          <p:nvPr/>
        </p:nvSpPr>
        <p:spPr>
          <a:xfrm>
            <a:off x="1129003" y="629763"/>
            <a:ext cx="2739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2. </a:t>
            </a:r>
            <a:r>
              <a:rPr lang="en-US" sz="2000" b="1" dirty="0" err="1"/>
              <a:t>Limpieza</a:t>
            </a:r>
            <a:r>
              <a:rPr lang="en-US" sz="2000" b="1" dirty="0"/>
              <a:t> de </a:t>
            </a:r>
            <a:r>
              <a:rPr lang="en-US" sz="2000" b="1" dirty="0" err="1"/>
              <a:t>datos</a:t>
            </a:r>
            <a:endParaRPr lang="es-ES_tradnl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C94A5-39DC-425D-8D43-8B0343F46BB3}"/>
              </a:ext>
            </a:extLst>
          </p:cNvPr>
          <p:cNvSpPr txBox="1"/>
          <p:nvPr/>
        </p:nvSpPr>
        <p:spPr>
          <a:xfrm>
            <a:off x="1212979" y="1436890"/>
            <a:ext cx="1057212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eliminado</a:t>
            </a:r>
            <a:r>
              <a:rPr lang="en-US" dirty="0"/>
              <a:t> las </a:t>
            </a:r>
            <a:r>
              <a:rPr lang="en-US" dirty="0" err="1"/>
              <a:t>filas</a:t>
            </a:r>
            <a:r>
              <a:rPr lang="en-US" dirty="0"/>
              <a:t> del </a:t>
            </a:r>
            <a:r>
              <a:rPr lang="en-US" dirty="0" err="1"/>
              <a:t>dataframe</a:t>
            </a:r>
            <a:r>
              <a:rPr lang="en-US" dirty="0"/>
              <a:t> que </a:t>
            </a:r>
            <a:r>
              <a:rPr lang="en-US" dirty="0" err="1"/>
              <a:t>contengan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nulos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valores</a:t>
            </a:r>
            <a:endParaRPr lang="en-US" dirty="0"/>
          </a:p>
          <a:p>
            <a:r>
              <a:rPr lang="en-US" dirty="0" err="1"/>
              <a:t>hacen</a:t>
            </a:r>
            <a:r>
              <a:rPr lang="en-US" dirty="0"/>
              <a:t> que el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Kmeans</a:t>
            </a:r>
            <a:r>
              <a:rPr lang="en-US" dirty="0"/>
              <a:t> no </a:t>
            </a:r>
            <a:r>
              <a:rPr lang="en-US" dirty="0" err="1"/>
              <a:t>funcione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cambiado</a:t>
            </a:r>
            <a:r>
              <a:rPr lang="en-US" dirty="0"/>
              <a:t> los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Latitud</a:t>
            </a:r>
            <a:r>
              <a:rPr lang="en-US" dirty="0"/>
              <a:t> y </a:t>
            </a:r>
            <a:r>
              <a:rPr lang="en-US" dirty="0" err="1"/>
              <a:t>Longuitud</a:t>
            </a:r>
            <a:r>
              <a:rPr lang="en-US" dirty="0"/>
              <a:t> a </a:t>
            </a:r>
            <a:r>
              <a:rPr lang="en-US" dirty="0" err="1"/>
              <a:t>tipo</a:t>
            </a:r>
            <a:r>
              <a:rPr lang="en-US" dirty="0"/>
              <a:t> Double, para que Spark</a:t>
            </a:r>
          </a:p>
          <a:p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</a:t>
            </a:r>
            <a:r>
              <a:rPr lang="en-US" dirty="0" err="1"/>
              <a:t>numéricos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Arrest y Domestic los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pasado</a:t>
            </a:r>
            <a:r>
              <a:rPr lang="en-US" dirty="0"/>
              <a:t> primero de string a </a:t>
            </a:r>
            <a:r>
              <a:rPr lang="en-US" dirty="0" err="1"/>
              <a:t>booleano</a:t>
            </a:r>
            <a:r>
              <a:rPr lang="en-US" dirty="0"/>
              <a:t>, y </a:t>
            </a:r>
            <a:r>
              <a:rPr lang="en-US" dirty="0" err="1"/>
              <a:t>luego</a:t>
            </a:r>
            <a:r>
              <a:rPr lang="en-US" dirty="0"/>
              <a:t> de </a:t>
            </a:r>
            <a:r>
              <a:rPr lang="en-US" dirty="0" err="1"/>
              <a:t>booleano</a:t>
            </a:r>
            <a:r>
              <a:rPr lang="en-US" dirty="0"/>
              <a:t> a </a:t>
            </a:r>
          </a:p>
          <a:p>
            <a:r>
              <a:rPr lang="en-US" dirty="0" err="1"/>
              <a:t>entero</a:t>
            </a:r>
            <a:r>
              <a:rPr lang="en-US" dirty="0"/>
              <a:t>.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permitiría</a:t>
            </a:r>
            <a:r>
              <a:rPr lang="en-US" dirty="0"/>
              <a:t> </a:t>
            </a:r>
            <a:r>
              <a:rPr lang="en-US" dirty="0" err="1"/>
              <a:t>simplificar</a:t>
            </a:r>
            <a:r>
              <a:rPr lang="en-US" dirty="0"/>
              <a:t> </a:t>
            </a:r>
            <a:r>
              <a:rPr lang="en-US" dirty="0" err="1"/>
              <a:t>futuros</a:t>
            </a:r>
            <a:r>
              <a:rPr lang="en-US" dirty="0"/>
              <a:t> </a:t>
            </a:r>
            <a:r>
              <a:rPr lang="en-US" dirty="0" err="1"/>
              <a:t>cálculos</a:t>
            </a:r>
            <a:r>
              <a:rPr lang="en-US" dirty="0"/>
              <a:t> o </a:t>
            </a:r>
            <a:r>
              <a:rPr lang="en-US" dirty="0" err="1"/>
              <a:t>clasificaciones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ha </a:t>
            </a:r>
            <a:r>
              <a:rPr lang="en-US" dirty="0" err="1"/>
              <a:t>generado</a:t>
            </a:r>
            <a:r>
              <a:rPr lang="en-US" dirty="0"/>
              <a:t> una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columna</a:t>
            </a:r>
            <a:r>
              <a:rPr lang="en-US" dirty="0"/>
              <a:t> features que </a:t>
            </a:r>
            <a:r>
              <a:rPr lang="en-US" dirty="0" err="1"/>
              <a:t>agrupa</a:t>
            </a:r>
            <a:r>
              <a:rPr lang="en-US" dirty="0"/>
              <a:t> las </a:t>
            </a:r>
            <a:r>
              <a:rPr lang="en-US" dirty="0" err="1"/>
              <a:t>columnas</a:t>
            </a:r>
            <a:r>
              <a:rPr lang="en-US" dirty="0"/>
              <a:t> que van a </a:t>
            </a:r>
            <a:r>
              <a:rPr lang="en-US" dirty="0" err="1"/>
              <a:t>intervenir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agrupación</a:t>
            </a:r>
            <a:r>
              <a:rPr lang="en-US" dirty="0"/>
              <a:t> con </a:t>
            </a:r>
            <a:r>
              <a:rPr lang="en-US" dirty="0" err="1"/>
              <a:t>Kmeans</a:t>
            </a:r>
            <a:r>
              <a:rPr lang="en-US" dirty="0"/>
              <a:t>. Por </a:t>
            </a:r>
            <a:r>
              <a:rPr lang="en-US" dirty="0" err="1"/>
              <a:t>ahora</a:t>
            </a:r>
            <a:r>
              <a:rPr lang="en-US" dirty="0"/>
              <a:t> solo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Latitud</a:t>
            </a:r>
            <a:r>
              <a:rPr lang="en-US" dirty="0"/>
              <a:t> y </a:t>
            </a:r>
            <a:r>
              <a:rPr lang="en-US" dirty="0" err="1"/>
              <a:t>Longuitud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1C09ECF5-1243-49B0-9A0E-D98B85FC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1370D-EF48-4435-B903-312ECDD8BD48}"/>
              </a:ext>
            </a:extLst>
          </p:cNvPr>
          <p:cNvSpPr txBox="1"/>
          <p:nvPr/>
        </p:nvSpPr>
        <p:spPr>
          <a:xfrm>
            <a:off x="1129003" y="629763"/>
            <a:ext cx="321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3. </a:t>
            </a:r>
            <a:r>
              <a:rPr lang="en-US" sz="2000" b="1" dirty="0" err="1"/>
              <a:t>Ajuste</a:t>
            </a:r>
            <a:r>
              <a:rPr lang="en-US" sz="2000" b="1" dirty="0"/>
              <a:t> de </a:t>
            </a:r>
            <a:r>
              <a:rPr lang="en-US" sz="2000" b="1" dirty="0" err="1"/>
              <a:t>parámetros</a:t>
            </a:r>
            <a:r>
              <a:rPr lang="en-US" sz="2000" b="1" dirty="0"/>
              <a:t> </a:t>
            </a:r>
            <a:endParaRPr lang="es-ES_tradnl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8B8C4-8B8C-4E26-8AE3-ACF118F9F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698" y="2437935"/>
            <a:ext cx="5435854" cy="39620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82FC8-E56D-461F-ACD9-E8F7CB0A987A}"/>
              </a:ext>
            </a:extLst>
          </p:cNvPr>
          <p:cNvSpPr txBox="1"/>
          <p:nvPr/>
        </p:nvSpPr>
        <p:spPr>
          <a:xfrm>
            <a:off x="1260448" y="1470936"/>
            <a:ext cx="1002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el </a:t>
            </a:r>
            <a:r>
              <a:rPr lang="en-US" dirty="0" err="1"/>
              <a:t>método</a:t>
            </a:r>
            <a:r>
              <a:rPr lang="en-US" dirty="0"/>
              <a:t> de la </a:t>
            </a:r>
            <a:r>
              <a:rPr lang="en-US" dirty="0" err="1"/>
              <a:t>curva</a:t>
            </a:r>
            <a:r>
              <a:rPr lang="en-US" dirty="0"/>
              <a:t> del </a:t>
            </a:r>
            <a:r>
              <a:rPr lang="en-US" dirty="0" err="1"/>
              <a:t>codo</a:t>
            </a:r>
            <a:r>
              <a:rPr lang="en-US" dirty="0"/>
              <a:t> (Elbow Curve Method) para </a:t>
            </a:r>
            <a:r>
              <a:rPr lang="en-US" dirty="0" err="1"/>
              <a:t>descubrir</a:t>
            </a:r>
            <a:endParaRPr lang="en-US" dirty="0"/>
          </a:p>
          <a:p>
            <a:r>
              <a:rPr lang="en-US" dirty="0"/>
              <a:t>el valor de K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adecuado</a:t>
            </a:r>
            <a:r>
              <a:rPr lang="en-US" dirty="0"/>
              <a:t> para </a:t>
            </a:r>
            <a:r>
              <a:rPr lang="en-US" dirty="0" err="1"/>
              <a:t>este</a:t>
            </a:r>
            <a:r>
              <a:rPr lang="en-US" dirty="0"/>
              <a:t> conjunto de </a:t>
            </a:r>
            <a:r>
              <a:rPr lang="en-US" dirty="0" err="1"/>
              <a:t>datos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80818-3EA5-4665-9F71-588E5020E0B2}"/>
              </a:ext>
            </a:extLst>
          </p:cNvPr>
          <p:cNvSpPr txBox="1"/>
          <p:nvPr/>
        </p:nvSpPr>
        <p:spPr>
          <a:xfrm>
            <a:off x="1260448" y="2894962"/>
            <a:ext cx="36247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entrenar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K y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puntuación</a:t>
            </a:r>
            <a:r>
              <a:rPr lang="en-US" dirty="0"/>
              <a:t> de </a:t>
            </a:r>
            <a:r>
              <a:rPr lang="en-US" dirty="0" err="1"/>
              <a:t>silueta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Al </a:t>
            </a:r>
            <a:r>
              <a:rPr lang="en-US" dirty="0" err="1"/>
              <a:t>graficar</a:t>
            </a:r>
            <a:r>
              <a:rPr lang="en-US" dirty="0"/>
              <a:t> los </a:t>
            </a:r>
            <a:r>
              <a:rPr lang="en-US" dirty="0" err="1"/>
              <a:t>valores</a:t>
            </a:r>
            <a:r>
              <a:rPr lang="en-US" dirty="0"/>
              <a:t> se </a:t>
            </a:r>
            <a:r>
              <a:rPr lang="en-US" dirty="0" err="1"/>
              <a:t>observa</a:t>
            </a:r>
            <a:r>
              <a:rPr lang="en-US" dirty="0"/>
              <a:t> una </a:t>
            </a:r>
            <a:r>
              <a:rPr lang="en-US" dirty="0" err="1"/>
              <a:t>curva</a:t>
            </a:r>
            <a:r>
              <a:rPr lang="en-US" dirty="0"/>
              <a:t> similar a un </a:t>
            </a:r>
            <a:r>
              <a:rPr lang="en-US" dirty="0" err="1"/>
              <a:t>codo</a:t>
            </a:r>
            <a:r>
              <a:rPr lang="en-US" dirty="0"/>
              <a:t>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F31DE9-1FF1-4D43-92B8-6B0CC26E397A}"/>
              </a:ext>
            </a:extLst>
          </p:cNvPr>
          <p:cNvSpPr/>
          <p:nvPr/>
        </p:nvSpPr>
        <p:spPr>
          <a:xfrm>
            <a:off x="8061477" y="4634630"/>
            <a:ext cx="576197" cy="568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935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1C09ECF5-1243-49B0-9A0E-D98B85FC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1370D-EF48-4435-B903-312ECDD8BD48}"/>
              </a:ext>
            </a:extLst>
          </p:cNvPr>
          <p:cNvSpPr txBox="1"/>
          <p:nvPr/>
        </p:nvSpPr>
        <p:spPr>
          <a:xfrm>
            <a:off x="1129003" y="629763"/>
            <a:ext cx="3215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3. </a:t>
            </a:r>
            <a:r>
              <a:rPr lang="en-US" sz="2000" b="1" dirty="0" err="1"/>
              <a:t>Ajuste</a:t>
            </a:r>
            <a:r>
              <a:rPr lang="en-US" sz="2000" b="1" dirty="0"/>
              <a:t> de </a:t>
            </a:r>
            <a:r>
              <a:rPr lang="en-US" sz="2000" b="1" dirty="0" err="1"/>
              <a:t>parámetros</a:t>
            </a:r>
            <a:r>
              <a:rPr lang="en-US" sz="2000" b="1" dirty="0"/>
              <a:t> </a:t>
            </a:r>
            <a:endParaRPr lang="es-ES_tradnl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82FC8-E56D-461F-ACD9-E8F7CB0A987A}"/>
              </a:ext>
            </a:extLst>
          </p:cNvPr>
          <p:cNvSpPr txBox="1"/>
          <p:nvPr/>
        </p:nvSpPr>
        <p:spPr>
          <a:xfrm>
            <a:off x="1260448" y="1470936"/>
            <a:ext cx="10144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puntación</a:t>
            </a:r>
            <a:r>
              <a:rPr lang="en-US" dirty="0"/>
              <a:t> de </a:t>
            </a:r>
            <a:r>
              <a:rPr lang="en-US" dirty="0" err="1"/>
              <a:t>silueta</a:t>
            </a:r>
            <a:r>
              <a:rPr lang="en-US" dirty="0"/>
              <a:t> se </a:t>
            </a:r>
            <a:r>
              <a:rPr lang="en-US" dirty="0" err="1"/>
              <a:t>utiliza</a:t>
            </a:r>
            <a:r>
              <a:rPr lang="en-US" dirty="0"/>
              <a:t> para </a:t>
            </a:r>
            <a:r>
              <a:rPr lang="en-US" dirty="0" err="1"/>
              <a:t>evaluar</a:t>
            </a:r>
            <a:r>
              <a:rPr lang="en-US" dirty="0"/>
              <a:t> e interpreter la </a:t>
            </a:r>
            <a:r>
              <a:rPr lang="en-US" dirty="0" err="1"/>
              <a:t>consistencia</a:t>
            </a:r>
            <a:r>
              <a:rPr lang="en-US" dirty="0"/>
              <a:t> de un cluster.</a:t>
            </a:r>
          </a:p>
          <a:p>
            <a:r>
              <a:rPr lang="en-US" dirty="0"/>
              <a:t>Toma </a:t>
            </a:r>
            <a:r>
              <a:rPr lang="en-US" dirty="0" err="1"/>
              <a:t>valores</a:t>
            </a:r>
            <a:r>
              <a:rPr lang="en-US" dirty="0"/>
              <a:t> de -1 a 1. Una </a:t>
            </a:r>
            <a:r>
              <a:rPr lang="en-US" dirty="0" err="1"/>
              <a:t>puntuación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indica que el </a:t>
            </a:r>
            <a:r>
              <a:rPr lang="en-US" dirty="0" err="1"/>
              <a:t>objeto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bien </a:t>
            </a:r>
            <a:r>
              <a:rPr lang="en-US" dirty="0" err="1"/>
              <a:t>emparejado</a:t>
            </a:r>
            <a:r>
              <a:rPr lang="en-US" dirty="0"/>
              <a:t> </a:t>
            </a:r>
          </a:p>
          <a:p>
            <a:r>
              <a:rPr lang="en-US" dirty="0"/>
              <a:t>con el </a:t>
            </a:r>
            <a:r>
              <a:rPr lang="en-US" dirty="0" err="1"/>
              <a:t>centroide</a:t>
            </a:r>
            <a:r>
              <a:rPr lang="en-US" dirty="0"/>
              <a:t> de </a:t>
            </a:r>
            <a:r>
              <a:rPr lang="en-US" dirty="0" err="1"/>
              <a:t>su</a:t>
            </a:r>
            <a:r>
              <a:rPr lang="en-US" dirty="0"/>
              <a:t> cluster. Si la </a:t>
            </a:r>
            <a:r>
              <a:rPr lang="en-US" dirty="0" err="1"/>
              <a:t>mayoría</a:t>
            </a:r>
            <a:r>
              <a:rPr lang="en-US" dirty="0"/>
              <a:t> de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</a:t>
            </a:r>
            <a:r>
              <a:rPr lang="en-US" dirty="0" err="1"/>
              <a:t>puntuación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significa</a:t>
            </a:r>
            <a:endParaRPr lang="en-US" dirty="0"/>
          </a:p>
          <a:p>
            <a:r>
              <a:rPr lang="en-US" dirty="0"/>
              <a:t>que la </a:t>
            </a:r>
            <a:r>
              <a:rPr lang="en-US" dirty="0" err="1"/>
              <a:t>configuración</a:t>
            </a:r>
            <a:r>
              <a:rPr lang="en-US" dirty="0"/>
              <a:t> del cluster es </a:t>
            </a:r>
            <a:r>
              <a:rPr lang="en-US" dirty="0" err="1"/>
              <a:t>apropiada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se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Euclídea</a:t>
            </a:r>
            <a:r>
              <a:rPr lang="en-US" dirty="0"/>
              <a:t> al </a:t>
            </a:r>
            <a:r>
              <a:rPr lang="en-US" dirty="0" err="1"/>
              <a:t>cuadrado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867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 with medium confidence">
            <a:extLst>
              <a:ext uri="{FF2B5EF4-FFF2-40B4-BE49-F238E27FC236}">
                <a16:creationId xmlns:a16="http://schemas.microsoft.com/office/drawing/2014/main" id="{9B2193F7-CEB1-4A99-A73A-8D6F065DE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79" y="457978"/>
            <a:ext cx="1415483" cy="541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84624E-EF15-48DF-8B1E-B5C7EB1F1A41}"/>
              </a:ext>
            </a:extLst>
          </p:cNvPr>
          <p:cNvSpPr txBox="1"/>
          <p:nvPr/>
        </p:nvSpPr>
        <p:spPr>
          <a:xfrm>
            <a:off x="1129003" y="629763"/>
            <a:ext cx="2880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$. CALENDARIZACIÓN</a:t>
            </a:r>
            <a:endParaRPr lang="es-ES_tradnl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A2467D-FA11-4E44-908D-070A2E368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1739"/>
              </p:ext>
            </p:extLst>
          </p:nvPr>
        </p:nvGraphicFramePr>
        <p:xfrm>
          <a:off x="1667934" y="1980472"/>
          <a:ext cx="8856132" cy="32372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2052">
                  <a:extLst>
                    <a:ext uri="{9D8B030D-6E8A-4147-A177-3AD203B41FA5}">
                      <a16:colId xmlns:a16="http://schemas.microsoft.com/office/drawing/2014/main" val="2935052167"/>
                    </a:ext>
                  </a:extLst>
                </a:gridCol>
                <a:gridCol w="5364080">
                  <a:extLst>
                    <a:ext uri="{9D8B030D-6E8A-4147-A177-3AD203B41FA5}">
                      <a16:colId xmlns:a16="http://schemas.microsoft.com/office/drawing/2014/main" val="4215708226"/>
                    </a:ext>
                  </a:extLst>
                </a:gridCol>
              </a:tblGrid>
              <a:tr h="1075921">
                <a:tc>
                  <a:txBody>
                    <a:bodyPr/>
                    <a:lstStyle/>
                    <a:p>
                      <a:pPr algn="l" fontAlgn="ctr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1 - (9 al 16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Planificación, definición de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linea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de trabajo, configuración del entorno,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librerias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creación del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y selección de variables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353577"/>
                  </a:ext>
                </a:extLst>
              </a:tr>
              <a:tr h="8093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2 - (17 al 23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Preparación y limpieza del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dataframe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, definición de agrupamientos, ajuste de parámetros del algoritmo de </a:t>
                      </a:r>
                      <a:r>
                        <a:rPr lang="es-ES_tradnl" sz="14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clustering</a:t>
                      </a:r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01982"/>
                  </a:ext>
                </a:extLst>
              </a:tr>
              <a:tr h="5427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3 - (24 al 30 de noviembre)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>
                          <a:solidFill>
                            <a:schemeClr val="tx1"/>
                          </a:solidFill>
                          <a:effectLst/>
                        </a:rPr>
                        <a:t>Definición de visuales y explorar las librerias y los KPI's más relevantes</a:t>
                      </a:r>
                      <a:endParaRPr lang="es-ES_tradnl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006233"/>
                  </a:ext>
                </a:extLst>
              </a:tr>
              <a:tr h="809321">
                <a:tc>
                  <a:txBody>
                    <a:bodyPr/>
                    <a:lstStyle/>
                    <a:p>
                      <a:pPr algn="l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Semana 4 - (1 al 14 de diciembre)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_tradnl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Correcciones de errores y propuestas de mejora. Preparación de la presentación y de los entregables.</a:t>
                      </a:r>
                      <a:endParaRPr lang="es-ES_tradnl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23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567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415</Words>
  <Application>Microsoft Macintosh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Dario Espinosa</dc:creator>
  <cp:lastModifiedBy>Jose Luis Ruiz Casado</cp:lastModifiedBy>
  <cp:revision>20</cp:revision>
  <dcterms:created xsi:type="dcterms:W3CDTF">2021-11-09T17:54:12Z</dcterms:created>
  <dcterms:modified xsi:type="dcterms:W3CDTF">2021-11-16T18:59:16Z</dcterms:modified>
</cp:coreProperties>
</file>