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3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23/11/2021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4720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23/11/2021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409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23/11/2021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3371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23/11/2021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5428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23/11/2021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59744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23/11/2021</a:t>
            </a:fld>
            <a:endParaRPr lang="es-ES_trad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73271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23/11/2021</a:t>
            </a:fld>
            <a:endParaRPr lang="es-ES_trad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60404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23/11/2021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2738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23/11/2021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351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23/11/2021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918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23/11/2021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213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23/11/2021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606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23/11/2021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995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23/11/2021</a:t>
            </a:fld>
            <a:endParaRPr lang="es-ES_trad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9139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23/11/2021</a:t>
            </a:fld>
            <a:endParaRPr lang="es-ES_trad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9241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23/11/2021</a:t>
            </a:fld>
            <a:endParaRPr lang="es-ES_trad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4208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23/11/2021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476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CF729B-55C9-4849-AC3D-C64B71ADDA7F}" type="datetimeFigureOut">
              <a:rPr lang="es-ES_tradnl" smtClean="0"/>
              <a:t>23/11/2021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59204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2E0EE9-0085-4F9F-B7C5-58099EDAF84E}"/>
              </a:ext>
            </a:extLst>
          </p:cNvPr>
          <p:cNvSpPr txBox="1"/>
          <p:nvPr/>
        </p:nvSpPr>
        <p:spPr>
          <a:xfrm>
            <a:off x="1352937" y="1597939"/>
            <a:ext cx="4299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PROYECTO BIG DATA</a:t>
            </a:r>
            <a:endParaRPr lang="es-ES_tradnl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11DF5E-9416-4292-9D1D-496DE82D7910}"/>
              </a:ext>
            </a:extLst>
          </p:cNvPr>
          <p:cNvSpPr txBox="1"/>
          <p:nvPr/>
        </p:nvSpPr>
        <p:spPr>
          <a:xfrm>
            <a:off x="1352937" y="3082213"/>
            <a:ext cx="6727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Clustering con dataset de </a:t>
            </a:r>
            <a:r>
              <a:rPr lang="en-US" sz="2400" dirty="0" err="1"/>
              <a:t>crímenes</a:t>
            </a:r>
            <a:r>
              <a:rPr lang="en-US" sz="2400" dirty="0"/>
              <a:t> de la ciudad de Chicago</a:t>
            </a:r>
            <a:endParaRPr lang="es-ES_tradnl" sz="2400" dirty="0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4D4963E0-1C73-478F-A613-643EE42DD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379" y="457978"/>
            <a:ext cx="1415483" cy="5411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51C1EE-473D-4391-B141-698CF5F51312}"/>
              </a:ext>
            </a:extLst>
          </p:cNvPr>
          <p:cNvSpPr txBox="1"/>
          <p:nvPr/>
        </p:nvSpPr>
        <p:spPr>
          <a:xfrm>
            <a:off x="1352937" y="5511282"/>
            <a:ext cx="2643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Jose Luís </a:t>
            </a:r>
            <a:r>
              <a:rPr lang="en-US" dirty="0" err="1"/>
              <a:t>Ruíz</a:t>
            </a:r>
            <a:r>
              <a:rPr lang="en-US" dirty="0"/>
              <a:t> Casado</a:t>
            </a:r>
          </a:p>
          <a:p>
            <a:r>
              <a:rPr lang="en-US" dirty="0"/>
              <a:t>Darío Espinosa García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0189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4078399C-0825-4736-9AF9-79B9B81AD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379" y="457978"/>
            <a:ext cx="1415483" cy="541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253CE0-0FC1-47CD-85F5-AAEA5D8309ED}"/>
              </a:ext>
            </a:extLst>
          </p:cNvPr>
          <p:cNvSpPr txBox="1"/>
          <p:nvPr/>
        </p:nvSpPr>
        <p:spPr>
          <a:xfrm>
            <a:off x="1129003" y="629763"/>
            <a:ext cx="3377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1. </a:t>
            </a:r>
            <a:r>
              <a:rPr lang="en-US" sz="2000" b="1" dirty="0" err="1"/>
              <a:t>Exploración</a:t>
            </a:r>
            <a:r>
              <a:rPr lang="en-US" sz="2000" b="1" dirty="0"/>
              <a:t> de </a:t>
            </a:r>
            <a:r>
              <a:rPr lang="en-US" sz="2000" b="1" dirty="0" err="1"/>
              <a:t>librerias</a:t>
            </a:r>
            <a:endParaRPr lang="es-ES_tradnl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C94A5-39DC-425D-8D43-8B0343F46BB3}"/>
              </a:ext>
            </a:extLst>
          </p:cNvPr>
          <p:cNvSpPr txBox="1"/>
          <p:nvPr/>
        </p:nvSpPr>
        <p:spPr>
          <a:xfrm>
            <a:off x="782304" y="1720840"/>
            <a:ext cx="1112355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PySpark</a:t>
            </a:r>
            <a:r>
              <a:rPr lang="en-US" dirty="0"/>
              <a:t> es la </a:t>
            </a:r>
            <a:r>
              <a:rPr lang="en-US" dirty="0" err="1"/>
              <a:t>librería</a:t>
            </a:r>
            <a:r>
              <a:rPr lang="en-US" dirty="0"/>
              <a:t> principal que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utilizar</a:t>
            </a:r>
            <a:r>
              <a:rPr lang="en-US" dirty="0"/>
              <a:t> para la </a:t>
            </a:r>
            <a:r>
              <a:rPr lang="en-US" dirty="0" err="1"/>
              <a:t>realización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r>
              <a:rPr lang="en-US" dirty="0"/>
              <a:t> de </a:t>
            </a:r>
          </a:p>
          <a:p>
            <a:r>
              <a:rPr lang="en-US" dirty="0" err="1"/>
              <a:t>tratamiento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masivos</a:t>
            </a:r>
            <a:r>
              <a:rPr lang="en-US" dirty="0"/>
              <a:t>. Nos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elegido</a:t>
            </a:r>
            <a:r>
              <a:rPr lang="en-US" dirty="0"/>
              <a:t> </a:t>
            </a:r>
            <a:r>
              <a:rPr lang="en-US" dirty="0" err="1"/>
              <a:t>Kmeans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</a:t>
            </a:r>
          </a:p>
          <a:p>
            <a:r>
              <a:rPr lang="en-US" dirty="0"/>
              <a:t>clustering </a:t>
            </a:r>
            <a:r>
              <a:rPr lang="en-US" dirty="0" err="1"/>
              <a:t>en</a:t>
            </a:r>
            <a:r>
              <a:rPr lang="en-US" dirty="0"/>
              <a:t> base a las </a:t>
            </a:r>
            <a:r>
              <a:rPr lang="en-US" dirty="0" err="1"/>
              <a:t>características</a:t>
            </a:r>
            <a:r>
              <a:rPr lang="en-US" dirty="0"/>
              <a:t> de </a:t>
            </a:r>
            <a:r>
              <a:rPr lang="en-US" dirty="0" err="1"/>
              <a:t>latitud</a:t>
            </a:r>
            <a:r>
              <a:rPr lang="en-US" dirty="0"/>
              <a:t> y </a:t>
            </a:r>
            <a:r>
              <a:rPr lang="en-US" dirty="0" err="1"/>
              <a:t>longitud</a:t>
            </a:r>
            <a:r>
              <a:rPr lang="en-US" dirty="0"/>
              <a:t>. 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elegido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6 clusters</a:t>
            </a:r>
          </a:p>
          <a:p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conjunto de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crimines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ciudad de Chicago.</a:t>
            </a:r>
          </a:p>
          <a:p>
            <a:endParaRPr lang="en-US" dirty="0"/>
          </a:p>
          <a:p>
            <a:r>
              <a:rPr lang="en-US" dirty="0"/>
              <a:t>Estamos </a:t>
            </a:r>
            <a:r>
              <a:rPr lang="en-US" dirty="0" err="1"/>
              <a:t>experimentando</a:t>
            </a:r>
            <a:r>
              <a:rPr lang="en-US" dirty="0"/>
              <a:t> </a:t>
            </a:r>
            <a:r>
              <a:rPr lang="en-US" dirty="0" err="1"/>
              <a:t>ciertos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computo</a:t>
            </a:r>
            <a:r>
              <a:rPr lang="en-US" dirty="0"/>
              <a:t> que </a:t>
            </a:r>
            <a:r>
              <a:rPr lang="en-US" dirty="0" err="1"/>
              <a:t>consideramos</a:t>
            </a:r>
            <a:r>
              <a:rPr lang="en-US" dirty="0"/>
              <a:t> poco</a:t>
            </a:r>
          </a:p>
          <a:p>
            <a:r>
              <a:rPr lang="en-US" dirty="0" err="1"/>
              <a:t>eficiente</a:t>
            </a:r>
            <a:r>
              <a:rPr lang="en-US" dirty="0"/>
              <a:t>. </a:t>
            </a:r>
            <a:r>
              <a:rPr lang="en-US" dirty="0" err="1"/>
              <a:t>Buscarémos</a:t>
            </a:r>
            <a:r>
              <a:rPr lang="en-US" dirty="0"/>
              <a:t> la forma de </a:t>
            </a:r>
            <a:r>
              <a:rPr lang="en-US" dirty="0" err="1"/>
              <a:t>optimizar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. Por </a:t>
            </a: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empezamos</a:t>
            </a:r>
            <a:r>
              <a:rPr lang="en-US" dirty="0"/>
              <a:t> a </a:t>
            </a:r>
            <a:r>
              <a:rPr lang="en-US" dirty="0" err="1"/>
              <a:t>implementar</a:t>
            </a:r>
            <a:endParaRPr lang="en-US" dirty="0"/>
          </a:p>
          <a:p>
            <a:r>
              <a:rPr lang="en-US" dirty="0" err="1"/>
              <a:t>funciones</a:t>
            </a:r>
            <a:r>
              <a:rPr lang="en-US" dirty="0"/>
              <a:t> de </a:t>
            </a:r>
            <a:r>
              <a:rPr lang="en-US" dirty="0" err="1"/>
              <a:t>agregación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dataset para </a:t>
            </a:r>
            <a:r>
              <a:rPr lang="en-US" dirty="0" err="1"/>
              <a:t>trabajar</a:t>
            </a:r>
            <a:r>
              <a:rPr lang="en-US" dirty="0"/>
              <a:t> con </a:t>
            </a:r>
            <a:r>
              <a:rPr lang="en-US" dirty="0" err="1"/>
              <a:t>dataframes</a:t>
            </a:r>
            <a:r>
              <a:rPr lang="en-US" dirty="0"/>
              <a:t> de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tamaño</a:t>
            </a:r>
            <a:r>
              <a:rPr lang="en-US" dirty="0"/>
              <a:t>. </a:t>
            </a:r>
          </a:p>
          <a:p>
            <a:r>
              <a:rPr lang="en-US" dirty="0"/>
              <a:t>Estamos </a:t>
            </a:r>
            <a:r>
              <a:rPr lang="en-US" dirty="0" err="1"/>
              <a:t>exportando</a:t>
            </a:r>
            <a:r>
              <a:rPr lang="en-US" dirty="0"/>
              <a:t>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dataframes</a:t>
            </a:r>
            <a:r>
              <a:rPr lang="en-US" dirty="0"/>
              <a:t> </a:t>
            </a:r>
            <a:r>
              <a:rPr lang="en-US" dirty="0" err="1"/>
              <a:t>agregados</a:t>
            </a:r>
            <a:r>
              <a:rPr lang="en-US" dirty="0"/>
              <a:t> a .csv para </a:t>
            </a:r>
            <a:r>
              <a:rPr lang="en-US" dirty="0" err="1"/>
              <a:t>ahorrar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y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volvamos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arrancar</a:t>
            </a:r>
            <a:r>
              <a:rPr lang="en-US" dirty="0"/>
              <a:t> </a:t>
            </a:r>
            <a:r>
              <a:rPr lang="en-US" dirty="0" err="1"/>
              <a:t>sesiones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importarnos</a:t>
            </a:r>
            <a:r>
              <a:rPr lang="en-US" dirty="0"/>
              <a:t>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dataframes</a:t>
            </a:r>
            <a:r>
              <a:rPr lang="en-US" dirty="0"/>
              <a:t> sin </a:t>
            </a:r>
            <a:r>
              <a:rPr lang="en-US" dirty="0" err="1"/>
              <a:t>necesidad</a:t>
            </a:r>
            <a:r>
              <a:rPr lang="en-US" dirty="0"/>
              <a:t> de </a:t>
            </a:r>
            <a:r>
              <a:rPr lang="en-US" dirty="0" err="1"/>
              <a:t>volver</a:t>
            </a:r>
            <a:r>
              <a:rPr lang="en-US" dirty="0"/>
              <a:t> a </a:t>
            </a:r>
            <a:r>
              <a:rPr lang="en-US" dirty="0" err="1"/>
              <a:t>hacer</a:t>
            </a:r>
            <a:r>
              <a:rPr lang="en-US" dirty="0"/>
              <a:t> </a:t>
            </a:r>
          </a:p>
          <a:p>
            <a:r>
              <a:rPr lang="en-US" dirty="0" err="1"/>
              <a:t>el</a:t>
            </a:r>
            <a:r>
              <a:rPr lang="en-US" dirty="0"/>
              <a:t> clustering para </a:t>
            </a:r>
            <a:r>
              <a:rPr lang="en-US" dirty="0" err="1"/>
              <a:t>empezar</a:t>
            </a:r>
            <a:r>
              <a:rPr lang="en-US" dirty="0"/>
              <a:t> con la </a:t>
            </a:r>
            <a:r>
              <a:rPr lang="en-US" dirty="0" err="1"/>
              <a:t>visualización</a:t>
            </a:r>
            <a:r>
              <a:rPr lang="en-US" dirty="0"/>
              <a:t>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3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4078399C-0825-4736-9AF9-79B9B81AD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379" y="457978"/>
            <a:ext cx="1415483" cy="541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253CE0-0FC1-47CD-85F5-AAEA5D8309ED}"/>
              </a:ext>
            </a:extLst>
          </p:cNvPr>
          <p:cNvSpPr txBox="1"/>
          <p:nvPr/>
        </p:nvSpPr>
        <p:spPr>
          <a:xfrm>
            <a:off x="1129003" y="629763"/>
            <a:ext cx="3377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1. </a:t>
            </a:r>
            <a:r>
              <a:rPr lang="en-US" sz="2000" b="1" dirty="0" err="1"/>
              <a:t>Exploración</a:t>
            </a:r>
            <a:r>
              <a:rPr lang="en-US" sz="2000" b="1" dirty="0"/>
              <a:t> de </a:t>
            </a:r>
            <a:r>
              <a:rPr lang="en-US" sz="2000" b="1" dirty="0" err="1"/>
              <a:t>librerias</a:t>
            </a:r>
            <a:endParaRPr lang="es-ES_tradnl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C94A5-39DC-425D-8D43-8B0343F46BB3}"/>
              </a:ext>
            </a:extLst>
          </p:cNvPr>
          <p:cNvSpPr txBox="1"/>
          <p:nvPr/>
        </p:nvSpPr>
        <p:spPr>
          <a:xfrm>
            <a:off x="490940" y="1321709"/>
            <a:ext cx="1121012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Tras</a:t>
            </a:r>
            <a:r>
              <a:rPr lang="en-US" dirty="0"/>
              <a:t> </a:t>
            </a:r>
            <a:r>
              <a:rPr lang="en-US" dirty="0" err="1"/>
              <a:t>comprobar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dataset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procesado</a:t>
            </a:r>
            <a:r>
              <a:rPr lang="en-US" dirty="0"/>
              <a:t> (salvo por </a:t>
            </a:r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nulos</a:t>
            </a:r>
            <a:r>
              <a:rPr lang="en-US" dirty="0"/>
              <a:t>) </a:t>
            </a:r>
            <a:r>
              <a:rPr lang="en-US" dirty="0" err="1"/>
              <a:t>hemos</a:t>
            </a:r>
            <a:endParaRPr lang="en-US" dirty="0"/>
          </a:p>
          <a:p>
            <a:r>
              <a:rPr lang="en-US" dirty="0" err="1"/>
              <a:t>descartado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pandas </a:t>
            </a:r>
            <a:r>
              <a:rPr lang="en-US" dirty="0" err="1"/>
              <a:t>ya</a:t>
            </a:r>
            <a:r>
              <a:rPr lang="en-US" dirty="0"/>
              <a:t> que no lo </a:t>
            </a:r>
            <a:r>
              <a:rPr lang="en-US" dirty="0" err="1"/>
              <a:t>vemos</a:t>
            </a:r>
            <a:r>
              <a:rPr lang="en-US" dirty="0"/>
              <a:t> </a:t>
            </a:r>
            <a:r>
              <a:rPr lang="en-US" dirty="0" err="1"/>
              <a:t>necesario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Lo que </a:t>
            </a:r>
            <a:r>
              <a:rPr lang="en-US" dirty="0" err="1"/>
              <a:t>planteamos</a:t>
            </a:r>
            <a:r>
              <a:rPr lang="en-US" dirty="0"/>
              <a:t> es </a:t>
            </a:r>
            <a:r>
              <a:rPr lang="en-US" dirty="0" err="1"/>
              <a:t>particionar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dataframes</a:t>
            </a:r>
            <a:r>
              <a:rPr lang="en-US" dirty="0"/>
              <a:t> </a:t>
            </a:r>
            <a:r>
              <a:rPr lang="en-US" dirty="0" err="1"/>
              <a:t>agregados</a:t>
            </a:r>
            <a:r>
              <a:rPr lang="en-US" dirty="0"/>
              <a:t>: uno con </a:t>
            </a:r>
          </a:p>
          <a:p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espaciales</a:t>
            </a:r>
            <a:r>
              <a:rPr lang="en-US" dirty="0"/>
              <a:t> que </a:t>
            </a:r>
            <a:r>
              <a:rPr lang="en-US" dirty="0" err="1"/>
              <a:t>trabajaremos</a:t>
            </a:r>
            <a:r>
              <a:rPr lang="en-US" dirty="0"/>
              <a:t> con </a:t>
            </a:r>
            <a:r>
              <a:rPr lang="en-US" dirty="0" err="1"/>
              <a:t>Geopandas</a:t>
            </a:r>
            <a:r>
              <a:rPr lang="en-US" dirty="0"/>
              <a:t>, </a:t>
            </a:r>
            <a:r>
              <a:rPr lang="en-US" dirty="0" err="1"/>
              <a:t>otro</a:t>
            </a:r>
            <a:r>
              <a:rPr lang="en-US" dirty="0"/>
              <a:t> con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temporales</a:t>
            </a:r>
            <a:r>
              <a:rPr lang="en-US" dirty="0"/>
              <a:t> para </a:t>
            </a:r>
            <a:r>
              <a:rPr lang="en-US" dirty="0" err="1"/>
              <a:t>dibujar</a:t>
            </a:r>
            <a:endParaRPr lang="en-US" dirty="0"/>
          </a:p>
          <a:p>
            <a:r>
              <a:rPr lang="en-US" dirty="0"/>
              <a:t>las series </a:t>
            </a:r>
            <a:r>
              <a:rPr lang="en-US" dirty="0" err="1"/>
              <a:t>temporales</a:t>
            </a:r>
            <a:r>
              <a:rPr lang="en-US" dirty="0"/>
              <a:t> y </a:t>
            </a:r>
            <a:r>
              <a:rPr lang="en-US" dirty="0" err="1"/>
              <a:t>otro</a:t>
            </a:r>
            <a:r>
              <a:rPr lang="en-US" dirty="0"/>
              <a:t> con los KPI’s </a:t>
            </a:r>
            <a:r>
              <a:rPr lang="en-US" dirty="0" err="1"/>
              <a:t>principales</a:t>
            </a:r>
            <a:r>
              <a:rPr lang="en-US" dirty="0"/>
              <a:t> que </a:t>
            </a: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plasmar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mapa</a:t>
            </a:r>
            <a:r>
              <a:rPr lang="en-US" dirty="0"/>
              <a:t> </a:t>
            </a:r>
          </a:p>
          <a:p>
            <a:r>
              <a:rPr lang="en-US" dirty="0" err="1"/>
              <a:t>geográfico</a:t>
            </a:r>
            <a:r>
              <a:rPr lang="en-US" dirty="0"/>
              <a:t> para </a:t>
            </a:r>
            <a:r>
              <a:rPr lang="en-US" dirty="0" err="1"/>
              <a:t>descubrir</a:t>
            </a:r>
            <a:r>
              <a:rPr lang="en-US" dirty="0"/>
              <a:t> los insights de los </a:t>
            </a:r>
            <a:r>
              <a:rPr lang="en-US" dirty="0" err="1"/>
              <a:t>datos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pasar de un </a:t>
            </a:r>
            <a:r>
              <a:rPr lang="en-US" dirty="0" err="1"/>
              <a:t>dataframe</a:t>
            </a:r>
            <a:r>
              <a:rPr lang="en-US" dirty="0"/>
              <a:t> original de 7’3 </a:t>
            </a:r>
            <a:r>
              <a:rPr lang="en-US" dirty="0" err="1"/>
              <a:t>millones</a:t>
            </a:r>
            <a:r>
              <a:rPr lang="en-US" dirty="0"/>
              <a:t> de </a:t>
            </a:r>
            <a:r>
              <a:rPr lang="en-US" dirty="0" err="1"/>
              <a:t>registros</a:t>
            </a:r>
            <a:r>
              <a:rPr lang="en-US" dirty="0"/>
              <a:t> a </a:t>
            </a:r>
            <a:r>
              <a:rPr lang="en-US" dirty="0" err="1"/>
              <a:t>otros</a:t>
            </a:r>
            <a:r>
              <a:rPr lang="en-US" dirty="0"/>
              <a:t> con entre 500</a:t>
            </a:r>
          </a:p>
          <a:p>
            <a:r>
              <a:rPr lang="en-US" dirty="0"/>
              <a:t>Y 800 K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mejorar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workflow y </a:t>
            </a:r>
            <a:r>
              <a:rPr lang="en-US" dirty="0" err="1"/>
              <a:t>facilitar</a:t>
            </a:r>
            <a:r>
              <a:rPr lang="en-US" dirty="0"/>
              <a:t> las </a:t>
            </a:r>
            <a:r>
              <a:rPr lang="en-US" dirty="0" err="1"/>
              <a:t>fases</a:t>
            </a:r>
            <a:r>
              <a:rPr lang="en-US" dirty="0"/>
              <a:t> de </a:t>
            </a:r>
            <a:r>
              <a:rPr lang="en-US" dirty="0" err="1"/>
              <a:t>desarrollo</a:t>
            </a:r>
            <a:r>
              <a:rPr lang="en-US" dirty="0"/>
              <a:t>.</a:t>
            </a:r>
          </a:p>
          <a:p>
            <a:endParaRPr lang="en-US" dirty="0"/>
          </a:p>
          <a:p>
            <a:pPr algn="ctr"/>
            <a:r>
              <a:rPr lang="en-US" dirty="0"/>
              <a:t>¡¡¡¡¡¡ESTO ES MUY IMPORTANTE!!!!!!</a:t>
            </a:r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librería</a:t>
            </a:r>
            <a:r>
              <a:rPr lang="en-US" dirty="0"/>
              <a:t> principal que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utilizar</a:t>
            </a:r>
            <a:r>
              <a:rPr lang="en-US" dirty="0"/>
              <a:t> para </a:t>
            </a:r>
            <a:r>
              <a:rPr lang="en-US" dirty="0" err="1"/>
              <a:t>presentar</a:t>
            </a:r>
            <a:r>
              <a:rPr lang="en-US" dirty="0"/>
              <a:t> los </a:t>
            </a:r>
            <a:r>
              <a:rPr lang="en-US" dirty="0" err="1"/>
              <a:t>resultados</a:t>
            </a:r>
            <a:r>
              <a:rPr lang="en-US" dirty="0"/>
              <a:t> es matplotlib que </a:t>
            </a:r>
          </a:p>
          <a:p>
            <a:r>
              <a:rPr lang="en-US" dirty="0"/>
              <a:t>es </a:t>
            </a:r>
            <a:r>
              <a:rPr lang="en-US" dirty="0" err="1"/>
              <a:t>conocida</a:t>
            </a:r>
            <a:r>
              <a:rPr lang="en-US" dirty="0"/>
              <a:t> y de un </a:t>
            </a:r>
            <a:r>
              <a:rPr lang="en-US" dirty="0" err="1"/>
              <a:t>manejo</a:t>
            </a:r>
            <a:r>
              <a:rPr lang="en-US" dirty="0"/>
              <a:t> </a:t>
            </a:r>
            <a:r>
              <a:rPr lang="en-US" dirty="0" err="1"/>
              <a:t>relativamente</a:t>
            </a:r>
            <a:r>
              <a:rPr lang="en-US" dirty="0"/>
              <a:t> </a:t>
            </a:r>
            <a:r>
              <a:rPr lang="en-US" dirty="0" err="1"/>
              <a:t>sencillo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Por ultimo </a:t>
            </a:r>
            <a:r>
              <a:rPr lang="en-US" dirty="0" err="1"/>
              <a:t>utilizaremos</a:t>
            </a:r>
            <a:r>
              <a:rPr lang="en-US" dirty="0"/>
              <a:t> la </a:t>
            </a:r>
            <a:r>
              <a:rPr lang="en-US" dirty="0" err="1"/>
              <a:t>librería</a:t>
            </a:r>
            <a:r>
              <a:rPr lang="en-US" dirty="0"/>
              <a:t> </a:t>
            </a:r>
            <a:r>
              <a:rPr lang="en-US" dirty="0" err="1"/>
              <a:t>staticmap</a:t>
            </a:r>
            <a:r>
              <a:rPr lang="en-US" dirty="0"/>
              <a:t> para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algún</a:t>
            </a:r>
            <a:r>
              <a:rPr lang="en-US" dirty="0"/>
              <a:t> visual con mayor </a:t>
            </a:r>
            <a:r>
              <a:rPr lang="en-US" dirty="0" err="1"/>
              <a:t>grado</a:t>
            </a:r>
            <a:r>
              <a:rPr lang="en-US" dirty="0"/>
              <a:t> </a:t>
            </a:r>
          </a:p>
          <a:p>
            <a:r>
              <a:rPr lang="en-US" dirty="0"/>
              <a:t>de </a:t>
            </a:r>
            <a:r>
              <a:rPr lang="en-US" dirty="0" err="1"/>
              <a:t>complejidad</a:t>
            </a:r>
            <a:r>
              <a:rPr lang="en-US" dirty="0"/>
              <a:t> que </a:t>
            </a:r>
            <a:r>
              <a:rPr lang="en-US" dirty="0" err="1"/>
              <a:t>represente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y les </a:t>
            </a:r>
            <a:r>
              <a:rPr lang="en-US" dirty="0" err="1"/>
              <a:t>dé</a:t>
            </a:r>
            <a:r>
              <a:rPr lang="en-US" dirty="0"/>
              <a:t> </a:t>
            </a:r>
            <a:r>
              <a:rPr lang="en-US" dirty="0" err="1"/>
              <a:t>completitud</a:t>
            </a:r>
            <a:r>
              <a:rPr lang="en-US" dirty="0"/>
              <a:t> y </a:t>
            </a:r>
            <a:r>
              <a:rPr lang="en-US" dirty="0" err="1"/>
              <a:t>contexto</a:t>
            </a:r>
            <a:r>
              <a:rPr lang="en-US" dirty="0"/>
              <a:t>. (Insights)</a:t>
            </a:r>
          </a:p>
        </p:txBody>
      </p:sp>
    </p:spTree>
    <p:extLst>
      <p:ext uri="{BB962C8B-B14F-4D97-AF65-F5344CB8AC3E}">
        <p14:creationId xmlns:p14="http://schemas.microsoft.com/office/powerpoint/2010/main" val="184952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1C09ECF5-1243-49B0-9A0E-D98B85FC9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379" y="457978"/>
            <a:ext cx="1415483" cy="5411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E1370D-EF48-4435-B903-312ECDD8BD48}"/>
              </a:ext>
            </a:extLst>
          </p:cNvPr>
          <p:cNvSpPr txBox="1"/>
          <p:nvPr/>
        </p:nvSpPr>
        <p:spPr>
          <a:xfrm>
            <a:off x="1129003" y="629763"/>
            <a:ext cx="2989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2. KPI’s </a:t>
            </a:r>
            <a:r>
              <a:rPr lang="en-US" sz="2000" b="1" dirty="0" err="1"/>
              <a:t>más</a:t>
            </a:r>
            <a:r>
              <a:rPr lang="en-US" sz="2000" b="1" dirty="0"/>
              <a:t> </a:t>
            </a:r>
            <a:r>
              <a:rPr lang="en-US" sz="2000" b="1" dirty="0" err="1"/>
              <a:t>relevantes</a:t>
            </a:r>
            <a:endParaRPr lang="es-ES_tradnl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82FC8-E56D-461F-ACD9-E8F7CB0A987A}"/>
              </a:ext>
            </a:extLst>
          </p:cNvPr>
          <p:cNvSpPr txBox="1"/>
          <p:nvPr/>
        </p:nvSpPr>
        <p:spPr>
          <a:xfrm>
            <a:off x="1260448" y="1470936"/>
            <a:ext cx="96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de KPI’s </a:t>
            </a:r>
            <a:r>
              <a:rPr lang="en-US" dirty="0" err="1"/>
              <a:t>agregados</a:t>
            </a:r>
            <a:r>
              <a:rPr lang="en-US" dirty="0"/>
              <a:t> con un </a:t>
            </a:r>
            <a:r>
              <a:rPr lang="en-US" dirty="0" err="1"/>
              <a:t>tamaño</a:t>
            </a:r>
            <a:r>
              <a:rPr lang="en-US" dirty="0"/>
              <a:t> de 615 </a:t>
            </a:r>
            <a:r>
              <a:rPr lang="en-US" dirty="0" err="1"/>
              <a:t>filas</a:t>
            </a:r>
            <a:r>
              <a:rPr lang="en-US" dirty="0"/>
              <a:t> </a:t>
            </a:r>
            <a:r>
              <a:rPr lang="en-US" dirty="0" err="1"/>
              <a:t>trabajar</a:t>
            </a:r>
            <a:r>
              <a:rPr lang="en-US" dirty="0"/>
              <a:t> y </a:t>
            </a:r>
            <a:r>
              <a:rPr lang="en-US" dirty="0" err="1"/>
              <a:t>explotar</a:t>
            </a:r>
            <a:endParaRPr lang="en-US" dirty="0"/>
          </a:p>
          <a:p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coomplejas</a:t>
            </a:r>
            <a:r>
              <a:rPr lang="en-US" dirty="0"/>
              <a:t> de las </a:t>
            </a:r>
            <a:r>
              <a:rPr lang="en-US" dirty="0" err="1"/>
              <a:t>librerias</a:t>
            </a:r>
            <a:r>
              <a:rPr lang="en-US" dirty="0"/>
              <a:t> se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sencillo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80818-3EA5-4665-9F71-588E5020E0B2}"/>
              </a:ext>
            </a:extLst>
          </p:cNvPr>
          <p:cNvSpPr txBox="1"/>
          <p:nvPr/>
        </p:nvSpPr>
        <p:spPr>
          <a:xfrm>
            <a:off x="1129003" y="2477387"/>
            <a:ext cx="36247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agregado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dibujar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un </a:t>
            </a:r>
            <a:r>
              <a:rPr lang="en-US" dirty="0" err="1"/>
              <a:t>mapa</a:t>
            </a:r>
            <a:r>
              <a:rPr lang="en-US" dirty="0"/>
              <a:t> con </a:t>
            </a:r>
            <a:r>
              <a:rPr lang="en-US" dirty="0" err="1"/>
              <a:t>poligonos</a:t>
            </a:r>
            <a:r>
              <a:rPr lang="en-US" dirty="0"/>
              <a:t> (</a:t>
            </a:r>
            <a:r>
              <a:rPr lang="en-US" dirty="0" err="1"/>
              <a:t>definidos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geográfico</a:t>
            </a:r>
            <a:r>
              <a:rPr lang="en-US" dirty="0"/>
              <a:t>) para </a:t>
            </a:r>
            <a:r>
              <a:rPr lang="en-US" dirty="0" err="1"/>
              <a:t>delimitar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espacio</a:t>
            </a:r>
            <a:r>
              <a:rPr lang="en-US" dirty="0"/>
              <a:t> y </a:t>
            </a:r>
            <a:r>
              <a:rPr lang="en-US" dirty="0" err="1"/>
              <a:t>volumen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delitos</a:t>
            </a:r>
            <a:r>
              <a:rPr lang="en-US" dirty="0"/>
              <a:t> por </a:t>
            </a:r>
            <a:r>
              <a:rPr lang="en-US" dirty="0" err="1"/>
              <a:t>tipo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Buscaremos</a:t>
            </a:r>
            <a:r>
              <a:rPr lang="en-US" dirty="0"/>
              <a:t> una forma </a:t>
            </a:r>
            <a:r>
              <a:rPr lang="en-US" dirty="0" err="1"/>
              <a:t>relativamente</a:t>
            </a:r>
            <a:r>
              <a:rPr lang="en-US" dirty="0"/>
              <a:t> </a:t>
            </a:r>
            <a:r>
              <a:rPr lang="en-US" dirty="0" err="1"/>
              <a:t>sencilla</a:t>
            </a:r>
            <a:r>
              <a:rPr lang="en-US" dirty="0"/>
              <a:t> de delimiter los clusters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pintarlos</a:t>
            </a:r>
            <a:r>
              <a:rPr lang="en-US" dirty="0"/>
              <a:t>. Como </a:t>
            </a:r>
            <a:r>
              <a:rPr lang="en-US" dirty="0" err="1"/>
              <a:t>circunferencias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los </a:t>
            </a:r>
            <a:r>
              <a:rPr lang="en-US" dirty="0" err="1"/>
              <a:t>centroides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B2A41-9668-4D7F-B047-5B93932AC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585" y="2589108"/>
            <a:ext cx="6496795" cy="346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3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1C09ECF5-1243-49B0-9A0E-D98B85FC9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379" y="457978"/>
            <a:ext cx="1415483" cy="5411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E1370D-EF48-4435-B903-312ECDD8BD48}"/>
              </a:ext>
            </a:extLst>
          </p:cNvPr>
          <p:cNvSpPr txBox="1"/>
          <p:nvPr/>
        </p:nvSpPr>
        <p:spPr>
          <a:xfrm>
            <a:off x="1129003" y="629763"/>
            <a:ext cx="3161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3. </a:t>
            </a:r>
            <a:r>
              <a:rPr lang="en-US" sz="2000" b="1" dirty="0" err="1"/>
              <a:t>Definición</a:t>
            </a:r>
            <a:r>
              <a:rPr lang="en-US" sz="2000" b="1" dirty="0"/>
              <a:t> de </a:t>
            </a:r>
            <a:r>
              <a:rPr lang="en-US" sz="2000" b="1" dirty="0" err="1"/>
              <a:t>visuales</a:t>
            </a:r>
            <a:endParaRPr lang="es-ES_tradnl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82FC8-E56D-461F-ACD9-E8F7CB0A987A}"/>
              </a:ext>
            </a:extLst>
          </p:cNvPr>
          <p:cNvSpPr txBox="1"/>
          <p:nvPr/>
        </p:nvSpPr>
        <p:spPr>
          <a:xfrm>
            <a:off x="735816" y="1451480"/>
            <a:ext cx="111700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 idea </a:t>
            </a:r>
            <a:r>
              <a:rPr lang="en-US" dirty="0" err="1"/>
              <a:t>sería</a:t>
            </a:r>
            <a:r>
              <a:rPr lang="en-US" dirty="0"/>
              <a:t> </a:t>
            </a:r>
            <a:r>
              <a:rPr lang="en-US" dirty="0" err="1"/>
              <a:t>superponer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volumenes</a:t>
            </a:r>
            <a:r>
              <a:rPr lang="en-US" dirty="0"/>
              <a:t> de </a:t>
            </a:r>
            <a:r>
              <a:rPr lang="en-US" dirty="0" err="1"/>
              <a:t>crímenes</a:t>
            </a:r>
            <a:r>
              <a:rPr lang="en-US" dirty="0"/>
              <a:t>,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crímenes</a:t>
            </a:r>
            <a:r>
              <a:rPr lang="en-US" dirty="0"/>
              <a:t> y </a:t>
            </a:r>
            <a:r>
              <a:rPr lang="en-US" dirty="0" err="1"/>
              <a:t>demás</a:t>
            </a:r>
            <a:r>
              <a:rPr lang="en-US" dirty="0"/>
              <a:t> KPI</a:t>
            </a:r>
          </a:p>
          <a:p>
            <a:r>
              <a:rPr lang="en-US" dirty="0" err="1"/>
              <a:t>asignandoles</a:t>
            </a:r>
            <a:r>
              <a:rPr lang="en-US" dirty="0"/>
              <a:t> un </a:t>
            </a:r>
            <a:r>
              <a:rPr lang="en-US" dirty="0" err="1"/>
              <a:t>poligono</a:t>
            </a:r>
            <a:r>
              <a:rPr lang="en-US" dirty="0"/>
              <a:t> </a:t>
            </a:r>
            <a:r>
              <a:rPr lang="en-US" dirty="0" err="1"/>
              <a:t>basado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cluster al que </a:t>
            </a:r>
            <a:r>
              <a:rPr lang="en-US" dirty="0" err="1"/>
              <a:t>pertenece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delito</a:t>
            </a:r>
            <a:r>
              <a:rPr lang="en-US" dirty="0"/>
              <a:t> y algo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ambicioso</a:t>
            </a:r>
            <a:r>
              <a:rPr lang="en-US" dirty="0"/>
              <a:t> </a:t>
            </a:r>
          </a:p>
          <a:p>
            <a:r>
              <a:rPr lang="en-US" dirty="0"/>
              <a:t>Si </a:t>
            </a: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de series </a:t>
            </a:r>
            <a:r>
              <a:rPr lang="en-US" dirty="0" err="1"/>
              <a:t>temporales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6C1109-77E9-446E-8709-2F6304A76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74" y="3058479"/>
            <a:ext cx="4731550" cy="336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58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9B2193F7-CEB1-4A99-A73A-8D6F065DE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379" y="457978"/>
            <a:ext cx="1415483" cy="541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84624E-EF15-48DF-8B1E-B5C7EB1F1A41}"/>
              </a:ext>
            </a:extLst>
          </p:cNvPr>
          <p:cNvSpPr txBox="1"/>
          <p:nvPr/>
        </p:nvSpPr>
        <p:spPr>
          <a:xfrm>
            <a:off x="1129003" y="629763"/>
            <a:ext cx="2880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$. CALENDARIZACIÓN</a:t>
            </a:r>
            <a:endParaRPr lang="es-ES_trad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A2467D-FA11-4E44-908D-070A2E368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91739"/>
              </p:ext>
            </p:extLst>
          </p:nvPr>
        </p:nvGraphicFramePr>
        <p:xfrm>
          <a:off x="1667934" y="1980472"/>
          <a:ext cx="8856132" cy="32372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92052">
                  <a:extLst>
                    <a:ext uri="{9D8B030D-6E8A-4147-A177-3AD203B41FA5}">
                      <a16:colId xmlns:a16="http://schemas.microsoft.com/office/drawing/2014/main" val="2935052167"/>
                    </a:ext>
                  </a:extLst>
                </a:gridCol>
                <a:gridCol w="5364080">
                  <a:extLst>
                    <a:ext uri="{9D8B030D-6E8A-4147-A177-3AD203B41FA5}">
                      <a16:colId xmlns:a16="http://schemas.microsoft.com/office/drawing/2014/main" val="4215708226"/>
                    </a:ext>
                  </a:extLst>
                </a:gridCol>
              </a:tblGrid>
              <a:tr h="1075921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Semana 1 - (9 al 16 de noviembre)</a:t>
                      </a:r>
                      <a:endParaRPr lang="es-ES_tradnl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Planificación, definición de </a:t>
                      </a:r>
                      <a:r>
                        <a:rPr lang="es-ES_tradnl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linea</a:t>
                      </a:r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de trabajo, configuración del entorno, </a:t>
                      </a:r>
                      <a:r>
                        <a:rPr lang="es-ES_tradnl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librerias</a:t>
                      </a:r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, creación del </a:t>
                      </a:r>
                      <a:r>
                        <a:rPr lang="es-ES_tradnl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dataframe</a:t>
                      </a:r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y selección de variables</a:t>
                      </a:r>
                      <a:endParaRPr lang="es-ES_tradnl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353577"/>
                  </a:ext>
                </a:extLst>
              </a:tr>
              <a:tr h="809321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Semana 2 - (17 al 23 de noviembre)</a:t>
                      </a:r>
                      <a:endParaRPr lang="es-ES_tradnl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Preparación y limpieza del </a:t>
                      </a:r>
                      <a:r>
                        <a:rPr lang="es-ES_tradnl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dataframe</a:t>
                      </a:r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, definición de agrupamientos, ajuste de parámetros del algoritmo de </a:t>
                      </a:r>
                      <a:r>
                        <a:rPr lang="es-ES_tradnl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clustering</a:t>
                      </a:r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s-ES_tradnl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201982"/>
                  </a:ext>
                </a:extLst>
              </a:tr>
              <a:tr h="542721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Semana 3 - (24 al 30 de noviembre)</a:t>
                      </a:r>
                      <a:endParaRPr lang="es-ES_tradnl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Definición de visuales y explorar las librerias y los KPI's más relevantes</a:t>
                      </a:r>
                      <a:endParaRPr lang="es-ES_tradnl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006233"/>
                  </a:ext>
                </a:extLst>
              </a:tr>
              <a:tr h="809321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Semana 4 - (1 al 14 de diciembre)</a:t>
                      </a:r>
                      <a:endParaRPr lang="es-ES_tradnl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Correcciones de errores y propuestas de mejora. Preparación de la presentación y de los entregables.</a:t>
                      </a:r>
                      <a:endParaRPr lang="es-ES_tradnl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237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156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572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Dario Espinosa</dc:creator>
  <cp:lastModifiedBy>Dario Espinosa</cp:lastModifiedBy>
  <cp:revision>45</cp:revision>
  <dcterms:created xsi:type="dcterms:W3CDTF">2021-11-09T17:54:12Z</dcterms:created>
  <dcterms:modified xsi:type="dcterms:W3CDTF">2021-11-23T19:14:45Z</dcterms:modified>
</cp:coreProperties>
</file>