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307" r:id="rId3"/>
    <p:sldId id="257" r:id="rId4"/>
    <p:sldId id="258" r:id="rId5"/>
    <p:sldId id="308" r:id="rId6"/>
    <p:sldId id="309" r:id="rId7"/>
    <p:sldId id="310" r:id="rId8"/>
    <p:sldId id="311" r:id="rId9"/>
    <p:sldId id="260" r:id="rId10"/>
    <p:sldId id="312" r:id="rId11"/>
    <p:sldId id="313" r:id="rId12"/>
    <p:sldId id="277" r:id="rId13"/>
    <p:sldId id="314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Inter" panose="020B0604020202020204" charset="0"/>
      <p:regular r:id="rId25"/>
      <p:bold r:id="rId26"/>
    </p:embeddedFont>
    <p:embeddedFont>
      <p:font typeface="Montserrat" panose="020B0604020202020204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F11268-947D-4B7E-A872-102720440D81}">
  <a:tblStyle styleId="{CFF11268-947D-4B7E-A872-102720440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59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9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3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92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31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2" r:id="rId7"/>
    <p:sldLayoutId id="2147483666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i="1" dirty="0"/>
              <a:t>LA HISTORIA DE RON CLARK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Pelicula: La Historia de Ron Clark – OtrasVocesenEducacion.org">
            <a:extLst>
              <a:ext uri="{FF2B5EF4-FFF2-40B4-BE49-F238E27FC236}">
                <a16:creationId xmlns:a16="http://schemas.microsoft.com/office/drawing/2014/main" id="{333FA812-DF8D-77B2-BCCC-069B91E1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2" y="1505137"/>
            <a:ext cx="3363413" cy="1639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4862283" y="691451"/>
            <a:ext cx="3428400" cy="3417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Estudiantes: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Se presentaron diversas situaciones con los estudiantes con respecto a la actitud de Ron Clark para mejorar su aprendizaje a través de estrategias didácticas motivadoras. Al comienzo, los estudiantes estaban acostumbrados a un modelo de enseñanza tradicional y desmotivador, lo que generó cierta resistencia a las nuevas metodologías implementadas por Clark.</a:t>
            </a:r>
            <a:endParaRPr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853319" y="691451"/>
            <a:ext cx="3428400" cy="4084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Director: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En la película se presentó una situación inicial en la que el director no estaba muy convencido de contratar a Ron Clark como maestro en la escuela, ya que este tenía métodos de enseñanza poco convencionales y no confiaba en él. Sin embargo, con el paso del tiempo y al ver los resultados positivos obtenidos por los estudiantes, el director comenzó a apoyar las ideas y estrategias de Ron Clark, incluso defendiéndolo ante el consejo escolar cuando se cuestionó su método de enseñanza.</a:t>
            </a:r>
          </a:p>
        </p:txBody>
      </p:sp>
    </p:spTree>
    <p:extLst>
      <p:ext uri="{BB962C8B-B14F-4D97-AF65-F5344CB8AC3E}">
        <p14:creationId xmlns:p14="http://schemas.microsoft.com/office/powerpoint/2010/main" val="136501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9E5B-1013-98DC-F2A2-985D97B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8" y="666974"/>
            <a:ext cx="7541874" cy="3829722"/>
          </a:xfrm>
        </p:spPr>
        <p:txBody>
          <a:bodyPr/>
          <a:lstStyle/>
          <a:p>
            <a:pPr marL="342900" indent="-342900" algn="ctr">
              <a:buClrTx/>
              <a:buSzPct val="133000"/>
              <a:buFont typeface="+mj-lt"/>
              <a:buAutoNum type="arabicPeriod" startAt="3"/>
            </a:pPr>
            <a:r>
              <a:rPr lang="es-PA" sz="1800" dirty="0">
                <a:solidFill>
                  <a:schemeClr val="bg1">
                    <a:lumMod val="10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Times New Roman" panose="02020603050405020304" pitchFamily="18" charset="0"/>
              </a:rPr>
              <a:t>¿Cuáles fueron las metas que se trazó el profesor Ron Clark para erradicar los fracasos de sus estudiantes para que  ellos se involucraran más al proceso de enseñanza-aprendizaje  de una manera activa, motivadora, proactiva sin presión,  sino por el propio convencimiento  de que el estudio es necesario para el logro de un aprendizaje basado en valores?  </a:t>
            </a:r>
            <a:br>
              <a:rPr lang="es-PA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A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A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07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0" name="Google Shape;2470;p54"/>
          <p:cNvGraphicFramePr/>
          <p:nvPr>
            <p:extLst>
              <p:ext uri="{D42A27DB-BD31-4B8C-83A1-F6EECF244321}">
                <p14:modId xmlns:p14="http://schemas.microsoft.com/office/powerpoint/2010/main" val="4196010061"/>
              </p:ext>
            </p:extLst>
          </p:nvPr>
        </p:nvGraphicFramePr>
        <p:xfrm>
          <a:off x="1064624" y="1364094"/>
          <a:ext cx="6691638" cy="3046540"/>
        </p:xfrm>
        <a:graphic>
          <a:graphicData uri="http://schemas.openxmlformats.org/drawingml/2006/table">
            <a:tbl>
              <a:tblPr>
                <a:noFill/>
                <a:tableStyleId>{CFF11268-947D-4B7E-A872-102720440D81}</a:tableStyleId>
              </a:tblPr>
              <a:tblGrid>
                <a:gridCol w="223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+mn-lt"/>
                          <a:ea typeface="Inter"/>
                          <a:sym typeface="Inter"/>
                        </a:rPr>
                        <a:t>1.Crear un ambiente de aprendizaje seguro y de confianza donde los estudiantes pudieran sentirse cómodos para expresar sus ideas y opiniones sin temor a ser juzgados o rechazados.</a:t>
                      </a:r>
                      <a:endParaRPr dirty="0">
                        <a:solidFill>
                          <a:schemeClr val="dk1"/>
                        </a:solidFill>
                        <a:latin typeface="+mn-lt"/>
                        <a:ea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+mn-lt"/>
                          <a:ea typeface="Inter"/>
                          <a:sym typeface="Inter"/>
                        </a:rPr>
                        <a:t>2.Utilizar estrategias didácticas innovadoras y creativas que motivaran a los estudiantes a participar en clase y a aprender de una manera más activa y proactiva.</a:t>
                      </a:r>
                      <a:endParaRPr dirty="0">
                        <a:solidFill>
                          <a:schemeClr val="dk1"/>
                        </a:solidFill>
                        <a:latin typeface="+mn-lt"/>
                        <a:ea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Inter"/>
                          <a:sym typeface="Inter"/>
                        </a:rPr>
                        <a:t>3.Crear un vínculo entre el maestro-alumno así como familia e implementar el respeto entre compañero y maestro. </a:t>
                      </a:r>
                      <a:endParaRPr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0" name="Google Shape;2470;p54"/>
          <p:cNvGraphicFramePr/>
          <p:nvPr>
            <p:extLst>
              <p:ext uri="{D42A27DB-BD31-4B8C-83A1-F6EECF244321}">
                <p14:modId xmlns:p14="http://schemas.microsoft.com/office/powerpoint/2010/main" val="417238508"/>
              </p:ext>
            </p:extLst>
          </p:nvPr>
        </p:nvGraphicFramePr>
        <p:xfrm>
          <a:off x="1064624" y="1364094"/>
          <a:ext cx="6691638" cy="3046540"/>
        </p:xfrm>
        <a:graphic>
          <a:graphicData uri="http://schemas.openxmlformats.org/drawingml/2006/table">
            <a:tbl>
              <a:tblPr>
                <a:noFill/>
                <a:tableStyleId>{CFF11268-947D-4B7E-A872-102720440D81}</a:tableStyleId>
              </a:tblPr>
              <a:tblGrid>
                <a:gridCol w="223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dirty="0">
                        <a:solidFill>
                          <a:schemeClr val="dk1"/>
                        </a:solidFill>
                        <a:latin typeface="+mn-lt"/>
                        <a:ea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+mn-lt"/>
                          <a:ea typeface="Inter"/>
                          <a:sym typeface="Inter"/>
                        </a:rPr>
                        <a:t>4.Reconocer y valorar los logros y esfuerzos de los estudiantes de manera positiva, brindándoles retroalimentación constructiva y motivándolos a seguir adelante y de confiar en sus habilidades.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+mn-lt"/>
                        <a:ea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+mn-lt"/>
                          <a:ea typeface="Inter"/>
                          <a:sym typeface="Inter"/>
                        </a:rPr>
                        <a:t>5.Enseñar a los estudiantes a establecer metas y objetivos para su aprendizaje y ayudarlos a diseñar un plan de acción para lograrlos.</a:t>
                      </a:r>
                      <a:endParaRPr dirty="0">
                        <a:solidFill>
                          <a:schemeClr val="dk1"/>
                        </a:solidFill>
                        <a:latin typeface="+mn-lt"/>
                        <a:ea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Inter"/>
                          <a:sym typeface="Inter"/>
                        </a:rPr>
                        <a:t>6.Integrar valores y principios éticos en el proceso de enseñanza-aprendizaje, fomentando la reflexión y el diálogo crítico en torno a temas sociales y culturales relevantes.</a:t>
                      </a:r>
                      <a:endParaRPr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51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9E5B-1013-98DC-F2A2-985D97B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53" y="1215613"/>
            <a:ext cx="7541874" cy="3076687"/>
          </a:xfrm>
        </p:spPr>
        <p:txBody>
          <a:bodyPr/>
          <a:lstStyle/>
          <a:p>
            <a:pPr marL="457200" indent="-457200" algn="ctr">
              <a:buClrTx/>
              <a:buSzPct val="133000"/>
              <a:buFont typeface="+mj-lt"/>
              <a:buAutoNum type="arabicPeriod"/>
            </a:pPr>
            <a:r>
              <a:rPr lang="es-PA" sz="2000" dirty="0">
                <a:solidFill>
                  <a:schemeClr val="bg1">
                    <a:lumMod val="10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Times New Roman" panose="02020603050405020304" pitchFamily="18" charset="0"/>
              </a:rPr>
              <a:t>Señale detalladamente en la medida que inicia y evoluciona la película los problemas socioeconómicos y socioemocionales que se presentan con los estudiantes en todo el desarrollo de la película: La historia de Ron Clark.  Presente los nombres de los estudiantes y detalle los problemas específicos  de cada uno, presente  con ejemplos concretos.  </a:t>
            </a:r>
            <a:br>
              <a:rPr lang="es-PA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A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2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La historia de Ron Clark</a:t>
            </a:r>
          </a:p>
        </p:txBody>
      </p:sp>
      <p:pic>
        <p:nvPicPr>
          <p:cNvPr id="2050" name="Picture 2" descr="La Historia de Ron Clark - YouTube">
            <a:extLst>
              <a:ext uri="{FF2B5EF4-FFF2-40B4-BE49-F238E27FC236}">
                <a16:creationId xmlns:a16="http://schemas.microsoft.com/office/drawing/2014/main" id="{E328BF6A-7985-8042-AD57-AE829F60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9" y="1093925"/>
            <a:ext cx="2743200" cy="20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B617B0-27A0-42B9-8F15-778EB09E451E}"/>
              </a:ext>
            </a:extLst>
          </p:cNvPr>
          <p:cNvSpPr txBox="1"/>
          <p:nvPr/>
        </p:nvSpPr>
        <p:spPr>
          <a:xfrm>
            <a:off x="4324575" y="1312342"/>
            <a:ext cx="4421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el principio, se presenta el contexto socioeconómico de los estudiantes, mostrando la escuela en un vecindario empobrecido y en deterioro. Los estudiantes vienen de hogares con bajos recursos económicos y a menudo tienen problemas en casa. Además, muchos de ellos enfrentan problemas socioemocionales debido a la violencia, el robo y la falta de apoyo familiar.</a:t>
            </a:r>
            <a:endParaRPr lang="es-P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sz="1200" dirty="0"/>
          </a:p>
        </p:txBody>
      </p:sp>
      <p:pic>
        <p:nvPicPr>
          <p:cNvPr id="2052" name="Picture 4" descr="Pelicula - La Historia de Ron Clark (Unidos para triunfar) - CIEC">
            <a:extLst>
              <a:ext uri="{FF2B5EF4-FFF2-40B4-BE49-F238E27FC236}">
                <a16:creationId xmlns:a16="http://schemas.microsoft.com/office/drawing/2014/main" id="{162CAA24-4CD6-56FF-ADFE-2E5F0E97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3279713"/>
            <a:ext cx="1922740" cy="15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Shameika Wallace</a:t>
            </a:r>
            <a:endParaRPr lang="es-P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966D282-E97B-BE49-74A1-133B8413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9" y="964833"/>
            <a:ext cx="2697514" cy="2020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E2AEB3E-6CEB-83E8-F13F-1BF4DF85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09" y="1083846"/>
            <a:ext cx="28575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2EE7837-EA86-5B7B-B718-C25FF38C85CA}"/>
              </a:ext>
            </a:extLst>
          </p:cNvPr>
          <p:cNvSpPr txBox="1"/>
          <p:nvPr/>
        </p:nvSpPr>
        <p:spPr>
          <a:xfrm>
            <a:off x="2205317" y="3144947"/>
            <a:ext cx="507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Shameika es una estudiante que al principio muestra poco interés por la escuela y sus estudios. No respeta la disciplina, los valores del colegio y está siempre a la defensiva. Vive en una zona de bajos recursos </a:t>
            </a:r>
            <a:endParaRPr lang="es-P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Tayshawn Mitchell </a:t>
            </a:r>
            <a:endParaRPr lang="es-P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2EE7837-EA86-5B7B-B718-C25FF38C85CA}"/>
              </a:ext>
            </a:extLst>
          </p:cNvPr>
          <p:cNvSpPr txBox="1"/>
          <p:nvPr/>
        </p:nvSpPr>
        <p:spPr>
          <a:xfrm>
            <a:off x="2205317" y="3144947"/>
            <a:ext cx="507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800" dirty="0"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 tiene un comportamiento disruptivo en clase y se mete en problemas con otros estudiantes. Además, se resiste a seguir las reglas y a aceptar la autoridad del maestro.</a:t>
            </a:r>
            <a:endParaRPr lang="es-PA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AA5ED5-23B0-82A0-2D90-EFFCBF39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945710"/>
            <a:ext cx="2819833" cy="1876471"/>
          </a:xfrm>
          <a:prstGeom prst="rect">
            <a:avLst/>
          </a:prstGeom>
          <a:noFill/>
        </p:spPr>
      </p:pic>
      <p:pic>
        <p:nvPicPr>
          <p:cNvPr id="3076" name="Picture 4" descr="Pelicula: La Historia de Ron Clark – OtrasVocesenEducacion.org">
            <a:extLst>
              <a:ext uri="{FF2B5EF4-FFF2-40B4-BE49-F238E27FC236}">
                <a16:creationId xmlns:a16="http://schemas.microsoft.com/office/drawing/2014/main" id="{97BFE948-5187-9A2A-DAAA-6D5C0327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69" y="945710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5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Julio Vásquez</a:t>
            </a:r>
            <a:endParaRPr lang="es-P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2EE7837-EA86-5B7B-B718-C25FF38C85CA}"/>
              </a:ext>
            </a:extLst>
          </p:cNvPr>
          <p:cNvSpPr txBox="1"/>
          <p:nvPr/>
        </p:nvSpPr>
        <p:spPr>
          <a:xfrm>
            <a:off x="2205317" y="3144947"/>
            <a:ext cx="507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800" dirty="0">
                <a:latin typeface="Arial" panose="020B0604020202020204" pitchFamily="34" charset="0"/>
                <a:ea typeface="Calibri" panose="020F0502020204030204" pitchFamily="34" charset="0"/>
              </a:rPr>
              <a:t>M</a:t>
            </a: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uestra una actitud positiva y también le gusta apostar para ganarse algo de platita. Es muy bueno en matemáticas.</a:t>
            </a:r>
            <a:endParaRPr lang="es-PA" dirty="0"/>
          </a:p>
        </p:txBody>
      </p:sp>
      <p:pic>
        <p:nvPicPr>
          <p:cNvPr id="4098" name="Picture 2" descr="The Ron Clark Story - President rap - YouTube">
            <a:extLst>
              <a:ext uri="{FF2B5EF4-FFF2-40B4-BE49-F238E27FC236}">
                <a16:creationId xmlns:a16="http://schemas.microsoft.com/office/drawing/2014/main" id="{2C207AA4-7A81-C80E-C9F8-33C5A081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72" y="96483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istoria de Ron Clark – lauraykatherin">
            <a:extLst>
              <a:ext uri="{FF2B5EF4-FFF2-40B4-BE49-F238E27FC236}">
                <a16:creationId xmlns:a16="http://schemas.microsoft.com/office/drawing/2014/main" id="{017499EE-DBE9-A611-1FEB-28643630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09" y="985687"/>
            <a:ext cx="1215783" cy="182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1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Badriyah</a:t>
            </a:r>
            <a:endParaRPr lang="es-P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2EE7837-EA86-5B7B-B718-C25FF38C85CA}"/>
              </a:ext>
            </a:extLst>
          </p:cNvPr>
          <p:cNvSpPr txBox="1"/>
          <p:nvPr/>
        </p:nvSpPr>
        <p:spPr>
          <a:xfrm>
            <a:off x="3807217" y="1590927"/>
            <a:ext cx="4049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Ella es una estudiante inmigrante de Yemen y tiene dificultades para adaptarse a la cultura y el idioma en su nueva escuela y tiene problemas de autoconfianza. Badriyah también enfrenta problemas socioeconómicos.</a:t>
            </a:r>
            <a:endParaRPr lang="es-PA" dirty="0"/>
          </a:p>
        </p:txBody>
      </p:sp>
      <p:pic>
        <p:nvPicPr>
          <p:cNvPr id="5122" name="Picture 2" descr="La Historia de Ron Clark wmv - YouTube">
            <a:extLst>
              <a:ext uri="{FF2B5EF4-FFF2-40B4-BE49-F238E27FC236}">
                <a16:creationId xmlns:a16="http://schemas.microsoft.com/office/drawing/2014/main" id="{3D0363B0-2151-D284-D5C6-B45E5184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7" y="1508537"/>
            <a:ext cx="2838887" cy="212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5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9E5B-1013-98DC-F2A2-985D97B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8" y="666974"/>
            <a:ext cx="7541874" cy="3829722"/>
          </a:xfrm>
        </p:spPr>
        <p:txBody>
          <a:bodyPr/>
          <a:lstStyle/>
          <a:p>
            <a:pPr marL="342900" indent="-342900" algn="ctr">
              <a:buClrTx/>
              <a:buSzPct val="133000"/>
              <a:buFont typeface="+mj-lt"/>
              <a:buAutoNum type="arabicPeriod" startAt="2"/>
            </a:pPr>
            <a:r>
              <a:rPr lang="es-PA" sz="1800" u="none" strike="noStrike" dirty="0">
                <a:solidFill>
                  <a:schemeClr val="bg1">
                    <a:lumMod val="1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situaciones se presentaron con los miembros de la Comunidad Educativa: Padres de familia, docentes, director y estudiantes con relación a la actitud de Ron Clark para mejor el aprendizaje de los estudiantes a través de estrategias didácticas motivadoras que contribuirían al engrandecimiento del Centro Educativa y al fortalecimiento de la calidad educativa de sus estudiantes? </a:t>
            </a:r>
            <a:br>
              <a:rPr lang="es-PA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A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50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4862283" y="691451"/>
            <a:ext cx="3428400" cy="261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Docentes: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Al comienzo ningún docente quería acercarse, ni para hablar y ni para saludarlo y era recién llegado de esa ciudad era totalmente diferente, pienso que se sentía como rechazado, pero eso no le impidió nada para seguir adelante con su metodología y estrategia de enseñanza.</a:t>
            </a:r>
            <a:endParaRPr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853319" y="691451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Padres de familia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En un principio, La madre de Shameika Wallace temían que su hija no estuvieran recibiendo una educación adecuada. </a:t>
            </a:r>
            <a:endParaRPr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6F7A55-DF8C-A0F8-C783-7C939557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06" y="2154919"/>
            <a:ext cx="2653497" cy="1987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780</Words>
  <Application>Microsoft Office PowerPoint</Application>
  <PresentationFormat>Presentación en pantalla (16:9)</PresentationFormat>
  <Paragraphs>28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DM Sans</vt:lpstr>
      <vt:lpstr>Times New Roman</vt:lpstr>
      <vt:lpstr>Arial</vt:lpstr>
      <vt:lpstr>Bebas Neue</vt:lpstr>
      <vt:lpstr>Montserrat</vt:lpstr>
      <vt:lpstr>Open Sans</vt:lpstr>
      <vt:lpstr>Calibri</vt:lpstr>
      <vt:lpstr>Inter</vt:lpstr>
      <vt:lpstr>Computer Workshop for Beginners by Slidesgo</vt:lpstr>
      <vt:lpstr>LA HISTORIA DE RON CLARK</vt:lpstr>
      <vt:lpstr>Señale detalladamente en la medida que inicia y evoluciona la película los problemas socioeconómicos y socioemocionales que se presentan con los estudiantes en todo el desarrollo de la película: La historia de Ron Clark.  Presente los nombres de los estudiantes y detalle los problemas específicos  de cada uno, presente  con ejemplos concretos.   </vt:lpstr>
      <vt:lpstr>La historia de Ron Clark</vt:lpstr>
      <vt:lpstr>Shameika Wallace</vt:lpstr>
      <vt:lpstr>Tayshawn Mitchell </vt:lpstr>
      <vt:lpstr>Julio Vásquez</vt:lpstr>
      <vt:lpstr>Badriyah</vt:lpstr>
      <vt:lpstr>¿Qué situaciones se presentaron con los miembros de la Comunidad Educativa: Padres de familia, docentes, director y estudiantes con relación a la actitud de Ron Clark para mejor el aprendizaje de los estudiantes a través de estrategias didácticas motivadoras que contribuirían al engrandecimiento del Centro Educativa y al fortalecimiento de la calidad educativa de sus estudiantes?   </vt:lpstr>
      <vt:lpstr>Presentación de PowerPoint</vt:lpstr>
      <vt:lpstr>Presentación de PowerPoint</vt:lpstr>
      <vt:lpstr>¿Cuáles fueron las metas que se trazó el profesor Ron Clark para erradicar los fracasos de sus estudiantes para que  ellos se involucraran más al proceso de enseñanza-aprendizaje  de una manera activa, motivadora, proactiva sin presión,  sino por el propio convencimiento  de que el estudio es necesario para el logro de un aprendizaje basado en valores?   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HISTORIA DE RON CLARK</dc:title>
  <dc:creator>DarioPro</dc:creator>
  <cp:lastModifiedBy>Darìo Lòpez</cp:lastModifiedBy>
  <cp:revision>2</cp:revision>
  <dcterms:modified xsi:type="dcterms:W3CDTF">2023-05-06T03:24:54Z</dcterms:modified>
</cp:coreProperties>
</file>