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5" r:id="rId18"/>
    <p:sldId id="276" r:id="rId19"/>
    <p:sldId id="274" r:id="rId20"/>
    <p:sldId id="277" r:id="rId21"/>
    <p:sldId id="278" r:id="rId22"/>
    <p:sldId id="279" r:id="rId23"/>
    <p:sldId id="280" r:id="rId24"/>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419"/>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419"/>
          </a:p>
        </p:txBody>
      </p:sp>
      <p:sp>
        <p:nvSpPr>
          <p:cNvPr id="4" name="Marcador de fecha 3"/>
          <p:cNvSpPr>
            <a:spLocks noGrp="1"/>
          </p:cNvSpPr>
          <p:nvPr>
            <p:ph type="dt" sz="half" idx="10"/>
          </p:nvPr>
        </p:nvSpPr>
        <p:spPr/>
        <p:txBody>
          <a:bodyPr/>
          <a:lstStyle/>
          <a:p>
            <a:fld id="{B8A67EEF-206C-4F25-A530-D888C9D458B5}" type="datetimeFigureOut">
              <a:rPr lang="es-419" smtClean="0"/>
              <a:t>10/7/2025</a:t>
            </a:fld>
            <a:endParaRPr lang="es-419"/>
          </a:p>
        </p:txBody>
      </p:sp>
      <p:sp>
        <p:nvSpPr>
          <p:cNvPr id="5" name="Marcador de pie de página 4"/>
          <p:cNvSpPr>
            <a:spLocks noGrp="1"/>
          </p:cNvSpPr>
          <p:nvPr>
            <p:ph type="ftr" sz="quarter" idx="11"/>
          </p:nvPr>
        </p:nvSpPr>
        <p:spPr/>
        <p:txBody>
          <a:bodyPr/>
          <a:lstStyle/>
          <a:p>
            <a:endParaRPr lang="es-419"/>
          </a:p>
        </p:txBody>
      </p:sp>
      <p:sp>
        <p:nvSpPr>
          <p:cNvPr id="6" name="Marcador de número de diapositiva 5"/>
          <p:cNvSpPr>
            <a:spLocks noGrp="1"/>
          </p:cNvSpPr>
          <p:nvPr>
            <p:ph type="sldNum" sz="quarter" idx="12"/>
          </p:nvPr>
        </p:nvSpPr>
        <p:spPr/>
        <p:txBody>
          <a:bodyPr/>
          <a:lstStyle/>
          <a:p>
            <a:fld id="{64F3EB7D-88EB-4739-9F27-04AD33BE1A14}" type="slidenum">
              <a:rPr lang="es-419" smtClean="0"/>
              <a:t>‹Nº›</a:t>
            </a:fld>
            <a:endParaRPr lang="es-419"/>
          </a:p>
        </p:txBody>
      </p:sp>
    </p:spTree>
    <p:extLst>
      <p:ext uri="{BB962C8B-B14F-4D97-AF65-F5344CB8AC3E}">
        <p14:creationId xmlns:p14="http://schemas.microsoft.com/office/powerpoint/2010/main" val="2944523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419"/>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419"/>
          </a:p>
        </p:txBody>
      </p:sp>
      <p:sp>
        <p:nvSpPr>
          <p:cNvPr id="4" name="Marcador de fecha 3"/>
          <p:cNvSpPr>
            <a:spLocks noGrp="1"/>
          </p:cNvSpPr>
          <p:nvPr>
            <p:ph type="dt" sz="half" idx="10"/>
          </p:nvPr>
        </p:nvSpPr>
        <p:spPr/>
        <p:txBody>
          <a:bodyPr/>
          <a:lstStyle/>
          <a:p>
            <a:fld id="{B8A67EEF-206C-4F25-A530-D888C9D458B5}" type="datetimeFigureOut">
              <a:rPr lang="es-419" smtClean="0"/>
              <a:t>10/7/2025</a:t>
            </a:fld>
            <a:endParaRPr lang="es-419"/>
          </a:p>
        </p:txBody>
      </p:sp>
      <p:sp>
        <p:nvSpPr>
          <p:cNvPr id="5" name="Marcador de pie de página 4"/>
          <p:cNvSpPr>
            <a:spLocks noGrp="1"/>
          </p:cNvSpPr>
          <p:nvPr>
            <p:ph type="ftr" sz="quarter" idx="11"/>
          </p:nvPr>
        </p:nvSpPr>
        <p:spPr/>
        <p:txBody>
          <a:bodyPr/>
          <a:lstStyle/>
          <a:p>
            <a:endParaRPr lang="es-419"/>
          </a:p>
        </p:txBody>
      </p:sp>
      <p:sp>
        <p:nvSpPr>
          <p:cNvPr id="6" name="Marcador de número de diapositiva 5"/>
          <p:cNvSpPr>
            <a:spLocks noGrp="1"/>
          </p:cNvSpPr>
          <p:nvPr>
            <p:ph type="sldNum" sz="quarter" idx="12"/>
          </p:nvPr>
        </p:nvSpPr>
        <p:spPr/>
        <p:txBody>
          <a:bodyPr/>
          <a:lstStyle/>
          <a:p>
            <a:fld id="{64F3EB7D-88EB-4739-9F27-04AD33BE1A14}" type="slidenum">
              <a:rPr lang="es-419" smtClean="0"/>
              <a:t>‹Nº›</a:t>
            </a:fld>
            <a:endParaRPr lang="es-419"/>
          </a:p>
        </p:txBody>
      </p:sp>
    </p:spTree>
    <p:extLst>
      <p:ext uri="{BB962C8B-B14F-4D97-AF65-F5344CB8AC3E}">
        <p14:creationId xmlns:p14="http://schemas.microsoft.com/office/powerpoint/2010/main" val="4073822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419"/>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419"/>
          </a:p>
        </p:txBody>
      </p:sp>
      <p:sp>
        <p:nvSpPr>
          <p:cNvPr id="4" name="Marcador de fecha 3"/>
          <p:cNvSpPr>
            <a:spLocks noGrp="1"/>
          </p:cNvSpPr>
          <p:nvPr>
            <p:ph type="dt" sz="half" idx="10"/>
          </p:nvPr>
        </p:nvSpPr>
        <p:spPr/>
        <p:txBody>
          <a:bodyPr/>
          <a:lstStyle/>
          <a:p>
            <a:fld id="{B8A67EEF-206C-4F25-A530-D888C9D458B5}" type="datetimeFigureOut">
              <a:rPr lang="es-419" smtClean="0"/>
              <a:t>10/7/2025</a:t>
            </a:fld>
            <a:endParaRPr lang="es-419"/>
          </a:p>
        </p:txBody>
      </p:sp>
      <p:sp>
        <p:nvSpPr>
          <p:cNvPr id="5" name="Marcador de pie de página 4"/>
          <p:cNvSpPr>
            <a:spLocks noGrp="1"/>
          </p:cNvSpPr>
          <p:nvPr>
            <p:ph type="ftr" sz="quarter" idx="11"/>
          </p:nvPr>
        </p:nvSpPr>
        <p:spPr/>
        <p:txBody>
          <a:bodyPr/>
          <a:lstStyle/>
          <a:p>
            <a:endParaRPr lang="es-419"/>
          </a:p>
        </p:txBody>
      </p:sp>
      <p:sp>
        <p:nvSpPr>
          <p:cNvPr id="6" name="Marcador de número de diapositiva 5"/>
          <p:cNvSpPr>
            <a:spLocks noGrp="1"/>
          </p:cNvSpPr>
          <p:nvPr>
            <p:ph type="sldNum" sz="quarter" idx="12"/>
          </p:nvPr>
        </p:nvSpPr>
        <p:spPr/>
        <p:txBody>
          <a:bodyPr/>
          <a:lstStyle/>
          <a:p>
            <a:fld id="{64F3EB7D-88EB-4739-9F27-04AD33BE1A14}" type="slidenum">
              <a:rPr lang="es-419" smtClean="0"/>
              <a:t>‹Nº›</a:t>
            </a:fld>
            <a:endParaRPr lang="es-419"/>
          </a:p>
        </p:txBody>
      </p:sp>
    </p:spTree>
    <p:extLst>
      <p:ext uri="{BB962C8B-B14F-4D97-AF65-F5344CB8AC3E}">
        <p14:creationId xmlns:p14="http://schemas.microsoft.com/office/powerpoint/2010/main" val="2696336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419"/>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419"/>
          </a:p>
        </p:txBody>
      </p:sp>
      <p:sp>
        <p:nvSpPr>
          <p:cNvPr id="4" name="Marcador de fecha 3"/>
          <p:cNvSpPr>
            <a:spLocks noGrp="1"/>
          </p:cNvSpPr>
          <p:nvPr>
            <p:ph type="dt" sz="half" idx="10"/>
          </p:nvPr>
        </p:nvSpPr>
        <p:spPr/>
        <p:txBody>
          <a:bodyPr/>
          <a:lstStyle/>
          <a:p>
            <a:fld id="{B8A67EEF-206C-4F25-A530-D888C9D458B5}" type="datetimeFigureOut">
              <a:rPr lang="es-419" smtClean="0"/>
              <a:t>10/7/2025</a:t>
            </a:fld>
            <a:endParaRPr lang="es-419"/>
          </a:p>
        </p:txBody>
      </p:sp>
      <p:sp>
        <p:nvSpPr>
          <p:cNvPr id="5" name="Marcador de pie de página 4"/>
          <p:cNvSpPr>
            <a:spLocks noGrp="1"/>
          </p:cNvSpPr>
          <p:nvPr>
            <p:ph type="ftr" sz="quarter" idx="11"/>
          </p:nvPr>
        </p:nvSpPr>
        <p:spPr/>
        <p:txBody>
          <a:bodyPr/>
          <a:lstStyle/>
          <a:p>
            <a:endParaRPr lang="es-419"/>
          </a:p>
        </p:txBody>
      </p:sp>
      <p:sp>
        <p:nvSpPr>
          <p:cNvPr id="6" name="Marcador de número de diapositiva 5"/>
          <p:cNvSpPr>
            <a:spLocks noGrp="1"/>
          </p:cNvSpPr>
          <p:nvPr>
            <p:ph type="sldNum" sz="quarter" idx="12"/>
          </p:nvPr>
        </p:nvSpPr>
        <p:spPr/>
        <p:txBody>
          <a:bodyPr/>
          <a:lstStyle/>
          <a:p>
            <a:fld id="{64F3EB7D-88EB-4739-9F27-04AD33BE1A14}" type="slidenum">
              <a:rPr lang="es-419" smtClean="0"/>
              <a:t>‹Nº›</a:t>
            </a:fld>
            <a:endParaRPr lang="es-419"/>
          </a:p>
        </p:txBody>
      </p:sp>
    </p:spTree>
    <p:extLst>
      <p:ext uri="{BB962C8B-B14F-4D97-AF65-F5344CB8AC3E}">
        <p14:creationId xmlns:p14="http://schemas.microsoft.com/office/powerpoint/2010/main" val="3906045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419"/>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B8A67EEF-206C-4F25-A530-D888C9D458B5}" type="datetimeFigureOut">
              <a:rPr lang="es-419" smtClean="0"/>
              <a:t>10/7/2025</a:t>
            </a:fld>
            <a:endParaRPr lang="es-419"/>
          </a:p>
        </p:txBody>
      </p:sp>
      <p:sp>
        <p:nvSpPr>
          <p:cNvPr id="5" name="Marcador de pie de página 4"/>
          <p:cNvSpPr>
            <a:spLocks noGrp="1"/>
          </p:cNvSpPr>
          <p:nvPr>
            <p:ph type="ftr" sz="quarter" idx="11"/>
          </p:nvPr>
        </p:nvSpPr>
        <p:spPr/>
        <p:txBody>
          <a:bodyPr/>
          <a:lstStyle/>
          <a:p>
            <a:endParaRPr lang="es-419"/>
          </a:p>
        </p:txBody>
      </p:sp>
      <p:sp>
        <p:nvSpPr>
          <p:cNvPr id="6" name="Marcador de número de diapositiva 5"/>
          <p:cNvSpPr>
            <a:spLocks noGrp="1"/>
          </p:cNvSpPr>
          <p:nvPr>
            <p:ph type="sldNum" sz="quarter" idx="12"/>
          </p:nvPr>
        </p:nvSpPr>
        <p:spPr/>
        <p:txBody>
          <a:bodyPr/>
          <a:lstStyle/>
          <a:p>
            <a:fld id="{64F3EB7D-88EB-4739-9F27-04AD33BE1A14}" type="slidenum">
              <a:rPr lang="es-419" smtClean="0"/>
              <a:t>‹Nº›</a:t>
            </a:fld>
            <a:endParaRPr lang="es-419"/>
          </a:p>
        </p:txBody>
      </p:sp>
    </p:spTree>
    <p:extLst>
      <p:ext uri="{BB962C8B-B14F-4D97-AF65-F5344CB8AC3E}">
        <p14:creationId xmlns:p14="http://schemas.microsoft.com/office/powerpoint/2010/main" val="1155996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419"/>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419"/>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419"/>
          </a:p>
        </p:txBody>
      </p:sp>
      <p:sp>
        <p:nvSpPr>
          <p:cNvPr id="5" name="Marcador de fecha 4"/>
          <p:cNvSpPr>
            <a:spLocks noGrp="1"/>
          </p:cNvSpPr>
          <p:nvPr>
            <p:ph type="dt" sz="half" idx="10"/>
          </p:nvPr>
        </p:nvSpPr>
        <p:spPr/>
        <p:txBody>
          <a:bodyPr/>
          <a:lstStyle/>
          <a:p>
            <a:fld id="{B8A67EEF-206C-4F25-A530-D888C9D458B5}" type="datetimeFigureOut">
              <a:rPr lang="es-419" smtClean="0"/>
              <a:t>10/7/2025</a:t>
            </a:fld>
            <a:endParaRPr lang="es-419"/>
          </a:p>
        </p:txBody>
      </p:sp>
      <p:sp>
        <p:nvSpPr>
          <p:cNvPr id="6" name="Marcador de pie de página 5"/>
          <p:cNvSpPr>
            <a:spLocks noGrp="1"/>
          </p:cNvSpPr>
          <p:nvPr>
            <p:ph type="ftr" sz="quarter" idx="11"/>
          </p:nvPr>
        </p:nvSpPr>
        <p:spPr/>
        <p:txBody>
          <a:bodyPr/>
          <a:lstStyle/>
          <a:p>
            <a:endParaRPr lang="es-419"/>
          </a:p>
        </p:txBody>
      </p:sp>
      <p:sp>
        <p:nvSpPr>
          <p:cNvPr id="7" name="Marcador de número de diapositiva 6"/>
          <p:cNvSpPr>
            <a:spLocks noGrp="1"/>
          </p:cNvSpPr>
          <p:nvPr>
            <p:ph type="sldNum" sz="quarter" idx="12"/>
          </p:nvPr>
        </p:nvSpPr>
        <p:spPr/>
        <p:txBody>
          <a:bodyPr/>
          <a:lstStyle/>
          <a:p>
            <a:fld id="{64F3EB7D-88EB-4739-9F27-04AD33BE1A14}" type="slidenum">
              <a:rPr lang="es-419" smtClean="0"/>
              <a:t>‹Nº›</a:t>
            </a:fld>
            <a:endParaRPr lang="es-419"/>
          </a:p>
        </p:txBody>
      </p:sp>
    </p:spTree>
    <p:extLst>
      <p:ext uri="{BB962C8B-B14F-4D97-AF65-F5344CB8AC3E}">
        <p14:creationId xmlns:p14="http://schemas.microsoft.com/office/powerpoint/2010/main" val="3839972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419"/>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419"/>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419"/>
          </a:p>
        </p:txBody>
      </p:sp>
      <p:sp>
        <p:nvSpPr>
          <p:cNvPr id="7" name="Marcador de fecha 6"/>
          <p:cNvSpPr>
            <a:spLocks noGrp="1"/>
          </p:cNvSpPr>
          <p:nvPr>
            <p:ph type="dt" sz="half" idx="10"/>
          </p:nvPr>
        </p:nvSpPr>
        <p:spPr/>
        <p:txBody>
          <a:bodyPr/>
          <a:lstStyle/>
          <a:p>
            <a:fld id="{B8A67EEF-206C-4F25-A530-D888C9D458B5}" type="datetimeFigureOut">
              <a:rPr lang="es-419" smtClean="0"/>
              <a:t>10/7/2025</a:t>
            </a:fld>
            <a:endParaRPr lang="es-419"/>
          </a:p>
        </p:txBody>
      </p:sp>
      <p:sp>
        <p:nvSpPr>
          <p:cNvPr id="8" name="Marcador de pie de página 7"/>
          <p:cNvSpPr>
            <a:spLocks noGrp="1"/>
          </p:cNvSpPr>
          <p:nvPr>
            <p:ph type="ftr" sz="quarter" idx="11"/>
          </p:nvPr>
        </p:nvSpPr>
        <p:spPr/>
        <p:txBody>
          <a:bodyPr/>
          <a:lstStyle/>
          <a:p>
            <a:endParaRPr lang="es-419"/>
          </a:p>
        </p:txBody>
      </p:sp>
      <p:sp>
        <p:nvSpPr>
          <p:cNvPr id="9" name="Marcador de número de diapositiva 8"/>
          <p:cNvSpPr>
            <a:spLocks noGrp="1"/>
          </p:cNvSpPr>
          <p:nvPr>
            <p:ph type="sldNum" sz="quarter" idx="12"/>
          </p:nvPr>
        </p:nvSpPr>
        <p:spPr/>
        <p:txBody>
          <a:bodyPr/>
          <a:lstStyle/>
          <a:p>
            <a:fld id="{64F3EB7D-88EB-4739-9F27-04AD33BE1A14}" type="slidenum">
              <a:rPr lang="es-419" smtClean="0"/>
              <a:t>‹Nº›</a:t>
            </a:fld>
            <a:endParaRPr lang="es-419"/>
          </a:p>
        </p:txBody>
      </p:sp>
    </p:spTree>
    <p:extLst>
      <p:ext uri="{BB962C8B-B14F-4D97-AF65-F5344CB8AC3E}">
        <p14:creationId xmlns:p14="http://schemas.microsoft.com/office/powerpoint/2010/main" val="3620698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419"/>
          </a:p>
        </p:txBody>
      </p:sp>
      <p:sp>
        <p:nvSpPr>
          <p:cNvPr id="3" name="Marcador de fecha 2"/>
          <p:cNvSpPr>
            <a:spLocks noGrp="1"/>
          </p:cNvSpPr>
          <p:nvPr>
            <p:ph type="dt" sz="half" idx="10"/>
          </p:nvPr>
        </p:nvSpPr>
        <p:spPr/>
        <p:txBody>
          <a:bodyPr/>
          <a:lstStyle/>
          <a:p>
            <a:fld id="{B8A67EEF-206C-4F25-A530-D888C9D458B5}" type="datetimeFigureOut">
              <a:rPr lang="es-419" smtClean="0"/>
              <a:t>10/7/2025</a:t>
            </a:fld>
            <a:endParaRPr lang="es-419"/>
          </a:p>
        </p:txBody>
      </p:sp>
      <p:sp>
        <p:nvSpPr>
          <p:cNvPr id="4" name="Marcador de pie de página 3"/>
          <p:cNvSpPr>
            <a:spLocks noGrp="1"/>
          </p:cNvSpPr>
          <p:nvPr>
            <p:ph type="ftr" sz="quarter" idx="11"/>
          </p:nvPr>
        </p:nvSpPr>
        <p:spPr/>
        <p:txBody>
          <a:bodyPr/>
          <a:lstStyle/>
          <a:p>
            <a:endParaRPr lang="es-419"/>
          </a:p>
        </p:txBody>
      </p:sp>
      <p:sp>
        <p:nvSpPr>
          <p:cNvPr id="5" name="Marcador de número de diapositiva 4"/>
          <p:cNvSpPr>
            <a:spLocks noGrp="1"/>
          </p:cNvSpPr>
          <p:nvPr>
            <p:ph type="sldNum" sz="quarter" idx="12"/>
          </p:nvPr>
        </p:nvSpPr>
        <p:spPr/>
        <p:txBody>
          <a:bodyPr/>
          <a:lstStyle/>
          <a:p>
            <a:fld id="{64F3EB7D-88EB-4739-9F27-04AD33BE1A14}" type="slidenum">
              <a:rPr lang="es-419" smtClean="0"/>
              <a:t>‹Nº›</a:t>
            </a:fld>
            <a:endParaRPr lang="es-419"/>
          </a:p>
        </p:txBody>
      </p:sp>
    </p:spTree>
    <p:extLst>
      <p:ext uri="{BB962C8B-B14F-4D97-AF65-F5344CB8AC3E}">
        <p14:creationId xmlns:p14="http://schemas.microsoft.com/office/powerpoint/2010/main" val="2203834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8A67EEF-206C-4F25-A530-D888C9D458B5}" type="datetimeFigureOut">
              <a:rPr lang="es-419" smtClean="0"/>
              <a:t>10/7/2025</a:t>
            </a:fld>
            <a:endParaRPr lang="es-419"/>
          </a:p>
        </p:txBody>
      </p:sp>
      <p:sp>
        <p:nvSpPr>
          <p:cNvPr id="3" name="Marcador de pie de página 2"/>
          <p:cNvSpPr>
            <a:spLocks noGrp="1"/>
          </p:cNvSpPr>
          <p:nvPr>
            <p:ph type="ftr" sz="quarter" idx="11"/>
          </p:nvPr>
        </p:nvSpPr>
        <p:spPr/>
        <p:txBody>
          <a:bodyPr/>
          <a:lstStyle/>
          <a:p>
            <a:endParaRPr lang="es-419"/>
          </a:p>
        </p:txBody>
      </p:sp>
      <p:sp>
        <p:nvSpPr>
          <p:cNvPr id="4" name="Marcador de número de diapositiva 3"/>
          <p:cNvSpPr>
            <a:spLocks noGrp="1"/>
          </p:cNvSpPr>
          <p:nvPr>
            <p:ph type="sldNum" sz="quarter" idx="12"/>
          </p:nvPr>
        </p:nvSpPr>
        <p:spPr/>
        <p:txBody>
          <a:bodyPr/>
          <a:lstStyle/>
          <a:p>
            <a:fld id="{64F3EB7D-88EB-4739-9F27-04AD33BE1A14}" type="slidenum">
              <a:rPr lang="es-419" smtClean="0"/>
              <a:t>‹Nº›</a:t>
            </a:fld>
            <a:endParaRPr lang="es-419"/>
          </a:p>
        </p:txBody>
      </p:sp>
    </p:spTree>
    <p:extLst>
      <p:ext uri="{BB962C8B-B14F-4D97-AF65-F5344CB8AC3E}">
        <p14:creationId xmlns:p14="http://schemas.microsoft.com/office/powerpoint/2010/main" val="318782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419"/>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419"/>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B8A67EEF-206C-4F25-A530-D888C9D458B5}" type="datetimeFigureOut">
              <a:rPr lang="es-419" smtClean="0"/>
              <a:t>10/7/2025</a:t>
            </a:fld>
            <a:endParaRPr lang="es-419"/>
          </a:p>
        </p:txBody>
      </p:sp>
      <p:sp>
        <p:nvSpPr>
          <p:cNvPr id="6" name="Marcador de pie de página 5"/>
          <p:cNvSpPr>
            <a:spLocks noGrp="1"/>
          </p:cNvSpPr>
          <p:nvPr>
            <p:ph type="ftr" sz="quarter" idx="11"/>
          </p:nvPr>
        </p:nvSpPr>
        <p:spPr/>
        <p:txBody>
          <a:bodyPr/>
          <a:lstStyle/>
          <a:p>
            <a:endParaRPr lang="es-419"/>
          </a:p>
        </p:txBody>
      </p:sp>
      <p:sp>
        <p:nvSpPr>
          <p:cNvPr id="7" name="Marcador de número de diapositiva 6"/>
          <p:cNvSpPr>
            <a:spLocks noGrp="1"/>
          </p:cNvSpPr>
          <p:nvPr>
            <p:ph type="sldNum" sz="quarter" idx="12"/>
          </p:nvPr>
        </p:nvSpPr>
        <p:spPr/>
        <p:txBody>
          <a:bodyPr/>
          <a:lstStyle/>
          <a:p>
            <a:fld id="{64F3EB7D-88EB-4739-9F27-04AD33BE1A14}" type="slidenum">
              <a:rPr lang="es-419" smtClean="0"/>
              <a:t>‹Nº›</a:t>
            </a:fld>
            <a:endParaRPr lang="es-419"/>
          </a:p>
        </p:txBody>
      </p:sp>
    </p:spTree>
    <p:extLst>
      <p:ext uri="{BB962C8B-B14F-4D97-AF65-F5344CB8AC3E}">
        <p14:creationId xmlns:p14="http://schemas.microsoft.com/office/powerpoint/2010/main" val="130768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419"/>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419"/>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B8A67EEF-206C-4F25-A530-D888C9D458B5}" type="datetimeFigureOut">
              <a:rPr lang="es-419" smtClean="0"/>
              <a:t>10/7/2025</a:t>
            </a:fld>
            <a:endParaRPr lang="es-419"/>
          </a:p>
        </p:txBody>
      </p:sp>
      <p:sp>
        <p:nvSpPr>
          <p:cNvPr id="6" name="Marcador de pie de página 5"/>
          <p:cNvSpPr>
            <a:spLocks noGrp="1"/>
          </p:cNvSpPr>
          <p:nvPr>
            <p:ph type="ftr" sz="quarter" idx="11"/>
          </p:nvPr>
        </p:nvSpPr>
        <p:spPr/>
        <p:txBody>
          <a:bodyPr/>
          <a:lstStyle/>
          <a:p>
            <a:endParaRPr lang="es-419"/>
          </a:p>
        </p:txBody>
      </p:sp>
      <p:sp>
        <p:nvSpPr>
          <p:cNvPr id="7" name="Marcador de número de diapositiva 6"/>
          <p:cNvSpPr>
            <a:spLocks noGrp="1"/>
          </p:cNvSpPr>
          <p:nvPr>
            <p:ph type="sldNum" sz="quarter" idx="12"/>
          </p:nvPr>
        </p:nvSpPr>
        <p:spPr/>
        <p:txBody>
          <a:bodyPr/>
          <a:lstStyle/>
          <a:p>
            <a:fld id="{64F3EB7D-88EB-4739-9F27-04AD33BE1A14}" type="slidenum">
              <a:rPr lang="es-419" smtClean="0"/>
              <a:t>‹Nº›</a:t>
            </a:fld>
            <a:endParaRPr lang="es-419"/>
          </a:p>
        </p:txBody>
      </p:sp>
    </p:spTree>
    <p:extLst>
      <p:ext uri="{BB962C8B-B14F-4D97-AF65-F5344CB8AC3E}">
        <p14:creationId xmlns:p14="http://schemas.microsoft.com/office/powerpoint/2010/main" val="18229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419"/>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419"/>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A67EEF-206C-4F25-A530-D888C9D458B5}" type="datetimeFigureOut">
              <a:rPr lang="es-419" smtClean="0"/>
              <a:t>10/7/2025</a:t>
            </a:fld>
            <a:endParaRPr lang="es-419"/>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419"/>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F3EB7D-88EB-4739-9F27-04AD33BE1A14}" type="slidenum">
              <a:rPr lang="es-419" smtClean="0"/>
              <a:t>‹Nº›</a:t>
            </a:fld>
            <a:endParaRPr lang="es-419"/>
          </a:p>
        </p:txBody>
      </p:sp>
    </p:spTree>
    <p:extLst>
      <p:ext uri="{BB962C8B-B14F-4D97-AF65-F5344CB8AC3E}">
        <p14:creationId xmlns:p14="http://schemas.microsoft.com/office/powerpoint/2010/main" val="263777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5895" y="2443307"/>
            <a:ext cx="10515600" cy="1325563"/>
          </a:xfrm>
        </p:spPr>
        <p:txBody>
          <a:bodyPr/>
          <a:lstStyle/>
          <a:p>
            <a:pPr algn="ctr"/>
            <a:r>
              <a:rPr lang="es-ES" dirty="0" smtClean="0"/>
              <a:t>Mockups de Sistema MatchWork</a:t>
            </a:r>
            <a:endParaRPr lang="es-419" dirty="0"/>
          </a:p>
        </p:txBody>
      </p:sp>
    </p:spTree>
    <p:extLst>
      <p:ext uri="{BB962C8B-B14F-4D97-AF65-F5344CB8AC3E}">
        <p14:creationId xmlns:p14="http://schemas.microsoft.com/office/powerpoint/2010/main" val="2796011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15884" y="282633"/>
            <a:ext cx="7248698" cy="369332"/>
          </a:xfrm>
          <a:prstGeom prst="rect">
            <a:avLst/>
          </a:prstGeom>
          <a:noFill/>
        </p:spPr>
        <p:txBody>
          <a:bodyPr wrap="square" rtlCol="0">
            <a:spAutoFit/>
          </a:bodyPr>
          <a:lstStyle/>
          <a:p>
            <a:r>
              <a:rPr lang="es-ES" dirty="0" smtClean="0"/>
              <a:t>Mockups MatchWork Flujo Profesional</a:t>
            </a:r>
            <a:endParaRPr lang="es-419" dirty="0"/>
          </a:p>
        </p:txBody>
      </p:sp>
      <p:pic>
        <p:nvPicPr>
          <p:cNvPr id="5" name="Imagen 4"/>
          <p:cNvPicPr>
            <a:picLocks noChangeAspect="1"/>
          </p:cNvPicPr>
          <p:nvPr/>
        </p:nvPicPr>
        <p:blipFill rotWithShape="1">
          <a:blip r:embed="rId2" cstate="print">
            <a:extLst>
              <a:ext uri="{28A0092B-C50C-407E-A947-70E740481C1C}">
                <a14:useLocalDpi xmlns:a14="http://schemas.microsoft.com/office/drawing/2010/main" val="0"/>
              </a:ext>
            </a:extLst>
          </a:blip>
          <a:srcRect t="20000" b="19879"/>
          <a:stretch/>
        </p:blipFill>
        <p:spPr>
          <a:xfrm>
            <a:off x="257694" y="1404851"/>
            <a:ext cx="7894997" cy="4746568"/>
          </a:xfrm>
          <a:prstGeom prst="rect">
            <a:avLst/>
          </a:prstGeom>
        </p:spPr>
      </p:pic>
      <p:sp>
        <p:nvSpPr>
          <p:cNvPr id="6" name="Rectángulo 5"/>
          <p:cNvSpPr/>
          <p:nvPr/>
        </p:nvSpPr>
        <p:spPr>
          <a:xfrm>
            <a:off x="1313411" y="1787236"/>
            <a:ext cx="5802284" cy="5652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7" name="CuadroTexto 6"/>
          <p:cNvSpPr txBox="1"/>
          <p:nvPr/>
        </p:nvSpPr>
        <p:spPr>
          <a:xfrm>
            <a:off x="1479665" y="1870364"/>
            <a:ext cx="1313411" cy="374072"/>
          </a:xfrm>
          <a:prstGeom prst="rect">
            <a:avLst/>
          </a:prstGeom>
          <a:noFill/>
        </p:spPr>
        <p:txBody>
          <a:bodyPr wrap="square" rtlCol="0">
            <a:spAutoFit/>
          </a:bodyPr>
          <a:lstStyle/>
          <a:p>
            <a:r>
              <a:rPr lang="es-ES" dirty="0" smtClean="0"/>
              <a:t>MatchWork</a:t>
            </a:r>
            <a:endParaRPr lang="es-419" dirty="0"/>
          </a:p>
        </p:txBody>
      </p:sp>
      <p:sp>
        <p:nvSpPr>
          <p:cNvPr id="8" name="Rectángulo redondeado 7"/>
          <p:cNvSpPr/>
          <p:nvPr/>
        </p:nvSpPr>
        <p:spPr>
          <a:xfrm>
            <a:off x="5827219" y="1953491"/>
            <a:ext cx="1172094"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Cerrar Sesión</a:t>
            </a:r>
            <a:endParaRPr lang="es-419" sz="1000" dirty="0"/>
          </a:p>
        </p:txBody>
      </p:sp>
      <p:sp>
        <p:nvSpPr>
          <p:cNvPr id="19" name="CuadroTexto 18"/>
          <p:cNvSpPr txBox="1"/>
          <p:nvPr/>
        </p:nvSpPr>
        <p:spPr>
          <a:xfrm>
            <a:off x="7564582" y="2124252"/>
            <a:ext cx="3699164" cy="1477328"/>
          </a:xfrm>
          <a:prstGeom prst="rect">
            <a:avLst/>
          </a:prstGeom>
          <a:noFill/>
        </p:spPr>
        <p:txBody>
          <a:bodyPr wrap="square" rtlCol="0">
            <a:spAutoFit/>
          </a:bodyPr>
          <a:lstStyle/>
          <a:p>
            <a:r>
              <a:rPr lang="es-ES" dirty="0" smtClean="0"/>
              <a:t>En esta pantalla se muestran todas las postulaciones que se han realizado, en ella se podrá revisar status del trabajo y hacer seguimiento</a:t>
            </a:r>
          </a:p>
        </p:txBody>
      </p:sp>
      <p:sp>
        <p:nvSpPr>
          <p:cNvPr id="20" name="CuadroTexto 19"/>
          <p:cNvSpPr txBox="1"/>
          <p:nvPr/>
        </p:nvSpPr>
        <p:spPr>
          <a:xfrm>
            <a:off x="2435628" y="1005840"/>
            <a:ext cx="3553691" cy="369332"/>
          </a:xfrm>
          <a:prstGeom prst="rect">
            <a:avLst/>
          </a:prstGeom>
          <a:noFill/>
        </p:spPr>
        <p:txBody>
          <a:bodyPr wrap="square" rtlCol="0">
            <a:spAutoFit/>
          </a:bodyPr>
          <a:lstStyle/>
          <a:p>
            <a:pPr algn="ctr"/>
            <a:r>
              <a:rPr lang="es-ES" dirty="0" smtClean="0"/>
              <a:t>Mis Postulaciones</a:t>
            </a:r>
            <a:endParaRPr lang="es-419" dirty="0"/>
          </a:p>
        </p:txBody>
      </p:sp>
      <p:sp>
        <p:nvSpPr>
          <p:cNvPr id="10" name="Rectángulo 9"/>
          <p:cNvSpPr/>
          <p:nvPr/>
        </p:nvSpPr>
        <p:spPr>
          <a:xfrm>
            <a:off x="1313411" y="2352502"/>
            <a:ext cx="1122217" cy="316714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pic>
        <p:nvPicPr>
          <p:cNvPr id="11" name="Imagen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4914" y="2483719"/>
            <a:ext cx="434049" cy="434049"/>
          </a:xfrm>
          <a:prstGeom prst="rect">
            <a:avLst/>
          </a:prstGeom>
        </p:spPr>
      </p:pic>
      <p:sp>
        <p:nvSpPr>
          <p:cNvPr id="14" name="Rectángulo 13"/>
          <p:cNvSpPr/>
          <p:nvPr/>
        </p:nvSpPr>
        <p:spPr>
          <a:xfrm>
            <a:off x="1313411" y="3057638"/>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Perfil</a:t>
            </a:r>
            <a:endParaRPr lang="es-419" sz="1000" dirty="0"/>
          </a:p>
        </p:txBody>
      </p:sp>
      <p:sp>
        <p:nvSpPr>
          <p:cNvPr id="24" name="Rectángulo 23"/>
          <p:cNvSpPr/>
          <p:nvPr/>
        </p:nvSpPr>
        <p:spPr>
          <a:xfrm>
            <a:off x="1313410" y="3275215"/>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Mis Match</a:t>
            </a:r>
            <a:endParaRPr lang="es-419" sz="1000" dirty="0"/>
          </a:p>
        </p:txBody>
      </p:sp>
      <p:sp>
        <p:nvSpPr>
          <p:cNvPr id="25" name="Rectángulo 24"/>
          <p:cNvSpPr/>
          <p:nvPr/>
        </p:nvSpPr>
        <p:spPr>
          <a:xfrm>
            <a:off x="1313407" y="3710369"/>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Postulaciones</a:t>
            </a:r>
            <a:endParaRPr lang="es-419" sz="1000" dirty="0"/>
          </a:p>
        </p:txBody>
      </p:sp>
      <p:sp>
        <p:nvSpPr>
          <p:cNvPr id="26" name="Rectángulo 25"/>
          <p:cNvSpPr/>
          <p:nvPr/>
        </p:nvSpPr>
        <p:spPr>
          <a:xfrm>
            <a:off x="1313409" y="3492792"/>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Otros Trabajos</a:t>
            </a:r>
            <a:endParaRPr lang="es-419" sz="1000" dirty="0"/>
          </a:p>
        </p:txBody>
      </p:sp>
      <p:sp>
        <p:nvSpPr>
          <p:cNvPr id="15" name="CuadroTexto 14"/>
          <p:cNvSpPr txBox="1"/>
          <p:nvPr/>
        </p:nvSpPr>
        <p:spPr>
          <a:xfrm>
            <a:off x="2787131" y="2443943"/>
            <a:ext cx="3553691" cy="276999"/>
          </a:xfrm>
          <a:prstGeom prst="rect">
            <a:avLst/>
          </a:prstGeom>
          <a:noFill/>
        </p:spPr>
        <p:txBody>
          <a:bodyPr wrap="square" rtlCol="0">
            <a:spAutoFit/>
          </a:bodyPr>
          <a:lstStyle/>
          <a:p>
            <a:pPr algn="ctr"/>
            <a:r>
              <a:rPr lang="es-ES" sz="1200" dirty="0" smtClean="0"/>
              <a:t>Mis Postulaciones</a:t>
            </a:r>
            <a:endParaRPr lang="es-419" sz="1200" dirty="0"/>
          </a:p>
        </p:txBody>
      </p:sp>
      <p:sp>
        <p:nvSpPr>
          <p:cNvPr id="16" name="Rectángulo 15"/>
          <p:cNvSpPr/>
          <p:nvPr/>
        </p:nvSpPr>
        <p:spPr>
          <a:xfrm>
            <a:off x="2762190" y="2812383"/>
            <a:ext cx="3651076" cy="4304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100" dirty="0" smtClean="0"/>
              <a:t>Postulación </a:t>
            </a:r>
            <a:r>
              <a:rPr lang="es-ES" sz="1100" dirty="0" smtClean="0"/>
              <a:t>1</a:t>
            </a:r>
            <a:endParaRPr lang="es-419" sz="1100" dirty="0"/>
          </a:p>
        </p:txBody>
      </p:sp>
      <p:sp>
        <p:nvSpPr>
          <p:cNvPr id="17" name="Rectángulo 16"/>
          <p:cNvSpPr/>
          <p:nvPr/>
        </p:nvSpPr>
        <p:spPr>
          <a:xfrm>
            <a:off x="2762190" y="3417734"/>
            <a:ext cx="3651076" cy="4304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100" dirty="0" smtClean="0"/>
              <a:t>Postulación </a:t>
            </a:r>
            <a:r>
              <a:rPr lang="es-ES" sz="1100" dirty="0" smtClean="0"/>
              <a:t>2</a:t>
            </a:r>
            <a:endParaRPr lang="es-419" sz="1100" dirty="0"/>
          </a:p>
        </p:txBody>
      </p:sp>
      <p:sp>
        <p:nvSpPr>
          <p:cNvPr id="2" name="CuadroTexto 1"/>
          <p:cNvSpPr txBox="1"/>
          <p:nvPr/>
        </p:nvSpPr>
        <p:spPr>
          <a:xfrm>
            <a:off x="4393279" y="1930995"/>
            <a:ext cx="1363284" cy="246221"/>
          </a:xfrm>
          <a:prstGeom prst="rect">
            <a:avLst/>
          </a:prstGeom>
          <a:noFill/>
        </p:spPr>
        <p:txBody>
          <a:bodyPr wrap="square" rtlCol="0">
            <a:spAutoFit/>
          </a:bodyPr>
          <a:lstStyle/>
          <a:p>
            <a:pPr algn="r"/>
            <a:r>
              <a:rPr lang="es-ES" sz="1000" dirty="0" smtClean="0"/>
              <a:t>Nombre Usuario</a:t>
            </a:r>
            <a:endParaRPr lang="es-419" sz="1000" dirty="0"/>
          </a:p>
        </p:txBody>
      </p:sp>
    </p:spTree>
    <p:extLst>
      <p:ext uri="{BB962C8B-B14F-4D97-AF65-F5344CB8AC3E}">
        <p14:creationId xmlns:p14="http://schemas.microsoft.com/office/powerpoint/2010/main" val="3252348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15884" y="282633"/>
            <a:ext cx="7248698" cy="369332"/>
          </a:xfrm>
          <a:prstGeom prst="rect">
            <a:avLst/>
          </a:prstGeom>
          <a:noFill/>
        </p:spPr>
        <p:txBody>
          <a:bodyPr wrap="square" rtlCol="0">
            <a:spAutoFit/>
          </a:bodyPr>
          <a:lstStyle/>
          <a:p>
            <a:r>
              <a:rPr lang="es-ES" dirty="0" smtClean="0"/>
              <a:t>Mockups MatchWork Flujo Profesional</a:t>
            </a:r>
            <a:endParaRPr lang="es-419" dirty="0"/>
          </a:p>
        </p:txBody>
      </p:sp>
      <p:pic>
        <p:nvPicPr>
          <p:cNvPr id="5" name="Imagen 4"/>
          <p:cNvPicPr>
            <a:picLocks noChangeAspect="1"/>
          </p:cNvPicPr>
          <p:nvPr/>
        </p:nvPicPr>
        <p:blipFill rotWithShape="1">
          <a:blip r:embed="rId2" cstate="print">
            <a:extLst>
              <a:ext uri="{28A0092B-C50C-407E-A947-70E740481C1C}">
                <a14:useLocalDpi xmlns:a14="http://schemas.microsoft.com/office/drawing/2010/main" val="0"/>
              </a:ext>
            </a:extLst>
          </a:blip>
          <a:srcRect t="20000" b="19879"/>
          <a:stretch/>
        </p:blipFill>
        <p:spPr>
          <a:xfrm>
            <a:off x="257694" y="1404851"/>
            <a:ext cx="7894997" cy="4746568"/>
          </a:xfrm>
          <a:prstGeom prst="rect">
            <a:avLst/>
          </a:prstGeom>
        </p:spPr>
      </p:pic>
      <p:sp>
        <p:nvSpPr>
          <p:cNvPr id="6" name="Rectángulo 5"/>
          <p:cNvSpPr/>
          <p:nvPr/>
        </p:nvSpPr>
        <p:spPr>
          <a:xfrm>
            <a:off x="1313411" y="1787236"/>
            <a:ext cx="5802284" cy="5652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7" name="CuadroTexto 6"/>
          <p:cNvSpPr txBox="1"/>
          <p:nvPr/>
        </p:nvSpPr>
        <p:spPr>
          <a:xfrm>
            <a:off x="1479665" y="1870364"/>
            <a:ext cx="1313411" cy="374072"/>
          </a:xfrm>
          <a:prstGeom prst="rect">
            <a:avLst/>
          </a:prstGeom>
          <a:noFill/>
        </p:spPr>
        <p:txBody>
          <a:bodyPr wrap="square" rtlCol="0">
            <a:spAutoFit/>
          </a:bodyPr>
          <a:lstStyle/>
          <a:p>
            <a:r>
              <a:rPr lang="es-ES" dirty="0" smtClean="0"/>
              <a:t>MatchWork</a:t>
            </a:r>
            <a:endParaRPr lang="es-419" dirty="0"/>
          </a:p>
        </p:txBody>
      </p:sp>
      <p:sp>
        <p:nvSpPr>
          <p:cNvPr id="8" name="Rectángulo redondeado 7"/>
          <p:cNvSpPr/>
          <p:nvPr/>
        </p:nvSpPr>
        <p:spPr>
          <a:xfrm>
            <a:off x="5827219" y="1953491"/>
            <a:ext cx="1172094"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Cerrar Sesión</a:t>
            </a:r>
            <a:endParaRPr lang="es-419" sz="1000" dirty="0"/>
          </a:p>
        </p:txBody>
      </p:sp>
      <p:sp>
        <p:nvSpPr>
          <p:cNvPr id="19" name="CuadroTexto 18"/>
          <p:cNvSpPr txBox="1"/>
          <p:nvPr/>
        </p:nvSpPr>
        <p:spPr>
          <a:xfrm>
            <a:off x="7606146" y="1828800"/>
            <a:ext cx="3699164" cy="2308324"/>
          </a:xfrm>
          <a:prstGeom prst="rect">
            <a:avLst/>
          </a:prstGeom>
          <a:noFill/>
        </p:spPr>
        <p:txBody>
          <a:bodyPr wrap="square" rtlCol="0">
            <a:spAutoFit/>
          </a:bodyPr>
          <a:lstStyle/>
          <a:p>
            <a:r>
              <a:rPr lang="es-ES" dirty="0" smtClean="0"/>
              <a:t>Cada trabajo listado ya sea en “Mis match” o “Otros trabajos” me llevara a esta pantalla que muestra el detalle del trabajo con todas sus características, en este lugar nosotros pulsando el botón postular podremos adjuntar nuestro cv y postular al trabajo</a:t>
            </a:r>
          </a:p>
        </p:txBody>
      </p:sp>
      <p:sp>
        <p:nvSpPr>
          <p:cNvPr id="20" name="CuadroTexto 19"/>
          <p:cNvSpPr txBox="1"/>
          <p:nvPr/>
        </p:nvSpPr>
        <p:spPr>
          <a:xfrm>
            <a:off x="2435628" y="1005840"/>
            <a:ext cx="3553691" cy="369332"/>
          </a:xfrm>
          <a:prstGeom prst="rect">
            <a:avLst/>
          </a:prstGeom>
          <a:noFill/>
        </p:spPr>
        <p:txBody>
          <a:bodyPr wrap="square" rtlCol="0">
            <a:spAutoFit/>
          </a:bodyPr>
          <a:lstStyle/>
          <a:p>
            <a:pPr algn="ctr"/>
            <a:r>
              <a:rPr lang="es-ES" dirty="0" smtClean="0"/>
              <a:t>Detalle Trabajo</a:t>
            </a:r>
            <a:endParaRPr lang="es-419" dirty="0"/>
          </a:p>
        </p:txBody>
      </p:sp>
      <p:sp>
        <p:nvSpPr>
          <p:cNvPr id="10" name="Rectángulo 9"/>
          <p:cNvSpPr/>
          <p:nvPr/>
        </p:nvSpPr>
        <p:spPr>
          <a:xfrm>
            <a:off x="1313411" y="2352502"/>
            <a:ext cx="1122217" cy="316714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pic>
        <p:nvPicPr>
          <p:cNvPr id="11" name="Imagen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4914" y="2483719"/>
            <a:ext cx="434049" cy="434049"/>
          </a:xfrm>
          <a:prstGeom prst="rect">
            <a:avLst/>
          </a:prstGeom>
        </p:spPr>
      </p:pic>
      <p:sp>
        <p:nvSpPr>
          <p:cNvPr id="14" name="Rectángulo 13"/>
          <p:cNvSpPr/>
          <p:nvPr/>
        </p:nvSpPr>
        <p:spPr>
          <a:xfrm>
            <a:off x="1313411" y="3057638"/>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Perfil</a:t>
            </a:r>
            <a:endParaRPr lang="es-419" sz="1000" dirty="0"/>
          </a:p>
        </p:txBody>
      </p:sp>
      <p:sp>
        <p:nvSpPr>
          <p:cNvPr id="24" name="Rectángulo 23"/>
          <p:cNvSpPr/>
          <p:nvPr/>
        </p:nvSpPr>
        <p:spPr>
          <a:xfrm>
            <a:off x="1313410" y="3275215"/>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Mis Match</a:t>
            </a:r>
            <a:endParaRPr lang="es-419" sz="1000" dirty="0"/>
          </a:p>
        </p:txBody>
      </p:sp>
      <p:sp>
        <p:nvSpPr>
          <p:cNvPr id="25" name="Rectángulo 24"/>
          <p:cNvSpPr/>
          <p:nvPr/>
        </p:nvSpPr>
        <p:spPr>
          <a:xfrm>
            <a:off x="1313407" y="3710369"/>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Postulaciones</a:t>
            </a:r>
            <a:endParaRPr lang="es-419" sz="1000" dirty="0"/>
          </a:p>
        </p:txBody>
      </p:sp>
      <p:sp>
        <p:nvSpPr>
          <p:cNvPr id="26" name="Rectángulo 25"/>
          <p:cNvSpPr/>
          <p:nvPr/>
        </p:nvSpPr>
        <p:spPr>
          <a:xfrm>
            <a:off x="1313409" y="3492792"/>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Otros Trabajos</a:t>
            </a:r>
            <a:endParaRPr lang="es-419" sz="1000" dirty="0"/>
          </a:p>
        </p:txBody>
      </p:sp>
      <p:sp>
        <p:nvSpPr>
          <p:cNvPr id="15" name="CuadroTexto 14"/>
          <p:cNvSpPr txBox="1"/>
          <p:nvPr/>
        </p:nvSpPr>
        <p:spPr>
          <a:xfrm>
            <a:off x="2787131" y="2443943"/>
            <a:ext cx="3553691" cy="276999"/>
          </a:xfrm>
          <a:prstGeom prst="rect">
            <a:avLst/>
          </a:prstGeom>
          <a:noFill/>
        </p:spPr>
        <p:txBody>
          <a:bodyPr wrap="square" rtlCol="0">
            <a:spAutoFit/>
          </a:bodyPr>
          <a:lstStyle/>
          <a:p>
            <a:pPr algn="ctr"/>
            <a:r>
              <a:rPr lang="es-ES" sz="1200" dirty="0" smtClean="0"/>
              <a:t>Detalle Trabajo</a:t>
            </a:r>
            <a:endParaRPr lang="es-419" sz="1200" dirty="0"/>
          </a:p>
        </p:txBody>
      </p:sp>
      <p:sp>
        <p:nvSpPr>
          <p:cNvPr id="2" name="CuadroTexto 1"/>
          <p:cNvSpPr txBox="1"/>
          <p:nvPr/>
        </p:nvSpPr>
        <p:spPr>
          <a:xfrm>
            <a:off x="4393279" y="1930995"/>
            <a:ext cx="1363284" cy="246221"/>
          </a:xfrm>
          <a:prstGeom prst="rect">
            <a:avLst/>
          </a:prstGeom>
          <a:noFill/>
        </p:spPr>
        <p:txBody>
          <a:bodyPr wrap="square" rtlCol="0">
            <a:spAutoFit/>
          </a:bodyPr>
          <a:lstStyle/>
          <a:p>
            <a:pPr algn="r"/>
            <a:r>
              <a:rPr lang="es-ES" sz="1000" dirty="0" smtClean="0"/>
              <a:t>Nombre Usuario</a:t>
            </a:r>
            <a:endParaRPr lang="es-419" sz="1000" dirty="0"/>
          </a:p>
        </p:txBody>
      </p:sp>
      <p:sp>
        <p:nvSpPr>
          <p:cNvPr id="21" name="CuadroTexto 20"/>
          <p:cNvSpPr txBox="1"/>
          <p:nvPr/>
        </p:nvSpPr>
        <p:spPr>
          <a:xfrm>
            <a:off x="2643448" y="2671547"/>
            <a:ext cx="3890356" cy="1169551"/>
          </a:xfrm>
          <a:prstGeom prst="rect">
            <a:avLst/>
          </a:prstGeom>
          <a:noFill/>
        </p:spPr>
        <p:txBody>
          <a:bodyPr wrap="square" rtlCol="0">
            <a:spAutoFit/>
          </a:bodyPr>
          <a:lstStyle/>
          <a:p>
            <a:r>
              <a:rPr lang="es-ES" sz="1000" dirty="0" smtClean="0"/>
              <a:t>Cargo : Diseñador UX/UI</a:t>
            </a:r>
          </a:p>
          <a:p>
            <a:r>
              <a:rPr lang="es-ES" sz="1000" dirty="0" smtClean="0"/>
              <a:t>Tipo . Hibrido, remoto, presencial</a:t>
            </a:r>
          </a:p>
          <a:p>
            <a:r>
              <a:rPr lang="es-ES" sz="1000" dirty="0" smtClean="0"/>
              <a:t>Sueldo : 1200000</a:t>
            </a:r>
          </a:p>
          <a:p>
            <a:endParaRPr lang="es-ES" sz="1000" dirty="0"/>
          </a:p>
          <a:p>
            <a:r>
              <a:rPr lang="es-ES" sz="1000" dirty="0" smtClean="0"/>
              <a:t>Habilidades : Oracle, Unix, PL SQL,</a:t>
            </a:r>
          </a:p>
          <a:p>
            <a:endParaRPr lang="es-ES" sz="1000" dirty="0"/>
          </a:p>
          <a:p>
            <a:r>
              <a:rPr lang="es-ES" sz="1000" dirty="0" smtClean="0"/>
              <a:t>Demas Caracteristicas</a:t>
            </a:r>
            <a:endParaRPr lang="es-419" sz="1000" dirty="0"/>
          </a:p>
        </p:txBody>
      </p:sp>
      <p:sp>
        <p:nvSpPr>
          <p:cNvPr id="23" name="Rectángulo redondeado 22"/>
          <p:cNvSpPr/>
          <p:nvPr/>
        </p:nvSpPr>
        <p:spPr>
          <a:xfrm>
            <a:off x="4002579" y="4593984"/>
            <a:ext cx="1172094"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POSTULAR</a:t>
            </a:r>
            <a:endParaRPr lang="es-419" sz="1000" dirty="0"/>
          </a:p>
        </p:txBody>
      </p:sp>
    </p:spTree>
    <p:extLst>
      <p:ext uri="{BB962C8B-B14F-4D97-AF65-F5344CB8AC3E}">
        <p14:creationId xmlns:p14="http://schemas.microsoft.com/office/powerpoint/2010/main" val="1068700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15884" y="282633"/>
            <a:ext cx="7248698" cy="369332"/>
          </a:xfrm>
          <a:prstGeom prst="rect">
            <a:avLst/>
          </a:prstGeom>
          <a:noFill/>
        </p:spPr>
        <p:txBody>
          <a:bodyPr wrap="square" rtlCol="0">
            <a:spAutoFit/>
          </a:bodyPr>
          <a:lstStyle/>
          <a:p>
            <a:r>
              <a:rPr lang="es-ES" dirty="0" smtClean="0"/>
              <a:t>Mockups MatchWork Flujo Profesional</a:t>
            </a:r>
            <a:endParaRPr lang="es-419" dirty="0"/>
          </a:p>
        </p:txBody>
      </p:sp>
      <p:pic>
        <p:nvPicPr>
          <p:cNvPr id="5" name="Imagen 4"/>
          <p:cNvPicPr>
            <a:picLocks noChangeAspect="1"/>
          </p:cNvPicPr>
          <p:nvPr/>
        </p:nvPicPr>
        <p:blipFill rotWithShape="1">
          <a:blip r:embed="rId2" cstate="print">
            <a:extLst>
              <a:ext uri="{28A0092B-C50C-407E-A947-70E740481C1C}">
                <a14:useLocalDpi xmlns:a14="http://schemas.microsoft.com/office/drawing/2010/main" val="0"/>
              </a:ext>
            </a:extLst>
          </a:blip>
          <a:srcRect t="20000" b="19879"/>
          <a:stretch/>
        </p:blipFill>
        <p:spPr>
          <a:xfrm>
            <a:off x="257694" y="1404851"/>
            <a:ext cx="7894997" cy="4746568"/>
          </a:xfrm>
          <a:prstGeom prst="rect">
            <a:avLst/>
          </a:prstGeom>
        </p:spPr>
      </p:pic>
      <p:sp>
        <p:nvSpPr>
          <p:cNvPr id="6" name="Rectángulo 5"/>
          <p:cNvSpPr/>
          <p:nvPr/>
        </p:nvSpPr>
        <p:spPr>
          <a:xfrm>
            <a:off x="1313411" y="1787236"/>
            <a:ext cx="5802284" cy="5652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7" name="CuadroTexto 6"/>
          <p:cNvSpPr txBox="1"/>
          <p:nvPr/>
        </p:nvSpPr>
        <p:spPr>
          <a:xfrm>
            <a:off x="1479665" y="1870364"/>
            <a:ext cx="1313411" cy="374072"/>
          </a:xfrm>
          <a:prstGeom prst="rect">
            <a:avLst/>
          </a:prstGeom>
          <a:noFill/>
        </p:spPr>
        <p:txBody>
          <a:bodyPr wrap="square" rtlCol="0">
            <a:spAutoFit/>
          </a:bodyPr>
          <a:lstStyle/>
          <a:p>
            <a:r>
              <a:rPr lang="es-ES" dirty="0" smtClean="0"/>
              <a:t>MatchWork</a:t>
            </a:r>
            <a:endParaRPr lang="es-419" dirty="0"/>
          </a:p>
        </p:txBody>
      </p:sp>
      <p:sp>
        <p:nvSpPr>
          <p:cNvPr id="8" name="Rectángulo redondeado 7"/>
          <p:cNvSpPr/>
          <p:nvPr/>
        </p:nvSpPr>
        <p:spPr>
          <a:xfrm>
            <a:off x="5827219" y="1953491"/>
            <a:ext cx="1172094"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Cerrar Sesión</a:t>
            </a:r>
            <a:endParaRPr lang="es-419" sz="1000" dirty="0"/>
          </a:p>
        </p:txBody>
      </p:sp>
      <p:sp>
        <p:nvSpPr>
          <p:cNvPr id="19" name="CuadroTexto 18"/>
          <p:cNvSpPr txBox="1"/>
          <p:nvPr/>
        </p:nvSpPr>
        <p:spPr>
          <a:xfrm>
            <a:off x="8013469" y="1487978"/>
            <a:ext cx="3699164" cy="3970318"/>
          </a:xfrm>
          <a:prstGeom prst="rect">
            <a:avLst/>
          </a:prstGeom>
          <a:noFill/>
        </p:spPr>
        <p:txBody>
          <a:bodyPr wrap="square" rtlCol="0">
            <a:spAutoFit/>
          </a:bodyPr>
          <a:lstStyle/>
          <a:p>
            <a:r>
              <a:rPr lang="es-ES" dirty="0" smtClean="0"/>
              <a:t>Sobre toda la aplicación existirán 2 controles que estan OverLayout</a:t>
            </a:r>
            <a:r>
              <a:rPr lang="es-ES" dirty="0"/>
              <a:t> </a:t>
            </a:r>
            <a:r>
              <a:rPr lang="es-ES" dirty="0" smtClean="0"/>
              <a:t>que son</a:t>
            </a:r>
          </a:p>
          <a:p>
            <a:endParaRPr lang="es-ES" dirty="0"/>
          </a:p>
          <a:p>
            <a:pPr marL="285750" indent="-285750">
              <a:buFontTx/>
              <a:buChar char="-"/>
            </a:pPr>
            <a:r>
              <a:rPr lang="es-ES" dirty="0" smtClean="0"/>
              <a:t>Mis Mensajes</a:t>
            </a:r>
          </a:p>
          <a:p>
            <a:pPr marL="285750" indent="-285750">
              <a:buFontTx/>
              <a:buChar char="-"/>
            </a:pPr>
            <a:r>
              <a:rPr lang="es-ES" dirty="0" smtClean="0"/>
              <a:t>Chat Window</a:t>
            </a:r>
          </a:p>
          <a:p>
            <a:pPr marL="285750" indent="-285750">
              <a:buFontTx/>
              <a:buChar char="-"/>
            </a:pPr>
            <a:endParaRPr lang="es-ES" dirty="0"/>
          </a:p>
          <a:p>
            <a:r>
              <a:rPr lang="es-ES" dirty="0" smtClean="0"/>
              <a:t>En mis mensajes se mostraran todos los contactos que nos han enviado mensajes, al pinchar cada uno de ellos cargara la pantalla chat Windows con las conversaciones con esa empresa y podremos entablar </a:t>
            </a:r>
            <a:r>
              <a:rPr lang="es-ES" dirty="0" smtClean="0"/>
              <a:t>comunicación</a:t>
            </a:r>
            <a:endParaRPr lang="es-ES" dirty="0"/>
          </a:p>
        </p:txBody>
      </p:sp>
      <p:sp>
        <p:nvSpPr>
          <p:cNvPr id="20" name="CuadroTexto 19"/>
          <p:cNvSpPr txBox="1"/>
          <p:nvPr/>
        </p:nvSpPr>
        <p:spPr>
          <a:xfrm>
            <a:off x="2435628" y="1005840"/>
            <a:ext cx="3553691" cy="369332"/>
          </a:xfrm>
          <a:prstGeom prst="rect">
            <a:avLst/>
          </a:prstGeom>
          <a:noFill/>
        </p:spPr>
        <p:txBody>
          <a:bodyPr wrap="square" rtlCol="0">
            <a:spAutoFit/>
          </a:bodyPr>
          <a:lstStyle/>
          <a:p>
            <a:pPr algn="ctr"/>
            <a:r>
              <a:rPr lang="es-ES" dirty="0" smtClean="0"/>
              <a:t>Chat Mensajes</a:t>
            </a:r>
            <a:endParaRPr lang="es-419" dirty="0"/>
          </a:p>
        </p:txBody>
      </p:sp>
      <p:sp>
        <p:nvSpPr>
          <p:cNvPr id="10" name="Rectángulo 9"/>
          <p:cNvSpPr/>
          <p:nvPr/>
        </p:nvSpPr>
        <p:spPr>
          <a:xfrm>
            <a:off x="1313411" y="2352502"/>
            <a:ext cx="1122217" cy="316714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pic>
        <p:nvPicPr>
          <p:cNvPr id="11" name="Imagen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4914" y="2483719"/>
            <a:ext cx="434049" cy="434049"/>
          </a:xfrm>
          <a:prstGeom prst="rect">
            <a:avLst/>
          </a:prstGeom>
        </p:spPr>
      </p:pic>
      <p:sp>
        <p:nvSpPr>
          <p:cNvPr id="14" name="Rectángulo 13"/>
          <p:cNvSpPr/>
          <p:nvPr/>
        </p:nvSpPr>
        <p:spPr>
          <a:xfrm>
            <a:off x="1313411" y="3057638"/>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Perfil</a:t>
            </a:r>
            <a:endParaRPr lang="es-419" sz="1000" dirty="0"/>
          </a:p>
        </p:txBody>
      </p:sp>
      <p:sp>
        <p:nvSpPr>
          <p:cNvPr id="24" name="Rectángulo 23"/>
          <p:cNvSpPr/>
          <p:nvPr/>
        </p:nvSpPr>
        <p:spPr>
          <a:xfrm>
            <a:off x="1313410" y="3275215"/>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Mis Match</a:t>
            </a:r>
            <a:endParaRPr lang="es-419" sz="1000" dirty="0"/>
          </a:p>
        </p:txBody>
      </p:sp>
      <p:sp>
        <p:nvSpPr>
          <p:cNvPr id="25" name="Rectángulo 24"/>
          <p:cNvSpPr/>
          <p:nvPr/>
        </p:nvSpPr>
        <p:spPr>
          <a:xfrm>
            <a:off x="1313407" y="3710369"/>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Postulaciones</a:t>
            </a:r>
            <a:endParaRPr lang="es-419" sz="1000" dirty="0"/>
          </a:p>
        </p:txBody>
      </p:sp>
      <p:sp>
        <p:nvSpPr>
          <p:cNvPr id="26" name="Rectángulo 25"/>
          <p:cNvSpPr/>
          <p:nvPr/>
        </p:nvSpPr>
        <p:spPr>
          <a:xfrm>
            <a:off x="1313409" y="3492792"/>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Otros Trabajos</a:t>
            </a:r>
            <a:endParaRPr lang="es-419" sz="1000" dirty="0"/>
          </a:p>
        </p:txBody>
      </p:sp>
      <p:sp>
        <p:nvSpPr>
          <p:cNvPr id="2" name="CuadroTexto 1"/>
          <p:cNvSpPr txBox="1"/>
          <p:nvPr/>
        </p:nvSpPr>
        <p:spPr>
          <a:xfrm>
            <a:off x="4393279" y="1930995"/>
            <a:ext cx="1363284" cy="246221"/>
          </a:xfrm>
          <a:prstGeom prst="rect">
            <a:avLst/>
          </a:prstGeom>
          <a:noFill/>
        </p:spPr>
        <p:txBody>
          <a:bodyPr wrap="square" rtlCol="0">
            <a:spAutoFit/>
          </a:bodyPr>
          <a:lstStyle/>
          <a:p>
            <a:pPr algn="r"/>
            <a:r>
              <a:rPr lang="es-ES" sz="1000" dirty="0" smtClean="0"/>
              <a:t>Nombre Usuario</a:t>
            </a:r>
            <a:endParaRPr lang="es-419" sz="1000" dirty="0"/>
          </a:p>
        </p:txBody>
      </p:sp>
      <p:sp>
        <p:nvSpPr>
          <p:cNvPr id="3" name="Rectángulo 2"/>
          <p:cNvSpPr/>
          <p:nvPr/>
        </p:nvSpPr>
        <p:spPr>
          <a:xfrm>
            <a:off x="6359236" y="2709949"/>
            <a:ext cx="756459" cy="28097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22" name="Rectángulo 21"/>
          <p:cNvSpPr/>
          <p:nvPr/>
        </p:nvSpPr>
        <p:spPr>
          <a:xfrm>
            <a:off x="4773563" y="3869667"/>
            <a:ext cx="1585669" cy="16403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9" name="Rectángulo 8"/>
          <p:cNvSpPr/>
          <p:nvPr/>
        </p:nvSpPr>
        <p:spPr>
          <a:xfrm>
            <a:off x="6359232" y="2718261"/>
            <a:ext cx="756463" cy="1793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800" dirty="0" smtClean="0"/>
              <a:t>Mensajes</a:t>
            </a:r>
            <a:endParaRPr lang="es-419" sz="800" dirty="0"/>
          </a:p>
        </p:txBody>
      </p:sp>
      <p:sp>
        <p:nvSpPr>
          <p:cNvPr id="28" name="Rectángulo 27"/>
          <p:cNvSpPr/>
          <p:nvPr/>
        </p:nvSpPr>
        <p:spPr>
          <a:xfrm>
            <a:off x="6350920" y="2902309"/>
            <a:ext cx="756463" cy="1793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ES" sz="800" dirty="0" smtClean="0"/>
              <a:t>GlobalCom</a:t>
            </a:r>
            <a:endParaRPr lang="es-419" sz="800" dirty="0"/>
          </a:p>
        </p:txBody>
      </p:sp>
      <p:sp>
        <p:nvSpPr>
          <p:cNvPr id="31" name="Rectángulo 30"/>
          <p:cNvSpPr/>
          <p:nvPr/>
        </p:nvSpPr>
        <p:spPr>
          <a:xfrm>
            <a:off x="6350919" y="3094669"/>
            <a:ext cx="756463" cy="1793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ES" sz="800" dirty="0" smtClean="0"/>
              <a:t>HibridGames</a:t>
            </a:r>
            <a:endParaRPr lang="es-419" sz="800" dirty="0"/>
          </a:p>
        </p:txBody>
      </p:sp>
      <p:sp>
        <p:nvSpPr>
          <p:cNvPr id="32" name="Rectángulo 31"/>
          <p:cNvSpPr/>
          <p:nvPr/>
        </p:nvSpPr>
        <p:spPr>
          <a:xfrm>
            <a:off x="6359232" y="3273976"/>
            <a:ext cx="756463" cy="1793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ES" sz="800" dirty="0" smtClean="0"/>
              <a:t>DevSolution</a:t>
            </a:r>
            <a:endParaRPr lang="es-419" sz="800" dirty="0"/>
          </a:p>
        </p:txBody>
      </p:sp>
      <p:sp>
        <p:nvSpPr>
          <p:cNvPr id="33" name="Rectángulo 32"/>
          <p:cNvSpPr/>
          <p:nvPr/>
        </p:nvSpPr>
        <p:spPr>
          <a:xfrm>
            <a:off x="4773559" y="3869667"/>
            <a:ext cx="1585673" cy="1923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ES" sz="800" dirty="0" smtClean="0"/>
              <a:t>HibridGames</a:t>
            </a:r>
            <a:endParaRPr lang="es-419" sz="800" dirty="0"/>
          </a:p>
        </p:txBody>
      </p:sp>
      <p:sp>
        <p:nvSpPr>
          <p:cNvPr id="13" name="Rectángulo redondeado 12"/>
          <p:cNvSpPr/>
          <p:nvPr/>
        </p:nvSpPr>
        <p:spPr>
          <a:xfrm>
            <a:off x="4773559" y="4181302"/>
            <a:ext cx="887408" cy="25769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800" dirty="0" smtClean="0"/>
              <a:t>Hola buen </a:t>
            </a:r>
            <a:r>
              <a:rPr lang="es-ES" sz="800" dirty="0" smtClean="0"/>
              <a:t>día</a:t>
            </a:r>
            <a:endParaRPr lang="es-419" sz="800" dirty="0"/>
          </a:p>
        </p:txBody>
      </p:sp>
      <p:sp>
        <p:nvSpPr>
          <p:cNvPr id="34" name="Rectángulo redondeado 33"/>
          <p:cNvSpPr/>
          <p:nvPr/>
        </p:nvSpPr>
        <p:spPr>
          <a:xfrm>
            <a:off x="5383515" y="4560978"/>
            <a:ext cx="887408" cy="25769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800" dirty="0" smtClean="0"/>
              <a:t>Que tal buen </a:t>
            </a:r>
            <a:r>
              <a:rPr lang="es-ES" sz="800" dirty="0" err="1" smtClean="0"/>
              <a:t>dia</a:t>
            </a:r>
            <a:endParaRPr lang="es-419" sz="800" dirty="0"/>
          </a:p>
        </p:txBody>
      </p:sp>
    </p:spTree>
    <p:extLst>
      <p:ext uri="{BB962C8B-B14F-4D97-AF65-F5344CB8AC3E}">
        <p14:creationId xmlns:p14="http://schemas.microsoft.com/office/powerpoint/2010/main" val="4001904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15884" y="282633"/>
            <a:ext cx="7248698" cy="369332"/>
          </a:xfrm>
          <a:prstGeom prst="rect">
            <a:avLst/>
          </a:prstGeom>
          <a:noFill/>
        </p:spPr>
        <p:txBody>
          <a:bodyPr wrap="square" rtlCol="0">
            <a:spAutoFit/>
          </a:bodyPr>
          <a:lstStyle/>
          <a:p>
            <a:r>
              <a:rPr lang="es-ES" dirty="0" smtClean="0"/>
              <a:t>Mockups MatchWork Flujo Empresa</a:t>
            </a:r>
            <a:endParaRPr lang="es-419" dirty="0"/>
          </a:p>
        </p:txBody>
      </p:sp>
      <p:pic>
        <p:nvPicPr>
          <p:cNvPr id="5" name="Imagen 4"/>
          <p:cNvPicPr>
            <a:picLocks noChangeAspect="1"/>
          </p:cNvPicPr>
          <p:nvPr/>
        </p:nvPicPr>
        <p:blipFill rotWithShape="1">
          <a:blip r:embed="rId2" cstate="print">
            <a:extLst>
              <a:ext uri="{28A0092B-C50C-407E-A947-70E740481C1C}">
                <a14:useLocalDpi xmlns:a14="http://schemas.microsoft.com/office/drawing/2010/main" val="0"/>
              </a:ext>
            </a:extLst>
          </a:blip>
          <a:srcRect t="20000" b="19879"/>
          <a:stretch/>
        </p:blipFill>
        <p:spPr>
          <a:xfrm>
            <a:off x="257694" y="1404851"/>
            <a:ext cx="7894997" cy="4746568"/>
          </a:xfrm>
          <a:prstGeom prst="rect">
            <a:avLst/>
          </a:prstGeom>
        </p:spPr>
      </p:pic>
      <p:sp>
        <p:nvSpPr>
          <p:cNvPr id="6" name="Rectángulo 5"/>
          <p:cNvSpPr/>
          <p:nvPr/>
        </p:nvSpPr>
        <p:spPr>
          <a:xfrm>
            <a:off x="1296785" y="1787236"/>
            <a:ext cx="5802284" cy="5652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7" name="CuadroTexto 6"/>
          <p:cNvSpPr txBox="1"/>
          <p:nvPr/>
        </p:nvSpPr>
        <p:spPr>
          <a:xfrm>
            <a:off x="1479665" y="1870364"/>
            <a:ext cx="1313411" cy="374072"/>
          </a:xfrm>
          <a:prstGeom prst="rect">
            <a:avLst/>
          </a:prstGeom>
          <a:noFill/>
        </p:spPr>
        <p:txBody>
          <a:bodyPr wrap="square" rtlCol="0">
            <a:spAutoFit/>
          </a:bodyPr>
          <a:lstStyle/>
          <a:p>
            <a:r>
              <a:rPr lang="es-ES" dirty="0" smtClean="0"/>
              <a:t>MatchWork</a:t>
            </a:r>
            <a:endParaRPr lang="es-419" dirty="0"/>
          </a:p>
        </p:txBody>
      </p:sp>
      <p:sp>
        <p:nvSpPr>
          <p:cNvPr id="8" name="Rectángulo redondeado 7"/>
          <p:cNvSpPr/>
          <p:nvPr/>
        </p:nvSpPr>
        <p:spPr>
          <a:xfrm>
            <a:off x="5062451" y="1953491"/>
            <a:ext cx="856211"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Profesional</a:t>
            </a:r>
            <a:endParaRPr lang="es-419" sz="1000" dirty="0"/>
          </a:p>
        </p:txBody>
      </p:sp>
      <p:sp>
        <p:nvSpPr>
          <p:cNvPr id="9" name="Rectángulo redondeado 8"/>
          <p:cNvSpPr/>
          <p:nvPr/>
        </p:nvSpPr>
        <p:spPr>
          <a:xfrm>
            <a:off x="6080760" y="1953491"/>
            <a:ext cx="856211"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Empresa</a:t>
            </a:r>
            <a:endParaRPr lang="es-419" sz="1000" dirty="0"/>
          </a:p>
        </p:txBody>
      </p:sp>
      <p:sp>
        <p:nvSpPr>
          <p:cNvPr id="19" name="CuadroTexto 18"/>
          <p:cNvSpPr txBox="1"/>
          <p:nvPr/>
        </p:nvSpPr>
        <p:spPr>
          <a:xfrm>
            <a:off x="7634177" y="1870364"/>
            <a:ext cx="3699164" cy="1477328"/>
          </a:xfrm>
          <a:prstGeom prst="rect">
            <a:avLst/>
          </a:prstGeom>
          <a:noFill/>
        </p:spPr>
        <p:txBody>
          <a:bodyPr wrap="square" rtlCol="0">
            <a:spAutoFit/>
          </a:bodyPr>
          <a:lstStyle/>
          <a:p>
            <a:endParaRPr lang="es-ES" dirty="0"/>
          </a:p>
          <a:p>
            <a:r>
              <a:rPr lang="es-ES" dirty="0" smtClean="0"/>
              <a:t>Pantalla de ingreso para empresas, la idea es personalizar y diferenciar de los profesionales además que son 2 roles distintos</a:t>
            </a:r>
            <a:endParaRPr lang="es-419" dirty="0"/>
          </a:p>
        </p:txBody>
      </p:sp>
      <p:sp>
        <p:nvSpPr>
          <p:cNvPr id="20" name="CuadroTexto 19"/>
          <p:cNvSpPr txBox="1"/>
          <p:nvPr/>
        </p:nvSpPr>
        <p:spPr>
          <a:xfrm>
            <a:off x="2435628" y="1005840"/>
            <a:ext cx="3553691" cy="369332"/>
          </a:xfrm>
          <a:prstGeom prst="rect">
            <a:avLst/>
          </a:prstGeom>
          <a:noFill/>
        </p:spPr>
        <p:txBody>
          <a:bodyPr wrap="square" rtlCol="0">
            <a:spAutoFit/>
          </a:bodyPr>
          <a:lstStyle/>
          <a:p>
            <a:pPr algn="ctr"/>
            <a:r>
              <a:rPr lang="es-ES" dirty="0" smtClean="0"/>
              <a:t>Login Empresa</a:t>
            </a:r>
            <a:endParaRPr lang="es-419" dirty="0"/>
          </a:p>
        </p:txBody>
      </p:sp>
      <p:sp>
        <p:nvSpPr>
          <p:cNvPr id="2" name="CuadroTexto 1"/>
          <p:cNvSpPr txBox="1"/>
          <p:nvPr/>
        </p:nvSpPr>
        <p:spPr>
          <a:xfrm>
            <a:off x="3196242" y="2618510"/>
            <a:ext cx="2294314" cy="369332"/>
          </a:xfrm>
          <a:prstGeom prst="rect">
            <a:avLst/>
          </a:prstGeom>
          <a:noFill/>
        </p:spPr>
        <p:txBody>
          <a:bodyPr wrap="square" rtlCol="0">
            <a:spAutoFit/>
          </a:bodyPr>
          <a:lstStyle/>
          <a:p>
            <a:r>
              <a:rPr lang="es-ES" dirty="0" smtClean="0"/>
              <a:t>Ingreso Empresa</a:t>
            </a:r>
            <a:endParaRPr lang="es-419" dirty="0"/>
          </a:p>
        </p:txBody>
      </p:sp>
      <p:sp>
        <p:nvSpPr>
          <p:cNvPr id="3" name="Rectángulo redondeado 2"/>
          <p:cNvSpPr/>
          <p:nvPr/>
        </p:nvSpPr>
        <p:spPr>
          <a:xfrm>
            <a:off x="2419003" y="3242303"/>
            <a:ext cx="3424844" cy="20445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12" name="Rectángulo 11"/>
          <p:cNvSpPr/>
          <p:nvPr/>
        </p:nvSpPr>
        <p:spPr>
          <a:xfrm>
            <a:off x="2793076" y="3607724"/>
            <a:ext cx="2626822" cy="2826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21" name="Rectángulo 20"/>
          <p:cNvSpPr/>
          <p:nvPr/>
        </p:nvSpPr>
        <p:spPr>
          <a:xfrm>
            <a:off x="2793076" y="4235918"/>
            <a:ext cx="2626822" cy="2826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13" name="CuadroTexto 12"/>
          <p:cNvSpPr txBox="1"/>
          <p:nvPr/>
        </p:nvSpPr>
        <p:spPr>
          <a:xfrm>
            <a:off x="2917767" y="3339177"/>
            <a:ext cx="1022466" cy="276999"/>
          </a:xfrm>
          <a:prstGeom prst="rect">
            <a:avLst/>
          </a:prstGeom>
          <a:noFill/>
        </p:spPr>
        <p:txBody>
          <a:bodyPr wrap="square" rtlCol="0">
            <a:spAutoFit/>
          </a:bodyPr>
          <a:lstStyle/>
          <a:p>
            <a:r>
              <a:rPr lang="es-ES" sz="1200" dirty="0" smtClean="0"/>
              <a:t>Email</a:t>
            </a:r>
            <a:endParaRPr lang="es-419" sz="1200" dirty="0"/>
          </a:p>
        </p:txBody>
      </p:sp>
      <p:sp>
        <p:nvSpPr>
          <p:cNvPr id="22" name="CuadroTexto 21"/>
          <p:cNvSpPr txBox="1"/>
          <p:nvPr/>
        </p:nvSpPr>
        <p:spPr>
          <a:xfrm>
            <a:off x="2917767" y="3940169"/>
            <a:ext cx="1022466" cy="276999"/>
          </a:xfrm>
          <a:prstGeom prst="rect">
            <a:avLst/>
          </a:prstGeom>
          <a:noFill/>
        </p:spPr>
        <p:txBody>
          <a:bodyPr wrap="square" rtlCol="0">
            <a:spAutoFit/>
          </a:bodyPr>
          <a:lstStyle/>
          <a:p>
            <a:r>
              <a:rPr lang="es-ES" sz="1200" dirty="0" smtClean="0"/>
              <a:t>Contraseña</a:t>
            </a:r>
            <a:endParaRPr lang="es-419" sz="1200" dirty="0"/>
          </a:p>
        </p:txBody>
      </p:sp>
      <p:sp>
        <p:nvSpPr>
          <p:cNvPr id="23" name="Rectángulo redondeado 22"/>
          <p:cNvSpPr/>
          <p:nvPr/>
        </p:nvSpPr>
        <p:spPr>
          <a:xfrm>
            <a:off x="2793076" y="4676249"/>
            <a:ext cx="856211"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Ingresar</a:t>
            </a:r>
            <a:endParaRPr lang="es-419" sz="1000" dirty="0"/>
          </a:p>
        </p:txBody>
      </p:sp>
      <p:sp>
        <p:nvSpPr>
          <p:cNvPr id="24" name="CuadroTexto 23"/>
          <p:cNvSpPr txBox="1"/>
          <p:nvPr/>
        </p:nvSpPr>
        <p:spPr>
          <a:xfrm>
            <a:off x="3429000" y="4913746"/>
            <a:ext cx="2269375" cy="276999"/>
          </a:xfrm>
          <a:prstGeom prst="rect">
            <a:avLst/>
          </a:prstGeom>
          <a:noFill/>
        </p:spPr>
        <p:txBody>
          <a:bodyPr wrap="square" rtlCol="0">
            <a:spAutoFit/>
          </a:bodyPr>
          <a:lstStyle/>
          <a:p>
            <a:pPr algn="r"/>
            <a:r>
              <a:rPr lang="es-ES" sz="1200" dirty="0" smtClean="0">
                <a:solidFill>
                  <a:srgbClr val="00B050"/>
                </a:solidFill>
              </a:rPr>
              <a:t>Para registrarte ingresa </a:t>
            </a:r>
            <a:r>
              <a:rPr lang="es-ES" sz="1200" dirty="0" smtClean="0">
                <a:solidFill>
                  <a:srgbClr val="00B050"/>
                </a:solidFill>
              </a:rPr>
              <a:t>aquí</a:t>
            </a:r>
            <a:endParaRPr lang="es-419" sz="1200" dirty="0">
              <a:solidFill>
                <a:srgbClr val="00B050"/>
              </a:solidFill>
            </a:endParaRPr>
          </a:p>
        </p:txBody>
      </p:sp>
    </p:spTree>
    <p:extLst>
      <p:ext uri="{BB962C8B-B14F-4D97-AF65-F5344CB8AC3E}">
        <p14:creationId xmlns:p14="http://schemas.microsoft.com/office/powerpoint/2010/main" val="34500596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15884" y="282633"/>
            <a:ext cx="7248698" cy="369332"/>
          </a:xfrm>
          <a:prstGeom prst="rect">
            <a:avLst/>
          </a:prstGeom>
          <a:noFill/>
        </p:spPr>
        <p:txBody>
          <a:bodyPr wrap="square" rtlCol="0">
            <a:spAutoFit/>
          </a:bodyPr>
          <a:lstStyle/>
          <a:p>
            <a:r>
              <a:rPr lang="es-ES" dirty="0" smtClean="0"/>
              <a:t>Mockups MatchWork Flujo Empresa</a:t>
            </a:r>
            <a:endParaRPr lang="es-419" dirty="0"/>
          </a:p>
        </p:txBody>
      </p:sp>
      <p:pic>
        <p:nvPicPr>
          <p:cNvPr id="5" name="Imagen 4"/>
          <p:cNvPicPr>
            <a:picLocks noChangeAspect="1"/>
          </p:cNvPicPr>
          <p:nvPr/>
        </p:nvPicPr>
        <p:blipFill rotWithShape="1">
          <a:blip r:embed="rId2" cstate="print">
            <a:extLst>
              <a:ext uri="{28A0092B-C50C-407E-A947-70E740481C1C}">
                <a14:useLocalDpi xmlns:a14="http://schemas.microsoft.com/office/drawing/2010/main" val="0"/>
              </a:ext>
            </a:extLst>
          </a:blip>
          <a:srcRect t="20000" b="19879"/>
          <a:stretch/>
        </p:blipFill>
        <p:spPr>
          <a:xfrm>
            <a:off x="257694" y="1404851"/>
            <a:ext cx="7894997" cy="4746568"/>
          </a:xfrm>
          <a:prstGeom prst="rect">
            <a:avLst/>
          </a:prstGeom>
        </p:spPr>
      </p:pic>
      <p:sp>
        <p:nvSpPr>
          <p:cNvPr id="6" name="Rectángulo 5"/>
          <p:cNvSpPr/>
          <p:nvPr/>
        </p:nvSpPr>
        <p:spPr>
          <a:xfrm>
            <a:off x="1296785" y="1787236"/>
            <a:ext cx="5802284" cy="5652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7" name="CuadroTexto 6"/>
          <p:cNvSpPr txBox="1"/>
          <p:nvPr/>
        </p:nvSpPr>
        <p:spPr>
          <a:xfrm>
            <a:off x="1479665" y="1870364"/>
            <a:ext cx="1313411" cy="374072"/>
          </a:xfrm>
          <a:prstGeom prst="rect">
            <a:avLst/>
          </a:prstGeom>
          <a:noFill/>
        </p:spPr>
        <p:txBody>
          <a:bodyPr wrap="square" rtlCol="0">
            <a:spAutoFit/>
          </a:bodyPr>
          <a:lstStyle/>
          <a:p>
            <a:r>
              <a:rPr lang="es-ES" dirty="0" smtClean="0"/>
              <a:t>MatchWork</a:t>
            </a:r>
            <a:endParaRPr lang="es-419" dirty="0"/>
          </a:p>
        </p:txBody>
      </p:sp>
      <p:sp>
        <p:nvSpPr>
          <p:cNvPr id="8" name="Rectángulo redondeado 7"/>
          <p:cNvSpPr/>
          <p:nvPr/>
        </p:nvSpPr>
        <p:spPr>
          <a:xfrm>
            <a:off x="5062451" y="1953491"/>
            <a:ext cx="856211"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Profesional</a:t>
            </a:r>
            <a:endParaRPr lang="es-419" sz="1000" dirty="0"/>
          </a:p>
        </p:txBody>
      </p:sp>
      <p:sp>
        <p:nvSpPr>
          <p:cNvPr id="9" name="Rectángulo redondeado 8"/>
          <p:cNvSpPr/>
          <p:nvPr/>
        </p:nvSpPr>
        <p:spPr>
          <a:xfrm>
            <a:off x="6080760" y="1953491"/>
            <a:ext cx="856211"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Empresa</a:t>
            </a:r>
            <a:endParaRPr lang="es-419" sz="1000" dirty="0"/>
          </a:p>
        </p:txBody>
      </p:sp>
      <p:sp>
        <p:nvSpPr>
          <p:cNvPr id="19" name="CuadroTexto 18"/>
          <p:cNvSpPr txBox="1"/>
          <p:nvPr/>
        </p:nvSpPr>
        <p:spPr>
          <a:xfrm>
            <a:off x="7518862" y="1820488"/>
            <a:ext cx="3699164" cy="1477328"/>
          </a:xfrm>
          <a:prstGeom prst="rect">
            <a:avLst/>
          </a:prstGeom>
          <a:noFill/>
        </p:spPr>
        <p:txBody>
          <a:bodyPr wrap="square" rtlCol="0">
            <a:spAutoFit/>
          </a:bodyPr>
          <a:lstStyle/>
          <a:p>
            <a:endParaRPr lang="es-ES" dirty="0"/>
          </a:p>
          <a:p>
            <a:r>
              <a:rPr lang="es-ES" dirty="0" smtClean="0"/>
              <a:t>Pantalla de registro hacia cognito, se crea un </a:t>
            </a:r>
            <a:r>
              <a:rPr lang="es-ES" dirty="0" smtClean="0"/>
              <a:t>usuario </a:t>
            </a:r>
            <a:r>
              <a:rPr lang="es-ES" dirty="0" smtClean="0"/>
              <a:t>empresa en aws y se pide una confirmación enviando un codigo al correo que se ingreso</a:t>
            </a:r>
            <a:endParaRPr lang="es-419" dirty="0"/>
          </a:p>
        </p:txBody>
      </p:sp>
      <p:sp>
        <p:nvSpPr>
          <p:cNvPr id="20" name="CuadroTexto 19"/>
          <p:cNvSpPr txBox="1"/>
          <p:nvPr/>
        </p:nvSpPr>
        <p:spPr>
          <a:xfrm>
            <a:off x="2435628" y="1005840"/>
            <a:ext cx="3553691" cy="369332"/>
          </a:xfrm>
          <a:prstGeom prst="rect">
            <a:avLst/>
          </a:prstGeom>
          <a:noFill/>
        </p:spPr>
        <p:txBody>
          <a:bodyPr wrap="square" rtlCol="0">
            <a:spAutoFit/>
          </a:bodyPr>
          <a:lstStyle/>
          <a:p>
            <a:pPr algn="ctr"/>
            <a:r>
              <a:rPr lang="es-ES" dirty="0" smtClean="0"/>
              <a:t>Registro Empresa</a:t>
            </a:r>
            <a:endParaRPr lang="es-419" dirty="0"/>
          </a:p>
        </p:txBody>
      </p:sp>
      <p:sp>
        <p:nvSpPr>
          <p:cNvPr id="2" name="CuadroTexto 1"/>
          <p:cNvSpPr txBox="1"/>
          <p:nvPr/>
        </p:nvSpPr>
        <p:spPr>
          <a:xfrm>
            <a:off x="3195194" y="2441344"/>
            <a:ext cx="2294314" cy="307777"/>
          </a:xfrm>
          <a:prstGeom prst="rect">
            <a:avLst/>
          </a:prstGeom>
          <a:noFill/>
        </p:spPr>
        <p:txBody>
          <a:bodyPr wrap="square" rtlCol="0">
            <a:spAutoFit/>
          </a:bodyPr>
          <a:lstStyle/>
          <a:p>
            <a:r>
              <a:rPr lang="es-ES" sz="1400" dirty="0" smtClean="0"/>
              <a:t>Registro Empresa</a:t>
            </a:r>
            <a:endParaRPr lang="es-419" sz="1400" dirty="0"/>
          </a:p>
        </p:txBody>
      </p:sp>
      <p:sp>
        <p:nvSpPr>
          <p:cNvPr id="3" name="Rectángulo redondeado 2"/>
          <p:cNvSpPr/>
          <p:nvPr/>
        </p:nvSpPr>
        <p:spPr>
          <a:xfrm>
            <a:off x="2394065" y="2732556"/>
            <a:ext cx="3424844" cy="25044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12" name="Rectángulo 11"/>
          <p:cNvSpPr/>
          <p:nvPr/>
        </p:nvSpPr>
        <p:spPr>
          <a:xfrm>
            <a:off x="2813855" y="3075751"/>
            <a:ext cx="2564480" cy="2200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13" name="CuadroTexto 12"/>
          <p:cNvSpPr txBox="1"/>
          <p:nvPr/>
        </p:nvSpPr>
        <p:spPr>
          <a:xfrm>
            <a:off x="2739041" y="2799878"/>
            <a:ext cx="1359134" cy="276999"/>
          </a:xfrm>
          <a:prstGeom prst="rect">
            <a:avLst/>
          </a:prstGeom>
          <a:noFill/>
        </p:spPr>
        <p:txBody>
          <a:bodyPr wrap="square" rtlCol="0">
            <a:spAutoFit/>
          </a:bodyPr>
          <a:lstStyle/>
          <a:p>
            <a:r>
              <a:rPr lang="es-ES" sz="1200" dirty="0" smtClean="0"/>
              <a:t>Nombre Completo</a:t>
            </a:r>
            <a:endParaRPr lang="es-419" sz="1200" dirty="0"/>
          </a:p>
        </p:txBody>
      </p:sp>
      <p:sp>
        <p:nvSpPr>
          <p:cNvPr id="28" name="CuadroTexto 27"/>
          <p:cNvSpPr txBox="1"/>
          <p:nvPr/>
        </p:nvSpPr>
        <p:spPr>
          <a:xfrm>
            <a:off x="2736961" y="3342560"/>
            <a:ext cx="1359134" cy="276999"/>
          </a:xfrm>
          <a:prstGeom prst="rect">
            <a:avLst/>
          </a:prstGeom>
          <a:noFill/>
        </p:spPr>
        <p:txBody>
          <a:bodyPr wrap="square" rtlCol="0">
            <a:spAutoFit/>
          </a:bodyPr>
          <a:lstStyle/>
          <a:p>
            <a:r>
              <a:rPr lang="es-ES" sz="1200" dirty="0" smtClean="0"/>
              <a:t>Email</a:t>
            </a:r>
            <a:endParaRPr lang="es-419" sz="1200" dirty="0"/>
          </a:p>
        </p:txBody>
      </p:sp>
      <p:sp>
        <p:nvSpPr>
          <p:cNvPr id="29" name="Rectángulo 28"/>
          <p:cNvSpPr/>
          <p:nvPr/>
        </p:nvSpPr>
        <p:spPr>
          <a:xfrm>
            <a:off x="2793076" y="3631986"/>
            <a:ext cx="2564480" cy="2200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30" name="CuadroTexto 29"/>
          <p:cNvSpPr txBox="1"/>
          <p:nvPr/>
        </p:nvSpPr>
        <p:spPr>
          <a:xfrm>
            <a:off x="2736961" y="3852010"/>
            <a:ext cx="1359134" cy="276999"/>
          </a:xfrm>
          <a:prstGeom prst="rect">
            <a:avLst/>
          </a:prstGeom>
          <a:noFill/>
        </p:spPr>
        <p:txBody>
          <a:bodyPr wrap="square" rtlCol="0">
            <a:spAutoFit/>
          </a:bodyPr>
          <a:lstStyle/>
          <a:p>
            <a:r>
              <a:rPr lang="es-ES" sz="1200" dirty="0" smtClean="0"/>
              <a:t>Password</a:t>
            </a:r>
            <a:endParaRPr lang="es-419" sz="1200" dirty="0"/>
          </a:p>
        </p:txBody>
      </p:sp>
      <p:sp>
        <p:nvSpPr>
          <p:cNvPr id="31" name="Rectángulo 30"/>
          <p:cNvSpPr/>
          <p:nvPr/>
        </p:nvSpPr>
        <p:spPr>
          <a:xfrm>
            <a:off x="2793076" y="4176011"/>
            <a:ext cx="2564480" cy="2200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32" name="CuadroTexto 31"/>
          <p:cNvSpPr txBox="1"/>
          <p:nvPr/>
        </p:nvSpPr>
        <p:spPr>
          <a:xfrm>
            <a:off x="2712023" y="4375447"/>
            <a:ext cx="1359134" cy="276999"/>
          </a:xfrm>
          <a:prstGeom prst="rect">
            <a:avLst/>
          </a:prstGeom>
          <a:noFill/>
        </p:spPr>
        <p:txBody>
          <a:bodyPr wrap="square" rtlCol="0">
            <a:spAutoFit/>
          </a:bodyPr>
          <a:lstStyle/>
          <a:p>
            <a:r>
              <a:rPr lang="es-ES" sz="1200" dirty="0" smtClean="0"/>
              <a:t>Repetir Password</a:t>
            </a:r>
            <a:endParaRPr lang="es-419" sz="1200" dirty="0"/>
          </a:p>
        </p:txBody>
      </p:sp>
      <p:sp>
        <p:nvSpPr>
          <p:cNvPr id="33" name="Rectángulo 32"/>
          <p:cNvSpPr/>
          <p:nvPr/>
        </p:nvSpPr>
        <p:spPr>
          <a:xfrm>
            <a:off x="2768138" y="4699448"/>
            <a:ext cx="2564480" cy="2200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34" name="Rectángulo redondeado 33"/>
          <p:cNvSpPr/>
          <p:nvPr/>
        </p:nvSpPr>
        <p:spPr>
          <a:xfrm>
            <a:off x="4522124" y="4966474"/>
            <a:ext cx="856211"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Registrar</a:t>
            </a:r>
            <a:endParaRPr lang="es-419" sz="1000" dirty="0"/>
          </a:p>
        </p:txBody>
      </p:sp>
    </p:spTree>
    <p:extLst>
      <p:ext uri="{BB962C8B-B14F-4D97-AF65-F5344CB8AC3E}">
        <p14:creationId xmlns:p14="http://schemas.microsoft.com/office/powerpoint/2010/main" val="11576082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15884" y="282633"/>
            <a:ext cx="7248698" cy="369332"/>
          </a:xfrm>
          <a:prstGeom prst="rect">
            <a:avLst/>
          </a:prstGeom>
          <a:noFill/>
        </p:spPr>
        <p:txBody>
          <a:bodyPr wrap="square" rtlCol="0">
            <a:spAutoFit/>
          </a:bodyPr>
          <a:lstStyle/>
          <a:p>
            <a:r>
              <a:rPr lang="es-ES" dirty="0" smtClean="0"/>
              <a:t>Mockups MatchWork Flujo Empresa</a:t>
            </a:r>
            <a:endParaRPr lang="es-419" dirty="0"/>
          </a:p>
        </p:txBody>
      </p:sp>
      <p:pic>
        <p:nvPicPr>
          <p:cNvPr id="5" name="Imagen 4"/>
          <p:cNvPicPr>
            <a:picLocks noChangeAspect="1"/>
          </p:cNvPicPr>
          <p:nvPr/>
        </p:nvPicPr>
        <p:blipFill rotWithShape="1">
          <a:blip r:embed="rId2" cstate="print">
            <a:extLst>
              <a:ext uri="{28A0092B-C50C-407E-A947-70E740481C1C}">
                <a14:useLocalDpi xmlns:a14="http://schemas.microsoft.com/office/drawing/2010/main" val="0"/>
              </a:ext>
            </a:extLst>
          </a:blip>
          <a:srcRect t="20000" b="19879"/>
          <a:stretch/>
        </p:blipFill>
        <p:spPr>
          <a:xfrm>
            <a:off x="257694" y="1404851"/>
            <a:ext cx="7894997" cy="4746568"/>
          </a:xfrm>
          <a:prstGeom prst="rect">
            <a:avLst/>
          </a:prstGeom>
        </p:spPr>
      </p:pic>
      <p:sp>
        <p:nvSpPr>
          <p:cNvPr id="6" name="Rectángulo 5"/>
          <p:cNvSpPr/>
          <p:nvPr/>
        </p:nvSpPr>
        <p:spPr>
          <a:xfrm>
            <a:off x="1296785" y="1787236"/>
            <a:ext cx="5802284" cy="5652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7" name="CuadroTexto 6"/>
          <p:cNvSpPr txBox="1"/>
          <p:nvPr/>
        </p:nvSpPr>
        <p:spPr>
          <a:xfrm>
            <a:off x="1479665" y="1870364"/>
            <a:ext cx="1313411" cy="374072"/>
          </a:xfrm>
          <a:prstGeom prst="rect">
            <a:avLst/>
          </a:prstGeom>
          <a:noFill/>
        </p:spPr>
        <p:txBody>
          <a:bodyPr wrap="square" rtlCol="0">
            <a:spAutoFit/>
          </a:bodyPr>
          <a:lstStyle/>
          <a:p>
            <a:r>
              <a:rPr lang="es-ES" dirty="0" smtClean="0"/>
              <a:t>MatchWork</a:t>
            </a:r>
            <a:endParaRPr lang="es-419" dirty="0"/>
          </a:p>
        </p:txBody>
      </p:sp>
      <p:sp>
        <p:nvSpPr>
          <p:cNvPr id="8" name="Rectángulo redondeado 7"/>
          <p:cNvSpPr/>
          <p:nvPr/>
        </p:nvSpPr>
        <p:spPr>
          <a:xfrm>
            <a:off x="5062451" y="1953491"/>
            <a:ext cx="856211"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Profesional</a:t>
            </a:r>
            <a:endParaRPr lang="es-419" sz="1000" dirty="0"/>
          </a:p>
        </p:txBody>
      </p:sp>
      <p:sp>
        <p:nvSpPr>
          <p:cNvPr id="9" name="Rectángulo redondeado 8"/>
          <p:cNvSpPr/>
          <p:nvPr/>
        </p:nvSpPr>
        <p:spPr>
          <a:xfrm>
            <a:off x="6080760" y="1953491"/>
            <a:ext cx="856211"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Empresa</a:t>
            </a:r>
            <a:endParaRPr lang="es-419" sz="1000" dirty="0"/>
          </a:p>
        </p:txBody>
      </p:sp>
      <p:sp>
        <p:nvSpPr>
          <p:cNvPr id="19" name="CuadroTexto 18"/>
          <p:cNvSpPr txBox="1"/>
          <p:nvPr/>
        </p:nvSpPr>
        <p:spPr>
          <a:xfrm>
            <a:off x="7776557" y="1953491"/>
            <a:ext cx="3699164" cy="2031325"/>
          </a:xfrm>
          <a:prstGeom prst="rect">
            <a:avLst/>
          </a:prstGeom>
          <a:noFill/>
        </p:spPr>
        <p:txBody>
          <a:bodyPr wrap="square" rtlCol="0">
            <a:spAutoFit/>
          </a:bodyPr>
          <a:lstStyle/>
          <a:p>
            <a:r>
              <a:rPr lang="es-ES" dirty="0" smtClean="0"/>
              <a:t>Como se ha explicado, ambos perfiles despues de registrarse en cognito deben ir al mail ingresado y revisar su correo para obtener el codigo de verificación, este se ingresa en esta pantalla y ya esta validado para poder loguearse en el sistema</a:t>
            </a:r>
            <a:endParaRPr lang="es-ES" dirty="0"/>
          </a:p>
        </p:txBody>
      </p:sp>
      <p:sp>
        <p:nvSpPr>
          <p:cNvPr id="20" name="CuadroTexto 19"/>
          <p:cNvSpPr txBox="1"/>
          <p:nvPr/>
        </p:nvSpPr>
        <p:spPr>
          <a:xfrm>
            <a:off x="2435628" y="1005840"/>
            <a:ext cx="3553691" cy="369332"/>
          </a:xfrm>
          <a:prstGeom prst="rect">
            <a:avLst/>
          </a:prstGeom>
          <a:noFill/>
        </p:spPr>
        <p:txBody>
          <a:bodyPr wrap="square" rtlCol="0">
            <a:spAutoFit/>
          </a:bodyPr>
          <a:lstStyle/>
          <a:p>
            <a:pPr algn="ctr"/>
            <a:r>
              <a:rPr lang="es-ES" dirty="0" smtClean="0"/>
              <a:t>Confirmación Empresa</a:t>
            </a:r>
            <a:endParaRPr lang="es-419" dirty="0"/>
          </a:p>
        </p:txBody>
      </p:sp>
      <p:sp>
        <p:nvSpPr>
          <p:cNvPr id="2" name="CuadroTexto 1"/>
          <p:cNvSpPr txBox="1"/>
          <p:nvPr/>
        </p:nvSpPr>
        <p:spPr>
          <a:xfrm>
            <a:off x="2917766" y="2593402"/>
            <a:ext cx="2589416" cy="369332"/>
          </a:xfrm>
          <a:prstGeom prst="rect">
            <a:avLst/>
          </a:prstGeom>
          <a:noFill/>
        </p:spPr>
        <p:txBody>
          <a:bodyPr wrap="square" rtlCol="0">
            <a:spAutoFit/>
          </a:bodyPr>
          <a:lstStyle/>
          <a:p>
            <a:r>
              <a:rPr lang="es-ES" dirty="0" smtClean="0"/>
              <a:t>Confirmación Empresa</a:t>
            </a:r>
            <a:endParaRPr lang="es-419" dirty="0"/>
          </a:p>
        </p:txBody>
      </p:sp>
      <p:sp>
        <p:nvSpPr>
          <p:cNvPr id="3" name="Rectángulo redondeado 2"/>
          <p:cNvSpPr/>
          <p:nvPr/>
        </p:nvSpPr>
        <p:spPr>
          <a:xfrm>
            <a:off x="2419003" y="3242303"/>
            <a:ext cx="3424844" cy="20445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12" name="Rectángulo 11"/>
          <p:cNvSpPr/>
          <p:nvPr/>
        </p:nvSpPr>
        <p:spPr>
          <a:xfrm>
            <a:off x="2793076" y="3607724"/>
            <a:ext cx="2626822" cy="2826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21" name="Rectángulo 20"/>
          <p:cNvSpPr/>
          <p:nvPr/>
        </p:nvSpPr>
        <p:spPr>
          <a:xfrm>
            <a:off x="2793076" y="4235918"/>
            <a:ext cx="2626822" cy="2826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13" name="CuadroTexto 12"/>
          <p:cNvSpPr txBox="1"/>
          <p:nvPr/>
        </p:nvSpPr>
        <p:spPr>
          <a:xfrm>
            <a:off x="2917767" y="3339177"/>
            <a:ext cx="1022466" cy="276999"/>
          </a:xfrm>
          <a:prstGeom prst="rect">
            <a:avLst/>
          </a:prstGeom>
          <a:noFill/>
        </p:spPr>
        <p:txBody>
          <a:bodyPr wrap="square" rtlCol="0">
            <a:spAutoFit/>
          </a:bodyPr>
          <a:lstStyle/>
          <a:p>
            <a:r>
              <a:rPr lang="es-ES" sz="1200" dirty="0" smtClean="0"/>
              <a:t>Email</a:t>
            </a:r>
            <a:endParaRPr lang="es-419" sz="1200" dirty="0"/>
          </a:p>
        </p:txBody>
      </p:sp>
      <p:sp>
        <p:nvSpPr>
          <p:cNvPr id="22" name="CuadroTexto 21"/>
          <p:cNvSpPr txBox="1"/>
          <p:nvPr/>
        </p:nvSpPr>
        <p:spPr>
          <a:xfrm>
            <a:off x="2917766" y="3940169"/>
            <a:ext cx="1562793" cy="276999"/>
          </a:xfrm>
          <a:prstGeom prst="rect">
            <a:avLst/>
          </a:prstGeom>
          <a:noFill/>
        </p:spPr>
        <p:txBody>
          <a:bodyPr wrap="square" rtlCol="0">
            <a:spAutoFit/>
          </a:bodyPr>
          <a:lstStyle/>
          <a:p>
            <a:r>
              <a:rPr lang="es-ES" sz="1200" dirty="0" smtClean="0"/>
              <a:t>Codigo Verificación</a:t>
            </a:r>
            <a:endParaRPr lang="es-419" sz="1200" dirty="0"/>
          </a:p>
        </p:txBody>
      </p:sp>
      <p:sp>
        <p:nvSpPr>
          <p:cNvPr id="23" name="Rectángulo redondeado 22"/>
          <p:cNvSpPr/>
          <p:nvPr/>
        </p:nvSpPr>
        <p:spPr>
          <a:xfrm>
            <a:off x="2793076" y="4676249"/>
            <a:ext cx="856211"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Validar</a:t>
            </a:r>
            <a:endParaRPr lang="es-419" sz="1000" dirty="0"/>
          </a:p>
        </p:txBody>
      </p:sp>
    </p:spTree>
    <p:extLst>
      <p:ext uri="{BB962C8B-B14F-4D97-AF65-F5344CB8AC3E}">
        <p14:creationId xmlns:p14="http://schemas.microsoft.com/office/powerpoint/2010/main" val="336346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15884" y="282633"/>
            <a:ext cx="7248698" cy="369332"/>
          </a:xfrm>
          <a:prstGeom prst="rect">
            <a:avLst/>
          </a:prstGeom>
          <a:noFill/>
        </p:spPr>
        <p:txBody>
          <a:bodyPr wrap="square" rtlCol="0">
            <a:spAutoFit/>
          </a:bodyPr>
          <a:lstStyle/>
          <a:p>
            <a:r>
              <a:rPr lang="es-ES" dirty="0" smtClean="0"/>
              <a:t>Mockups MatchWork Flujo Empresa</a:t>
            </a:r>
            <a:endParaRPr lang="es-419" dirty="0"/>
          </a:p>
        </p:txBody>
      </p:sp>
      <p:pic>
        <p:nvPicPr>
          <p:cNvPr id="5" name="Imagen 4"/>
          <p:cNvPicPr>
            <a:picLocks noChangeAspect="1"/>
          </p:cNvPicPr>
          <p:nvPr/>
        </p:nvPicPr>
        <p:blipFill rotWithShape="1">
          <a:blip r:embed="rId2" cstate="print">
            <a:extLst>
              <a:ext uri="{28A0092B-C50C-407E-A947-70E740481C1C}">
                <a14:useLocalDpi xmlns:a14="http://schemas.microsoft.com/office/drawing/2010/main" val="0"/>
              </a:ext>
            </a:extLst>
          </a:blip>
          <a:srcRect t="20000" b="19879"/>
          <a:stretch/>
        </p:blipFill>
        <p:spPr>
          <a:xfrm>
            <a:off x="257694" y="1404851"/>
            <a:ext cx="7894997" cy="4746568"/>
          </a:xfrm>
          <a:prstGeom prst="rect">
            <a:avLst/>
          </a:prstGeom>
        </p:spPr>
      </p:pic>
      <p:sp>
        <p:nvSpPr>
          <p:cNvPr id="6" name="Rectángulo 5"/>
          <p:cNvSpPr/>
          <p:nvPr/>
        </p:nvSpPr>
        <p:spPr>
          <a:xfrm>
            <a:off x="1313411" y="1787236"/>
            <a:ext cx="5802284" cy="5652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7" name="CuadroTexto 6"/>
          <p:cNvSpPr txBox="1"/>
          <p:nvPr/>
        </p:nvSpPr>
        <p:spPr>
          <a:xfrm>
            <a:off x="1479665" y="1870364"/>
            <a:ext cx="1313411" cy="374072"/>
          </a:xfrm>
          <a:prstGeom prst="rect">
            <a:avLst/>
          </a:prstGeom>
          <a:noFill/>
        </p:spPr>
        <p:txBody>
          <a:bodyPr wrap="square" rtlCol="0">
            <a:spAutoFit/>
          </a:bodyPr>
          <a:lstStyle/>
          <a:p>
            <a:r>
              <a:rPr lang="es-ES" dirty="0" smtClean="0"/>
              <a:t>MatchWork</a:t>
            </a:r>
            <a:endParaRPr lang="es-419" dirty="0"/>
          </a:p>
        </p:txBody>
      </p:sp>
      <p:sp>
        <p:nvSpPr>
          <p:cNvPr id="8" name="Rectángulo redondeado 7"/>
          <p:cNvSpPr/>
          <p:nvPr/>
        </p:nvSpPr>
        <p:spPr>
          <a:xfrm>
            <a:off x="5827219" y="1953491"/>
            <a:ext cx="1172094"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Cerrar Sesión</a:t>
            </a:r>
            <a:endParaRPr lang="es-419" sz="1000" dirty="0"/>
          </a:p>
        </p:txBody>
      </p:sp>
      <p:sp>
        <p:nvSpPr>
          <p:cNvPr id="19" name="CuadroTexto 18"/>
          <p:cNvSpPr txBox="1"/>
          <p:nvPr/>
        </p:nvSpPr>
        <p:spPr>
          <a:xfrm>
            <a:off x="7564582" y="1873764"/>
            <a:ext cx="3699164" cy="2585323"/>
          </a:xfrm>
          <a:prstGeom prst="rect">
            <a:avLst/>
          </a:prstGeom>
          <a:noFill/>
        </p:spPr>
        <p:txBody>
          <a:bodyPr wrap="square" rtlCol="0">
            <a:spAutoFit/>
          </a:bodyPr>
          <a:lstStyle/>
          <a:p>
            <a:r>
              <a:rPr lang="es-ES" dirty="0" smtClean="0"/>
              <a:t>Pantalla Dashboard Empresa, en el se muestra un menú lateral izquierdo con las opciones de </a:t>
            </a:r>
          </a:p>
          <a:p>
            <a:pPr marL="285750" indent="-285750">
              <a:buFontTx/>
              <a:buChar char="-"/>
            </a:pPr>
            <a:r>
              <a:rPr lang="es-ES" dirty="0" smtClean="0"/>
              <a:t>Cargar Oferta</a:t>
            </a:r>
          </a:p>
          <a:p>
            <a:pPr marL="285750" indent="-285750">
              <a:buFontTx/>
              <a:buChar char="-"/>
            </a:pPr>
            <a:r>
              <a:rPr lang="es-ES" dirty="0" smtClean="0"/>
              <a:t>Ver mis ofertas</a:t>
            </a:r>
          </a:p>
          <a:p>
            <a:pPr marL="285750" indent="-285750">
              <a:buFontTx/>
              <a:buChar char="-"/>
            </a:pPr>
            <a:r>
              <a:rPr lang="es-ES" dirty="0" smtClean="0"/>
              <a:t>Mi perfil Empresa</a:t>
            </a:r>
          </a:p>
          <a:p>
            <a:pPr marL="285750" indent="-285750">
              <a:buFontTx/>
              <a:buChar char="-"/>
            </a:pPr>
            <a:endParaRPr lang="es-ES" dirty="0"/>
          </a:p>
          <a:p>
            <a:r>
              <a:rPr lang="es-ES" dirty="0" smtClean="0"/>
              <a:t>Tambien se muestra la imagen logo de la empresa</a:t>
            </a:r>
          </a:p>
        </p:txBody>
      </p:sp>
      <p:sp>
        <p:nvSpPr>
          <p:cNvPr id="20" name="CuadroTexto 19"/>
          <p:cNvSpPr txBox="1"/>
          <p:nvPr/>
        </p:nvSpPr>
        <p:spPr>
          <a:xfrm>
            <a:off x="2435628" y="1005840"/>
            <a:ext cx="3553691" cy="369332"/>
          </a:xfrm>
          <a:prstGeom prst="rect">
            <a:avLst/>
          </a:prstGeom>
          <a:noFill/>
        </p:spPr>
        <p:txBody>
          <a:bodyPr wrap="square" rtlCol="0">
            <a:spAutoFit/>
          </a:bodyPr>
          <a:lstStyle/>
          <a:p>
            <a:pPr algn="ctr"/>
            <a:r>
              <a:rPr lang="es-ES" dirty="0" smtClean="0"/>
              <a:t>Dashboard Empresa</a:t>
            </a:r>
            <a:endParaRPr lang="es-419" dirty="0"/>
          </a:p>
        </p:txBody>
      </p:sp>
      <p:sp>
        <p:nvSpPr>
          <p:cNvPr id="10" name="Rectángulo 9"/>
          <p:cNvSpPr/>
          <p:nvPr/>
        </p:nvSpPr>
        <p:spPr>
          <a:xfrm>
            <a:off x="1313411" y="2352502"/>
            <a:ext cx="1122217" cy="316714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14" name="Rectángulo 13"/>
          <p:cNvSpPr/>
          <p:nvPr/>
        </p:nvSpPr>
        <p:spPr>
          <a:xfrm>
            <a:off x="1313411" y="3057638"/>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Cargar Oferta</a:t>
            </a:r>
            <a:endParaRPr lang="es-419" sz="1000" dirty="0"/>
          </a:p>
        </p:txBody>
      </p:sp>
      <p:sp>
        <p:nvSpPr>
          <p:cNvPr id="24" name="Rectángulo 23"/>
          <p:cNvSpPr/>
          <p:nvPr/>
        </p:nvSpPr>
        <p:spPr>
          <a:xfrm>
            <a:off x="1313410" y="3275215"/>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Ver Mis Ofertas</a:t>
            </a:r>
            <a:endParaRPr lang="es-419" sz="1000" dirty="0"/>
          </a:p>
        </p:txBody>
      </p:sp>
      <p:sp>
        <p:nvSpPr>
          <p:cNvPr id="26" name="Rectángulo 25"/>
          <p:cNvSpPr/>
          <p:nvPr/>
        </p:nvSpPr>
        <p:spPr>
          <a:xfrm>
            <a:off x="1313409" y="3492792"/>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Mi Perfil Empresa</a:t>
            </a:r>
            <a:endParaRPr lang="es-419" sz="1000" dirty="0"/>
          </a:p>
        </p:txBody>
      </p:sp>
      <p:sp>
        <p:nvSpPr>
          <p:cNvPr id="27" name="CuadroTexto 26"/>
          <p:cNvSpPr txBox="1"/>
          <p:nvPr/>
        </p:nvSpPr>
        <p:spPr>
          <a:xfrm>
            <a:off x="4393279" y="1930995"/>
            <a:ext cx="1363284" cy="246221"/>
          </a:xfrm>
          <a:prstGeom prst="rect">
            <a:avLst/>
          </a:prstGeom>
          <a:noFill/>
        </p:spPr>
        <p:txBody>
          <a:bodyPr wrap="square" rtlCol="0">
            <a:spAutoFit/>
          </a:bodyPr>
          <a:lstStyle/>
          <a:p>
            <a:pPr algn="r"/>
            <a:r>
              <a:rPr lang="es-ES" sz="1000" dirty="0" smtClean="0"/>
              <a:t>Nombre Usuario</a:t>
            </a:r>
            <a:endParaRPr lang="es-419" sz="1000" dirty="0"/>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720" y="2382181"/>
            <a:ext cx="637247" cy="620623"/>
          </a:xfrm>
          <a:prstGeom prst="rect">
            <a:avLst/>
          </a:prstGeom>
        </p:spPr>
      </p:pic>
    </p:spTree>
    <p:extLst>
      <p:ext uri="{BB962C8B-B14F-4D97-AF65-F5344CB8AC3E}">
        <p14:creationId xmlns:p14="http://schemas.microsoft.com/office/powerpoint/2010/main" val="12907861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15884" y="282633"/>
            <a:ext cx="7248698" cy="369332"/>
          </a:xfrm>
          <a:prstGeom prst="rect">
            <a:avLst/>
          </a:prstGeom>
          <a:noFill/>
        </p:spPr>
        <p:txBody>
          <a:bodyPr wrap="square" rtlCol="0">
            <a:spAutoFit/>
          </a:bodyPr>
          <a:lstStyle/>
          <a:p>
            <a:r>
              <a:rPr lang="es-ES" dirty="0" smtClean="0"/>
              <a:t>Mockups MatchWork Flujo Empresa</a:t>
            </a:r>
            <a:endParaRPr lang="es-419" dirty="0"/>
          </a:p>
        </p:txBody>
      </p:sp>
      <p:pic>
        <p:nvPicPr>
          <p:cNvPr id="5" name="Imagen 4"/>
          <p:cNvPicPr>
            <a:picLocks noChangeAspect="1"/>
          </p:cNvPicPr>
          <p:nvPr/>
        </p:nvPicPr>
        <p:blipFill rotWithShape="1">
          <a:blip r:embed="rId2" cstate="print">
            <a:extLst>
              <a:ext uri="{28A0092B-C50C-407E-A947-70E740481C1C}">
                <a14:useLocalDpi xmlns:a14="http://schemas.microsoft.com/office/drawing/2010/main" val="0"/>
              </a:ext>
            </a:extLst>
          </a:blip>
          <a:srcRect t="20000" b="19879"/>
          <a:stretch/>
        </p:blipFill>
        <p:spPr>
          <a:xfrm>
            <a:off x="257694" y="1404851"/>
            <a:ext cx="7894997" cy="4746568"/>
          </a:xfrm>
          <a:prstGeom prst="rect">
            <a:avLst/>
          </a:prstGeom>
        </p:spPr>
      </p:pic>
      <p:sp>
        <p:nvSpPr>
          <p:cNvPr id="6" name="Rectángulo 5"/>
          <p:cNvSpPr/>
          <p:nvPr/>
        </p:nvSpPr>
        <p:spPr>
          <a:xfrm>
            <a:off x="1313411" y="1787236"/>
            <a:ext cx="5802284" cy="5652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7" name="CuadroTexto 6"/>
          <p:cNvSpPr txBox="1"/>
          <p:nvPr/>
        </p:nvSpPr>
        <p:spPr>
          <a:xfrm>
            <a:off x="1479665" y="1870364"/>
            <a:ext cx="1313411" cy="374072"/>
          </a:xfrm>
          <a:prstGeom prst="rect">
            <a:avLst/>
          </a:prstGeom>
          <a:noFill/>
        </p:spPr>
        <p:txBody>
          <a:bodyPr wrap="square" rtlCol="0">
            <a:spAutoFit/>
          </a:bodyPr>
          <a:lstStyle/>
          <a:p>
            <a:r>
              <a:rPr lang="es-ES" dirty="0" smtClean="0"/>
              <a:t>MatchWork</a:t>
            </a:r>
            <a:endParaRPr lang="es-419" dirty="0"/>
          </a:p>
        </p:txBody>
      </p:sp>
      <p:sp>
        <p:nvSpPr>
          <p:cNvPr id="8" name="Rectángulo redondeado 7"/>
          <p:cNvSpPr/>
          <p:nvPr/>
        </p:nvSpPr>
        <p:spPr>
          <a:xfrm>
            <a:off x="5827219" y="1953491"/>
            <a:ext cx="1172094"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Cerrar Sesión</a:t>
            </a:r>
            <a:endParaRPr lang="es-419" sz="1000" dirty="0"/>
          </a:p>
        </p:txBody>
      </p:sp>
      <p:sp>
        <p:nvSpPr>
          <p:cNvPr id="19" name="CuadroTexto 18"/>
          <p:cNvSpPr txBox="1"/>
          <p:nvPr/>
        </p:nvSpPr>
        <p:spPr>
          <a:xfrm>
            <a:off x="7604310" y="1953491"/>
            <a:ext cx="3699164" cy="2585323"/>
          </a:xfrm>
          <a:prstGeom prst="rect">
            <a:avLst/>
          </a:prstGeom>
          <a:noFill/>
        </p:spPr>
        <p:txBody>
          <a:bodyPr wrap="square" rtlCol="0">
            <a:spAutoFit/>
          </a:bodyPr>
          <a:lstStyle/>
          <a:p>
            <a:r>
              <a:rPr lang="es-ES" dirty="0" smtClean="0"/>
              <a:t>Esta pantalla esta destinada a cargar nuevas ofertas realizadas por la empresa, en ella se cargan el titulo, la descripción sueldo y demas características del puesto para luego publicarlas pulsando el botón </a:t>
            </a:r>
            <a:br>
              <a:rPr lang="es-ES" dirty="0" smtClean="0"/>
            </a:br>
            <a:r>
              <a:rPr lang="es-ES" dirty="0" smtClean="0"/>
              <a:t/>
            </a:r>
            <a:br>
              <a:rPr lang="es-ES" dirty="0" smtClean="0"/>
            </a:br>
            <a:r>
              <a:rPr lang="es-ES" dirty="0" smtClean="0"/>
              <a:t>“Publicar Oferta”, efecto contrario con botón “Cancelar”</a:t>
            </a:r>
          </a:p>
        </p:txBody>
      </p:sp>
      <p:sp>
        <p:nvSpPr>
          <p:cNvPr id="20" name="CuadroTexto 19"/>
          <p:cNvSpPr txBox="1"/>
          <p:nvPr/>
        </p:nvSpPr>
        <p:spPr>
          <a:xfrm>
            <a:off x="2435628" y="1005840"/>
            <a:ext cx="3553691" cy="369332"/>
          </a:xfrm>
          <a:prstGeom prst="rect">
            <a:avLst/>
          </a:prstGeom>
          <a:noFill/>
        </p:spPr>
        <p:txBody>
          <a:bodyPr wrap="square" rtlCol="0">
            <a:spAutoFit/>
          </a:bodyPr>
          <a:lstStyle/>
          <a:p>
            <a:pPr algn="ctr"/>
            <a:r>
              <a:rPr lang="es-ES" dirty="0" smtClean="0"/>
              <a:t>Cargar Oferta</a:t>
            </a:r>
            <a:endParaRPr lang="es-419" dirty="0"/>
          </a:p>
        </p:txBody>
      </p:sp>
      <p:sp>
        <p:nvSpPr>
          <p:cNvPr id="10" name="Rectángulo 9"/>
          <p:cNvSpPr/>
          <p:nvPr/>
        </p:nvSpPr>
        <p:spPr>
          <a:xfrm>
            <a:off x="1313411" y="2352502"/>
            <a:ext cx="1122217" cy="316714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14" name="Rectángulo 13"/>
          <p:cNvSpPr/>
          <p:nvPr/>
        </p:nvSpPr>
        <p:spPr>
          <a:xfrm>
            <a:off x="1313411" y="3057638"/>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Cargar Oferta</a:t>
            </a:r>
            <a:endParaRPr lang="es-419" sz="1000" dirty="0"/>
          </a:p>
        </p:txBody>
      </p:sp>
      <p:sp>
        <p:nvSpPr>
          <p:cNvPr id="24" name="Rectángulo 23"/>
          <p:cNvSpPr/>
          <p:nvPr/>
        </p:nvSpPr>
        <p:spPr>
          <a:xfrm>
            <a:off x="1313410" y="3275215"/>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Ver Mis Ofertas</a:t>
            </a:r>
            <a:endParaRPr lang="es-419" sz="1000" dirty="0"/>
          </a:p>
        </p:txBody>
      </p:sp>
      <p:sp>
        <p:nvSpPr>
          <p:cNvPr id="26" name="Rectángulo 25"/>
          <p:cNvSpPr/>
          <p:nvPr/>
        </p:nvSpPr>
        <p:spPr>
          <a:xfrm>
            <a:off x="1313409" y="3492792"/>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Mi Perfil Empresa</a:t>
            </a:r>
            <a:endParaRPr lang="es-419" sz="1000" dirty="0"/>
          </a:p>
        </p:txBody>
      </p:sp>
      <p:sp>
        <p:nvSpPr>
          <p:cNvPr id="27" name="CuadroTexto 26"/>
          <p:cNvSpPr txBox="1"/>
          <p:nvPr/>
        </p:nvSpPr>
        <p:spPr>
          <a:xfrm>
            <a:off x="4393279" y="1930995"/>
            <a:ext cx="1363284" cy="246221"/>
          </a:xfrm>
          <a:prstGeom prst="rect">
            <a:avLst/>
          </a:prstGeom>
          <a:noFill/>
        </p:spPr>
        <p:txBody>
          <a:bodyPr wrap="square" rtlCol="0">
            <a:spAutoFit/>
          </a:bodyPr>
          <a:lstStyle/>
          <a:p>
            <a:pPr algn="r"/>
            <a:r>
              <a:rPr lang="es-ES" sz="1000" dirty="0" smtClean="0"/>
              <a:t>Nombre Usuario</a:t>
            </a:r>
            <a:endParaRPr lang="es-419" sz="1000" dirty="0"/>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720" y="2382181"/>
            <a:ext cx="637247" cy="620623"/>
          </a:xfrm>
          <a:prstGeom prst="rect">
            <a:avLst/>
          </a:prstGeom>
        </p:spPr>
      </p:pic>
      <p:sp>
        <p:nvSpPr>
          <p:cNvPr id="3" name="CuadroTexto 2"/>
          <p:cNvSpPr txBox="1"/>
          <p:nvPr/>
        </p:nvSpPr>
        <p:spPr>
          <a:xfrm>
            <a:off x="3724102" y="2536859"/>
            <a:ext cx="1845426" cy="276999"/>
          </a:xfrm>
          <a:prstGeom prst="rect">
            <a:avLst/>
          </a:prstGeom>
          <a:noFill/>
        </p:spPr>
        <p:txBody>
          <a:bodyPr wrap="square" rtlCol="0">
            <a:spAutoFit/>
          </a:bodyPr>
          <a:lstStyle/>
          <a:p>
            <a:r>
              <a:rPr lang="es-ES" sz="1200" dirty="0" smtClean="0"/>
              <a:t>Cargar Nueva Oferta</a:t>
            </a:r>
            <a:endParaRPr lang="es-419" sz="1200" dirty="0"/>
          </a:p>
        </p:txBody>
      </p:sp>
      <p:sp>
        <p:nvSpPr>
          <p:cNvPr id="9" name="CuadroTexto 8"/>
          <p:cNvSpPr txBox="1"/>
          <p:nvPr/>
        </p:nvSpPr>
        <p:spPr>
          <a:xfrm>
            <a:off x="2722937" y="2854876"/>
            <a:ext cx="1202508" cy="246221"/>
          </a:xfrm>
          <a:prstGeom prst="rect">
            <a:avLst/>
          </a:prstGeom>
          <a:noFill/>
        </p:spPr>
        <p:txBody>
          <a:bodyPr wrap="square" rtlCol="0">
            <a:spAutoFit/>
          </a:bodyPr>
          <a:lstStyle/>
          <a:p>
            <a:r>
              <a:rPr lang="es-ES" sz="1000" dirty="0" smtClean="0"/>
              <a:t>Titulo del puesto: </a:t>
            </a:r>
            <a:endParaRPr lang="es-419" sz="1000" dirty="0"/>
          </a:p>
        </p:txBody>
      </p:sp>
      <p:sp>
        <p:nvSpPr>
          <p:cNvPr id="17" name="Rectángulo 16"/>
          <p:cNvSpPr/>
          <p:nvPr/>
        </p:nvSpPr>
        <p:spPr>
          <a:xfrm>
            <a:off x="3925445" y="2878330"/>
            <a:ext cx="2063874" cy="1793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ES" sz="800" dirty="0" smtClean="0"/>
              <a:t>Desarrollador Junior CSharp</a:t>
            </a:r>
            <a:endParaRPr lang="es-419" sz="800" dirty="0"/>
          </a:p>
        </p:txBody>
      </p:sp>
      <p:sp>
        <p:nvSpPr>
          <p:cNvPr id="18" name="CuadroTexto 17"/>
          <p:cNvSpPr txBox="1"/>
          <p:nvPr/>
        </p:nvSpPr>
        <p:spPr>
          <a:xfrm>
            <a:off x="2719279" y="3116277"/>
            <a:ext cx="1202508" cy="246221"/>
          </a:xfrm>
          <a:prstGeom prst="rect">
            <a:avLst/>
          </a:prstGeom>
          <a:noFill/>
        </p:spPr>
        <p:txBody>
          <a:bodyPr wrap="square" rtlCol="0">
            <a:spAutoFit/>
          </a:bodyPr>
          <a:lstStyle/>
          <a:p>
            <a:r>
              <a:rPr lang="es-ES" sz="1000" dirty="0" smtClean="0"/>
              <a:t>Descripción</a:t>
            </a:r>
            <a:endParaRPr lang="es-419" sz="1000" dirty="0"/>
          </a:p>
        </p:txBody>
      </p:sp>
      <p:sp>
        <p:nvSpPr>
          <p:cNvPr id="21" name="CuadroTexto 20"/>
          <p:cNvSpPr txBox="1"/>
          <p:nvPr/>
        </p:nvSpPr>
        <p:spPr>
          <a:xfrm>
            <a:off x="2719279" y="3817798"/>
            <a:ext cx="1202508" cy="246221"/>
          </a:xfrm>
          <a:prstGeom prst="rect">
            <a:avLst/>
          </a:prstGeom>
          <a:noFill/>
        </p:spPr>
        <p:txBody>
          <a:bodyPr wrap="square" rtlCol="0">
            <a:spAutoFit/>
          </a:bodyPr>
          <a:lstStyle/>
          <a:p>
            <a:r>
              <a:rPr lang="es-ES" sz="1000" dirty="0" smtClean="0"/>
              <a:t>Ubicación</a:t>
            </a:r>
            <a:endParaRPr lang="es-419" sz="1000" dirty="0"/>
          </a:p>
        </p:txBody>
      </p:sp>
      <p:sp>
        <p:nvSpPr>
          <p:cNvPr id="22" name="CuadroTexto 21"/>
          <p:cNvSpPr txBox="1"/>
          <p:nvPr/>
        </p:nvSpPr>
        <p:spPr>
          <a:xfrm>
            <a:off x="2737725" y="4136935"/>
            <a:ext cx="1202508" cy="246221"/>
          </a:xfrm>
          <a:prstGeom prst="rect">
            <a:avLst/>
          </a:prstGeom>
          <a:noFill/>
        </p:spPr>
        <p:txBody>
          <a:bodyPr wrap="square" rtlCol="0">
            <a:spAutoFit/>
          </a:bodyPr>
          <a:lstStyle/>
          <a:p>
            <a:r>
              <a:rPr lang="es-ES" sz="1000" dirty="0" smtClean="0"/>
              <a:t>Sueldo</a:t>
            </a:r>
            <a:endParaRPr lang="es-419" sz="1000" dirty="0"/>
          </a:p>
        </p:txBody>
      </p:sp>
      <p:sp>
        <p:nvSpPr>
          <p:cNvPr id="23" name="Rectángulo 22"/>
          <p:cNvSpPr/>
          <p:nvPr/>
        </p:nvSpPr>
        <p:spPr>
          <a:xfrm>
            <a:off x="3940233" y="3847562"/>
            <a:ext cx="2063874" cy="1793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ES" sz="800" dirty="0" smtClean="0"/>
              <a:t>Las condes 2000</a:t>
            </a:r>
            <a:endParaRPr lang="es-419" sz="800" dirty="0"/>
          </a:p>
        </p:txBody>
      </p:sp>
      <p:sp>
        <p:nvSpPr>
          <p:cNvPr id="25" name="Rectángulo 24"/>
          <p:cNvSpPr/>
          <p:nvPr/>
        </p:nvSpPr>
        <p:spPr>
          <a:xfrm>
            <a:off x="3931826" y="3166426"/>
            <a:ext cx="2063874" cy="4373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ES" sz="800" dirty="0" smtClean="0"/>
              <a:t>Aca se describe la oferta, lo que se pide las condiciones etc</a:t>
            </a:r>
            <a:endParaRPr lang="es-419" sz="800" dirty="0"/>
          </a:p>
        </p:txBody>
      </p:sp>
      <p:sp>
        <p:nvSpPr>
          <p:cNvPr id="28" name="Rectángulo 27"/>
          <p:cNvSpPr/>
          <p:nvPr/>
        </p:nvSpPr>
        <p:spPr>
          <a:xfrm>
            <a:off x="3925445" y="4174208"/>
            <a:ext cx="2063874" cy="1793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ES" sz="800" dirty="0" smtClean="0"/>
              <a:t>1200000</a:t>
            </a:r>
            <a:endParaRPr lang="es-419" sz="800" dirty="0"/>
          </a:p>
        </p:txBody>
      </p:sp>
      <p:sp>
        <p:nvSpPr>
          <p:cNvPr id="29" name="CuadroTexto 28"/>
          <p:cNvSpPr txBox="1"/>
          <p:nvPr/>
        </p:nvSpPr>
        <p:spPr>
          <a:xfrm>
            <a:off x="3724101" y="4537751"/>
            <a:ext cx="2568633" cy="246221"/>
          </a:xfrm>
          <a:prstGeom prst="rect">
            <a:avLst/>
          </a:prstGeom>
          <a:noFill/>
        </p:spPr>
        <p:txBody>
          <a:bodyPr wrap="square" rtlCol="0">
            <a:spAutoFit/>
          </a:bodyPr>
          <a:lstStyle/>
          <a:p>
            <a:r>
              <a:rPr lang="es-ES" sz="1000" dirty="0" smtClean="0"/>
              <a:t>Mas características………..</a:t>
            </a:r>
            <a:endParaRPr lang="es-419" sz="1000" dirty="0"/>
          </a:p>
        </p:txBody>
      </p:sp>
      <p:sp>
        <p:nvSpPr>
          <p:cNvPr id="31" name="Rectángulo redondeado 30"/>
          <p:cNvSpPr/>
          <p:nvPr/>
        </p:nvSpPr>
        <p:spPr>
          <a:xfrm>
            <a:off x="3491345" y="5039407"/>
            <a:ext cx="856211"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Cancelar</a:t>
            </a:r>
            <a:endParaRPr lang="es-419" sz="1000" dirty="0"/>
          </a:p>
        </p:txBody>
      </p:sp>
      <p:sp>
        <p:nvSpPr>
          <p:cNvPr id="32" name="Rectángulo redondeado 31"/>
          <p:cNvSpPr/>
          <p:nvPr/>
        </p:nvSpPr>
        <p:spPr>
          <a:xfrm>
            <a:off x="4437948" y="5035069"/>
            <a:ext cx="1023514"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Publicar Oferta</a:t>
            </a:r>
            <a:endParaRPr lang="es-419" sz="1000" dirty="0"/>
          </a:p>
        </p:txBody>
      </p:sp>
    </p:spTree>
    <p:extLst>
      <p:ext uri="{BB962C8B-B14F-4D97-AF65-F5344CB8AC3E}">
        <p14:creationId xmlns:p14="http://schemas.microsoft.com/office/powerpoint/2010/main" val="41620630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15884" y="282633"/>
            <a:ext cx="7248698" cy="369332"/>
          </a:xfrm>
          <a:prstGeom prst="rect">
            <a:avLst/>
          </a:prstGeom>
          <a:noFill/>
        </p:spPr>
        <p:txBody>
          <a:bodyPr wrap="square" rtlCol="0">
            <a:spAutoFit/>
          </a:bodyPr>
          <a:lstStyle/>
          <a:p>
            <a:r>
              <a:rPr lang="es-ES" dirty="0" smtClean="0"/>
              <a:t>Mockups MatchWork Flujo Empresa</a:t>
            </a:r>
            <a:endParaRPr lang="es-419" dirty="0"/>
          </a:p>
        </p:txBody>
      </p:sp>
      <p:pic>
        <p:nvPicPr>
          <p:cNvPr id="5" name="Imagen 4"/>
          <p:cNvPicPr>
            <a:picLocks noChangeAspect="1"/>
          </p:cNvPicPr>
          <p:nvPr/>
        </p:nvPicPr>
        <p:blipFill rotWithShape="1">
          <a:blip r:embed="rId2" cstate="print">
            <a:extLst>
              <a:ext uri="{28A0092B-C50C-407E-A947-70E740481C1C}">
                <a14:useLocalDpi xmlns:a14="http://schemas.microsoft.com/office/drawing/2010/main" val="0"/>
              </a:ext>
            </a:extLst>
          </a:blip>
          <a:srcRect t="20000" b="19879"/>
          <a:stretch/>
        </p:blipFill>
        <p:spPr>
          <a:xfrm>
            <a:off x="257694" y="1404851"/>
            <a:ext cx="7894997" cy="4746568"/>
          </a:xfrm>
          <a:prstGeom prst="rect">
            <a:avLst/>
          </a:prstGeom>
        </p:spPr>
      </p:pic>
      <p:sp>
        <p:nvSpPr>
          <p:cNvPr id="6" name="Rectángulo 5"/>
          <p:cNvSpPr/>
          <p:nvPr/>
        </p:nvSpPr>
        <p:spPr>
          <a:xfrm>
            <a:off x="1313411" y="1787236"/>
            <a:ext cx="5802284" cy="5652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7" name="CuadroTexto 6"/>
          <p:cNvSpPr txBox="1"/>
          <p:nvPr/>
        </p:nvSpPr>
        <p:spPr>
          <a:xfrm>
            <a:off x="1479665" y="1870364"/>
            <a:ext cx="1313411" cy="374072"/>
          </a:xfrm>
          <a:prstGeom prst="rect">
            <a:avLst/>
          </a:prstGeom>
          <a:noFill/>
        </p:spPr>
        <p:txBody>
          <a:bodyPr wrap="square" rtlCol="0">
            <a:spAutoFit/>
          </a:bodyPr>
          <a:lstStyle/>
          <a:p>
            <a:r>
              <a:rPr lang="es-ES" dirty="0" smtClean="0"/>
              <a:t>MatchWork</a:t>
            </a:r>
            <a:endParaRPr lang="es-419" dirty="0"/>
          </a:p>
        </p:txBody>
      </p:sp>
      <p:sp>
        <p:nvSpPr>
          <p:cNvPr id="8" name="Rectángulo redondeado 7"/>
          <p:cNvSpPr/>
          <p:nvPr/>
        </p:nvSpPr>
        <p:spPr>
          <a:xfrm>
            <a:off x="5827219" y="1953491"/>
            <a:ext cx="1172094"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Cerrar Sesión</a:t>
            </a:r>
            <a:endParaRPr lang="es-419" sz="1000" dirty="0"/>
          </a:p>
        </p:txBody>
      </p:sp>
      <p:sp>
        <p:nvSpPr>
          <p:cNvPr id="19" name="CuadroTexto 18"/>
          <p:cNvSpPr txBox="1"/>
          <p:nvPr/>
        </p:nvSpPr>
        <p:spPr>
          <a:xfrm>
            <a:off x="7564582" y="2318974"/>
            <a:ext cx="3699164" cy="1477328"/>
          </a:xfrm>
          <a:prstGeom prst="rect">
            <a:avLst/>
          </a:prstGeom>
          <a:noFill/>
        </p:spPr>
        <p:txBody>
          <a:bodyPr wrap="square" rtlCol="0">
            <a:spAutoFit/>
          </a:bodyPr>
          <a:lstStyle/>
          <a:p>
            <a:r>
              <a:rPr lang="es-ES" dirty="0" smtClean="0"/>
              <a:t>Esta pantalla muestra a modo de tarjetas todas las ofertas que tenemos cargadas en el sistema, en ellas al pulsar sobre la tarjeta nos enviara al panel central de la oferta</a:t>
            </a:r>
          </a:p>
        </p:txBody>
      </p:sp>
      <p:sp>
        <p:nvSpPr>
          <p:cNvPr id="20" name="CuadroTexto 19"/>
          <p:cNvSpPr txBox="1"/>
          <p:nvPr/>
        </p:nvSpPr>
        <p:spPr>
          <a:xfrm>
            <a:off x="2435628" y="1005840"/>
            <a:ext cx="3553691" cy="369332"/>
          </a:xfrm>
          <a:prstGeom prst="rect">
            <a:avLst/>
          </a:prstGeom>
          <a:noFill/>
        </p:spPr>
        <p:txBody>
          <a:bodyPr wrap="square" rtlCol="0">
            <a:spAutoFit/>
          </a:bodyPr>
          <a:lstStyle/>
          <a:p>
            <a:pPr algn="ctr"/>
            <a:r>
              <a:rPr lang="es-ES" dirty="0" smtClean="0"/>
              <a:t>Mis Ofertas</a:t>
            </a:r>
            <a:endParaRPr lang="es-419" dirty="0"/>
          </a:p>
        </p:txBody>
      </p:sp>
      <p:sp>
        <p:nvSpPr>
          <p:cNvPr id="10" name="Rectángulo 9"/>
          <p:cNvSpPr/>
          <p:nvPr/>
        </p:nvSpPr>
        <p:spPr>
          <a:xfrm>
            <a:off x="1313411" y="2352502"/>
            <a:ext cx="1122217" cy="316714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14" name="Rectángulo 13"/>
          <p:cNvSpPr/>
          <p:nvPr/>
        </p:nvSpPr>
        <p:spPr>
          <a:xfrm>
            <a:off x="1313411" y="3057638"/>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Cargar Oferta</a:t>
            </a:r>
            <a:endParaRPr lang="es-419" sz="1000" dirty="0"/>
          </a:p>
        </p:txBody>
      </p:sp>
      <p:sp>
        <p:nvSpPr>
          <p:cNvPr id="24" name="Rectángulo 23"/>
          <p:cNvSpPr/>
          <p:nvPr/>
        </p:nvSpPr>
        <p:spPr>
          <a:xfrm>
            <a:off x="1313410" y="3275215"/>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Ver Mis Ofertas</a:t>
            </a:r>
            <a:endParaRPr lang="es-419" sz="1000" dirty="0"/>
          </a:p>
        </p:txBody>
      </p:sp>
      <p:sp>
        <p:nvSpPr>
          <p:cNvPr id="26" name="Rectángulo 25"/>
          <p:cNvSpPr/>
          <p:nvPr/>
        </p:nvSpPr>
        <p:spPr>
          <a:xfrm>
            <a:off x="1313409" y="3492792"/>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Mi Perfil Empresa</a:t>
            </a:r>
            <a:endParaRPr lang="es-419" sz="1000" dirty="0"/>
          </a:p>
        </p:txBody>
      </p:sp>
      <p:sp>
        <p:nvSpPr>
          <p:cNvPr id="27" name="CuadroTexto 26"/>
          <p:cNvSpPr txBox="1"/>
          <p:nvPr/>
        </p:nvSpPr>
        <p:spPr>
          <a:xfrm>
            <a:off x="4393279" y="1930995"/>
            <a:ext cx="1363284" cy="246221"/>
          </a:xfrm>
          <a:prstGeom prst="rect">
            <a:avLst/>
          </a:prstGeom>
          <a:noFill/>
        </p:spPr>
        <p:txBody>
          <a:bodyPr wrap="square" rtlCol="0">
            <a:spAutoFit/>
          </a:bodyPr>
          <a:lstStyle/>
          <a:p>
            <a:pPr algn="r"/>
            <a:r>
              <a:rPr lang="es-ES" sz="1000" dirty="0" smtClean="0"/>
              <a:t>Nombre Usuario</a:t>
            </a:r>
            <a:endParaRPr lang="es-419" sz="1000" dirty="0"/>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720" y="2382181"/>
            <a:ext cx="637247" cy="620623"/>
          </a:xfrm>
          <a:prstGeom prst="rect">
            <a:avLst/>
          </a:prstGeom>
        </p:spPr>
      </p:pic>
      <p:sp>
        <p:nvSpPr>
          <p:cNvPr id="3" name="Rectángulo 2"/>
          <p:cNvSpPr/>
          <p:nvPr/>
        </p:nvSpPr>
        <p:spPr>
          <a:xfrm>
            <a:off x="2926080" y="2984270"/>
            <a:ext cx="955964" cy="980901"/>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s-ES" sz="900" dirty="0" smtClean="0"/>
              <a:t>Oferta 1</a:t>
            </a:r>
          </a:p>
          <a:p>
            <a:pPr algn="ctr"/>
            <a:endParaRPr lang="es-ES" sz="900" dirty="0"/>
          </a:p>
          <a:p>
            <a:pPr algn="ctr"/>
            <a:r>
              <a:rPr lang="es-ES" sz="900" dirty="0" smtClean="0"/>
              <a:t>Caracteristicas </a:t>
            </a:r>
            <a:r>
              <a:rPr lang="es-ES" sz="900" dirty="0" smtClean="0"/>
              <a:t>exprés </a:t>
            </a:r>
            <a:r>
              <a:rPr lang="es-ES" sz="900" dirty="0" smtClean="0"/>
              <a:t>de la oferta</a:t>
            </a:r>
            <a:endParaRPr lang="es-419" sz="900" dirty="0"/>
          </a:p>
        </p:txBody>
      </p:sp>
      <p:sp>
        <p:nvSpPr>
          <p:cNvPr id="16" name="Rectángulo 15"/>
          <p:cNvSpPr/>
          <p:nvPr/>
        </p:nvSpPr>
        <p:spPr>
          <a:xfrm>
            <a:off x="4148053" y="2984269"/>
            <a:ext cx="955964" cy="980901"/>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s-ES" sz="900" dirty="0" smtClean="0"/>
              <a:t>Oferta 2</a:t>
            </a:r>
          </a:p>
          <a:p>
            <a:pPr algn="ctr"/>
            <a:endParaRPr lang="es-ES" sz="900" dirty="0"/>
          </a:p>
          <a:p>
            <a:pPr algn="ctr"/>
            <a:r>
              <a:rPr lang="es-ES" sz="900" dirty="0" smtClean="0"/>
              <a:t>Caracteristicas </a:t>
            </a:r>
            <a:r>
              <a:rPr lang="es-ES" sz="900" dirty="0" smtClean="0"/>
              <a:t>exprés </a:t>
            </a:r>
            <a:r>
              <a:rPr lang="es-ES" sz="900" dirty="0" smtClean="0"/>
              <a:t>de la oferta</a:t>
            </a:r>
            <a:endParaRPr lang="es-419" sz="900" dirty="0"/>
          </a:p>
        </p:txBody>
      </p:sp>
      <p:sp>
        <p:nvSpPr>
          <p:cNvPr id="17" name="Rectángulo 16"/>
          <p:cNvSpPr/>
          <p:nvPr/>
        </p:nvSpPr>
        <p:spPr>
          <a:xfrm>
            <a:off x="5349236" y="2984269"/>
            <a:ext cx="955964" cy="980901"/>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s-ES" sz="900" dirty="0" smtClean="0"/>
              <a:t>Oferta 3</a:t>
            </a:r>
          </a:p>
          <a:p>
            <a:pPr algn="ctr"/>
            <a:endParaRPr lang="es-ES" sz="900" dirty="0"/>
          </a:p>
          <a:p>
            <a:pPr algn="ctr"/>
            <a:r>
              <a:rPr lang="es-ES" sz="900" dirty="0" smtClean="0"/>
              <a:t>Caracteristicas </a:t>
            </a:r>
            <a:r>
              <a:rPr lang="es-ES" sz="900" dirty="0" smtClean="0"/>
              <a:t>exprés </a:t>
            </a:r>
            <a:r>
              <a:rPr lang="es-ES" sz="900" dirty="0" smtClean="0"/>
              <a:t>de la oferta</a:t>
            </a:r>
            <a:endParaRPr lang="es-419" sz="900" dirty="0"/>
          </a:p>
        </p:txBody>
      </p:sp>
      <p:sp>
        <p:nvSpPr>
          <p:cNvPr id="18" name="Rectángulo 17"/>
          <p:cNvSpPr/>
          <p:nvPr/>
        </p:nvSpPr>
        <p:spPr>
          <a:xfrm>
            <a:off x="2922970" y="4318459"/>
            <a:ext cx="955964" cy="980901"/>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s-ES" sz="900" dirty="0" smtClean="0"/>
              <a:t>Oferta 4</a:t>
            </a:r>
          </a:p>
          <a:p>
            <a:pPr algn="ctr"/>
            <a:endParaRPr lang="es-ES" sz="900" dirty="0"/>
          </a:p>
          <a:p>
            <a:pPr algn="ctr"/>
            <a:r>
              <a:rPr lang="es-ES" sz="900" dirty="0" smtClean="0"/>
              <a:t>Caracteristicas </a:t>
            </a:r>
            <a:r>
              <a:rPr lang="es-ES" sz="900" dirty="0" smtClean="0"/>
              <a:t>exprés </a:t>
            </a:r>
            <a:r>
              <a:rPr lang="es-ES" sz="900" dirty="0" smtClean="0"/>
              <a:t>de la oferta</a:t>
            </a:r>
            <a:endParaRPr lang="es-419" sz="900" dirty="0"/>
          </a:p>
        </p:txBody>
      </p:sp>
      <p:sp>
        <p:nvSpPr>
          <p:cNvPr id="21" name="Rectángulo 20"/>
          <p:cNvSpPr/>
          <p:nvPr/>
        </p:nvSpPr>
        <p:spPr>
          <a:xfrm>
            <a:off x="5349236" y="4318460"/>
            <a:ext cx="955964" cy="980901"/>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s-ES" sz="900" dirty="0" smtClean="0"/>
              <a:t>Oferta 6</a:t>
            </a:r>
          </a:p>
          <a:p>
            <a:pPr algn="ctr"/>
            <a:endParaRPr lang="es-ES" sz="900" dirty="0"/>
          </a:p>
          <a:p>
            <a:pPr algn="ctr"/>
            <a:r>
              <a:rPr lang="es-ES" sz="900" dirty="0" smtClean="0"/>
              <a:t>Caracteristicas </a:t>
            </a:r>
            <a:r>
              <a:rPr lang="es-ES" sz="900" dirty="0" smtClean="0"/>
              <a:t>exprés </a:t>
            </a:r>
            <a:r>
              <a:rPr lang="es-ES" sz="900" dirty="0" smtClean="0"/>
              <a:t>de la oferta</a:t>
            </a:r>
            <a:endParaRPr lang="es-419" sz="900" dirty="0"/>
          </a:p>
        </p:txBody>
      </p:sp>
      <p:sp>
        <p:nvSpPr>
          <p:cNvPr id="22" name="Rectángulo 21"/>
          <p:cNvSpPr/>
          <p:nvPr/>
        </p:nvSpPr>
        <p:spPr>
          <a:xfrm>
            <a:off x="4137658" y="4318459"/>
            <a:ext cx="955964" cy="980901"/>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s-ES" sz="900" dirty="0" smtClean="0"/>
              <a:t>Oferta 5</a:t>
            </a:r>
          </a:p>
          <a:p>
            <a:pPr algn="ctr"/>
            <a:endParaRPr lang="es-ES" sz="900" dirty="0"/>
          </a:p>
          <a:p>
            <a:pPr algn="ctr"/>
            <a:r>
              <a:rPr lang="es-ES" sz="900" dirty="0" smtClean="0"/>
              <a:t>Caracteristicas </a:t>
            </a:r>
            <a:r>
              <a:rPr lang="es-ES" sz="900" dirty="0" smtClean="0"/>
              <a:t>exprés </a:t>
            </a:r>
            <a:r>
              <a:rPr lang="es-ES" sz="900" dirty="0" smtClean="0"/>
              <a:t>de la oferta</a:t>
            </a:r>
            <a:endParaRPr lang="es-419" sz="900" dirty="0"/>
          </a:p>
        </p:txBody>
      </p:sp>
      <p:sp>
        <p:nvSpPr>
          <p:cNvPr id="23" name="CuadroTexto 22"/>
          <p:cNvSpPr txBox="1"/>
          <p:nvPr/>
        </p:nvSpPr>
        <p:spPr>
          <a:xfrm>
            <a:off x="3724102" y="2536859"/>
            <a:ext cx="1845426" cy="276999"/>
          </a:xfrm>
          <a:prstGeom prst="rect">
            <a:avLst/>
          </a:prstGeom>
          <a:noFill/>
        </p:spPr>
        <p:txBody>
          <a:bodyPr wrap="square" rtlCol="0">
            <a:spAutoFit/>
          </a:bodyPr>
          <a:lstStyle/>
          <a:p>
            <a:pPr algn="ctr"/>
            <a:r>
              <a:rPr lang="es-ES" sz="1200" dirty="0" smtClean="0"/>
              <a:t>Mis Ofertas</a:t>
            </a:r>
            <a:endParaRPr lang="es-419" sz="1200" dirty="0"/>
          </a:p>
        </p:txBody>
      </p:sp>
    </p:spTree>
    <p:extLst>
      <p:ext uri="{BB962C8B-B14F-4D97-AF65-F5344CB8AC3E}">
        <p14:creationId xmlns:p14="http://schemas.microsoft.com/office/powerpoint/2010/main" val="459798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15884" y="282633"/>
            <a:ext cx="7248698" cy="369332"/>
          </a:xfrm>
          <a:prstGeom prst="rect">
            <a:avLst/>
          </a:prstGeom>
          <a:noFill/>
        </p:spPr>
        <p:txBody>
          <a:bodyPr wrap="square" rtlCol="0">
            <a:spAutoFit/>
          </a:bodyPr>
          <a:lstStyle/>
          <a:p>
            <a:r>
              <a:rPr lang="es-ES" dirty="0" smtClean="0"/>
              <a:t>Mockups MatchWork Flujo Empresa</a:t>
            </a:r>
            <a:endParaRPr lang="es-419" dirty="0"/>
          </a:p>
        </p:txBody>
      </p:sp>
      <p:pic>
        <p:nvPicPr>
          <p:cNvPr id="5" name="Imagen 4"/>
          <p:cNvPicPr>
            <a:picLocks noChangeAspect="1"/>
          </p:cNvPicPr>
          <p:nvPr/>
        </p:nvPicPr>
        <p:blipFill rotWithShape="1">
          <a:blip r:embed="rId2" cstate="print">
            <a:extLst>
              <a:ext uri="{28A0092B-C50C-407E-A947-70E740481C1C}">
                <a14:useLocalDpi xmlns:a14="http://schemas.microsoft.com/office/drawing/2010/main" val="0"/>
              </a:ext>
            </a:extLst>
          </a:blip>
          <a:srcRect t="20000" b="19879"/>
          <a:stretch/>
        </p:blipFill>
        <p:spPr>
          <a:xfrm>
            <a:off x="257694" y="1404851"/>
            <a:ext cx="7894997" cy="4746568"/>
          </a:xfrm>
          <a:prstGeom prst="rect">
            <a:avLst/>
          </a:prstGeom>
        </p:spPr>
      </p:pic>
      <p:sp>
        <p:nvSpPr>
          <p:cNvPr id="6" name="Rectángulo 5"/>
          <p:cNvSpPr/>
          <p:nvPr/>
        </p:nvSpPr>
        <p:spPr>
          <a:xfrm>
            <a:off x="1313411" y="1787236"/>
            <a:ext cx="5802284" cy="5652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7" name="CuadroTexto 6"/>
          <p:cNvSpPr txBox="1"/>
          <p:nvPr/>
        </p:nvSpPr>
        <p:spPr>
          <a:xfrm>
            <a:off x="1479665" y="1870364"/>
            <a:ext cx="1313411" cy="374072"/>
          </a:xfrm>
          <a:prstGeom prst="rect">
            <a:avLst/>
          </a:prstGeom>
          <a:noFill/>
        </p:spPr>
        <p:txBody>
          <a:bodyPr wrap="square" rtlCol="0">
            <a:spAutoFit/>
          </a:bodyPr>
          <a:lstStyle/>
          <a:p>
            <a:r>
              <a:rPr lang="es-ES" dirty="0" smtClean="0"/>
              <a:t>MatchWork</a:t>
            </a:r>
            <a:endParaRPr lang="es-419" dirty="0"/>
          </a:p>
        </p:txBody>
      </p:sp>
      <p:sp>
        <p:nvSpPr>
          <p:cNvPr id="8" name="Rectángulo redondeado 7"/>
          <p:cNvSpPr/>
          <p:nvPr/>
        </p:nvSpPr>
        <p:spPr>
          <a:xfrm>
            <a:off x="5827219" y="1953491"/>
            <a:ext cx="1172094"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Cerrar Sesión</a:t>
            </a:r>
            <a:endParaRPr lang="es-419" sz="1000" dirty="0"/>
          </a:p>
        </p:txBody>
      </p:sp>
      <p:sp>
        <p:nvSpPr>
          <p:cNvPr id="19" name="CuadroTexto 18"/>
          <p:cNvSpPr txBox="1"/>
          <p:nvPr/>
        </p:nvSpPr>
        <p:spPr>
          <a:xfrm>
            <a:off x="7725650" y="1725210"/>
            <a:ext cx="3699164" cy="3970318"/>
          </a:xfrm>
          <a:prstGeom prst="rect">
            <a:avLst/>
          </a:prstGeom>
          <a:noFill/>
        </p:spPr>
        <p:txBody>
          <a:bodyPr wrap="square" rtlCol="0">
            <a:spAutoFit/>
          </a:bodyPr>
          <a:lstStyle/>
          <a:p>
            <a:r>
              <a:rPr lang="es-ES" dirty="0" smtClean="0"/>
              <a:t>La pantalla de detalle de la oferta tiene 2 zonas, la primera es donde se muestra la descripción con todas sus características, las cuales son editables para darle flexibilidad a posible cambios en la oferta, la otra zona muestra a todas las personas que han postulado a nuestra oferta</a:t>
            </a:r>
          </a:p>
          <a:p>
            <a:endParaRPr lang="es-ES" dirty="0"/>
          </a:p>
          <a:p>
            <a:r>
              <a:rPr lang="es-ES" dirty="0" smtClean="0"/>
              <a:t>Esta ultima zona u opción es trascendental ya que conecta a la empresa con el postulante mostrando su perfil</a:t>
            </a:r>
          </a:p>
          <a:p>
            <a:endParaRPr lang="es-ES" dirty="0" smtClean="0"/>
          </a:p>
        </p:txBody>
      </p:sp>
      <p:sp>
        <p:nvSpPr>
          <p:cNvPr id="20" name="CuadroTexto 19"/>
          <p:cNvSpPr txBox="1"/>
          <p:nvPr/>
        </p:nvSpPr>
        <p:spPr>
          <a:xfrm>
            <a:off x="2435628" y="1005840"/>
            <a:ext cx="3553691" cy="369332"/>
          </a:xfrm>
          <a:prstGeom prst="rect">
            <a:avLst/>
          </a:prstGeom>
          <a:noFill/>
        </p:spPr>
        <p:txBody>
          <a:bodyPr wrap="square" rtlCol="0">
            <a:spAutoFit/>
          </a:bodyPr>
          <a:lstStyle/>
          <a:p>
            <a:pPr algn="ctr"/>
            <a:r>
              <a:rPr lang="es-ES" dirty="0" smtClean="0"/>
              <a:t>Detalle Oferta</a:t>
            </a:r>
            <a:endParaRPr lang="es-419" dirty="0"/>
          </a:p>
        </p:txBody>
      </p:sp>
      <p:sp>
        <p:nvSpPr>
          <p:cNvPr id="10" name="Rectángulo 9"/>
          <p:cNvSpPr/>
          <p:nvPr/>
        </p:nvSpPr>
        <p:spPr>
          <a:xfrm>
            <a:off x="1313411" y="2352502"/>
            <a:ext cx="1122217" cy="316714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14" name="Rectángulo 13"/>
          <p:cNvSpPr/>
          <p:nvPr/>
        </p:nvSpPr>
        <p:spPr>
          <a:xfrm>
            <a:off x="1313411" y="3057638"/>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Cargar Oferta</a:t>
            </a:r>
            <a:endParaRPr lang="es-419" sz="1000" dirty="0"/>
          </a:p>
        </p:txBody>
      </p:sp>
      <p:sp>
        <p:nvSpPr>
          <p:cNvPr id="24" name="Rectángulo 23"/>
          <p:cNvSpPr/>
          <p:nvPr/>
        </p:nvSpPr>
        <p:spPr>
          <a:xfrm>
            <a:off x="1313410" y="3275215"/>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Ver Mis Ofertas</a:t>
            </a:r>
            <a:endParaRPr lang="es-419" sz="1000" dirty="0"/>
          </a:p>
        </p:txBody>
      </p:sp>
      <p:sp>
        <p:nvSpPr>
          <p:cNvPr id="26" name="Rectángulo 25"/>
          <p:cNvSpPr/>
          <p:nvPr/>
        </p:nvSpPr>
        <p:spPr>
          <a:xfrm>
            <a:off x="1313409" y="3492792"/>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Mi Perfil Empresa</a:t>
            </a:r>
            <a:endParaRPr lang="es-419" sz="1000" dirty="0"/>
          </a:p>
        </p:txBody>
      </p:sp>
      <p:sp>
        <p:nvSpPr>
          <p:cNvPr id="27" name="CuadroTexto 26"/>
          <p:cNvSpPr txBox="1"/>
          <p:nvPr/>
        </p:nvSpPr>
        <p:spPr>
          <a:xfrm>
            <a:off x="4393279" y="1930995"/>
            <a:ext cx="1363284" cy="246221"/>
          </a:xfrm>
          <a:prstGeom prst="rect">
            <a:avLst/>
          </a:prstGeom>
          <a:noFill/>
        </p:spPr>
        <p:txBody>
          <a:bodyPr wrap="square" rtlCol="0">
            <a:spAutoFit/>
          </a:bodyPr>
          <a:lstStyle/>
          <a:p>
            <a:pPr algn="r"/>
            <a:r>
              <a:rPr lang="es-ES" sz="1000" dirty="0" smtClean="0"/>
              <a:t>Nombre Usuario</a:t>
            </a:r>
            <a:endParaRPr lang="es-419" sz="1000" dirty="0"/>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720" y="2382181"/>
            <a:ext cx="637247" cy="620623"/>
          </a:xfrm>
          <a:prstGeom prst="rect">
            <a:avLst/>
          </a:prstGeom>
        </p:spPr>
      </p:pic>
      <p:sp>
        <p:nvSpPr>
          <p:cNvPr id="23" name="CuadroTexto 22"/>
          <p:cNvSpPr txBox="1"/>
          <p:nvPr/>
        </p:nvSpPr>
        <p:spPr>
          <a:xfrm>
            <a:off x="2601883" y="2496261"/>
            <a:ext cx="2103117" cy="276999"/>
          </a:xfrm>
          <a:prstGeom prst="rect">
            <a:avLst/>
          </a:prstGeom>
          <a:noFill/>
        </p:spPr>
        <p:txBody>
          <a:bodyPr wrap="square" rtlCol="0">
            <a:spAutoFit/>
          </a:bodyPr>
          <a:lstStyle/>
          <a:p>
            <a:r>
              <a:rPr lang="es-ES" sz="1200" dirty="0" smtClean="0"/>
              <a:t>Desarrollador Senior Angular</a:t>
            </a:r>
            <a:endParaRPr lang="es-419" sz="1200" dirty="0"/>
          </a:p>
        </p:txBody>
      </p:sp>
      <p:sp>
        <p:nvSpPr>
          <p:cNvPr id="9" name="Rectángulo 8"/>
          <p:cNvSpPr/>
          <p:nvPr/>
        </p:nvSpPr>
        <p:spPr>
          <a:xfrm>
            <a:off x="2867891" y="3002804"/>
            <a:ext cx="2144684" cy="2018083"/>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marL="171450" indent="-171450">
              <a:buFontTx/>
              <a:buChar char="-"/>
            </a:pPr>
            <a:r>
              <a:rPr lang="es-ES" sz="1000" dirty="0" smtClean="0"/>
              <a:t>Descripción</a:t>
            </a:r>
            <a:endParaRPr lang="es-ES" sz="1000" dirty="0" smtClean="0"/>
          </a:p>
          <a:p>
            <a:pPr marL="171450" indent="-171450">
              <a:buFontTx/>
              <a:buChar char="-"/>
            </a:pPr>
            <a:r>
              <a:rPr lang="es-ES" sz="1000" dirty="0" smtClean="0"/>
              <a:t>Sueldo</a:t>
            </a:r>
          </a:p>
          <a:p>
            <a:pPr marL="171450" indent="-171450">
              <a:buFontTx/>
              <a:buChar char="-"/>
            </a:pPr>
            <a:r>
              <a:rPr lang="es-ES" sz="1000" dirty="0" smtClean="0"/>
              <a:t>Ubicación</a:t>
            </a:r>
          </a:p>
          <a:p>
            <a:pPr marL="171450" indent="-171450">
              <a:buFontTx/>
              <a:buChar char="-"/>
            </a:pPr>
            <a:r>
              <a:rPr lang="es-ES" sz="1000" dirty="0" smtClean="0"/>
              <a:t>Condiciones</a:t>
            </a:r>
          </a:p>
          <a:p>
            <a:pPr marL="171450" indent="-171450">
              <a:buFontTx/>
              <a:buChar char="-"/>
            </a:pPr>
            <a:r>
              <a:rPr lang="es-ES" sz="1000" dirty="0" smtClean="0"/>
              <a:t>N características…..</a:t>
            </a:r>
            <a:endParaRPr lang="es-419" sz="1000" dirty="0"/>
          </a:p>
        </p:txBody>
      </p:sp>
      <p:sp>
        <p:nvSpPr>
          <p:cNvPr id="25" name="Rectángulo redondeado 24"/>
          <p:cNvSpPr/>
          <p:nvPr/>
        </p:nvSpPr>
        <p:spPr>
          <a:xfrm>
            <a:off x="3537068" y="4698586"/>
            <a:ext cx="856211"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Editar</a:t>
            </a:r>
            <a:endParaRPr lang="es-419" sz="1000" dirty="0"/>
          </a:p>
        </p:txBody>
      </p:sp>
      <p:sp>
        <p:nvSpPr>
          <p:cNvPr id="28" name="Rectángulo 27"/>
          <p:cNvSpPr/>
          <p:nvPr/>
        </p:nvSpPr>
        <p:spPr>
          <a:xfrm>
            <a:off x="5456278" y="2668386"/>
            <a:ext cx="1433944" cy="2352502"/>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s-ES" sz="1000" dirty="0" smtClean="0"/>
              <a:t>Postulantes</a:t>
            </a:r>
          </a:p>
        </p:txBody>
      </p:sp>
      <p:sp>
        <p:nvSpPr>
          <p:cNvPr id="11" name="Rectángulo 10"/>
          <p:cNvSpPr/>
          <p:nvPr/>
        </p:nvSpPr>
        <p:spPr>
          <a:xfrm>
            <a:off x="5453149" y="3002804"/>
            <a:ext cx="1429789" cy="2724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ES" sz="1000" dirty="0" smtClean="0"/>
              <a:t>Emilia Duarte</a:t>
            </a:r>
            <a:endParaRPr lang="es-419" sz="1000" dirty="0"/>
          </a:p>
        </p:txBody>
      </p:sp>
      <p:sp>
        <p:nvSpPr>
          <p:cNvPr id="29" name="Rectángulo 28"/>
          <p:cNvSpPr/>
          <p:nvPr/>
        </p:nvSpPr>
        <p:spPr>
          <a:xfrm>
            <a:off x="5460433" y="3271481"/>
            <a:ext cx="1429789" cy="2724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ES" sz="1000" dirty="0" smtClean="0"/>
              <a:t>Claudio Cornejo</a:t>
            </a:r>
            <a:endParaRPr lang="es-419" sz="1000" dirty="0"/>
          </a:p>
        </p:txBody>
      </p:sp>
      <p:sp>
        <p:nvSpPr>
          <p:cNvPr id="30" name="Rectángulo 29"/>
          <p:cNvSpPr/>
          <p:nvPr/>
        </p:nvSpPr>
        <p:spPr>
          <a:xfrm>
            <a:off x="5453148" y="3541408"/>
            <a:ext cx="1429789" cy="2724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ES" sz="1000" dirty="0" smtClean="0"/>
              <a:t>Jena </a:t>
            </a:r>
            <a:r>
              <a:rPr lang="es-ES" sz="1000" dirty="0" smtClean="0"/>
              <a:t>Coloma</a:t>
            </a:r>
            <a:endParaRPr lang="es-419" sz="1000" dirty="0"/>
          </a:p>
        </p:txBody>
      </p:sp>
      <p:sp>
        <p:nvSpPr>
          <p:cNvPr id="31" name="Rectángulo 30"/>
          <p:cNvSpPr/>
          <p:nvPr/>
        </p:nvSpPr>
        <p:spPr>
          <a:xfrm>
            <a:off x="5460433" y="3813819"/>
            <a:ext cx="1429789" cy="2724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ES" sz="1000" dirty="0" smtClean="0"/>
              <a:t>Carlos Diaz</a:t>
            </a:r>
            <a:endParaRPr lang="es-419" sz="1000" dirty="0"/>
          </a:p>
        </p:txBody>
      </p:sp>
      <p:sp>
        <p:nvSpPr>
          <p:cNvPr id="32" name="Rectángulo 31"/>
          <p:cNvSpPr/>
          <p:nvPr/>
        </p:nvSpPr>
        <p:spPr>
          <a:xfrm>
            <a:off x="5460433" y="4086230"/>
            <a:ext cx="1429789" cy="2724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ES" sz="1000" dirty="0" smtClean="0"/>
              <a:t>Mario Cortez</a:t>
            </a:r>
            <a:endParaRPr lang="es-419" sz="1000" dirty="0"/>
          </a:p>
        </p:txBody>
      </p:sp>
    </p:spTree>
    <p:extLst>
      <p:ext uri="{BB962C8B-B14F-4D97-AF65-F5344CB8AC3E}">
        <p14:creationId xmlns:p14="http://schemas.microsoft.com/office/powerpoint/2010/main" val="3757887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15884" y="282633"/>
            <a:ext cx="7248698" cy="369332"/>
          </a:xfrm>
          <a:prstGeom prst="rect">
            <a:avLst/>
          </a:prstGeom>
          <a:noFill/>
        </p:spPr>
        <p:txBody>
          <a:bodyPr wrap="square" rtlCol="0">
            <a:spAutoFit/>
          </a:bodyPr>
          <a:lstStyle/>
          <a:p>
            <a:r>
              <a:rPr lang="es-ES" dirty="0" smtClean="0"/>
              <a:t>Mockups MatchWork Flujo Profesional</a:t>
            </a:r>
            <a:endParaRPr lang="es-419" dirty="0"/>
          </a:p>
        </p:txBody>
      </p:sp>
      <p:pic>
        <p:nvPicPr>
          <p:cNvPr id="5" name="Imagen 4"/>
          <p:cNvPicPr>
            <a:picLocks noChangeAspect="1"/>
          </p:cNvPicPr>
          <p:nvPr/>
        </p:nvPicPr>
        <p:blipFill rotWithShape="1">
          <a:blip r:embed="rId2" cstate="print">
            <a:extLst>
              <a:ext uri="{28A0092B-C50C-407E-A947-70E740481C1C}">
                <a14:useLocalDpi xmlns:a14="http://schemas.microsoft.com/office/drawing/2010/main" val="0"/>
              </a:ext>
            </a:extLst>
          </a:blip>
          <a:srcRect t="20000" b="19879"/>
          <a:stretch/>
        </p:blipFill>
        <p:spPr>
          <a:xfrm>
            <a:off x="257694" y="1404851"/>
            <a:ext cx="7894997" cy="4746568"/>
          </a:xfrm>
          <a:prstGeom prst="rect">
            <a:avLst/>
          </a:prstGeom>
        </p:spPr>
      </p:pic>
      <p:sp>
        <p:nvSpPr>
          <p:cNvPr id="6" name="Rectángulo 5"/>
          <p:cNvSpPr/>
          <p:nvPr/>
        </p:nvSpPr>
        <p:spPr>
          <a:xfrm>
            <a:off x="1296785" y="1787236"/>
            <a:ext cx="5802284" cy="5652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7" name="CuadroTexto 6"/>
          <p:cNvSpPr txBox="1"/>
          <p:nvPr/>
        </p:nvSpPr>
        <p:spPr>
          <a:xfrm>
            <a:off x="1479665" y="1870364"/>
            <a:ext cx="1313411" cy="374072"/>
          </a:xfrm>
          <a:prstGeom prst="rect">
            <a:avLst/>
          </a:prstGeom>
          <a:noFill/>
        </p:spPr>
        <p:txBody>
          <a:bodyPr wrap="square" rtlCol="0">
            <a:spAutoFit/>
          </a:bodyPr>
          <a:lstStyle/>
          <a:p>
            <a:r>
              <a:rPr lang="es-ES" dirty="0" smtClean="0"/>
              <a:t>MatchWork</a:t>
            </a:r>
            <a:endParaRPr lang="es-419" dirty="0"/>
          </a:p>
        </p:txBody>
      </p:sp>
      <p:sp>
        <p:nvSpPr>
          <p:cNvPr id="8" name="Rectángulo redondeado 7"/>
          <p:cNvSpPr/>
          <p:nvPr/>
        </p:nvSpPr>
        <p:spPr>
          <a:xfrm>
            <a:off x="5062451" y="1953491"/>
            <a:ext cx="856211"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Profesional</a:t>
            </a:r>
            <a:endParaRPr lang="es-419" sz="1000" dirty="0"/>
          </a:p>
        </p:txBody>
      </p:sp>
      <p:sp>
        <p:nvSpPr>
          <p:cNvPr id="9" name="Rectángulo redondeado 8"/>
          <p:cNvSpPr/>
          <p:nvPr/>
        </p:nvSpPr>
        <p:spPr>
          <a:xfrm>
            <a:off x="6080760" y="1953491"/>
            <a:ext cx="856211"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Empresa</a:t>
            </a:r>
            <a:endParaRPr lang="es-419" sz="1000" dirty="0"/>
          </a:p>
        </p:txBody>
      </p:sp>
      <p:sp>
        <p:nvSpPr>
          <p:cNvPr id="10" name="CuadroTexto 9"/>
          <p:cNvSpPr txBox="1"/>
          <p:nvPr/>
        </p:nvSpPr>
        <p:spPr>
          <a:xfrm>
            <a:off x="2734887" y="2743200"/>
            <a:ext cx="2984269" cy="646331"/>
          </a:xfrm>
          <a:prstGeom prst="rect">
            <a:avLst/>
          </a:prstGeom>
          <a:noFill/>
        </p:spPr>
        <p:txBody>
          <a:bodyPr wrap="square" rtlCol="0">
            <a:spAutoFit/>
          </a:bodyPr>
          <a:lstStyle/>
          <a:p>
            <a:pPr algn="ctr"/>
            <a:r>
              <a:rPr lang="es-419" b="1" dirty="0" smtClean="0"/>
              <a:t>MatchWork </a:t>
            </a:r>
          </a:p>
          <a:p>
            <a:pPr algn="ctr"/>
            <a:r>
              <a:rPr lang="es-419" b="1" dirty="0" smtClean="0"/>
              <a:t>tu </a:t>
            </a:r>
            <a:r>
              <a:rPr lang="es-419" b="1" dirty="0"/>
              <a:t>talento, tu oportunidad</a:t>
            </a:r>
          </a:p>
        </p:txBody>
      </p:sp>
      <p:sp>
        <p:nvSpPr>
          <p:cNvPr id="11" name="Rectángulo redondeado 10"/>
          <p:cNvSpPr/>
          <p:nvPr/>
        </p:nvSpPr>
        <p:spPr>
          <a:xfrm>
            <a:off x="2435628" y="3558879"/>
            <a:ext cx="1712422" cy="21094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Comenzar como Profesional</a:t>
            </a:r>
            <a:endParaRPr lang="es-419" sz="1000" dirty="0"/>
          </a:p>
        </p:txBody>
      </p:sp>
      <p:sp>
        <p:nvSpPr>
          <p:cNvPr id="14" name="Rectángulo redondeado 13"/>
          <p:cNvSpPr/>
          <p:nvPr/>
        </p:nvSpPr>
        <p:spPr>
          <a:xfrm>
            <a:off x="4276897" y="3567191"/>
            <a:ext cx="1712422" cy="21094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Comenzar como Empresa</a:t>
            </a:r>
            <a:endParaRPr lang="es-419" sz="1000" dirty="0"/>
          </a:p>
        </p:txBody>
      </p:sp>
      <p:sp>
        <p:nvSpPr>
          <p:cNvPr id="15" name="CuadroTexto 14"/>
          <p:cNvSpPr txBox="1"/>
          <p:nvPr/>
        </p:nvSpPr>
        <p:spPr>
          <a:xfrm>
            <a:off x="3125585" y="3966786"/>
            <a:ext cx="1936866" cy="307777"/>
          </a:xfrm>
          <a:prstGeom prst="rect">
            <a:avLst/>
          </a:prstGeom>
          <a:noFill/>
        </p:spPr>
        <p:txBody>
          <a:bodyPr wrap="square" rtlCol="0">
            <a:spAutoFit/>
          </a:bodyPr>
          <a:lstStyle/>
          <a:p>
            <a:pPr algn="ctr"/>
            <a:r>
              <a:rPr lang="es-ES" sz="1400" dirty="0" smtClean="0"/>
              <a:t>Últimos Trabajos</a:t>
            </a:r>
            <a:endParaRPr lang="es-419" sz="1400" dirty="0"/>
          </a:p>
        </p:txBody>
      </p:sp>
      <p:sp>
        <p:nvSpPr>
          <p:cNvPr id="16" name="Rectángulo 15"/>
          <p:cNvSpPr/>
          <p:nvPr/>
        </p:nvSpPr>
        <p:spPr>
          <a:xfrm>
            <a:off x="1928553" y="4274563"/>
            <a:ext cx="4380807" cy="4304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100" dirty="0" smtClean="0"/>
              <a:t>Trabajo 1</a:t>
            </a:r>
            <a:endParaRPr lang="es-419" sz="1100" dirty="0"/>
          </a:p>
        </p:txBody>
      </p:sp>
      <p:sp>
        <p:nvSpPr>
          <p:cNvPr id="18" name="Rectángulo 17"/>
          <p:cNvSpPr/>
          <p:nvPr/>
        </p:nvSpPr>
        <p:spPr>
          <a:xfrm>
            <a:off x="1928553" y="4851818"/>
            <a:ext cx="4380807" cy="4304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100" dirty="0" smtClean="0"/>
              <a:t>Trabajo 2</a:t>
            </a:r>
            <a:endParaRPr lang="es-419" sz="1100" dirty="0"/>
          </a:p>
        </p:txBody>
      </p:sp>
      <p:sp>
        <p:nvSpPr>
          <p:cNvPr id="19" name="CuadroTexto 18"/>
          <p:cNvSpPr txBox="1"/>
          <p:nvPr/>
        </p:nvSpPr>
        <p:spPr>
          <a:xfrm>
            <a:off x="7519877" y="1660144"/>
            <a:ext cx="3699164" cy="1754326"/>
          </a:xfrm>
          <a:prstGeom prst="rect">
            <a:avLst/>
          </a:prstGeom>
          <a:noFill/>
        </p:spPr>
        <p:txBody>
          <a:bodyPr wrap="square" rtlCol="0">
            <a:spAutoFit/>
          </a:bodyPr>
          <a:lstStyle/>
          <a:p>
            <a:endParaRPr lang="es-ES" dirty="0"/>
          </a:p>
          <a:p>
            <a:r>
              <a:rPr lang="es-ES" dirty="0" smtClean="0"/>
              <a:t>Inicio al sistema que muestra login 2 opciones de login Profesional y Empresa además la presentacion con slogan y los últimos trabajos publicados</a:t>
            </a:r>
            <a:endParaRPr lang="es-419" dirty="0"/>
          </a:p>
        </p:txBody>
      </p:sp>
      <p:sp>
        <p:nvSpPr>
          <p:cNvPr id="20" name="CuadroTexto 19"/>
          <p:cNvSpPr txBox="1"/>
          <p:nvPr/>
        </p:nvSpPr>
        <p:spPr>
          <a:xfrm>
            <a:off x="2435628" y="1005840"/>
            <a:ext cx="3553691" cy="369332"/>
          </a:xfrm>
          <a:prstGeom prst="rect">
            <a:avLst/>
          </a:prstGeom>
          <a:noFill/>
        </p:spPr>
        <p:txBody>
          <a:bodyPr wrap="square" rtlCol="0">
            <a:spAutoFit/>
          </a:bodyPr>
          <a:lstStyle/>
          <a:p>
            <a:pPr algn="ctr"/>
            <a:r>
              <a:rPr lang="es-ES" dirty="0" smtClean="0"/>
              <a:t>Inicio - Home</a:t>
            </a:r>
            <a:endParaRPr lang="es-419" dirty="0"/>
          </a:p>
        </p:txBody>
      </p:sp>
    </p:spTree>
    <p:extLst>
      <p:ext uri="{BB962C8B-B14F-4D97-AF65-F5344CB8AC3E}">
        <p14:creationId xmlns:p14="http://schemas.microsoft.com/office/powerpoint/2010/main" val="2348894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15884" y="282633"/>
            <a:ext cx="7248698" cy="369332"/>
          </a:xfrm>
          <a:prstGeom prst="rect">
            <a:avLst/>
          </a:prstGeom>
          <a:noFill/>
        </p:spPr>
        <p:txBody>
          <a:bodyPr wrap="square" rtlCol="0">
            <a:spAutoFit/>
          </a:bodyPr>
          <a:lstStyle/>
          <a:p>
            <a:r>
              <a:rPr lang="es-ES" dirty="0" smtClean="0"/>
              <a:t>Mockups MatchWork Flujo Empresa</a:t>
            </a:r>
            <a:endParaRPr lang="es-419" dirty="0"/>
          </a:p>
        </p:txBody>
      </p:sp>
      <p:pic>
        <p:nvPicPr>
          <p:cNvPr id="5" name="Imagen 4"/>
          <p:cNvPicPr>
            <a:picLocks noChangeAspect="1"/>
          </p:cNvPicPr>
          <p:nvPr/>
        </p:nvPicPr>
        <p:blipFill rotWithShape="1">
          <a:blip r:embed="rId2" cstate="print">
            <a:extLst>
              <a:ext uri="{28A0092B-C50C-407E-A947-70E740481C1C}">
                <a14:useLocalDpi xmlns:a14="http://schemas.microsoft.com/office/drawing/2010/main" val="0"/>
              </a:ext>
            </a:extLst>
          </a:blip>
          <a:srcRect t="20000" b="19879"/>
          <a:stretch/>
        </p:blipFill>
        <p:spPr>
          <a:xfrm>
            <a:off x="257694" y="1404851"/>
            <a:ext cx="7894997" cy="4746568"/>
          </a:xfrm>
          <a:prstGeom prst="rect">
            <a:avLst/>
          </a:prstGeom>
        </p:spPr>
      </p:pic>
      <p:sp>
        <p:nvSpPr>
          <p:cNvPr id="6" name="Rectángulo 5"/>
          <p:cNvSpPr/>
          <p:nvPr/>
        </p:nvSpPr>
        <p:spPr>
          <a:xfrm>
            <a:off x="1313411" y="1787236"/>
            <a:ext cx="5802284" cy="5652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7" name="CuadroTexto 6"/>
          <p:cNvSpPr txBox="1"/>
          <p:nvPr/>
        </p:nvSpPr>
        <p:spPr>
          <a:xfrm>
            <a:off x="1479665" y="1870364"/>
            <a:ext cx="1313411" cy="374072"/>
          </a:xfrm>
          <a:prstGeom prst="rect">
            <a:avLst/>
          </a:prstGeom>
          <a:noFill/>
        </p:spPr>
        <p:txBody>
          <a:bodyPr wrap="square" rtlCol="0">
            <a:spAutoFit/>
          </a:bodyPr>
          <a:lstStyle/>
          <a:p>
            <a:r>
              <a:rPr lang="es-ES" dirty="0" smtClean="0"/>
              <a:t>MatchWork</a:t>
            </a:r>
            <a:endParaRPr lang="es-419" dirty="0"/>
          </a:p>
        </p:txBody>
      </p:sp>
      <p:sp>
        <p:nvSpPr>
          <p:cNvPr id="8" name="Rectángulo redondeado 7"/>
          <p:cNvSpPr/>
          <p:nvPr/>
        </p:nvSpPr>
        <p:spPr>
          <a:xfrm>
            <a:off x="5827219" y="1953491"/>
            <a:ext cx="1172094"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Cerrar Sesión</a:t>
            </a:r>
            <a:endParaRPr lang="es-419" sz="1000" dirty="0"/>
          </a:p>
        </p:txBody>
      </p:sp>
      <p:sp>
        <p:nvSpPr>
          <p:cNvPr id="19" name="CuadroTexto 18"/>
          <p:cNvSpPr txBox="1"/>
          <p:nvPr/>
        </p:nvSpPr>
        <p:spPr>
          <a:xfrm>
            <a:off x="7606146" y="1930995"/>
            <a:ext cx="3699164" cy="2862322"/>
          </a:xfrm>
          <a:prstGeom prst="rect">
            <a:avLst/>
          </a:prstGeom>
          <a:noFill/>
        </p:spPr>
        <p:txBody>
          <a:bodyPr wrap="square" rtlCol="0">
            <a:spAutoFit/>
          </a:bodyPr>
          <a:lstStyle/>
          <a:p>
            <a:r>
              <a:rPr lang="es-ES" dirty="0" smtClean="0"/>
              <a:t>Ya en el perfil del postulante la empresa puede revisar el perfil del profesional que esta postulando, ver su cv y conectar con la persona</a:t>
            </a:r>
          </a:p>
          <a:p>
            <a:endParaRPr lang="es-ES" dirty="0" smtClean="0"/>
          </a:p>
          <a:p>
            <a:r>
              <a:rPr lang="es-ES" dirty="0" smtClean="0"/>
              <a:t>Esto ultimo se realiza por medio del botón Conectar donde se abrirá la ventana de chat y podremos comunicarnos inmediatamente con ella.</a:t>
            </a:r>
          </a:p>
        </p:txBody>
      </p:sp>
      <p:sp>
        <p:nvSpPr>
          <p:cNvPr id="20" name="CuadroTexto 19"/>
          <p:cNvSpPr txBox="1"/>
          <p:nvPr/>
        </p:nvSpPr>
        <p:spPr>
          <a:xfrm>
            <a:off x="2435628" y="1005840"/>
            <a:ext cx="3553691" cy="369332"/>
          </a:xfrm>
          <a:prstGeom prst="rect">
            <a:avLst/>
          </a:prstGeom>
          <a:noFill/>
        </p:spPr>
        <p:txBody>
          <a:bodyPr wrap="square" rtlCol="0">
            <a:spAutoFit/>
          </a:bodyPr>
          <a:lstStyle/>
          <a:p>
            <a:pPr algn="ctr"/>
            <a:r>
              <a:rPr lang="es-ES" dirty="0" smtClean="0"/>
              <a:t>Perfil Postulante</a:t>
            </a:r>
            <a:endParaRPr lang="es-419" dirty="0"/>
          </a:p>
        </p:txBody>
      </p:sp>
      <p:sp>
        <p:nvSpPr>
          <p:cNvPr id="10" name="Rectángulo 9"/>
          <p:cNvSpPr/>
          <p:nvPr/>
        </p:nvSpPr>
        <p:spPr>
          <a:xfrm>
            <a:off x="1313411" y="2352502"/>
            <a:ext cx="1122217" cy="316714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14" name="Rectángulo 13"/>
          <p:cNvSpPr/>
          <p:nvPr/>
        </p:nvSpPr>
        <p:spPr>
          <a:xfrm>
            <a:off x="1313411" y="3057638"/>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Cargar Oferta</a:t>
            </a:r>
            <a:endParaRPr lang="es-419" sz="1000" dirty="0"/>
          </a:p>
        </p:txBody>
      </p:sp>
      <p:sp>
        <p:nvSpPr>
          <p:cNvPr id="24" name="Rectángulo 23"/>
          <p:cNvSpPr/>
          <p:nvPr/>
        </p:nvSpPr>
        <p:spPr>
          <a:xfrm>
            <a:off x="1313410" y="3275215"/>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Ver Mis Ofertas</a:t>
            </a:r>
            <a:endParaRPr lang="es-419" sz="1000" dirty="0"/>
          </a:p>
        </p:txBody>
      </p:sp>
      <p:sp>
        <p:nvSpPr>
          <p:cNvPr id="26" name="Rectángulo 25"/>
          <p:cNvSpPr/>
          <p:nvPr/>
        </p:nvSpPr>
        <p:spPr>
          <a:xfrm>
            <a:off x="1313409" y="3492792"/>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Mi Perfil Empresa</a:t>
            </a:r>
            <a:endParaRPr lang="es-419" sz="1000" dirty="0"/>
          </a:p>
        </p:txBody>
      </p:sp>
      <p:sp>
        <p:nvSpPr>
          <p:cNvPr id="27" name="CuadroTexto 26"/>
          <p:cNvSpPr txBox="1"/>
          <p:nvPr/>
        </p:nvSpPr>
        <p:spPr>
          <a:xfrm>
            <a:off x="4393279" y="1930995"/>
            <a:ext cx="1363284" cy="246221"/>
          </a:xfrm>
          <a:prstGeom prst="rect">
            <a:avLst/>
          </a:prstGeom>
          <a:noFill/>
        </p:spPr>
        <p:txBody>
          <a:bodyPr wrap="square" rtlCol="0">
            <a:spAutoFit/>
          </a:bodyPr>
          <a:lstStyle/>
          <a:p>
            <a:pPr algn="r"/>
            <a:r>
              <a:rPr lang="es-ES" sz="1000" dirty="0" smtClean="0"/>
              <a:t>Nombre Usuario</a:t>
            </a:r>
            <a:endParaRPr lang="es-419" sz="1000" dirty="0"/>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720" y="2382181"/>
            <a:ext cx="637247" cy="620623"/>
          </a:xfrm>
          <a:prstGeom prst="rect">
            <a:avLst/>
          </a:prstGeom>
        </p:spPr>
      </p:pic>
      <p:sp>
        <p:nvSpPr>
          <p:cNvPr id="9" name="Rectángulo 8"/>
          <p:cNvSpPr/>
          <p:nvPr/>
        </p:nvSpPr>
        <p:spPr>
          <a:xfrm>
            <a:off x="2435626" y="2365555"/>
            <a:ext cx="4680069" cy="10177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pic>
        <p:nvPicPr>
          <p:cNvPr id="11" name="Imagen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28853" y="2712723"/>
            <a:ext cx="562492" cy="562492"/>
          </a:xfrm>
          <a:prstGeom prst="rect">
            <a:avLst/>
          </a:prstGeom>
        </p:spPr>
      </p:pic>
      <p:sp>
        <p:nvSpPr>
          <p:cNvPr id="25" name="CuadroTexto 24"/>
          <p:cNvSpPr txBox="1"/>
          <p:nvPr/>
        </p:nvSpPr>
        <p:spPr>
          <a:xfrm>
            <a:off x="3597333" y="2636246"/>
            <a:ext cx="3553691" cy="646331"/>
          </a:xfrm>
          <a:prstGeom prst="rect">
            <a:avLst/>
          </a:prstGeom>
          <a:noFill/>
        </p:spPr>
        <p:txBody>
          <a:bodyPr wrap="square" rtlCol="0">
            <a:spAutoFit/>
          </a:bodyPr>
          <a:lstStyle/>
          <a:p>
            <a:r>
              <a:rPr lang="es-ES" dirty="0" smtClean="0"/>
              <a:t>Felipe </a:t>
            </a:r>
            <a:r>
              <a:rPr lang="es-ES" dirty="0" smtClean="0"/>
              <a:t>Zunino</a:t>
            </a:r>
            <a:endParaRPr lang="es-ES" dirty="0" smtClean="0"/>
          </a:p>
          <a:p>
            <a:r>
              <a:rPr lang="es-ES" dirty="0" smtClean="0"/>
              <a:t>Desarrollador Senior C++</a:t>
            </a:r>
            <a:endParaRPr lang="es-419" dirty="0"/>
          </a:p>
        </p:txBody>
      </p:sp>
      <p:sp>
        <p:nvSpPr>
          <p:cNvPr id="28" name="Rectángulo redondeado 27"/>
          <p:cNvSpPr/>
          <p:nvPr/>
        </p:nvSpPr>
        <p:spPr>
          <a:xfrm>
            <a:off x="2608120" y="2428428"/>
            <a:ext cx="856211"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Conectar</a:t>
            </a:r>
            <a:endParaRPr lang="es-419" sz="1000" dirty="0"/>
          </a:p>
        </p:txBody>
      </p:sp>
      <p:sp>
        <p:nvSpPr>
          <p:cNvPr id="29" name="Rectángulo redondeado 28"/>
          <p:cNvSpPr/>
          <p:nvPr/>
        </p:nvSpPr>
        <p:spPr>
          <a:xfrm>
            <a:off x="3523548" y="2428428"/>
            <a:ext cx="856211"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Ver CV</a:t>
            </a:r>
            <a:endParaRPr lang="es-419" sz="1000" dirty="0"/>
          </a:p>
        </p:txBody>
      </p:sp>
      <p:sp>
        <p:nvSpPr>
          <p:cNvPr id="12" name="CuadroTexto 11"/>
          <p:cNvSpPr txBox="1"/>
          <p:nvPr/>
        </p:nvSpPr>
        <p:spPr>
          <a:xfrm>
            <a:off x="2535382" y="3492792"/>
            <a:ext cx="2028305" cy="1292662"/>
          </a:xfrm>
          <a:prstGeom prst="rect">
            <a:avLst/>
          </a:prstGeom>
          <a:noFill/>
        </p:spPr>
        <p:txBody>
          <a:bodyPr wrap="square" rtlCol="0">
            <a:spAutoFit/>
          </a:bodyPr>
          <a:lstStyle/>
          <a:p>
            <a:r>
              <a:rPr lang="es-ES" sz="1000" dirty="0" smtClean="0"/>
              <a:t>Datos de Perfil</a:t>
            </a:r>
          </a:p>
          <a:p>
            <a:pPr marL="171450" indent="-171450">
              <a:buFontTx/>
              <a:buChar char="-"/>
            </a:pPr>
            <a:r>
              <a:rPr lang="es-ES" sz="1000" dirty="0" smtClean="0"/>
              <a:t>Presentacion</a:t>
            </a:r>
          </a:p>
          <a:p>
            <a:pPr marL="171450" indent="-171450">
              <a:buFontTx/>
              <a:buChar char="-"/>
            </a:pPr>
            <a:r>
              <a:rPr lang="es-ES" sz="1000" dirty="0" smtClean="0"/>
              <a:t>Habilidades</a:t>
            </a:r>
          </a:p>
          <a:p>
            <a:pPr marL="171450" indent="-171450">
              <a:buFontTx/>
              <a:buChar char="-"/>
            </a:pPr>
            <a:r>
              <a:rPr lang="es-ES" sz="1000" dirty="0" smtClean="0"/>
              <a:t>Experiencias</a:t>
            </a:r>
          </a:p>
          <a:p>
            <a:pPr marL="171450" indent="-171450">
              <a:buFontTx/>
              <a:buChar char="-"/>
            </a:pPr>
            <a:r>
              <a:rPr lang="es-ES" sz="1000" dirty="0" smtClean="0"/>
              <a:t>Estudios</a:t>
            </a:r>
          </a:p>
          <a:p>
            <a:endParaRPr lang="es-ES" sz="1000" dirty="0"/>
          </a:p>
          <a:p>
            <a:endParaRPr lang="es-419" dirty="0"/>
          </a:p>
        </p:txBody>
      </p:sp>
    </p:spTree>
    <p:extLst>
      <p:ext uri="{BB962C8B-B14F-4D97-AF65-F5344CB8AC3E}">
        <p14:creationId xmlns:p14="http://schemas.microsoft.com/office/powerpoint/2010/main" val="37900361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15884" y="282633"/>
            <a:ext cx="7248698" cy="369332"/>
          </a:xfrm>
          <a:prstGeom prst="rect">
            <a:avLst/>
          </a:prstGeom>
          <a:noFill/>
        </p:spPr>
        <p:txBody>
          <a:bodyPr wrap="square" rtlCol="0">
            <a:spAutoFit/>
          </a:bodyPr>
          <a:lstStyle/>
          <a:p>
            <a:r>
              <a:rPr lang="es-ES" dirty="0" smtClean="0"/>
              <a:t>Mockups MatchWork Flujo Empresa</a:t>
            </a:r>
            <a:endParaRPr lang="es-419" dirty="0"/>
          </a:p>
        </p:txBody>
      </p:sp>
      <p:pic>
        <p:nvPicPr>
          <p:cNvPr id="5" name="Imagen 4"/>
          <p:cNvPicPr>
            <a:picLocks noChangeAspect="1"/>
          </p:cNvPicPr>
          <p:nvPr/>
        </p:nvPicPr>
        <p:blipFill rotWithShape="1">
          <a:blip r:embed="rId2" cstate="print">
            <a:extLst>
              <a:ext uri="{28A0092B-C50C-407E-A947-70E740481C1C}">
                <a14:useLocalDpi xmlns:a14="http://schemas.microsoft.com/office/drawing/2010/main" val="0"/>
              </a:ext>
            </a:extLst>
          </a:blip>
          <a:srcRect t="20000" b="19879"/>
          <a:stretch/>
        </p:blipFill>
        <p:spPr>
          <a:xfrm>
            <a:off x="257694" y="1404851"/>
            <a:ext cx="7894997" cy="4746568"/>
          </a:xfrm>
          <a:prstGeom prst="rect">
            <a:avLst/>
          </a:prstGeom>
        </p:spPr>
      </p:pic>
      <p:sp>
        <p:nvSpPr>
          <p:cNvPr id="6" name="Rectángulo 5"/>
          <p:cNvSpPr/>
          <p:nvPr/>
        </p:nvSpPr>
        <p:spPr>
          <a:xfrm>
            <a:off x="1313411" y="1787236"/>
            <a:ext cx="5802284" cy="5652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7" name="CuadroTexto 6"/>
          <p:cNvSpPr txBox="1"/>
          <p:nvPr/>
        </p:nvSpPr>
        <p:spPr>
          <a:xfrm>
            <a:off x="1479665" y="1870364"/>
            <a:ext cx="1313411" cy="374072"/>
          </a:xfrm>
          <a:prstGeom prst="rect">
            <a:avLst/>
          </a:prstGeom>
          <a:noFill/>
        </p:spPr>
        <p:txBody>
          <a:bodyPr wrap="square" rtlCol="0">
            <a:spAutoFit/>
          </a:bodyPr>
          <a:lstStyle/>
          <a:p>
            <a:r>
              <a:rPr lang="es-ES" dirty="0" smtClean="0"/>
              <a:t>MatchWork</a:t>
            </a:r>
            <a:endParaRPr lang="es-419" dirty="0"/>
          </a:p>
        </p:txBody>
      </p:sp>
      <p:sp>
        <p:nvSpPr>
          <p:cNvPr id="8" name="Rectángulo redondeado 7"/>
          <p:cNvSpPr/>
          <p:nvPr/>
        </p:nvSpPr>
        <p:spPr>
          <a:xfrm>
            <a:off x="5827219" y="1953491"/>
            <a:ext cx="1172094"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Cerrar Sesión</a:t>
            </a:r>
            <a:endParaRPr lang="es-419" sz="1000" dirty="0"/>
          </a:p>
        </p:txBody>
      </p:sp>
      <p:sp>
        <p:nvSpPr>
          <p:cNvPr id="19" name="CuadroTexto 18"/>
          <p:cNvSpPr txBox="1"/>
          <p:nvPr/>
        </p:nvSpPr>
        <p:spPr>
          <a:xfrm>
            <a:off x="8013469" y="1487978"/>
            <a:ext cx="3699164" cy="3693319"/>
          </a:xfrm>
          <a:prstGeom prst="rect">
            <a:avLst/>
          </a:prstGeom>
          <a:noFill/>
        </p:spPr>
        <p:txBody>
          <a:bodyPr wrap="square" rtlCol="0">
            <a:spAutoFit/>
          </a:bodyPr>
          <a:lstStyle/>
          <a:p>
            <a:r>
              <a:rPr lang="es-ES" dirty="0" smtClean="0"/>
              <a:t>Presionando el botón contactar abrirá el mismo control chat window, el cual es transversal en toda la aplicación y que permitirá a la empresa conversar con el profesional y llegar a una posible entrevista</a:t>
            </a:r>
          </a:p>
          <a:p>
            <a:endParaRPr lang="es-ES" dirty="0"/>
          </a:p>
          <a:p>
            <a:r>
              <a:rPr lang="es-ES" dirty="0" smtClean="0"/>
              <a:t>A diferencia de chat window del profesional, el empresario tiene la opción, existiendo mutuo acuerdo de ambos, de realizar una entrevista por videollamada</a:t>
            </a:r>
          </a:p>
          <a:p>
            <a:endParaRPr lang="es-ES" dirty="0"/>
          </a:p>
        </p:txBody>
      </p:sp>
      <p:sp>
        <p:nvSpPr>
          <p:cNvPr id="20" name="CuadroTexto 19"/>
          <p:cNvSpPr txBox="1"/>
          <p:nvPr/>
        </p:nvSpPr>
        <p:spPr>
          <a:xfrm>
            <a:off x="2435628" y="1005840"/>
            <a:ext cx="3807230" cy="369332"/>
          </a:xfrm>
          <a:prstGeom prst="rect">
            <a:avLst/>
          </a:prstGeom>
          <a:noFill/>
        </p:spPr>
        <p:txBody>
          <a:bodyPr wrap="square" rtlCol="0">
            <a:spAutoFit/>
          </a:bodyPr>
          <a:lstStyle/>
          <a:p>
            <a:pPr algn="ctr"/>
            <a:r>
              <a:rPr lang="es-ES" dirty="0" smtClean="0"/>
              <a:t>Chat Window – Contactar a Postulante</a:t>
            </a:r>
            <a:endParaRPr lang="es-419" dirty="0"/>
          </a:p>
        </p:txBody>
      </p:sp>
      <p:sp>
        <p:nvSpPr>
          <p:cNvPr id="10" name="Rectángulo 9"/>
          <p:cNvSpPr/>
          <p:nvPr/>
        </p:nvSpPr>
        <p:spPr>
          <a:xfrm>
            <a:off x="1313411" y="2352502"/>
            <a:ext cx="1122217" cy="316714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14" name="Rectángulo 13"/>
          <p:cNvSpPr/>
          <p:nvPr/>
        </p:nvSpPr>
        <p:spPr>
          <a:xfrm>
            <a:off x="1313411" y="3057638"/>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Cargar Oferta</a:t>
            </a:r>
            <a:endParaRPr lang="es-419" sz="1000" dirty="0"/>
          </a:p>
        </p:txBody>
      </p:sp>
      <p:sp>
        <p:nvSpPr>
          <p:cNvPr id="24" name="Rectángulo 23"/>
          <p:cNvSpPr/>
          <p:nvPr/>
        </p:nvSpPr>
        <p:spPr>
          <a:xfrm>
            <a:off x="1313410" y="3275215"/>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Ver Mis Ofertas</a:t>
            </a:r>
            <a:endParaRPr lang="es-419" sz="1000" dirty="0"/>
          </a:p>
        </p:txBody>
      </p:sp>
      <p:sp>
        <p:nvSpPr>
          <p:cNvPr id="26" name="Rectángulo 25"/>
          <p:cNvSpPr/>
          <p:nvPr/>
        </p:nvSpPr>
        <p:spPr>
          <a:xfrm>
            <a:off x="1313409" y="3492792"/>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Mi Perfil Empresa</a:t>
            </a:r>
            <a:endParaRPr lang="es-419" sz="1000" dirty="0"/>
          </a:p>
        </p:txBody>
      </p:sp>
      <p:sp>
        <p:nvSpPr>
          <p:cNvPr id="27" name="CuadroTexto 26"/>
          <p:cNvSpPr txBox="1"/>
          <p:nvPr/>
        </p:nvSpPr>
        <p:spPr>
          <a:xfrm>
            <a:off x="4393279" y="1930995"/>
            <a:ext cx="1363284" cy="246221"/>
          </a:xfrm>
          <a:prstGeom prst="rect">
            <a:avLst/>
          </a:prstGeom>
          <a:noFill/>
        </p:spPr>
        <p:txBody>
          <a:bodyPr wrap="square" rtlCol="0">
            <a:spAutoFit/>
          </a:bodyPr>
          <a:lstStyle/>
          <a:p>
            <a:pPr algn="r"/>
            <a:r>
              <a:rPr lang="es-ES" sz="1000" dirty="0" smtClean="0"/>
              <a:t>Nombre Usuario</a:t>
            </a:r>
            <a:endParaRPr lang="es-419" sz="1000" dirty="0"/>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720" y="2382181"/>
            <a:ext cx="637247" cy="620623"/>
          </a:xfrm>
          <a:prstGeom prst="rect">
            <a:avLst/>
          </a:prstGeom>
        </p:spPr>
      </p:pic>
      <p:sp>
        <p:nvSpPr>
          <p:cNvPr id="9" name="Rectángulo 8"/>
          <p:cNvSpPr/>
          <p:nvPr/>
        </p:nvSpPr>
        <p:spPr>
          <a:xfrm>
            <a:off x="2435626" y="2365555"/>
            <a:ext cx="4680069" cy="10177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pic>
        <p:nvPicPr>
          <p:cNvPr id="11" name="Imagen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28853" y="2712723"/>
            <a:ext cx="562492" cy="562492"/>
          </a:xfrm>
          <a:prstGeom prst="rect">
            <a:avLst/>
          </a:prstGeom>
        </p:spPr>
      </p:pic>
      <p:sp>
        <p:nvSpPr>
          <p:cNvPr id="25" name="CuadroTexto 24"/>
          <p:cNvSpPr txBox="1"/>
          <p:nvPr/>
        </p:nvSpPr>
        <p:spPr>
          <a:xfrm>
            <a:off x="3597333" y="2636246"/>
            <a:ext cx="3553691" cy="646331"/>
          </a:xfrm>
          <a:prstGeom prst="rect">
            <a:avLst/>
          </a:prstGeom>
          <a:noFill/>
        </p:spPr>
        <p:txBody>
          <a:bodyPr wrap="square" rtlCol="0">
            <a:spAutoFit/>
          </a:bodyPr>
          <a:lstStyle/>
          <a:p>
            <a:r>
              <a:rPr lang="es-ES" dirty="0" smtClean="0"/>
              <a:t>Felipe Zunino</a:t>
            </a:r>
          </a:p>
          <a:p>
            <a:r>
              <a:rPr lang="es-ES" dirty="0" smtClean="0"/>
              <a:t>Desarrollador Senior C++</a:t>
            </a:r>
            <a:endParaRPr lang="es-419" dirty="0"/>
          </a:p>
        </p:txBody>
      </p:sp>
      <p:sp>
        <p:nvSpPr>
          <p:cNvPr id="28" name="Rectángulo redondeado 27"/>
          <p:cNvSpPr/>
          <p:nvPr/>
        </p:nvSpPr>
        <p:spPr>
          <a:xfrm>
            <a:off x="2608120" y="2428428"/>
            <a:ext cx="856211"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Conectar</a:t>
            </a:r>
            <a:endParaRPr lang="es-419" sz="1000" dirty="0"/>
          </a:p>
        </p:txBody>
      </p:sp>
      <p:sp>
        <p:nvSpPr>
          <p:cNvPr id="29" name="Rectángulo redondeado 28"/>
          <p:cNvSpPr/>
          <p:nvPr/>
        </p:nvSpPr>
        <p:spPr>
          <a:xfrm>
            <a:off x="3523548" y="2428428"/>
            <a:ext cx="856211"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Ver CV</a:t>
            </a:r>
            <a:endParaRPr lang="es-419" sz="1000" dirty="0"/>
          </a:p>
        </p:txBody>
      </p:sp>
      <p:sp>
        <p:nvSpPr>
          <p:cNvPr id="12" name="CuadroTexto 11"/>
          <p:cNvSpPr txBox="1"/>
          <p:nvPr/>
        </p:nvSpPr>
        <p:spPr>
          <a:xfrm>
            <a:off x="2535382" y="3492792"/>
            <a:ext cx="2028305" cy="1292662"/>
          </a:xfrm>
          <a:prstGeom prst="rect">
            <a:avLst/>
          </a:prstGeom>
          <a:noFill/>
        </p:spPr>
        <p:txBody>
          <a:bodyPr wrap="square" rtlCol="0">
            <a:spAutoFit/>
          </a:bodyPr>
          <a:lstStyle/>
          <a:p>
            <a:r>
              <a:rPr lang="es-ES" sz="1000" dirty="0" smtClean="0"/>
              <a:t>Datos de Perfil</a:t>
            </a:r>
          </a:p>
          <a:p>
            <a:pPr marL="171450" indent="-171450">
              <a:buFontTx/>
              <a:buChar char="-"/>
            </a:pPr>
            <a:r>
              <a:rPr lang="es-ES" sz="1000" dirty="0" smtClean="0"/>
              <a:t>Presentacion</a:t>
            </a:r>
          </a:p>
          <a:p>
            <a:pPr marL="171450" indent="-171450">
              <a:buFontTx/>
              <a:buChar char="-"/>
            </a:pPr>
            <a:r>
              <a:rPr lang="es-ES" sz="1000" dirty="0" smtClean="0"/>
              <a:t>Habilidades</a:t>
            </a:r>
          </a:p>
          <a:p>
            <a:pPr marL="171450" indent="-171450">
              <a:buFontTx/>
              <a:buChar char="-"/>
            </a:pPr>
            <a:r>
              <a:rPr lang="es-ES" sz="1000" dirty="0" smtClean="0"/>
              <a:t>Experiencias</a:t>
            </a:r>
          </a:p>
          <a:p>
            <a:pPr marL="171450" indent="-171450">
              <a:buFontTx/>
              <a:buChar char="-"/>
            </a:pPr>
            <a:r>
              <a:rPr lang="es-ES" sz="1000" dirty="0" smtClean="0"/>
              <a:t>Estudios</a:t>
            </a:r>
          </a:p>
          <a:p>
            <a:endParaRPr lang="es-ES" sz="1000" dirty="0"/>
          </a:p>
          <a:p>
            <a:endParaRPr lang="es-419" dirty="0"/>
          </a:p>
        </p:txBody>
      </p:sp>
      <p:sp>
        <p:nvSpPr>
          <p:cNvPr id="21" name="Rectángulo 20"/>
          <p:cNvSpPr/>
          <p:nvPr/>
        </p:nvSpPr>
        <p:spPr>
          <a:xfrm>
            <a:off x="6359236" y="2709949"/>
            <a:ext cx="756459" cy="2809702"/>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es-ES" sz="800" dirty="0" smtClean="0"/>
              <a:t>Mensajes</a:t>
            </a:r>
            <a:endParaRPr lang="es-419" sz="800" dirty="0"/>
          </a:p>
        </p:txBody>
      </p:sp>
      <p:sp>
        <p:nvSpPr>
          <p:cNvPr id="22" name="Rectángulo 21"/>
          <p:cNvSpPr/>
          <p:nvPr/>
        </p:nvSpPr>
        <p:spPr>
          <a:xfrm>
            <a:off x="6350920" y="2902309"/>
            <a:ext cx="756463" cy="17930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ES" sz="800" dirty="0" smtClean="0"/>
              <a:t>Felipe Zunino</a:t>
            </a:r>
            <a:endParaRPr lang="es-419" sz="800" dirty="0"/>
          </a:p>
        </p:txBody>
      </p:sp>
      <p:sp>
        <p:nvSpPr>
          <p:cNvPr id="32" name="Rectángulo 31"/>
          <p:cNvSpPr/>
          <p:nvPr/>
        </p:nvSpPr>
        <p:spPr>
          <a:xfrm>
            <a:off x="4765226" y="3869666"/>
            <a:ext cx="1585669" cy="16403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23" name="Rectángulo 22"/>
          <p:cNvSpPr/>
          <p:nvPr/>
        </p:nvSpPr>
        <p:spPr>
          <a:xfrm>
            <a:off x="4773559" y="3869667"/>
            <a:ext cx="1585673" cy="1923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s-ES" sz="800" dirty="0" smtClean="0"/>
              <a:t>Felipe Zunino</a:t>
            </a:r>
            <a:endParaRPr lang="es-419" sz="800" dirty="0"/>
          </a:p>
        </p:txBody>
      </p:sp>
      <p:sp>
        <p:nvSpPr>
          <p:cNvPr id="30" name="Rectángulo redondeado 29"/>
          <p:cNvSpPr/>
          <p:nvPr/>
        </p:nvSpPr>
        <p:spPr>
          <a:xfrm>
            <a:off x="4773559" y="4181302"/>
            <a:ext cx="887408" cy="25769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800" dirty="0" smtClean="0"/>
              <a:t>Hola buen </a:t>
            </a:r>
            <a:r>
              <a:rPr lang="es-ES" sz="800" dirty="0" smtClean="0"/>
              <a:t>día</a:t>
            </a:r>
            <a:endParaRPr lang="es-419" sz="800" dirty="0"/>
          </a:p>
        </p:txBody>
      </p:sp>
      <p:sp>
        <p:nvSpPr>
          <p:cNvPr id="31" name="Rectángulo redondeado 30"/>
          <p:cNvSpPr/>
          <p:nvPr/>
        </p:nvSpPr>
        <p:spPr>
          <a:xfrm>
            <a:off x="5383515" y="4560978"/>
            <a:ext cx="887408" cy="25769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800" dirty="0" smtClean="0"/>
              <a:t>Que tal buen </a:t>
            </a:r>
            <a:r>
              <a:rPr lang="es-ES" sz="800" dirty="0" smtClean="0"/>
              <a:t>día</a:t>
            </a:r>
            <a:endParaRPr lang="es-419" sz="800" dirty="0"/>
          </a:p>
        </p:txBody>
      </p:sp>
      <p:pic>
        <p:nvPicPr>
          <p:cNvPr id="3" name="Imagen 2"/>
          <p:cNvPicPr>
            <a:picLocks noChangeAspect="1"/>
          </p:cNvPicPr>
          <p:nvPr/>
        </p:nvPicPr>
        <p:blipFill>
          <a:blip r:embed="rId5"/>
          <a:stretch>
            <a:fillRect/>
          </a:stretch>
        </p:blipFill>
        <p:spPr>
          <a:xfrm>
            <a:off x="6086317" y="3887390"/>
            <a:ext cx="206417" cy="131780"/>
          </a:xfrm>
          <a:prstGeom prst="rect">
            <a:avLst/>
          </a:prstGeom>
        </p:spPr>
      </p:pic>
      <p:sp>
        <p:nvSpPr>
          <p:cNvPr id="13" name="Rectángulo 12"/>
          <p:cNvSpPr/>
          <p:nvPr/>
        </p:nvSpPr>
        <p:spPr>
          <a:xfrm>
            <a:off x="5979962" y="3710369"/>
            <a:ext cx="449926" cy="47093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solidFill>
                <a:schemeClr val="tx1"/>
              </a:solidFill>
            </a:endParaRPr>
          </a:p>
        </p:txBody>
      </p:sp>
      <p:cxnSp>
        <p:nvCxnSpPr>
          <p:cNvPr id="16" name="Conector recto de flecha 15"/>
          <p:cNvCxnSpPr/>
          <p:nvPr/>
        </p:nvCxnSpPr>
        <p:spPr>
          <a:xfrm flipH="1" flipV="1">
            <a:off x="6583680" y="4019170"/>
            <a:ext cx="1429789" cy="27851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3" name="Rectángulo 32"/>
          <p:cNvSpPr/>
          <p:nvPr/>
        </p:nvSpPr>
        <p:spPr>
          <a:xfrm>
            <a:off x="2530781" y="2252163"/>
            <a:ext cx="1027062" cy="47093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solidFill>
                <a:schemeClr val="tx1"/>
              </a:solidFill>
            </a:endParaRPr>
          </a:p>
        </p:txBody>
      </p:sp>
      <p:cxnSp>
        <p:nvCxnSpPr>
          <p:cNvPr id="34" name="Conector recto de flecha 33"/>
          <p:cNvCxnSpPr/>
          <p:nvPr/>
        </p:nvCxnSpPr>
        <p:spPr>
          <a:xfrm flipH="1">
            <a:off x="3597333" y="2036618"/>
            <a:ext cx="4416137" cy="215545"/>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7990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15884" y="282633"/>
            <a:ext cx="7248698" cy="369332"/>
          </a:xfrm>
          <a:prstGeom prst="rect">
            <a:avLst/>
          </a:prstGeom>
          <a:noFill/>
        </p:spPr>
        <p:txBody>
          <a:bodyPr wrap="square" rtlCol="0">
            <a:spAutoFit/>
          </a:bodyPr>
          <a:lstStyle/>
          <a:p>
            <a:r>
              <a:rPr lang="es-ES" dirty="0" smtClean="0"/>
              <a:t>Mockups MatchWork Flujo Empresa</a:t>
            </a:r>
            <a:endParaRPr lang="es-419" dirty="0"/>
          </a:p>
        </p:txBody>
      </p:sp>
      <p:pic>
        <p:nvPicPr>
          <p:cNvPr id="5" name="Imagen 4"/>
          <p:cNvPicPr>
            <a:picLocks noChangeAspect="1"/>
          </p:cNvPicPr>
          <p:nvPr/>
        </p:nvPicPr>
        <p:blipFill rotWithShape="1">
          <a:blip r:embed="rId2" cstate="print">
            <a:extLst>
              <a:ext uri="{28A0092B-C50C-407E-A947-70E740481C1C}">
                <a14:useLocalDpi xmlns:a14="http://schemas.microsoft.com/office/drawing/2010/main" val="0"/>
              </a:ext>
            </a:extLst>
          </a:blip>
          <a:srcRect t="20000" b="19879"/>
          <a:stretch/>
        </p:blipFill>
        <p:spPr>
          <a:xfrm>
            <a:off x="257694" y="1404851"/>
            <a:ext cx="7894997" cy="4746568"/>
          </a:xfrm>
          <a:prstGeom prst="rect">
            <a:avLst/>
          </a:prstGeom>
        </p:spPr>
      </p:pic>
      <p:sp>
        <p:nvSpPr>
          <p:cNvPr id="6" name="Rectángulo 5"/>
          <p:cNvSpPr/>
          <p:nvPr/>
        </p:nvSpPr>
        <p:spPr>
          <a:xfrm>
            <a:off x="1313411" y="1787236"/>
            <a:ext cx="5802284" cy="5652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7" name="CuadroTexto 6"/>
          <p:cNvSpPr txBox="1"/>
          <p:nvPr/>
        </p:nvSpPr>
        <p:spPr>
          <a:xfrm>
            <a:off x="1479665" y="1870364"/>
            <a:ext cx="1313411" cy="374072"/>
          </a:xfrm>
          <a:prstGeom prst="rect">
            <a:avLst/>
          </a:prstGeom>
          <a:noFill/>
        </p:spPr>
        <p:txBody>
          <a:bodyPr wrap="square" rtlCol="0">
            <a:spAutoFit/>
          </a:bodyPr>
          <a:lstStyle/>
          <a:p>
            <a:r>
              <a:rPr lang="es-ES" dirty="0" smtClean="0"/>
              <a:t>MatchWork</a:t>
            </a:r>
            <a:endParaRPr lang="es-419" dirty="0"/>
          </a:p>
        </p:txBody>
      </p:sp>
      <p:sp>
        <p:nvSpPr>
          <p:cNvPr id="8" name="Rectángulo redondeado 7"/>
          <p:cNvSpPr/>
          <p:nvPr/>
        </p:nvSpPr>
        <p:spPr>
          <a:xfrm>
            <a:off x="5827219" y="1953491"/>
            <a:ext cx="1172094"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Cerrar Sesión</a:t>
            </a:r>
            <a:endParaRPr lang="es-419" sz="1000" dirty="0"/>
          </a:p>
        </p:txBody>
      </p:sp>
      <p:sp>
        <p:nvSpPr>
          <p:cNvPr id="19" name="CuadroTexto 18"/>
          <p:cNvSpPr txBox="1"/>
          <p:nvPr/>
        </p:nvSpPr>
        <p:spPr>
          <a:xfrm>
            <a:off x="7931081" y="1953491"/>
            <a:ext cx="3699164" cy="2031325"/>
          </a:xfrm>
          <a:prstGeom prst="rect">
            <a:avLst/>
          </a:prstGeom>
          <a:noFill/>
        </p:spPr>
        <p:txBody>
          <a:bodyPr wrap="square" rtlCol="0">
            <a:spAutoFit/>
          </a:bodyPr>
          <a:lstStyle/>
          <a:p>
            <a:r>
              <a:rPr lang="es-ES" dirty="0" smtClean="0"/>
              <a:t>La videollamada será en la misma plataforma de forma instantánea (no es una meet) y ayudara a concretar mejor tanto a las empresas como a los profesionales evitando contratiempos.</a:t>
            </a:r>
          </a:p>
          <a:p>
            <a:endParaRPr lang="es-ES" dirty="0"/>
          </a:p>
        </p:txBody>
      </p:sp>
      <p:sp>
        <p:nvSpPr>
          <p:cNvPr id="20" name="CuadroTexto 19"/>
          <p:cNvSpPr txBox="1"/>
          <p:nvPr/>
        </p:nvSpPr>
        <p:spPr>
          <a:xfrm>
            <a:off x="2435628" y="1005840"/>
            <a:ext cx="3807230" cy="369332"/>
          </a:xfrm>
          <a:prstGeom prst="rect">
            <a:avLst/>
          </a:prstGeom>
          <a:noFill/>
        </p:spPr>
        <p:txBody>
          <a:bodyPr wrap="square" rtlCol="0">
            <a:spAutoFit/>
          </a:bodyPr>
          <a:lstStyle/>
          <a:p>
            <a:pPr algn="ctr"/>
            <a:r>
              <a:rPr lang="es-ES" dirty="0" smtClean="0"/>
              <a:t>Entrevista por Videollamada</a:t>
            </a:r>
            <a:endParaRPr lang="es-419" dirty="0"/>
          </a:p>
        </p:txBody>
      </p:sp>
      <p:sp>
        <p:nvSpPr>
          <p:cNvPr id="27" name="CuadroTexto 26"/>
          <p:cNvSpPr txBox="1"/>
          <p:nvPr/>
        </p:nvSpPr>
        <p:spPr>
          <a:xfrm>
            <a:off x="4393279" y="1930995"/>
            <a:ext cx="1363284" cy="246221"/>
          </a:xfrm>
          <a:prstGeom prst="rect">
            <a:avLst/>
          </a:prstGeom>
          <a:noFill/>
        </p:spPr>
        <p:txBody>
          <a:bodyPr wrap="square" rtlCol="0">
            <a:spAutoFit/>
          </a:bodyPr>
          <a:lstStyle/>
          <a:p>
            <a:pPr algn="r"/>
            <a:r>
              <a:rPr lang="es-ES" sz="1000" dirty="0" smtClean="0"/>
              <a:t>Nombre Usuario</a:t>
            </a:r>
            <a:endParaRPr lang="es-419" sz="1000" dirty="0"/>
          </a:p>
        </p:txBody>
      </p:sp>
      <p:cxnSp>
        <p:nvCxnSpPr>
          <p:cNvPr id="16" name="Conector recto de flecha 15"/>
          <p:cNvCxnSpPr/>
          <p:nvPr/>
        </p:nvCxnSpPr>
        <p:spPr>
          <a:xfrm flipH="1">
            <a:off x="7324929" y="2382181"/>
            <a:ext cx="606152" cy="352706"/>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5" name="Rectángulo 14"/>
          <p:cNvSpPr/>
          <p:nvPr/>
        </p:nvSpPr>
        <p:spPr>
          <a:xfrm>
            <a:off x="1579418" y="2477193"/>
            <a:ext cx="5345084" cy="29177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pic>
        <p:nvPicPr>
          <p:cNvPr id="35" name="Imagen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4218" y="2571382"/>
            <a:ext cx="2426638" cy="2426638"/>
          </a:xfrm>
          <a:prstGeom prst="rect">
            <a:avLst/>
          </a:prstGeom>
        </p:spPr>
      </p:pic>
      <p:sp>
        <p:nvSpPr>
          <p:cNvPr id="37" name="Rectángulo 36"/>
          <p:cNvSpPr/>
          <p:nvPr/>
        </p:nvSpPr>
        <p:spPr>
          <a:xfrm>
            <a:off x="6181221" y="2503484"/>
            <a:ext cx="703810" cy="6788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pic>
        <p:nvPicPr>
          <p:cNvPr id="36" name="Imagen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4165" y="2586491"/>
            <a:ext cx="437923" cy="437923"/>
          </a:xfrm>
          <a:prstGeom prst="rect">
            <a:avLst/>
          </a:prstGeom>
        </p:spPr>
      </p:pic>
      <p:pic>
        <p:nvPicPr>
          <p:cNvPr id="17" name="Imagen 16"/>
          <p:cNvPicPr>
            <a:picLocks noChangeAspect="1"/>
          </p:cNvPicPr>
          <p:nvPr/>
        </p:nvPicPr>
        <p:blipFill>
          <a:blip r:embed="rId4"/>
          <a:stretch>
            <a:fillRect/>
          </a:stretch>
        </p:blipFill>
        <p:spPr>
          <a:xfrm>
            <a:off x="5411901" y="3226694"/>
            <a:ext cx="1112663" cy="929640"/>
          </a:xfrm>
          <a:prstGeom prst="rect">
            <a:avLst/>
          </a:prstGeom>
        </p:spPr>
      </p:pic>
      <p:pic>
        <p:nvPicPr>
          <p:cNvPr id="18" name="Imagen 17"/>
          <p:cNvPicPr>
            <a:picLocks noChangeAspect="1"/>
          </p:cNvPicPr>
          <p:nvPr/>
        </p:nvPicPr>
        <p:blipFill>
          <a:blip r:embed="rId5"/>
          <a:stretch>
            <a:fillRect/>
          </a:stretch>
        </p:blipFill>
        <p:spPr>
          <a:xfrm>
            <a:off x="3646950" y="5119768"/>
            <a:ext cx="376410" cy="256481"/>
          </a:xfrm>
          <a:prstGeom prst="rect">
            <a:avLst/>
          </a:prstGeom>
        </p:spPr>
      </p:pic>
      <p:pic>
        <p:nvPicPr>
          <p:cNvPr id="38" name="Imagen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78644" y="5055013"/>
            <a:ext cx="289199" cy="289199"/>
          </a:xfrm>
          <a:prstGeom prst="rect">
            <a:avLst/>
          </a:prstGeom>
        </p:spPr>
      </p:pic>
    </p:spTree>
    <p:extLst>
      <p:ext uri="{BB962C8B-B14F-4D97-AF65-F5344CB8AC3E}">
        <p14:creationId xmlns:p14="http://schemas.microsoft.com/office/powerpoint/2010/main" val="15359200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15884" y="282633"/>
            <a:ext cx="1845952" cy="369332"/>
          </a:xfrm>
          <a:prstGeom prst="rect">
            <a:avLst/>
          </a:prstGeom>
          <a:noFill/>
        </p:spPr>
        <p:txBody>
          <a:bodyPr wrap="square" rtlCol="0">
            <a:spAutoFit/>
          </a:bodyPr>
          <a:lstStyle/>
          <a:p>
            <a:r>
              <a:rPr lang="es-ES" dirty="0" smtClean="0"/>
              <a:t>Mapa del sitio</a:t>
            </a:r>
            <a:endParaRPr lang="es-419" dirty="0"/>
          </a:p>
        </p:txBody>
      </p:sp>
      <p:sp>
        <p:nvSpPr>
          <p:cNvPr id="2" name="Rectángulo 1"/>
          <p:cNvSpPr/>
          <p:nvPr/>
        </p:nvSpPr>
        <p:spPr>
          <a:xfrm>
            <a:off x="1496293" y="2751513"/>
            <a:ext cx="769263" cy="532014"/>
          </a:xfrm>
          <a:prstGeom prst="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s-ES" sz="800" dirty="0" smtClean="0"/>
              <a:t>Inicio Home</a:t>
            </a:r>
            <a:endParaRPr lang="es-419" sz="800" dirty="0"/>
          </a:p>
        </p:txBody>
      </p:sp>
      <p:sp>
        <p:nvSpPr>
          <p:cNvPr id="21" name="Rectángulo 20"/>
          <p:cNvSpPr/>
          <p:nvPr/>
        </p:nvSpPr>
        <p:spPr>
          <a:xfrm>
            <a:off x="2546468" y="1931324"/>
            <a:ext cx="769263" cy="532014"/>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s-ES" sz="800" dirty="0" smtClean="0"/>
              <a:t>Login Profesional</a:t>
            </a:r>
            <a:endParaRPr lang="es-419" sz="800" dirty="0"/>
          </a:p>
        </p:txBody>
      </p:sp>
      <p:sp>
        <p:nvSpPr>
          <p:cNvPr id="22" name="Rectángulo 21"/>
          <p:cNvSpPr/>
          <p:nvPr/>
        </p:nvSpPr>
        <p:spPr>
          <a:xfrm>
            <a:off x="2570357" y="3555077"/>
            <a:ext cx="769263" cy="532014"/>
          </a:xfrm>
          <a:prstGeom prst="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r>
              <a:rPr lang="es-ES" sz="800" dirty="0" smtClean="0"/>
              <a:t>Login Empresa</a:t>
            </a:r>
            <a:endParaRPr lang="es-419" sz="800" dirty="0"/>
          </a:p>
        </p:txBody>
      </p:sp>
      <p:sp>
        <p:nvSpPr>
          <p:cNvPr id="23" name="Rectángulo 22"/>
          <p:cNvSpPr/>
          <p:nvPr/>
        </p:nvSpPr>
        <p:spPr>
          <a:xfrm>
            <a:off x="2911326" y="4465906"/>
            <a:ext cx="769263" cy="532014"/>
          </a:xfrm>
          <a:prstGeom prst="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r>
              <a:rPr lang="es-ES" sz="800" dirty="0" smtClean="0"/>
              <a:t>Registro Empresa</a:t>
            </a:r>
            <a:endParaRPr lang="es-419" sz="800" dirty="0"/>
          </a:p>
        </p:txBody>
      </p:sp>
      <p:sp>
        <p:nvSpPr>
          <p:cNvPr id="24" name="Rectángulo 23"/>
          <p:cNvSpPr/>
          <p:nvPr/>
        </p:nvSpPr>
        <p:spPr>
          <a:xfrm>
            <a:off x="3564588" y="5542990"/>
            <a:ext cx="769263" cy="532014"/>
          </a:xfrm>
          <a:prstGeom prst="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r>
              <a:rPr lang="es-ES" sz="800" dirty="0" smtClean="0"/>
              <a:t>Confirmación Empresa</a:t>
            </a:r>
            <a:endParaRPr lang="es-419" sz="800" dirty="0"/>
          </a:p>
        </p:txBody>
      </p:sp>
      <p:cxnSp>
        <p:nvCxnSpPr>
          <p:cNvPr id="9" name="Conector angular 8"/>
          <p:cNvCxnSpPr>
            <a:stCxn id="2" idx="2"/>
            <a:endCxn id="22" idx="1"/>
          </p:cNvCxnSpPr>
          <p:nvPr/>
        </p:nvCxnSpPr>
        <p:spPr>
          <a:xfrm rot="16200000" flipH="1">
            <a:off x="1956863" y="3207589"/>
            <a:ext cx="537557" cy="689432"/>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25" name="Conector angular 24"/>
          <p:cNvCxnSpPr>
            <a:stCxn id="22" idx="2"/>
            <a:endCxn id="23" idx="1"/>
          </p:cNvCxnSpPr>
          <p:nvPr/>
        </p:nvCxnSpPr>
        <p:spPr>
          <a:xfrm rot="5400000">
            <a:off x="2610747" y="4387671"/>
            <a:ext cx="644822" cy="43663"/>
          </a:xfrm>
          <a:prstGeom prst="bentConnector4">
            <a:avLst>
              <a:gd name="adj1" fmla="val 29374"/>
              <a:gd name="adj2" fmla="val 623555"/>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31" name="Conector angular 30"/>
          <p:cNvCxnSpPr>
            <a:stCxn id="23" idx="2"/>
            <a:endCxn id="24" idx="1"/>
          </p:cNvCxnSpPr>
          <p:nvPr/>
        </p:nvCxnSpPr>
        <p:spPr>
          <a:xfrm rot="16200000" flipH="1">
            <a:off x="3024735" y="5269143"/>
            <a:ext cx="811077" cy="268630"/>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34" name="Rectángulo 33"/>
          <p:cNvSpPr/>
          <p:nvPr/>
        </p:nvSpPr>
        <p:spPr>
          <a:xfrm>
            <a:off x="2911325" y="1109565"/>
            <a:ext cx="769263" cy="532014"/>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s-ES" sz="800" dirty="0" smtClean="0"/>
              <a:t>Login Profesional</a:t>
            </a:r>
            <a:endParaRPr lang="es-419" sz="800" dirty="0"/>
          </a:p>
        </p:txBody>
      </p:sp>
      <p:sp>
        <p:nvSpPr>
          <p:cNvPr id="39" name="Rectángulo 38"/>
          <p:cNvSpPr/>
          <p:nvPr/>
        </p:nvSpPr>
        <p:spPr>
          <a:xfrm>
            <a:off x="3564587" y="385958"/>
            <a:ext cx="769263" cy="532014"/>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s-ES" sz="800" dirty="0" smtClean="0"/>
              <a:t>Login Profesional</a:t>
            </a:r>
            <a:endParaRPr lang="es-419" sz="800" dirty="0"/>
          </a:p>
        </p:txBody>
      </p:sp>
      <p:cxnSp>
        <p:nvCxnSpPr>
          <p:cNvPr id="40" name="Conector angular 39"/>
          <p:cNvCxnSpPr>
            <a:stCxn id="2" idx="0"/>
            <a:endCxn id="21" idx="1"/>
          </p:cNvCxnSpPr>
          <p:nvPr/>
        </p:nvCxnSpPr>
        <p:spPr>
          <a:xfrm rot="5400000" flipH="1" flipV="1">
            <a:off x="1936605" y="2141651"/>
            <a:ext cx="554182" cy="66554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Conector angular 32"/>
          <p:cNvCxnSpPr>
            <a:stCxn id="24" idx="2"/>
            <a:endCxn id="22" idx="1"/>
          </p:cNvCxnSpPr>
          <p:nvPr/>
        </p:nvCxnSpPr>
        <p:spPr>
          <a:xfrm rot="5400000" flipH="1">
            <a:off x="2132829" y="4258613"/>
            <a:ext cx="2253920" cy="1378863"/>
          </a:xfrm>
          <a:prstGeom prst="bentConnector4">
            <a:avLst>
              <a:gd name="adj1" fmla="val -10142"/>
              <a:gd name="adj2" fmla="val 116579"/>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2" name="Conector angular 41"/>
          <p:cNvCxnSpPr>
            <a:stCxn id="21" idx="0"/>
            <a:endCxn id="34" idx="1"/>
          </p:cNvCxnSpPr>
          <p:nvPr/>
        </p:nvCxnSpPr>
        <p:spPr>
          <a:xfrm rot="16200000" flipV="1">
            <a:off x="2643337" y="1643560"/>
            <a:ext cx="555752" cy="19775"/>
          </a:xfrm>
          <a:prstGeom prst="bentConnector4">
            <a:avLst>
              <a:gd name="adj1" fmla="val 26068"/>
              <a:gd name="adj2" fmla="val 192402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Conector angular 42"/>
          <p:cNvCxnSpPr>
            <a:stCxn id="34" idx="0"/>
            <a:endCxn id="39" idx="1"/>
          </p:cNvCxnSpPr>
          <p:nvPr/>
        </p:nvCxnSpPr>
        <p:spPr>
          <a:xfrm rot="5400000" flipH="1" flipV="1">
            <a:off x="3201472" y="746450"/>
            <a:ext cx="457600" cy="26863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Conector angular 45"/>
          <p:cNvCxnSpPr>
            <a:stCxn id="39" idx="0"/>
            <a:endCxn id="21" idx="1"/>
          </p:cNvCxnSpPr>
          <p:nvPr/>
        </p:nvCxnSpPr>
        <p:spPr>
          <a:xfrm rot="16200000" flipH="1" flipV="1">
            <a:off x="2342157" y="590268"/>
            <a:ext cx="1811373" cy="1402751"/>
          </a:xfrm>
          <a:prstGeom prst="bentConnector4">
            <a:avLst>
              <a:gd name="adj1" fmla="val -12620"/>
              <a:gd name="adj2" fmla="val 109778"/>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1" name="Rectángulo 50"/>
          <p:cNvSpPr/>
          <p:nvPr/>
        </p:nvSpPr>
        <p:spPr>
          <a:xfrm>
            <a:off x="4602480" y="1557060"/>
            <a:ext cx="769263" cy="532014"/>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s-ES" sz="800" dirty="0" smtClean="0"/>
              <a:t>Dashboard Profesional</a:t>
            </a:r>
            <a:endParaRPr lang="es-419" sz="800" dirty="0"/>
          </a:p>
        </p:txBody>
      </p:sp>
      <p:cxnSp>
        <p:nvCxnSpPr>
          <p:cNvPr id="52" name="Conector angular 51"/>
          <p:cNvCxnSpPr>
            <a:stCxn id="21" idx="3"/>
            <a:endCxn id="51" idx="1"/>
          </p:cNvCxnSpPr>
          <p:nvPr/>
        </p:nvCxnSpPr>
        <p:spPr>
          <a:xfrm flipV="1">
            <a:off x="3315731" y="1823067"/>
            <a:ext cx="1286749" cy="374264"/>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6" name="Rectángulo 55"/>
          <p:cNvSpPr/>
          <p:nvPr/>
        </p:nvSpPr>
        <p:spPr>
          <a:xfrm>
            <a:off x="6065514" y="1752221"/>
            <a:ext cx="769263" cy="532014"/>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s-ES" sz="800" dirty="0" smtClean="0"/>
              <a:t>Mis Postulaciones</a:t>
            </a:r>
            <a:endParaRPr lang="es-419" sz="800" dirty="0"/>
          </a:p>
        </p:txBody>
      </p:sp>
      <p:sp>
        <p:nvSpPr>
          <p:cNvPr id="57" name="Rectángulo 56"/>
          <p:cNvSpPr/>
          <p:nvPr/>
        </p:nvSpPr>
        <p:spPr>
          <a:xfrm>
            <a:off x="6065516" y="400406"/>
            <a:ext cx="769263" cy="532014"/>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s-ES" sz="800" dirty="0" smtClean="0"/>
              <a:t>Mis Match</a:t>
            </a:r>
            <a:endParaRPr lang="es-419" sz="800" dirty="0"/>
          </a:p>
        </p:txBody>
      </p:sp>
      <p:sp>
        <p:nvSpPr>
          <p:cNvPr id="58" name="Rectángulo 57"/>
          <p:cNvSpPr/>
          <p:nvPr/>
        </p:nvSpPr>
        <p:spPr>
          <a:xfrm>
            <a:off x="6065514" y="2471059"/>
            <a:ext cx="769263" cy="532014"/>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s-ES" sz="800" dirty="0" smtClean="0"/>
              <a:t>Perfil Profesional</a:t>
            </a:r>
            <a:endParaRPr lang="es-419" sz="800" dirty="0"/>
          </a:p>
        </p:txBody>
      </p:sp>
      <p:sp>
        <p:nvSpPr>
          <p:cNvPr id="59" name="Rectángulo 58"/>
          <p:cNvSpPr/>
          <p:nvPr/>
        </p:nvSpPr>
        <p:spPr>
          <a:xfrm>
            <a:off x="6065515" y="1061866"/>
            <a:ext cx="769263" cy="532014"/>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s-ES" sz="800" dirty="0" smtClean="0"/>
              <a:t>Otros trabajos</a:t>
            </a:r>
            <a:endParaRPr lang="es-419" sz="800" dirty="0"/>
          </a:p>
        </p:txBody>
      </p:sp>
      <p:cxnSp>
        <p:nvCxnSpPr>
          <p:cNvPr id="60" name="Conector angular 59"/>
          <p:cNvCxnSpPr>
            <a:stCxn id="51" idx="0"/>
            <a:endCxn id="57" idx="1"/>
          </p:cNvCxnSpPr>
          <p:nvPr/>
        </p:nvCxnSpPr>
        <p:spPr>
          <a:xfrm rot="5400000" flipH="1" flipV="1">
            <a:off x="5080991" y="572535"/>
            <a:ext cx="890647" cy="107840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Conector angular 62"/>
          <p:cNvCxnSpPr>
            <a:stCxn id="51" idx="3"/>
            <a:endCxn id="59" idx="1"/>
          </p:cNvCxnSpPr>
          <p:nvPr/>
        </p:nvCxnSpPr>
        <p:spPr>
          <a:xfrm flipV="1">
            <a:off x="5371743" y="1327873"/>
            <a:ext cx="693772" cy="495194"/>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8" name="Conector angular 67"/>
          <p:cNvCxnSpPr>
            <a:stCxn id="51" idx="3"/>
            <a:endCxn id="56" idx="1"/>
          </p:cNvCxnSpPr>
          <p:nvPr/>
        </p:nvCxnSpPr>
        <p:spPr>
          <a:xfrm>
            <a:off x="5371743" y="1823067"/>
            <a:ext cx="693771" cy="19516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Conector angular 70"/>
          <p:cNvCxnSpPr>
            <a:stCxn id="51" idx="2"/>
            <a:endCxn id="58" idx="1"/>
          </p:cNvCxnSpPr>
          <p:nvPr/>
        </p:nvCxnSpPr>
        <p:spPr>
          <a:xfrm rot="16200000" flipH="1">
            <a:off x="5202317" y="1873869"/>
            <a:ext cx="647992" cy="107840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Rectángulo 73"/>
          <p:cNvSpPr/>
          <p:nvPr/>
        </p:nvSpPr>
        <p:spPr>
          <a:xfrm>
            <a:off x="7913179" y="1206765"/>
            <a:ext cx="769263" cy="532014"/>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s-ES" sz="800" dirty="0" smtClean="0"/>
              <a:t>Detalle Oferta</a:t>
            </a:r>
            <a:endParaRPr lang="es-419" sz="800" dirty="0"/>
          </a:p>
        </p:txBody>
      </p:sp>
      <p:cxnSp>
        <p:nvCxnSpPr>
          <p:cNvPr id="75" name="Conector angular 74"/>
          <p:cNvCxnSpPr>
            <a:stCxn id="59" idx="3"/>
            <a:endCxn id="74" idx="1"/>
          </p:cNvCxnSpPr>
          <p:nvPr/>
        </p:nvCxnSpPr>
        <p:spPr>
          <a:xfrm>
            <a:off x="6834778" y="1327873"/>
            <a:ext cx="1078401" cy="144899"/>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9" name="Conector angular 78"/>
          <p:cNvCxnSpPr>
            <a:stCxn id="57" idx="3"/>
            <a:endCxn id="74" idx="0"/>
          </p:cNvCxnSpPr>
          <p:nvPr/>
        </p:nvCxnSpPr>
        <p:spPr>
          <a:xfrm>
            <a:off x="6834779" y="666413"/>
            <a:ext cx="1463032" cy="54035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2" name="Conector angular 81"/>
          <p:cNvCxnSpPr>
            <a:stCxn id="56" idx="3"/>
            <a:endCxn id="74" idx="2"/>
          </p:cNvCxnSpPr>
          <p:nvPr/>
        </p:nvCxnSpPr>
        <p:spPr>
          <a:xfrm flipV="1">
            <a:off x="6834777" y="1738779"/>
            <a:ext cx="1463034" cy="27944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6" name="Rectángulo 85"/>
          <p:cNvSpPr/>
          <p:nvPr/>
        </p:nvSpPr>
        <p:spPr>
          <a:xfrm>
            <a:off x="6065514" y="3289070"/>
            <a:ext cx="769263" cy="53201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s-ES" sz="800" dirty="0" smtClean="0"/>
              <a:t>Chat Window / </a:t>
            </a:r>
            <a:r>
              <a:rPr lang="es-ES" sz="800" dirty="0" err="1" smtClean="0"/>
              <a:t>Barrra</a:t>
            </a:r>
            <a:r>
              <a:rPr lang="es-ES" sz="800" dirty="0" smtClean="0"/>
              <a:t> Contactos</a:t>
            </a:r>
            <a:endParaRPr lang="es-419" sz="800" dirty="0"/>
          </a:p>
        </p:txBody>
      </p:sp>
      <p:cxnSp>
        <p:nvCxnSpPr>
          <p:cNvPr id="87" name="Conector angular 86"/>
          <p:cNvCxnSpPr>
            <a:stCxn id="51" idx="2"/>
            <a:endCxn id="86" idx="1"/>
          </p:cNvCxnSpPr>
          <p:nvPr/>
        </p:nvCxnSpPr>
        <p:spPr>
          <a:xfrm rot="16200000" flipH="1">
            <a:off x="4793312" y="2282874"/>
            <a:ext cx="1466003" cy="1078402"/>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sp>
        <p:nvSpPr>
          <p:cNvPr id="90" name="Rectángulo 89"/>
          <p:cNvSpPr/>
          <p:nvPr/>
        </p:nvSpPr>
        <p:spPr>
          <a:xfrm>
            <a:off x="9650532" y="1937872"/>
            <a:ext cx="769263" cy="532014"/>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s-ES" sz="800" dirty="0" smtClean="0"/>
              <a:t>Postulación</a:t>
            </a:r>
            <a:endParaRPr lang="es-419" sz="800" dirty="0"/>
          </a:p>
        </p:txBody>
      </p:sp>
      <p:cxnSp>
        <p:nvCxnSpPr>
          <p:cNvPr id="91" name="Conector angular 90"/>
          <p:cNvCxnSpPr>
            <a:stCxn id="74" idx="3"/>
            <a:endCxn id="90" idx="1"/>
          </p:cNvCxnSpPr>
          <p:nvPr/>
        </p:nvCxnSpPr>
        <p:spPr>
          <a:xfrm>
            <a:off x="8682442" y="1472772"/>
            <a:ext cx="968090" cy="731107"/>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5" name="Rectángulo 94"/>
          <p:cNvSpPr/>
          <p:nvPr/>
        </p:nvSpPr>
        <p:spPr>
          <a:xfrm>
            <a:off x="4567387" y="4199899"/>
            <a:ext cx="769263" cy="532014"/>
          </a:xfrm>
          <a:prstGeom prst="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r>
              <a:rPr lang="es-ES" sz="800" dirty="0" smtClean="0"/>
              <a:t>Dashboard Profesional</a:t>
            </a:r>
            <a:endParaRPr lang="es-419" sz="800" dirty="0"/>
          </a:p>
        </p:txBody>
      </p:sp>
      <p:cxnSp>
        <p:nvCxnSpPr>
          <p:cNvPr id="96" name="Conector angular 95"/>
          <p:cNvCxnSpPr>
            <a:stCxn id="22" idx="3"/>
            <a:endCxn id="95" idx="1"/>
          </p:cNvCxnSpPr>
          <p:nvPr/>
        </p:nvCxnSpPr>
        <p:spPr>
          <a:xfrm>
            <a:off x="3339620" y="3821084"/>
            <a:ext cx="1227767" cy="644822"/>
          </a:xfrm>
          <a:prstGeom prst="bentConnector3">
            <a:avLst>
              <a:gd name="adj1" fmla="val 50000"/>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99" name="Rectángulo 98"/>
          <p:cNvSpPr/>
          <p:nvPr/>
        </p:nvSpPr>
        <p:spPr>
          <a:xfrm>
            <a:off x="6065514" y="4199899"/>
            <a:ext cx="769263" cy="532014"/>
          </a:xfrm>
          <a:prstGeom prst="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r>
              <a:rPr lang="es-ES" sz="800" dirty="0" smtClean="0"/>
              <a:t>Crear Oferta</a:t>
            </a:r>
            <a:endParaRPr lang="es-419" sz="800" dirty="0"/>
          </a:p>
        </p:txBody>
      </p:sp>
      <p:sp>
        <p:nvSpPr>
          <p:cNvPr id="100" name="Rectángulo 99"/>
          <p:cNvSpPr/>
          <p:nvPr/>
        </p:nvSpPr>
        <p:spPr>
          <a:xfrm>
            <a:off x="6065514" y="4948044"/>
            <a:ext cx="769263" cy="532014"/>
          </a:xfrm>
          <a:prstGeom prst="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r>
              <a:rPr lang="es-ES" sz="800" dirty="0" smtClean="0"/>
              <a:t>Mis Ofertas</a:t>
            </a:r>
            <a:endParaRPr lang="es-419" sz="800" dirty="0"/>
          </a:p>
        </p:txBody>
      </p:sp>
      <p:sp>
        <p:nvSpPr>
          <p:cNvPr id="101" name="Rectángulo 100"/>
          <p:cNvSpPr/>
          <p:nvPr/>
        </p:nvSpPr>
        <p:spPr>
          <a:xfrm>
            <a:off x="6065514" y="5808997"/>
            <a:ext cx="769263" cy="532014"/>
          </a:xfrm>
          <a:prstGeom prst="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r>
              <a:rPr lang="es-ES" sz="800" dirty="0" smtClean="0"/>
              <a:t>Perfil Empresa</a:t>
            </a:r>
            <a:endParaRPr lang="es-419" sz="800" dirty="0"/>
          </a:p>
        </p:txBody>
      </p:sp>
      <p:cxnSp>
        <p:nvCxnSpPr>
          <p:cNvPr id="102" name="Conector angular 101"/>
          <p:cNvCxnSpPr>
            <a:stCxn id="95" idx="3"/>
            <a:endCxn id="99" idx="1"/>
          </p:cNvCxnSpPr>
          <p:nvPr/>
        </p:nvCxnSpPr>
        <p:spPr>
          <a:xfrm>
            <a:off x="5336650" y="4465906"/>
            <a:ext cx="728864" cy="12700"/>
          </a:xfrm>
          <a:prstGeom prst="bentConnector3">
            <a:avLst>
              <a:gd name="adj1" fmla="val 50000"/>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05" name="Conector angular 104"/>
          <p:cNvCxnSpPr>
            <a:stCxn id="95" idx="2"/>
            <a:endCxn id="100" idx="1"/>
          </p:cNvCxnSpPr>
          <p:nvPr/>
        </p:nvCxnSpPr>
        <p:spPr>
          <a:xfrm rot="16200000" flipH="1">
            <a:off x="5267697" y="4416234"/>
            <a:ext cx="482138" cy="1113495"/>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08" name="Conector angular 107"/>
          <p:cNvCxnSpPr>
            <a:stCxn id="95" idx="0"/>
            <a:endCxn id="86" idx="1"/>
          </p:cNvCxnSpPr>
          <p:nvPr/>
        </p:nvCxnSpPr>
        <p:spPr>
          <a:xfrm rot="5400000" flipH="1" flipV="1">
            <a:off x="5186355" y="3320741"/>
            <a:ext cx="644822" cy="1113495"/>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cxnSp>
        <p:nvCxnSpPr>
          <p:cNvPr id="111" name="Conector angular 110"/>
          <p:cNvCxnSpPr>
            <a:stCxn id="95" idx="2"/>
            <a:endCxn id="101" idx="1"/>
          </p:cNvCxnSpPr>
          <p:nvPr/>
        </p:nvCxnSpPr>
        <p:spPr>
          <a:xfrm rot="16200000" flipH="1">
            <a:off x="4837221" y="4846710"/>
            <a:ext cx="1343091" cy="1113495"/>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14" name="Rectángulo 113"/>
          <p:cNvSpPr/>
          <p:nvPr/>
        </p:nvSpPr>
        <p:spPr>
          <a:xfrm>
            <a:off x="7811718" y="4948044"/>
            <a:ext cx="769263" cy="532014"/>
          </a:xfrm>
          <a:prstGeom prst="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r>
              <a:rPr lang="es-ES" sz="800" dirty="0" smtClean="0"/>
              <a:t>Detalle Oferta y Postulantes</a:t>
            </a:r>
            <a:endParaRPr lang="es-419" sz="800" dirty="0"/>
          </a:p>
        </p:txBody>
      </p:sp>
      <p:cxnSp>
        <p:nvCxnSpPr>
          <p:cNvPr id="115" name="Conector angular 114"/>
          <p:cNvCxnSpPr>
            <a:stCxn id="100" idx="3"/>
            <a:endCxn id="114" idx="1"/>
          </p:cNvCxnSpPr>
          <p:nvPr/>
        </p:nvCxnSpPr>
        <p:spPr>
          <a:xfrm>
            <a:off x="6834777" y="5214051"/>
            <a:ext cx="976941" cy="12700"/>
          </a:xfrm>
          <a:prstGeom prst="bentConnector3">
            <a:avLst>
              <a:gd name="adj1" fmla="val 50000"/>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19" name="Rectángulo 118"/>
          <p:cNvSpPr/>
          <p:nvPr/>
        </p:nvSpPr>
        <p:spPr>
          <a:xfrm>
            <a:off x="9650532" y="3427631"/>
            <a:ext cx="769263" cy="532014"/>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s-ES" sz="800" dirty="0" smtClean="0"/>
              <a:t>Videollamada</a:t>
            </a:r>
            <a:endParaRPr lang="es-419" sz="800" dirty="0"/>
          </a:p>
        </p:txBody>
      </p:sp>
      <p:cxnSp>
        <p:nvCxnSpPr>
          <p:cNvPr id="120" name="Conector angular 119"/>
          <p:cNvCxnSpPr>
            <a:stCxn id="114" idx="3"/>
            <a:endCxn id="119" idx="2"/>
          </p:cNvCxnSpPr>
          <p:nvPr/>
        </p:nvCxnSpPr>
        <p:spPr>
          <a:xfrm flipV="1">
            <a:off x="8580981" y="3959645"/>
            <a:ext cx="1454183" cy="1254406"/>
          </a:xfrm>
          <a:prstGeom prst="bentConnector2">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24" name="Conector angular 123"/>
          <p:cNvCxnSpPr>
            <a:stCxn id="90" idx="2"/>
            <a:endCxn id="119" idx="0"/>
          </p:cNvCxnSpPr>
          <p:nvPr/>
        </p:nvCxnSpPr>
        <p:spPr>
          <a:xfrm rot="5400000">
            <a:off x="9556292" y="2948758"/>
            <a:ext cx="957745" cy="1270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6447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15884" y="282633"/>
            <a:ext cx="7248698" cy="369332"/>
          </a:xfrm>
          <a:prstGeom prst="rect">
            <a:avLst/>
          </a:prstGeom>
          <a:noFill/>
        </p:spPr>
        <p:txBody>
          <a:bodyPr wrap="square" rtlCol="0">
            <a:spAutoFit/>
          </a:bodyPr>
          <a:lstStyle/>
          <a:p>
            <a:r>
              <a:rPr lang="es-ES" dirty="0" smtClean="0"/>
              <a:t>Mockups MatchWork Flujo Profesional</a:t>
            </a:r>
            <a:endParaRPr lang="es-419" dirty="0"/>
          </a:p>
        </p:txBody>
      </p:sp>
      <p:pic>
        <p:nvPicPr>
          <p:cNvPr id="5" name="Imagen 4"/>
          <p:cNvPicPr>
            <a:picLocks noChangeAspect="1"/>
          </p:cNvPicPr>
          <p:nvPr/>
        </p:nvPicPr>
        <p:blipFill rotWithShape="1">
          <a:blip r:embed="rId2" cstate="print">
            <a:extLst>
              <a:ext uri="{28A0092B-C50C-407E-A947-70E740481C1C}">
                <a14:useLocalDpi xmlns:a14="http://schemas.microsoft.com/office/drawing/2010/main" val="0"/>
              </a:ext>
            </a:extLst>
          </a:blip>
          <a:srcRect t="20000" b="19879"/>
          <a:stretch/>
        </p:blipFill>
        <p:spPr>
          <a:xfrm>
            <a:off x="257694" y="1404851"/>
            <a:ext cx="7894997" cy="4746568"/>
          </a:xfrm>
          <a:prstGeom prst="rect">
            <a:avLst/>
          </a:prstGeom>
        </p:spPr>
      </p:pic>
      <p:sp>
        <p:nvSpPr>
          <p:cNvPr id="6" name="Rectángulo 5"/>
          <p:cNvSpPr/>
          <p:nvPr/>
        </p:nvSpPr>
        <p:spPr>
          <a:xfrm>
            <a:off x="1296785" y="1787236"/>
            <a:ext cx="5802284" cy="5652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7" name="CuadroTexto 6"/>
          <p:cNvSpPr txBox="1"/>
          <p:nvPr/>
        </p:nvSpPr>
        <p:spPr>
          <a:xfrm>
            <a:off x="1479665" y="1870364"/>
            <a:ext cx="1313411" cy="374072"/>
          </a:xfrm>
          <a:prstGeom prst="rect">
            <a:avLst/>
          </a:prstGeom>
          <a:noFill/>
        </p:spPr>
        <p:txBody>
          <a:bodyPr wrap="square" rtlCol="0">
            <a:spAutoFit/>
          </a:bodyPr>
          <a:lstStyle/>
          <a:p>
            <a:r>
              <a:rPr lang="es-ES" dirty="0" smtClean="0"/>
              <a:t>MatchWork</a:t>
            </a:r>
            <a:endParaRPr lang="es-419" dirty="0"/>
          </a:p>
        </p:txBody>
      </p:sp>
      <p:sp>
        <p:nvSpPr>
          <p:cNvPr id="8" name="Rectángulo redondeado 7"/>
          <p:cNvSpPr/>
          <p:nvPr/>
        </p:nvSpPr>
        <p:spPr>
          <a:xfrm>
            <a:off x="5062451" y="1953491"/>
            <a:ext cx="856211"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Profesional</a:t>
            </a:r>
            <a:endParaRPr lang="es-419" sz="1000" dirty="0"/>
          </a:p>
        </p:txBody>
      </p:sp>
      <p:sp>
        <p:nvSpPr>
          <p:cNvPr id="9" name="Rectángulo redondeado 8"/>
          <p:cNvSpPr/>
          <p:nvPr/>
        </p:nvSpPr>
        <p:spPr>
          <a:xfrm>
            <a:off x="6080760" y="1953491"/>
            <a:ext cx="856211"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Empresa</a:t>
            </a:r>
            <a:endParaRPr lang="es-419" sz="1000" dirty="0"/>
          </a:p>
        </p:txBody>
      </p:sp>
      <p:sp>
        <p:nvSpPr>
          <p:cNvPr id="19" name="CuadroTexto 18"/>
          <p:cNvSpPr txBox="1"/>
          <p:nvPr/>
        </p:nvSpPr>
        <p:spPr>
          <a:xfrm>
            <a:off x="7564582" y="1613838"/>
            <a:ext cx="3699164" cy="1477328"/>
          </a:xfrm>
          <a:prstGeom prst="rect">
            <a:avLst/>
          </a:prstGeom>
          <a:noFill/>
        </p:spPr>
        <p:txBody>
          <a:bodyPr wrap="square" rtlCol="0">
            <a:spAutoFit/>
          </a:bodyPr>
          <a:lstStyle/>
          <a:p>
            <a:endParaRPr lang="es-ES" dirty="0"/>
          </a:p>
          <a:p>
            <a:r>
              <a:rPr lang="es-ES" dirty="0" smtClean="0"/>
              <a:t>Pantalla de ingreso para profesionales, se hicieron 2 login por entidad para evitar seleccionar tipo de rol</a:t>
            </a:r>
            <a:endParaRPr lang="es-419" dirty="0"/>
          </a:p>
        </p:txBody>
      </p:sp>
      <p:sp>
        <p:nvSpPr>
          <p:cNvPr id="20" name="CuadroTexto 19"/>
          <p:cNvSpPr txBox="1"/>
          <p:nvPr/>
        </p:nvSpPr>
        <p:spPr>
          <a:xfrm>
            <a:off x="2435628" y="1005840"/>
            <a:ext cx="3553691" cy="369332"/>
          </a:xfrm>
          <a:prstGeom prst="rect">
            <a:avLst/>
          </a:prstGeom>
          <a:noFill/>
        </p:spPr>
        <p:txBody>
          <a:bodyPr wrap="square" rtlCol="0">
            <a:spAutoFit/>
          </a:bodyPr>
          <a:lstStyle/>
          <a:p>
            <a:pPr algn="ctr"/>
            <a:r>
              <a:rPr lang="es-ES" dirty="0" smtClean="0"/>
              <a:t>Login Profesional</a:t>
            </a:r>
            <a:endParaRPr lang="es-419" dirty="0"/>
          </a:p>
        </p:txBody>
      </p:sp>
      <p:sp>
        <p:nvSpPr>
          <p:cNvPr id="2" name="CuadroTexto 1"/>
          <p:cNvSpPr txBox="1"/>
          <p:nvPr/>
        </p:nvSpPr>
        <p:spPr>
          <a:xfrm>
            <a:off x="3196242" y="2618510"/>
            <a:ext cx="2294314" cy="369332"/>
          </a:xfrm>
          <a:prstGeom prst="rect">
            <a:avLst/>
          </a:prstGeom>
          <a:noFill/>
        </p:spPr>
        <p:txBody>
          <a:bodyPr wrap="square" rtlCol="0">
            <a:spAutoFit/>
          </a:bodyPr>
          <a:lstStyle/>
          <a:p>
            <a:r>
              <a:rPr lang="es-ES" dirty="0" smtClean="0"/>
              <a:t>Ingreso Profesional</a:t>
            </a:r>
            <a:endParaRPr lang="es-419" dirty="0"/>
          </a:p>
        </p:txBody>
      </p:sp>
      <p:sp>
        <p:nvSpPr>
          <p:cNvPr id="3" name="Rectángulo redondeado 2"/>
          <p:cNvSpPr/>
          <p:nvPr/>
        </p:nvSpPr>
        <p:spPr>
          <a:xfrm>
            <a:off x="2419003" y="3242303"/>
            <a:ext cx="3424844" cy="20445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12" name="Rectángulo 11"/>
          <p:cNvSpPr/>
          <p:nvPr/>
        </p:nvSpPr>
        <p:spPr>
          <a:xfrm>
            <a:off x="2793076" y="3607724"/>
            <a:ext cx="2626822" cy="2826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21" name="Rectángulo 20"/>
          <p:cNvSpPr/>
          <p:nvPr/>
        </p:nvSpPr>
        <p:spPr>
          <a:xfrm>
            <a:off x="2793076" y="4235918"/>
            <a:ext cx="2626822" cy="2826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13" name="CuadroTexto 12"/>
          <p:cNvSpPr txBox="1"/>
          <p:nvPr/>
        </p:nvSpPr>
        <p:spPr>
          <a:xfrm>
            <a:off x="2917767" y="3339177"/>
            <a:ext cx="1022466" cy="276999"/>
          </a:xfrm>
          <a:prstGeom prst="rect">
            <a:avLst/>
          </a:prstGeom>
          <a:noFill/>
        </p:spPr>
        <p:txBody>
          <a:bodyPr wrap="square" rtlCol="0">
            <a:spAutoFit/>
          </a:bodyPr>
          <a:lstStyle/>
          <a:p>
            <a:r>
              <a:rPr lang="es-ES" sz="1200" dirty="0" smtClean="0"/>
              <a:t>Email</a:t>
            </a:r>
            <a:endParaRPr lang="es-419" sz="1200" dirty="0"/>
          </a:p>
        </p:txBody>
      </p:sp>
      <p:sp>
        <p:nvSpPr>
          <p:cNvPr id="22" name="CuadroTexto 21"/>
          <p:cNvSpPr txBox="1"/>
          <p:nvPr/>
        </p:nvSpPr>
        <p:spPr>
          <a:xfrm>
            <a:off x="2917767" y="3940169"/>
            <a:ext cx="1022466" cy="276999"/>
          </a:xfrm>
          <a:prstGeom prst="rect">
            <a:avLst/>
          </a:prstGeom>
          <a:noFill/>
        </p:spPr>
        <p:txBody>
          <a:bodyPr wrap="square" rtlCol="0">
            <a:spAutoFit/>
          </a:bodyPr>
          <a:lstStyle/>
          <a:p>
            <a:r>
              <a:rPr lang="es-ES" sz="1200" dirty="0" smtClean="0"/>
              <a:t>Contraseña</a:t>
            </a:r>
            <a:endParaRPr lang="es-419" sz="1200" dirty="0"/>
          </a:p>
        </p:txBody>
      </p:sp>
      <p:sp>
        <p:nvSpPr>
          <p:cNvPr id="23" name="Rectángulo redondeado 22"/>
          <p:cNvSpPr/>
          <p:nvPr/>
        </p:nvSpPr>
        <p:spPr>
          <a:xfrm>
            <a:off x="2793076" y="4676249"/>
            <a:ext cx="856211"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Ingresar</a:t>
            </a:r>
            <a:endParaRPr lang="es-419" sz="1000" dirty="0"/>
          </a:p>
        </p:txBody>
      </p:sp>
      <p:sp>
        <p:nvSpPr>
          <p:cNvPr id="24" name="CuadroTexto 23"/>
          <p:cNvSpPr txBox="1"/>
          <p:nvPr/>
        </p:nvSpPr>
        <p:spPr>
          <a:xfrm>
            <a:off x="3429000" y="4913746"/>
            <a:ext cx="2269375" cy="276999"/>
          </a:xfrm>
          <a:prstGeom prst="rect">
            <a:avLst/>
          </a:prstGeom>
          <a:noFill/>
        </p:spPr>
        <p:txBody>
          <a:bodyPr wrap="square" rtlCol="0">
            <a:spAutoFit/>
          </a:bodyPr>
          <a:lstStyle/>
          <a:p>
            <a:pPr algn="r"/>
            <a:r>
              <a:rPr lang="es-ES" sz="1200" dirty="0" smtClean="0">
                <a:solidFill>
                  <a:srgbClr val="00B050"/>
                </a:solidFill>
              </a:rPr>
              <a:t>Para registrarte ingresa </a:t>
            </a:r>
            <a:r>
              <a:rPr lang="es-ES" sz="1200" dirty="0" err="1" smtClean="0">
                <a:solidFill>
                  <a:srgbClr val="00B050"/>
                </a:solidFill>
              </a:rPr>
              <a:t>aqui</a:t>
            </a:r>
            <a:endParaRPr lang="es-419" sz="1200" dirty="0">
              <a:solidFill>
                <a:srgbClr val="00B050"/>
              </a:solidFill>
            </a:endParaRPr>
          </a:p>
        </p:txBody>
      </p:sp>
    </p:spTree>
    <p:extLst>
      <p:ext uri="{BB962C8B-B14F-4D97-AF65-F5344CB8AC3E}">
        <p14:creationId xmlns:p14="http://schemas.microsoft.com/office/powerpoint/2010/main" val="2613357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15884" y="282633"/>
            <a:ext cx="7248698" cy="369332"/>
          </a:xfrm>
          <a:prstGeom prst="rect">
            <a:avLst/>
          </a:prstGeom>
          <a:noFill/>
        </p:spPr>
        <p:txBody>
          <a:bodyPr wrap="square" rtlCol="0">
            <a:spAutoFit/>
          </a:bodyPr>
          <a:lstStyle/>
          <a:p>
            <a:r>
              <a:rPr lang="es-ES" dirty="0" smtClean="0"/>
              <a:t>Mockups MatchWork Flujo Profesional</a:t>
            </a:r>
            <a:endParaRPr lang="es-419" dirty="0"/>
          </a:p>
        </p:txBody>
      </p:sp>
      <p:pic>
        <p:nvPicPr>
          <p:cNvPr id="5" name="Imagen 4"/>
          <p:cNvPicPr>
            <a:picLocks noChangeAspect="1"/>
          </p:cNvPicPr>
          <p:nvPr/>
        </p:nvPicPr>
        <p:blipFill rotWithShape="1">
          <a:blip r:embed="rId2" cstate="print">
            <a:extLst>
              <a:ext uri="{28A0092B-C50C-407E-A947-70E740481C1C}">
                <a14:useLocalDpi xmlns:a14="http://schemas.microsoft.com/office/drawing/2010/main" val="0"/>
              </a:ext>
            </a:extLst>
          </a:blip>
          <a:srcRect t="20000" b="19879"/>
          <a:stretch/>
        </p:blipFill>
        <p:spPr>
          <a:xfrm>
            <a:off x="257694" y="1404851"/>
            <a:ext cx="7894997" cy="4746568"/>
          </a:xfrm>
          <a:prstGeom prst="rect">
            <a:avLst/>
          </a:prstGeom>
        </p:spPr>
      </p:pic>
      <p:sp>
        <p:nvSpPr>
          <p:cNvPr id="6" name="Rectángulo 5"/>
          <p:cNvSpPr/>
          <p:nvPr/>
        </p:nvSpPr>
        <p:spPr>
          <a:xfrm>
            <a:off x="1296785" y="1787236"/>
            <a:ext cx="5802284" cy="5652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7" name="CuadroTexto 6"/>
          <p:cNvSpPr txBox="1"/>
          <p:nvPr/>
        </p:nvSpPr>
        <p:spPr>
          <a:xfrm>
            <a:off x="1479665" y="1870364"/>
            <a:ext cx="1313411" cy="374072"/>
          </a:xfrm>
          <a:prstGeom prst="rect">
            <a:avLst/>
          </a:prstGeom>
          <a:noFill/>
        </p:spPr>
        <p:txBody>
          <a:bodyPr wrap="square" rtlCol="0">
            <a:spAutoFit/>
          </a:bodyPr>
          <a:lstStyle/>
          <a:p>
            <a:r>
              <a:rPr lang="es-ES" dirty="0" smtClean="0"/>
              <a:t>MatchWork</a:t>
            </a:r>
            <a:endParaRPr lang="es-419" dirty="0"/>
          </a:p>
        </p:txBody>
      </p:sp>
      <p:sp>
        <p:nvSpPr>
          <p:cNvPr id="8" name="Rectángulo redondeado 7"/>
          <p:cNvSpPr/>
          <p:nvPr/>
        </p:nvSpPr>
        <p:spPr>
          <a:xfrm>
            <a:off x="5062451" y="1953491"/>
            <a:ext cx="856211"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Profesional</a:t>
            </a:r>
            <a:endParaRPr lang="es-419" sz="1000" dirty="0"/>
          </a:p>
        </p:txBody>
      </p:sp>
      <p:sp>
        <p:nvSpPr>
          <p:cNvPr id="9" name="Rectángulo redondeado 8"/>
          <p:cNvSpPr/>
          <p:nvPr/>
        </p:nvSpPr>
        <p:spPr>
          <a:xfrm>
            <a:off x="6080760" y="1953491"/>
            <a:ext cx="856211"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Empresa</a:t>
            </a:r>
            <a:endParaRPr lang="es-419" sz="1000" dirty="0"/>
          </a:p>
        </p:txBody>
      </p:sp>
      <p:sp>
        <p:nvSpPr>
          <p:cNvPr id="19" name="CuadroTexto 18"/>
          <p:cNvSpPr txBox="1"/>
          <p:nvPr/>
        </p:nvSpPr>
        <p:spPr>
          <a:xfrm>
            <a:off x="8013469" y="1487978"/>
            <a:ext cx="3699164" cy="2031325"/>
          </a:xfrm>
          <a:prstGeom prst="rect">
            <a:avLst/>
          </a:prstGeom>
          <a:noFill/>
        </p:spPr>
        <p:txBody>
          <a:bodyPr wrap="square" rtlCol="0">
            <a:spAutoFit/>
          </a:bodyPr>
          <a:lstStyle/>
          <a:p>
            <a:endParaRPr lang="es-ES" dirty="0"/>
          </a:p>
          <a:p>
            <a:r>
              <a:rPr lang="es-ES" dirty="0" smtClean="0"/>
              <a:t>Pantalla de registro hacia cognito, se crea un usuario en aws y se pide una confirmación enviando un codigo al correo que se ingreso, por lo mismo este correo debe ser real y propio para rescatar codigo</a:t>
            </a:r>
            <a:endParaRPr lang="es-419" dirty="0"/>
          </a:p>
        </p:txBody>
      </p:sp>
      <p:sp>
        <p:nvSpPr>
          <p:cNvPr id="20" name="CuadroTexto 19"/>
          <p:cNvSpPr txBox="1"/>
          <p:nvPr/>
        </p:nvSpPr>
        <p:spPr>
          <a:xfrm>
            <a:off x="2435628" y="1005840"/>
            <a:ext cx="3553691" cy="369332"/>
          </a:xfrm>
          <a:prstGeom prst="rect">
            <a:avLst/>
          </a:prstGeom>
          <a:noFill/>
        </p:spPr>
        <p:txBody>
          <a:bodyPr wrap="square" rtlCol="0">
            <a:spAutoFit/>
          </a:bodyPr>
          <a:lstStyle/>
          <a:p>
            <a:pPr algn="ctr"/>
            <a:r>
              <a:rPr lang="es-ES" dirty="0" smtClean="0"/>
              <a:t>Registro Profesional</a:t>
            </a:r>
            <a:endParaRPr lang="es-419" dirty="0"/>
          </a:p>
        </p:txBody>
      </p:sp>
      <p:sp>
        <p:nvSpPr>
          <p:cNvPr id="2" name="CuadroTexto 1"/>
          <p:cNvSpPr txBox="1"/>
          <p:nvPr/>
        </p:nvSpPr>
        <p:spPr>
          <a:xfrm>
            <a:off x="3195194" y="2441344"/>
            <a:ext cx="2294314" cy="307777"/>
          </a:xfrm>
          <a:prstGeom prst="rect">
            <a:avLst/>
          </a:prstGeom>
          <a:noFill/>
        </p:spPr>
        <p:txBody>
          <a:bodyPr wrap="square" rtlCol="0">
            <a:spAutoFit/>
          </a:bodyPr>
          <a:lstStyle/>
          <a:p>
            <a:r>
              <a:rPr lang="es-ES" sz="1400" dirty="0" smtClean="0"/>
              <a:t>Registro Profesional</a:t>
            </a:r>
            <a:endParaRPr lang="es-419" sz="1400" dirty="0"/>
          </a:p>
        </p:txBody>
      </p:sp>
      <p:sp>
        <p:nvSpPr>
          <p:cNvPr id="3" name="Rectángulo redondeado 2"/>
          <p:cNvSpPr/>
          <p:nvPr/>
        </p:nvSpPr>
        <p:spPr>
          <a:xfrm>
            <a:off x="2394065" y="2732556"/>
            <a:ext cx="3424844" cy="25044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12" name="Rectángulo 11"/>
          <p:cNvSpPr/>
          <p:nvPr/>
        </p:nvSpPr>
        <p:spPr>
          <a:xfrm>
            <a:off x="2813855" y="3075751"/>
            <a:ext cx="2564480" cy="2200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13" name="CuadroTexto 12"/>
          <p:cNvSpPr txBox="1"/>
          <p:nvPr/>
        </p:nvSpPr>
        <p:spPr>
          <a:xfrm>
            <a:off x="2739041" y="2799878"/>
            <a:ext cx="1359134" cy="276999"/>
          </a:xfrm>
          <a:prstGeom prst="rect">
            <a:avLst/>
          </a:prstGeom>
          <a:noFill/>
        </p:spPr>
        <p:txBody>
          <a:bodyPr wrap="square" rtlCol="0">
            <a:spAutoFit/>
          </a:bodyPr>
          <a:lstStyle/>
          <a:p>
            <a:r>
              <a:rPr lang="es-ES" sz="1200" dirty="0" smtClean="0"/>
              <a:t>Nombre Completo</a:t>
            </a:r>
            <a:endParaRPr lang="es-419" sz="1200" dirty="0"/>
          </a:p>
        </p:txBody>
      </p:sp>
      <p:sp>
        <p:nvSpPr>
          <p:cNvPr id="28" name="CuadroTexto 27"/>
          <p:cNvSpPr txBox="1"/>
          <p:nvPr/>
        </p:nvSpPr>
        <p:spPr>
          <a:xfrm>
            <a:off x="2736961" y="3342560"/>
            <a:ext cx="1359134" cy="276999"/>
          </a:xfrm>
          <a:prstGeom prst="rect">
            <a:avLst/>
          </a:prstGeom>
          <a:noFill/>
        </p:spPr>
        <p:txBody>
          <a:bodyPr wrap="square" rtlCol="0">
            <a:spAutoFit/>
          </a:bodyPr>
          <a:lstStyle/>
          <a:p>
            <a:r>
              <a:rPr lang="es-ES" sz="1200" dirty="0" smtClean="0"/>
              <a:t>Email</a:t>
            </a:r>
            <a:endParaRPr lang="es-419" sz="1200" dirty="0"/>
          </a:p>
        </p:txBody>
      </p:sp>
      <p:sp>
        <p:nvSpPr>
          <p:cNvPr id="29" name="Rectángulo 28"/>
          <p:cNvSpPr/>
          <p:nvPr/>
        </p:nvSpPr>
        <p:spPr>
          <a:xfrm>
            <a:off x="2793076" y="3631986"/>
            <a:ext cx="2564480" cy="2200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30" name="CuadroTexto 29"/>
          <p:cNvSpPr txBox="1"/>
          <p:nvPr/>
        </p:nvSpPr>
        <p:spPr>
          <a:xfrm>
            <a:off x="2736961" y="3852010"/>
            <a:ext cx="1359134" cy="276999"/>
          </a:xfrm>
          <a:prstGeom prst="rect">
            <a:avLst/>
          </a:prstGeom>
          <a:noFill/>
        </p:spPr>
        <p:txBody>
          <a:bodyPr wrap="square" rtlCol="0">
            <a:spAutoFit/>
          </a:bodyPr>
          <a:lstStyle/>
          <a:p>
            <a:r>
              <a:rPr lang="es-ES" sz="1200" dirty="0" smtClean="0"/>
              <a:t>Password</a:t>
            </a:r>
            <a:endParaRPr lang="es-419" sz="1200" dirty="0"/>
          </a:p>
        </p:txBody>
      </p:sp>
      <p:sp>
        <p:nvSpPr>
          <p:cNvPr id="31" name="Rectángulo 30"/>
          <p:cNvSpPr/>
          <p:nvPr/>
        </p:nvSpPr>
        <p:spPr>
          <a:xfrm>
            <a:off x="2793076" y="4176011"/>
            <a:ext cx="2564480" cy="2200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32" name="CuadroTexto 31"/>
          <p:cNvSpPr txBox="1"/>
          <p:nvPr/>
        </p:nvSpPr>
        <p:spPr>
          <a:xfrm>
            <a:off x="2712023" y="4375447"/>
            <a:ext cx="1359134" cy="276999"/>
          </a:xfrm>
          <a:prstGeom prst="rect">
            <a:avLst/>
          </a:prstGeom>
          <a:noFill/>
        </p:spPr>
        <p:txBody>
          <a:bodyPr wrap="square" rtlCol="0">
            <a:spAutoFit/>
          </a:bodyPr>
          <a:lstStyle/>
          <a:p>
            <a:r>
              <a:rPr lang="es-ES" sz="1200" dirty="0" smtClean="0"/>
              <a:t>Repetir Password</a:t>
            </a:r>
            <a:endParaRPr lang="es-419" sz="1200" dirty="0"/>
          </a:p>
        </p:txBody>
      </p:sp>
      <p:sp>
        <p:nvSpPr>
          <p:cNvPr id="33" name="Rectángulo 32"/>
          <p:cNvSpPr/>
          <p:nvPr/>
        </p:nvSpPr>
        <p:spPr>
          <a:xfrm>
            <a:off x="2768138" y="4699448"/>
            <a:ext cx="2564480" cy="2200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34" name="Rectángulo redondeado 33"/>
          <p:cNvSpPr/>
          <p:nvPr/>
        </p:nvSpPr>
        <p:spPr>
          <a:xfrm>
            <a:off x="4522124" y="4966474"/>
            <a:ext cx="856211"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Registrar</a:t>
            </a:r>
            <a:endParaRPr lang="es-419" sz="1000" dirty="0"/>
          </a:p>
        </p:txBody>
      </p:sp>
    </p:spTree>
    <p:extLst>
      <p:ext uri="{BB962C8B-B14F-4D97-AF65-F5344CB8AC3E}">
        <p14:creationId xmlns:p14="http://schemas.microsoft.com/office/powerpoint/2010/main" val="4192211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15884" y="282633"/>
            <a:ext cx="7248698" cy="369332"/>
          </a:xfrm>
          <a:prstGeom prst="rect">
            <a:avLst/>
          </a:prstGeom>
          <a:noFill/>
        </p:spPr>
        <p:txBody>
          <a:bodyPr wrap="square" rtlCol="0">
            <a:spAutoFit/>
          </a:bodyPr>
          <a:lstStyle/>
          <a:p>
            <a:r>
              <a:rPr lang="es-ES" dirty="0" smtClean="0"/>
              <a:t>Mockups MatchWork Flujo Profesional</a:t>
            </a:r>
            <a:endParaRPr lang="es-419" dirty="0"/>
          </a:p>
        </p:txBody>
      </p:sp>
      <p:pic>
        <p:nvPicPr>
          <p:cNvPr id="5" name="Imagen 4"/>
          <p:cNvPicPr>
            <a:picLocks noChangeAspect="1"/>
          </p:cNvPicPr>
          <p:nvPr/>
        </p:nvPicPr>
        <p:blipFill rotWithShape="1">
          <a:blip r:embed="rId2" cstate="print">
            <a:extLst>
              <a:ext uri="{28A0092B-C50C-407E-A947-70E740481C1C}">
                <a14:useLocalDpi xmlns:a14="http://schemas.microsoft.com/office/drawing/2010/main" val="0"/>
              </a:ext>
            </a:extLst>
          </a:blip>
          <a:srcRect t="20000" b="19879"/>
          <a:stretch/>
        </p:blipFill>
        <p:spPr>
          <a:xfrm>
            <a:off x="257694" y="1404851"/>
            <a:ext cx="7894997" cy="4746568"/>
          </a:xfrm>
          <a:prstGeom prst="rect">
            <a:avLst/>
          </a:prstGeom>
        </p:spPr>
      </p:pic>
      <p:sp>
        <p:nvSpPr>
          <p:cNvPr id="6" name="Rectángulo 5"/>
          <p:cNvSpPr/>
          <p:nvPr/>
        </p:nvSpPr>
        <p:spPr>
          <a:xfrm>
            <a:off x="1296785" y="1787236"/>
            <a:ext cx="5802284" cy="5652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7" name="CuadroTexto 6"/>
          <p:cNvSpPr txBox="1"/>
          <p:nvPr/>
        </p:nvSpPr>
        <p:spPr>
          <a:xfrm>
            <a:off x="1479665" y="1870364"/>
            <a:ext cx="1313411" cy="374072"/>
          </a:xfrm>
          <a:prstGeom prst="rect">
            <a:avLst/>
          </a:prstGeom>
          <a:noFill/>
        </p:spPr>
        <p:txBody>
          <a:bodyPr wrap="square" rtlCol="0">
            <a:spAutoFit/>
          </a:bodyPr>
          <a:lstStyle/>
          <a:p>
            <a:r>
              <a:rPr lang="es-ES" dirty="0" smtClean="0"/>
              <a:t>MatchWork</a:t>
            </a:r>
            <a:endParaRPr lang="es-419" dirty="0"/>
          </a:p>
        </p:txBody>
      </p:sp>
      <p:sp>
        <p:nvSpPr>
          <p:cNvPr id="8" name="Rectángulo redondeado 7"/>
          <p:cNvSpPr/>
          <p:nvPr/>
        </p:nvSpPr>
        <p:spPr>
          <a:xfrm>
            <a:off x="5062451" y="1953491"/>
            <a:ext cx="856211"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Profesional</a:t>
            </a:r>
            <a:endParaRPr lang="es-419" sz="1000" dirty="0"/>
          </a:p>
        </p:txBody>
      </p:sp>
      <p:sp>
        <p:nvSpPr>
          <p:cNvPr id="9" name="Rectángulo redondeado 8"/>
          <p:cNvSpPr/>
          <p:nvPr/>
        </p:nvSpPr>
        <p:spPr>
          <a:xfrm>
            <a:off x="6080760" y="1953491"/>
            <a:ext cx="856211"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Empresa</a:t>
            </a:r>
            <a:endParaRPr lang="es-419" sz="1000" dirty="0"/>
          </a:p>
        </p:txBody>
      </p:sp>
      <p:sp>
        <p:nvSpPr>
          <p:cNvPr id="19" name="CuadroTexto 18"/>
          <p:cNvSpPr txBox="1"/>
          <p:nvPr/>
        </p:nvSpPr>
        <p:spPr>
          <a:xfrm>
            <a:off x="8013469" y="1487978"/>
            <a:ext cx="3699164" cy="1477328"/>
          </a:xfrm>
          <a:prstGeom prst="rect">
            <a:avLst/>
          </a:prstGeom>
          <a:noFill/>
        </p:spPr>
        <p:txBody>
          <a:bodyPr wrap="square" rtlCol="0">
            <a:spAutoFit/>
          </a:bodyPr>
          <a:lstStyle/>
          <a:p>
            <a:r>
              <a:rPr lang="es-ES" dirty="0" smtClean="0"/>
              <a:t>Una vez registrado se redirige a la pantalla de confirmación donde se ingresa el codigo que se rescato del email, al ingresar envía al login y el usuario ya puede entrar al sistema</a:t>
            </a:r>
            <a:endParaRPr lang="es-ES" dirty="0"/>
          </a:p>
        </p:txBody>
      </p:sp>
      <p:sp>
        <p:nvSpPr>
          <p:cNvPr id="20" name="CuadroTexto 19"/>
          <p:cNvSpPr txBox="1"/>
          <p:nvPr/>
        </p:nvSpPr>
        <p:spPr>
          <a:xfrm>
            <a:off x="2435628" y="1005840"/>
            <a:ext cx="3553691" cy="369332"/>
          </a:xfrm>
          <a:prstGeom prst="rect">
            <a:avLst/>
          </a:prstGeom>
          <a:noFill/>
        </p:spPr>
        <p:txBody>
          <a:bodyPr wrap="square" rtlCol="0">
            <a:spAutoFit/>
          </a:bodyPr>
          <a:lstStyle/>
          <a:p>
            <a:pPr algn="ctr"/>
            <a:r>
              <a:rPr lang="es-ES" dirty="0" smtClean="0"/>
              <a:t>Confirmación </a:t>
            </a:r>
            <a:r>
              <a:rPr lang="es-ES" dirty="0" smtClean="0"/>
              <a:t>Profesional</a:t>
            </a:r>
            <a:endParaRPr lang="es-419" dirty="0"/>
          </a:p>
        </p:txBody>
      </p:sp>
      <p:sp>
        <p:nvSpPr>
          <p:cNvPr id="2" name="CuadroTexto 1"/>
          <p:cNvSpPr txBox="1"/>
          <p:nvPr/>
        </p:nvSpPr>
        <p:spPr>
          <a:xfrm>
            <a:off x="3196242" y="2618510"/>
            <a:ext cx="2589416" cy="369332"/>
          </a:xfrm>
          <a:prstGeom prst="rect">
            <a:avLst/>
          </a:prstGeom>
          <a:noFill/>
        </p:spPr>
        <p:txBody>
          <a:bodyPr wrap="square" rtlCol="0">
            <a:spAutoFit/>
          </a:bodyPr>
          <a:lstStyle/>
          <a:p>
            <a:r>
              <a:rPr lang="es-ES" dirty="0" smtClean="0"/>
              <a:t>Confirmación </a:t>
            </a:r>
            <a:r>
              <a:rPr lang="es-ES" dirty="0" smtClean="0"/>
              <a:t>Profesional</a:t>
            </a:r>
            <a:endParaRPr lang="es-419" dirty="0"/>
          </a:p>
        </p:txBody>
      </p:sp>
      <p:sp>
        <p:nvSpPr>
          <p:cNvPr id="3" name="Rectángulo redondeado 2"/>
          <p:cNvSpPr/>
          <p:nvPr/>
        </p:nvSpPr>
        <p:spPr>
          <a:xfrm>
            <a:off x="2419003" y="3242303"/>
            <a:ext cx="3424844" cy="20445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12" name="Rectángulo 11"/>
          <p:cNvSpPr/>
          <p:nvPr/>
        </p:nvSpPr>
        <p:spPr>
          <a:xfrm>
            <a:off x="2793076" y="3607724"/>
            <a:ext cx="2626822" cy="2826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21" name="Rectángulo 20"/>
          <p:cNvSpPr/>
          <p:nvPr/>
        </p:nvSpPr>
        <p:spPr>
          <a:xfrm>
            <a:off x="2793076" y="4235918"/>
            <a:ext cx="2626822" cy="2826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13" name="CuadroTexto 12"/>
          <p:cNvSpPr txBox="1"/>
          <p:nvPr/>
        </p:nvSpPr>
        <p:spPr>
          <a:xfrm>
            <a:off x="2917767" y="3339177"/>
            <a:ext cx="1022466" cy="276999"/>
          </a:xfrm>
          <a:prstGeom prst="rect">
            <a:avLst/>
          </a:prstGeom>
          <a:noFill/>
        </p:spPr>
        <p:txBody>
          <a:bodyPr wrap="square" rtlCol="0">
            <a:spAutoFit/>
          </a:bodyPr>
          <a:lstStyle/>
          <a:p>
            <a:r>
              <a:rPr lang="es-ES" sz="1200" dirty="0" smtClean="0"/>
              <a:t>Email</a:t>
            </a:r>
            <a:endParaRPr lang="es-419" sz="1200" dirty="0"/>
          </a:p>
        </p:txBody>
      </p:sp>
      <p:sp>
        <p:nvSpPr>
          <p:cNvPr id="22" name="CuadroTexto 21"/>
          <p:cNvSpPr txBox="1"/>
          <p:nvPr/>
        </p:nvSpPr>
        <p:spPr>
          <a:xfrm>
            <a:off x="2917766" y="3940169"/>
            <a:ext cx="1562793" cy="276999"/>
          </a:xfrm>
          <a:prstGeom prst="rect">
            <a:avLst/>
          </a:prstGeom>
          <a:noFill/>
        </p:spPr>
        <p:txBody>
          <a:bodyPr wrap="square" rtlCol="0">
            <a:spAutoFit/>
          </a:bodyPr>
          <a:lstStyle/>
          <a:p>
            <a:r>
              <a:rPr lang="es-ES" sz="1200" dirty="0" smtClean="0"/>
              <a:t>Codigo Verificación</a:t>
            </a:r>
            <a:endParaRPr lang="es-419" sz="1200" dirty="0"/>
          </a:p>
        </p:txBody>
      </p:sp>
      <p:sp>
        <p:nvSpPr>
          <p:cNvPr id="23" name="Rectángulo redondeado 22"/>
          <p:cNvSpPr/>
          <p:nvPr/>
        </p:nvSpPr>
        <p:spPr>
          <a:xfrm>
            <a:off x="2793076" y="4676249"/>
            <a:ext cx="856211"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Validar</a:t>
            </a:r>
            <a:endParaRPr lang="es-419" sz="1000" dirty="0"/>
          </a:p>
        </p:txBody>
      </p:sp>
    </p:spTree>
    <p:extLst>
      <p:ext uri="{BB962C8B-B14F-4D97-AF65-F5344CB8AC3E}">
        <p14:creationId xmlns:p14="http://schemas.microsoft.com/office/powerpoint/2010/main" val="2568721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15884" y="282633"/>
            <a:ext cx="7248698" cy="369332"/>
          </a:xfrm>
          <a:prstGeom prst="rect">
            <a:avLst/>
          </a:prstGeom>
          <a:noFill/>
        </p:spPr>
        <p:txBody>
          <a:bodyPr wrap="square" rtlCol="0">
            <a:spAutoFit/>
          </a:bodyPr>
          <a:lstStyle/>
          <a:p>
            <a:r>
              <a:rPr lang="es-ES" dirty="0" smtClean="0"/>
              <a:t>Mockups MatchWork Flujo Profesional</a:t>
            </a:r>
            <a:endParaRPr lang="es-419" dirty="0"/>
          </a:p>
        </p:txBody>
      </p:sp>
      <p:pic>
        <p:nvPicPr>
          <p:cNvPr id="5" name="Imagen 4"/>
          <p:cNvPicPr>
            <a:picLocks noChangeAspect="1"/>
          </p:cNvPicPr>
          <p:nvPr/>
        </p:nvPicPr>
        <p:blipFill rotWithShape="1">
          <a:blip r:embed="rId2" cstate="print">
            <a:extLst>
              <a:ext uri="{28A0092B-C50C-407E-A947-70E740481C1C}">
                <a14:useLocalDpi xmlns:a14="http://schemas.microsoft.com/office/drawing/2010/main" val="0"/>
              </a:ext>
            </a:extLst>
          </a:blip>
          <a:srcRect t="20000" b="19879"/>
          <a:stretch/>
        </p:blipFill>
        <p:spPr>
          <a:xfrm>
            <a:off x="257694" y="1404851"/>
            <a:ext cx="7894997" cy="4746568"/>
          </a:xfrm>
          <a:prstGeom prst="rect">
            <a:avLst/>
          </a:prstGeom>
        </p:spPr>
      </p:pic>
      <p:sp>
        <p:nvSpPr>
          <p:cNvPr id="6" name="Rectángulo 5"/>
          <p:cNvSpPr/>
          <p:nvPr/>
        </p:nvSpPr>
        <p:spPr>
          <a:xfrm>
            <a:off x="1313411" y="1787236"/>
            <a:ext cx="5802284" cy="5652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7" name="CuadroTexto 6"/>
          <p:cNvSpPr txBox="1"/>
          <p:nvPr/>
        </p:nvSpPr>
        <p:spPr>
          <a:xfrm>
            <a:off x="1479665" y="1870364"/>
            <a:ext cx="1313411" cy="374072"/>
          </a:xfrm>
          <a:prstGeom prst="rect">
            <a:avLst/>
          </a:prstGeom>
          <a:noFill/>
        </p:spPr>
        <p:txBody>
          <a:bodyPr wrap="square" rtlCol="0">
            <a:spAutoFit/>
          </a:bodyPr>
          <a:lstStyle/>
          <a:p>
            <a:r>
              <a:rPr lang="es-ES" dirty="0" smtClean="0"/>
              <a:t>MatchWork</a:t>
            </a:r>
            <a:endParaRPr lang="es-419" dirty="0"/>
          </a:p>
        </p:txBody>
      </p:sp>
      <p:sp>
        <p:nvSpPr>
          <p:cNvPr id="8" name="Rectángulo redondeado 7"/>
          <p:cNvSpPr/>
          <p:nvPr/>
        </p:nvSpPr>
        <p:spPr>
          <a:xfrm>
            <a:off x="5827219" y="1953491"/>
            <a:ext cx="1172094"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Cerrar Sesión</a:t>
            </a:r>
            <a:endParaRPr lang="es-419" sz="1000" dirty="0"/>
          </a:p>
        </p:txBody>
      </p:sp>
      <p:sp>
        <p:nvSpPr>
          <p:cNvPr id="19" name="CuadroTexto 18"/>
          <p:cNvSpPr txBox="1"/>
          <p:nvPr/>
        </p:nvSpPr>
        <p:spPr>
          <a:xfrm>
            <a:off x="8013469" y="1487978"/>
            <a:ext cx="3699164" cy="2862322"/>
          </a:xfrm>
          <a:prstGeom prst="rect">
            <a:avLst/>
          </a:prstGeom>
          <a:noFill/>
        </p:spPr>
        <p:txBody>
          <a:bodyPr wrap="square" rtlCol="0">
            <a:spAutoFit/>
          </a:bodyPr>
          <a:lstStyle/>
          <a:p>
            <a:r>
              <a:rPr lang="es-ES" dirty="0" smtClean="0"/>
              <a:t>Pantalla Dashboard profesional donde tiene un menú lateral izquierdo con las opciones de </a:t>
            </a:r>
          </a:p>
          <a:p>
            <a:pPr marL="285750" indent="-285750">
              <a:buFontTx/>
              <a:buChar char="-"/>
            </a:pPr>
            <a:r>
              <a:rPr lang="es-ES" dirty="0" smtClean="0"/>
              <a:t>crear modificar perfil </a:t>
            </a:r>
          </a:p>
          <a:p>
            <a:pPr marL="285750" indent="-285750">
              <a:buFontTx/>
              <a:buChar char="-"/>
            </a:pPr>
            <a:r>
              <a:rPr lang="es-ES" dirty="0" smtClean="0"/>
              <a:t>Mis Match</a:t>
            </a:r>
          </a:p>
          <a:p>
            <a:pPr marL="285750" indent="-285750">
              <a:buFontTx/>
              <a:buChar char="-"/>
            </a:pPr>
            <a:r>
              <a:rPr lang="es-ES" dirty="0" smtClean="0"/>
              <a:t>otras ofertas </a:t>
            </a:r>
          </a:p>
          <a:p>
            <a:pPr marL="285750" indent="-285750">
              <a:buFontTx/>
              <a:buChar char="-"/>
            </a:pPr>
            <a:r>
              <a:rPr lang="es-ES" dirty="0" smtClean="0"/>
              <a:t>Mis postulaciones</a:t>
            </a:r>
          </a:p>
          <a:p>
            <a:endParaRPr lang="es-ES" dirty="0"/>
          </a:p>
          <a:p>
            <a:r>
              <a:rPr lang="es-ES" dirty="0" smtClean="0"/>
              <a:t>Tambien se muestra la imagen avatar de cada usuario en el </a:t>
            </a:r>
            <a:r>
              <a:rPr lang="es-ES" dirty="0" smtClean="0"/>
              <a:t>menú</a:t>
            </a:r>
            <a:endParaRPr lang="es-ES" dirty="0" smtClean="0"/>
          </a:p>
        </p:txBody>
      </p:sp>
      <p:sp>
        <p:nvSpPr>
          <p:cNvPr id="20" name="CuadroTexto 19"/>
          <p:cNvSpPr txBox="1"/>
          <p:nvPr/>
        </p:nvSpPr>
        <p:spPr>
          <a:xfrm>
            <a:off x="2435628" y="1005840"/>
            <a:ext cx="3553691" cy="369332"/>
          </a:xfrm>
          <a:prstGeom prst="rect">
            <a:avLst/>
          </a:prstGeom>
          <a:noFill/>
        </p:spPr>
        <p:txBody>
          <a:bodyPr wrap="square" rtlCol="0">
            <a:spAutoFit/>
          </a:bodyPr>
          <a:lstStyle/>
          <a:p>
            <a:pPr algn="ctr"/>
            <a:r>
              <a:rPr lang="es-ES" dirty="0" smtClean="0"/>
              <a:t>Dashboard Profesional</a:t>
            </a:r>
            <a:endParaRPr lang="es-419" dirty="0"/>
          </a:p>
        </p:txBody>
      </p:sp>
      <p:sp>
        <p:nvSpPr>
          <p:cNvPr id="10" name="Rectángulo 9"/>
          <p:cNvSpPr/>
          <p:nvPr/>
        </p:nvSpPr>
        <p:spPr>
          <a:xfrm>
            <a:off x="1313411" y="2352502"/>
            <a:ext cx="1122217" cy="316714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pic>
        <p:nvPicPr>
          <p:cNvPr id="11" name="Imagen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4914" y="2483719"/>
            <a:ext cx="434049" cy="434049"/>
          </a:xfrm>
          <a:prstGeom prst="rect">
            <a:avLst/>
          </a:prstGeom>
        </p:spPr>
      </p:pic>
      <p:sp>
        <p:nvSpPr>
          <p:cNvPr id="14" name="Rectángulo 13"/>
          <p:cNvSpPr/>
          <p:nvPr/>
        </p:nvSpPr>
        <p:spPr>
          <a:xfrm>
            <a:off x="1313411" y="3057638"/>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Perfil</a:t>
            </a:r>
            <a:endParaRPr lang="es-419" sz="1000" dirty="0"/>
          </a:p>
        </p:txBody>
      </p:sp>
      <p:sp>
        <p:nvSpPr>
          <p:cNvPr id="24" name="Rectángulo 23"/>
          <p:cNvSpPr/>
          <p:nvPr/>
        </p:nvSpPr>
        <p:spPr>
          <a:xfrm>
            <a:off x="1313410" y="3275215"/>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Mis Match</a:t>
            </a:r>
            <a:endParaRPr lang="es-419" sz="1000" dirty="0"/>
          </a:p>
        </p:txBody>
      </p:sp>
      <p:sp>
        <p:nvSpPr>
          <p:cNvPr id="25" name="Rectángulo 24"/>
          <p:cNvSpPr/>
          <p:nvPr/>
        </p:nvSpPr>
        <p:spPr>
          <a:xfrm>
            <a:off x="1313407" y="3710369"/>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Postulaciones</a:t>
            </a:r>
            <a:endParaRPr lang="es-419" sz="1000" dirty="0"/>
          </a:p>
        </p:txBody>
      </p:sp>
      <p:sp>
        <p:nvSpPr>
          <p:cNvPr id="26" name="Rectángulo 25"/>
          <p:cNvSpPr/>
          <p:nvPr/>
        </p:nvSpPr>
        <p:spPr>
          <a:xfrm>
            <a:off x="1313409" y="3492792"/>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Otros Trabajos</a:t>
            </a:r>
            <a:endParaRPr lang="es-419" sz="1000" dirty="0"/>
          </a:p>
        </p:txBody>
      </p:sp>
      <p:sp>
        <p:nvSpPr>
          <p:cNvPr id="27" name="CuadroTexto 26"/>
          <p:cNvSpPr txBox="1"/>
          <p:nvPr/>
        </p:nvSpPr>
        <p:spPr>
          <a:xfrm>
            <a:off x="4393279" y="1930995"/>
            <a:ext cx="1363284" cy="246221"/>
          </a:xfrm>
          <a:prstGeom prst="rect">
            <a:avLst/>
          </a:prstGeom>
          <a:noFill/>
        </p:spPr>
        <p:txBody>
          <a:bodyPr wrap="square" rtlCol="0">
            <a:spAutoFit/>
          </a:bodyPr>
          <a:lstStyle/>
          <a:p>
            <a:pPr algn="r"/>
            <a:r>
              <a:rPr lang="es-ES" sz="1000" dirty="0" smtClean="0"/>
              <a:t>Nombre Usuario</a:t>
            </a:r>
            <a:endParaRPr lang="es-419" sz="1000" dirty="0"/>
          </a:p>
        </p:txBody>
      </p:sp>
    </p:spTree>
    <p:extLst>
      <p:ext uri="{BB962C8B-B14F-4D97-AF65-F5344CB8AC3E}">
        <p14:creationId xmlns:p14="http://schemas.microsoft.com/office/powerpoint/2010/main" val="9865652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15884" y="282633"/>
            <a:ext cx="7248698" cy="369332"/>
          </a:xfrm>
          <a:prstGeom prst="rect">
            <a:avLst/>
          </a:prstGeom>
          <a:noFill/>
        </p:spPr>
        <p:txBody>
          <a:bodyPr wrap="square" rtlCol="0">
            <a:spAutoFit/>
          </a:bodyPr>
          <a:lstStyle/>
          <a:p>
            <a:r>
              <a:rPr lang="es-ES" dirty="0" smtClean="0"/>
              <a:t>Mockups MatchWork Flujo Profesional</a:t>
            </a:r>
            <a:endParaRPr lang="es-419" dirty="0"/>
          </a:p>
        </p:txBody>
      </p:sp>
      <p:pic>
        <p:nvPicPr>
          <p:cNvPr id="5" name="Imagen 4"/>
          <p:cNvPicPr>
            <a:picLocks noChangeAspect="1"/>
          </p:cNvPicPr>
          <p:nvPr/>
        </p:nvPicPr>
        <p:blipFill rotWithShape="1">
          <a:blip r:embed="rId2" cstate="print">
            <a:extLst>
              <a:ext uri="{28A0092B-C50C-407E-A947-70E740481C1C}">
                <a14:useLocalDpi xmlns:a14="http://schemas.microsoft.com/office/drawing/2010/main" val="0"/>
              </a:ext>
            </a:extLst>
          </a:blip>
          <a:srcRect t="20000" b="19879"/>
          <a:stretch/>
        </p:blipFill>
        <p:spPr>
          <a:xfrm>
            <a:off x="257694" y="1404851"/>
            <a:ext cx="7894997" cy="4746568"/>
          </a:xfrm>
          <a:prstGeom prst="rect">
            <a:avLst/>
          </a:prstGeom>
        </p:spPr>
      </p:pic>
      <p:sp>
        <p:nvSpPr>
          <p:cNvPr id="6" name="Rectángulo 5"/>
          <p:cNvSpPr/>
          <p:nvPr/>
        </p:nvSpPr>
        <p:spPr>
          <a:xfrm>
            <a:off x="1313411" y="1787236"/>
            <a:ext cx="5802284" cy="5652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7" name="CuadroTexto 6"/>
          <p:cNvSpPr txBox="1"/>
          <p:nvPr/>
        </p:nvSpPr>
        <p:spPr>
          <a:xfrm>
            <a:off x="1479665" y="1870364"/>
            <a:ext cx="1313411" cy="374072"/>
          </a:xfrm>
          <a:prstGeom prst="rect">
            <a:avLst/>
          </a:prstGeom>
          <a:noFill/>
        </p:spPr>
        <p:txBody>
          <a:bodyPr wrap="square" rtlCol="0">
            <a:spAutoFit/>
          </a:bodyPr>
          <a:lstStyle/>
          <a:p>
            <a:r>
              <a:rPr lang="es-ES" dirty="0" smtClean="0"/>
              <a:t>MatchWork</a:t>
            </a:r>
            <a:endParaRPr lang="es-419" dirty="0"/>
          </a:p>
        </p:txBody>
      </p:sp>
      <p:sp>
        <p:nvSpPr>
          <p:cNvPr id="8" name="Rectángulo redondeado 7"/>
          <p:cNvSpPr/>
          <p:nvPr/>
        </p:nvSpPr>
        <p:spPr>
          <a:xfrm>
            <a:off x="5827219" y="1953491"/>
            <a:ext cx="1172094"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Cerrar Sesión</a:t>
            </a:r>
            <a:endParaRPr lang="es-419" sz="1000" dirty="0"/>
          </a:p>
        </p:txBody>
      </p:sp>
      <p:sp>
        <p:nvSpPr>
          <p:cNvPr id="19" name="CuadroTexto 18"/>
          <p:cNvSpPr txBox="1"/>
          <p:nvPr/>
        </p:nvSpPr>
        <p:spPr>
          <a:xfrm>
            <a:off x="8013469" y="1487978"/>
            <a:ext cx="3699164" cy="3693319"/>
          </a:xfrm>
          <a:prstGeom prst="rect">
            <a:avLst/>
          </a:prstGeom>
          <a:noFill/>
        </p:spPr>
        <p:txBody>
          <a:bodyPr wrap="square" rtlCol="0">
            <a:spAutoFit/>
          </a:bodyPr>
          <a:lstStyle/>
          <a:p>
            <a:r>
              <a:rPr lang="es-ES" dirty="0" smtClean="0"/>
              <a:t>En esta pantalla el usuario podrá cargar:</a:t>
            </a:r>
          </a:p>
          <a:p>
            <a:endParaRPr lang="es-ES" dirty="0"/>
          </a:p>
          <a:p>
            <a:pPr marL="285750" indent="-285750">
              <a:buFontTx/>
              <a:buChar char="-"/>
            </a:pPr>
            <a:r>
              <a:rPr lang="es-ES" dirty="0" smtClean="0"/>
              <a:t>Avatar o foto de perfil</a:t>
            </a:r>
          </a:p>
          <a:p>
            <a:pPr marL="285750" indent="-285750">
              <a:buFontTx/>
              <a:buChar char="-"/>
            </a:pPr>
            <a:r>
              <a:rPr lang="es-ES" dirty="0" smtClean="0"/>
              <a:t>Habilidades, estas son primordiales ya que en base a sus habilidades se despliegan los trabajos en la opción “mis match” que son mas afines con sus capacidades</a:t>
            </a:r>
          </a:p>
          <a:p>
            <a:pPr marL="285750" indent="-285750">
              <a:buFontTx/>
              <a:buChar char="-"/>
            </a:pPr>
            <a:r>
              <a:rPr lang="es-ES" dirty="0" smtClean="0"/>
              <a:t>Curriculum</a:t>
            </a:r>
          </a:p>
          <a:p>
            <a:pPr marL="285750" indent="-285750">
              <a:buFontTx/>
              <a:buChar char="-"/>
            </a:pPr>
            <a:r>
              <a:rPr lang="es-ES" dirty="0" smtClean="0"/>
              <a:t>Experiencias de trabajos</a:t>
            </a:r>
          </a:p>
          <a:p>
            <a:pPr marL="285750" indent="-285750">
              <a:buFontTx/>
              <a:buChar char="-"/>
            </a:pPr>
            <a:r>
              <a:rPr lang="es-ES" dirty="0" smtClean="0"/>
              <a:t>Estudios que ha cursado</a:t>
            </a:r>
          </a:p>
        </p:txBody>
      </p:sp>
      <p:sp>
        <p:nvSpPr>
          <p:cNvPr id="20" name="CuadroTexto 19"/>
          <p:cNvSpPr txBox="1"/>
          <p:nvPr/>
        </p:nvSpPr>
        <p:spPr>
          <a:xfrm>
            <a:off x="2435628" y="1005840"/>
            <a:ext cx="3553691" cy="369332"/>
          </a:xfrm>
          <a:prstGeom prst="rect">
            <a:avLst/>
          </a:prstGeom>
          <a:noFill/>
        </p:spPr>
        <p:txBody>
          <a:bodyPr wrap="square" rtlCol="0">
            <a:spAutoFit/>
          </a:bodyPr>
          <a:lstStyle/>
          <a:p>
            <a:pPr algn="ctr"/>
            <a:r>
              <a:rPr lang="es-ES" dirty="0" smtClean="0"/>
              <a:t>Perfil</a:t>
            </a:r>
            <a:endParaRPr lang="es-419" dirty="0"/>
          </a:p>
        </p:txBody>
      </p:sp>
      <p:sp>
        <p:nvSpPr>
          <p:cNvPr id="10" name="Rectángulo 9"/>
          <p:cNvSpPr/>
          <p:nvPr/>
        </p:nvSpPr>
        <p:spPr>
          <a:xfrm>
            <a:off x="1313411" y="2352502"/>
            <a:ext cx="1122217" cy="316714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pic>
        <p:nvPicPr>
          <p:cNvPr id="11" name="Imagen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4914" y="2483719"/>
            <a:ext cx="434049" cy="434049"/>
          </a:xfrm>
          <a:prstGeom prst="rect">
            <a:avLst/>
          </a:prstGeom>
        </p:spPr>
      </p:pic>
      <p:sp>
        <p:nvSpPr>
          <p:cNvPr id="14" name="Rectángulo 13"/>
          <p:cNvSpPr/>
          <p:nvPr/>
        </p:nvSpPr>
        <p:spPr>
          <a:xfrm>
            <a:off x="1313411" y="3057638"/>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Perfil</a:t>
            </a:r>
            <a:endParaRPr lang="es-419" sz="1000" dirty="0"/>
          </a:p>
        </p:txBody>
      </p:sp>
      <p:sp>
        <p:nvSpPr>
          <p:cNvPr id="24" name="Rectángulo 23"/>
          <p:cNvSpPr/>
          <p:nvPr/>
        </p:nvSpPr>
        <p:spPr>
          <a:xfrm>
            <a:off x="1313410" y="3275215"/>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Mis Match</a:t>
            </a:r>
            <a:endParaRPr lang="es-419" sz="1000" dirty="0"/>
          </a:p>
        </p:txBody>
      </p:sp>
      <p:sp>
        <p:nvSpPr>
          <p:cNvPr id="25" name="Rectángulo 24"/>
          <p:cNvSpPr/>
          <p:nvPr/>
        </p:nvSpPr>
        <p:spPr>
          <a:xfrm>
            <a:off x="1313407" y="3710369"/>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Postulaciones</a:t>
            </a:r>
            <a:endParaRPr lang="es-419" sz="1000" dirty="0"/>
          </a:p>
        </p:txBody>
      </p:sp>
      <p:sp>
        <p:nvSpPr>
          <p:cNvPr id="26" name="Rectángulo 25"/>
          <p:cNvSpPr/>
          <p:nvPr/>
        </p:nvSpPr>
        <p:spPr>
          <a:xfrm>
            <a:off x="1313409" y="3492792"/>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Otros Trabajos</a:t>
            </a:r>
            <a:endParaRPr lang="es-419" sz="1000" dirty="0"/>
          </a:p>
        </p:txBody>
      </p:sp>
      <p:sp>
        <p:nvSpPr>
          <p:cNvPr id="3" name="CuadroTexto 2"/>
          <p:cNvSpPr txBox="1"/>
          <p:nvPr/>
        </p:nvSpPr>
        <p:spPr>
          <a:xfrm>
            <a:off x="2651761" y="2401588"/>
            <a:ext cx="989214" cy="246221"/>
          </a:xfrm>
          <a:prstGeom prst="rect">
            <a:avLst/>
          </a:prstGeom>
          <a:noFill/>
        </p:spPr>
        <p:txBody>
          <a:bodyPr wrap="square" rtlCol="0">
            <a:spAutoFit/>
          </a:bodyPr>
          <a:lstStyle/>
          <a:p>
            <a:r>
              <a:rPr lang="es-ES" sz="1000" dirty="0" smtClean="0"/>
              <a:t>Datos de Perfil</a:t>
            </a:r>
            <a:endParaRPr lang="es-419" sz="1000" dirty="0"/>
          </a:p>
        </p:txBody>
      </p:sp>
      <p:sp>
        <p:nvSpPr>
          <p:cNvPr id="17" name="CuadroTexto 16"/>
          <p:cNvSpPr txBox="1"/>
          <p:nvPr/>
        </p:nvSpPr>
        <p:spPr>
          <a:xfrm>
            <a:off x="2643448" y="2671547"/>
            <a:ext cx="1197031" cy="246221"/>
          </a:xfrm>
          <a:prstGeom prst="rect">
            <a:avLst/>
          </a:prstGeom>
          <a:noFill/>
        </p:spPr>
        <p:txBody>
          <a:bodyPr wrap="square" rtlCol="0">
            <a:spAutoFit/>
          </a:bodyPr>
          <a:lstStyle/>
          <a:p>
            <a:r>
              <a:rPr lang="es-ES" sz="1000" dirty="0" smtClean="0"/>
              <a:t>Titulo</a:t>
            </a:r>
            <a:endParaRPr lang="es-419" sz="1000" dirty="0"/>
          </a:p>
        </p:txBody>
      </p:sp>
      <p:sp>
        <p:nvSpPr>
          <p:cNvPr id="9" name="Rectángulo 8"/>
          <p:cNvSpPr/>
          <p:nvPr/>
        </p:nvSpPr>
        <p:spPr>
          <a:xfrm>
            <a:off x="3840479" y="2700743"/>
            <a:ext cx="1986740" cy="18288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Desarrollador Fullstack</a:t>
            </a:r>
            <a:endParaRPr lang="es-419" sz="1000" dirty="0"/>
          </a:p>
        </p:txBody>
      </p:sp>
      <p:sp>
        <p:nvSpPr>
          <p:cNvPr id="21" name="CuadroTexto 20"/>
          <p:cNvSpPr txBox="1"/>
          <p:nvPr/>
        </p:nvSpPr>
        <p:spPr>
          <a:xfrm>
            <a:off x="2643448" y="3013365"/>
            <a:ext cx="1197031" cy="246221"/>
          </a:xfrm>
          <a:prstGeom prst="rect">
            <a:avLst/>
          </a:prstGeom>
          <a:noFill/>
        </p:spPr>
        <p:txBody>
          <a:bodyPr wrap="square" rtlCol="0">
            <a:spAutoFit/>
          </a:bodyPr>
          <a:lstStyle/>
          <a:p>
            <a:r>
              <a:rPr lang="es-ES" sz="1000" dirty="0" smtClean="0"/>
              <a:t>Presentacion</a:t>
            </a:r>
            <a:endParaRPr lang="es-419" sz="1000" dirty="0"/>
          </a:p>
        </p:txBody>
      </p:sp>
      <p:sp>
        <p:nvSpPr>
          <p:cNvPr id="22" name="Rectángulo 21"/>
          <p:cNvSpPr/>
          <p:nvPr/>
        </p:nvSpPr>
        <p:spPr>
          <a:xfrm>
            <a:off x="3840479" y="3042561"/>
            <a:ext cx="2186250" cy="38228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Hola mi nombre es … y me gusgaria formar parte de tu organizacion</a:t>
            </a:r>
            <a:endParaRPr lang="es-419" sz="1000" dirty="0"/>
          </a:p>
        </p:txBody>
      </p:sp>
      <p:sp>
        <p:nvSpPr>
          <p:cNvPr id="23" name="CuadroTexto 22"/>
          <p:cNvSpPr txBox="1"/>
          <p:nvPr/>
        </p:nvSpPr>
        <p:spPr>
          <a:xfrm>
            <a:off x="2651761" y="3869438"/>
            <a:ext cx="1197031" cy="246221"/>
          </a:xfrm>
          <a:prstGeom prst="rect">
            <a:avLst/>
          </a:prstGeom>
          <a:noFill/>
        </p:spPr>
        <p:txBody>
          <a:bodyPr wrap="square" rtlCol="0">
            <a:spAutoFit/>
          </a:bodyPr>
          <a:lstStyle/>
          <a:p>
            <a:r>
              <a:rPr lang="es-ES" sz="1000" dirty="0" smtClean="0"/>
              <a:t>Subir Avatar</a:t>
            </a:r>
            <a:endParaRPr lang="es-419" sz="1000" dirty="0"/>
          </a:p>
        </p:txBody>
      </p:sp>
      <p:sp>
        <p:nvSpPr>
          <p:cNvPr id="27" name="Rectángulo 26"/>
          <p:cNvSpPr/>
          <p:nvPr/>
        </p:nvSpPr>
        <p:spPr>
          <a:xfrm>
            <a:off x="3840470" y="3856014"/>
            <a:ext cx="706583" cy="2195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Examinar</a:t>
            </a:r>
            <a:endParaRPr lang="es-419" sz="1000" dirty="0"/>
          </a:p>
        </p:txBody>
      </p:sp>
      <p:sp>
        <p:nvSpPr>
          <p:cNvPr id="28" name="CuadroTexto 27"/>
          <p:cNvSpPr txBox="1"/>
          <p:nvPr/>
        </p:nvSpPr>
        <p:spPr>
          <a:xfrm>
            <a:off x="2643446" y="4235063"/>
            <a:ext cx="1197031" cy="246221"/>
          </a:xfrm>
          <a:prstGeom prst="rect">
            <a:avLst/>
          </a:prstGeom>
          <a:noFill/>
        </p:spPr>
        <p:txBody>
          <a:bodyPr wrap="square" rtlCol="0">
            <a:spAutoFit/>
          </a:bodyPr>
          <a:lstStyle/>
          <a:p>
            <a:r>
              <a:rPr lang="es-ES" sz="1000" dirty="0" smtClean="0"/>
              <a:t>Subir CV</a:t>
            </a:r>
            <a:endParaRPr lang="es-419" sz="1000" dirty="0"/>
          </a:p>
        </p:txBody>
      </p:sp>
      <p:sp>
        <p:nvSpPr>
          <p:cNvPr id="29" name="Rectángulo 28"/>
          <p:cNvSpPr/>
          <p:nvPr/>
        </p:nvSpPr>
        <p:spPr>
          <a:xfrm>
            <a:off x="3840478" y="4253424"/>
            <a:ext cx="706583" cy="21959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Examinar</a:t>
            </a:r>
            <a:endParaRPr lang="es-419" sz="1000" dirty="0"/>
          </a:p>
        </p:txBody>
      </p:sp>
      <p:sp>
        <p:nvSpPr>
          <p:cNvPr id="30" name="CuadroTexto 29"/>
          <p:cNvSpPr txBox="1"/>
          <p:nvPr/>
        </p:nvSpPr>
        <p:spPr>
          <a:xfrm>
            <a:off x="2643447" y="4639044"/>
            <a:ext cx="1197031" cy="246221"/>
          </a:xfrm>
          <a:prstGeom prst="rect">
            <a:avLst/>
          </a:prstGeom>
          <a:noFill/>
        </p:spPr>
        <p:txBody>
          <a:bodyPr wrap="square" rtlCol="0">
            <a:spAutoFit/>
          </a:bodyPr>
          <a:lstStyle/>
          <a:p>
            <a:r>
              <a:rPr lang="es-ES" sz="1000" dirty="0" smtClean="0"/>
              <a:t>Experiencias</a:t>
            </a:r>
            <a:endParaRPr lang="es-419" sz="1000" dirty="0"/>
          </a:p>
        </p:txBody>
      </p:sp>
      <p:sp>
        <p:nvSpPr>
          <p:cNvPr id="31" name="Rectángulo 30"/>
          <p:cNvSpPr/>
          <p:nvPr/>
        </p:nvSpPr>
        <p:spPr>
          <a:xfrm>
            <a:off x="3840479" y="4619234"/>
            <a:ext cx="2186250" cy="38228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Falabella : desarrollador fullstack, creación de modulos, interfaces</a:t>
            </a:r>
            <a:endParaRPr lang="es-419" sz="1000" dirty="0"/>
          </a:p>
        </p:txBody>
      </p:sp>
      <p:sp>
        <p:nvSpPr>
          <p:cNvPr id="32" name="CuadroTexto 31"/>
          <p:cNvSpPr txBox="1"/>
          <p:nvPr/>
        </p:nvSpPr>
        <p:spPr>
          <a:xfrm>
            <a:off x="2676699" y="5100819"/>
            <a:ext cx="1197031" cy="246221"/>
          </a:xfrm>
          <a:prstGeom prst="rect">
            <a:avLst/>
          </a:prstGeom>
          <a:noFill/>
        </p:spPr>
        <p:txBody>
          <a:bodyPr wrap="square" rtlCol="0">
            <a:spAutoFit/>
          </a:bodyPr>
          <a:lstStyle/>
          <a:p>
            <a:r>
              <a:rPr lang="es-ES" sz="1000" dirty="0" smtClean="0"/>
              <a:t>Estudios</a:t>
            </a:r>
            <a:endParaRPr lang="es-419" sz="1000" dirty="0"/>
          </a:p>
        </p:txBody>
      </p:sp>
      <p:sp>
        <p:nvSpPr>
          <p:cNvPr id="33" name="Rectángulo 32"/>
          <p:cNvSpPr/>
          <p:nvPr/>
        </p:nvSpPr>
        <p:spPr>
          <a:xfrm>
            <a:off x="3848792" y="5113961"/>
            <a:ext cx="2186250" cy="3010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Ingeniero Informatico UDLA</a:t>
            </a:r>
            <a:endParaRPr lang="es-419" sz="1000" dirty="0"/>
          </a:p>
        </p:txBody>
      </p:sp>
      <p:sp>
        <p:nvSpPr>
          <p:cNvPr id="34" name="CuadroTexto 33"/>
          <p:cNvSpPr txBox="1"/>
          <p:nvPr/>
        </p:nvSpPr>
        <p:spPr>
          <a:xfrm>
            <a:off x="2643446" y="3497349"/>
            <a:ext cx="1197031" cy="246221"/>
          </a:xfrm>
          <a:prstGeom prst="rect">
            <a:avLst/>
          </a:prstGeom>
          <a:noFill/>
        </p:spPr>
        <p:txBody>
          <a:bodyPr wrap="square" rtlCol="0">
            <a:spAutoFit/>
          </a:bodyPr>
          <a:lstStyle/>
          <a:p>
            <a:r>
              <a:rPr lang="es-ES" sz="1000" dirty="0" smtClean="0"/>
              <a:t>Habilidades</a:t>
            </a:r>
            <a:endParaRPr lang="es-419" sz="1000" dirty="0"/>
          </a:p>
        </p:txBody>
      </p:sp>
      <p:sp>
        <p:nvSpPr>
          <p:cNvPr id="35" name="Rectángulo 34"/>
          <p:cNvSpPr/>
          <p:nvPr/>
        </p:nvSpPr>
        <p:spPr>
          <a:xfrm>
            <a:off x="3832164" y="3551730"/>
            <a:ext cx="1986740" cy="18288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Java, Python, SQL Server, Angular</a:t>
            </a:r>
            <a:endParaRPr lang="es-419" sz="1000" dirty="0"/>
          </a:p>
        </p:txBody>
      </p:sp>
      <p:sp>
        <p:nvSpPr>
          <p:cNvPr id="36" name="CuadroTexto 35"/>
          <p:cNvSpPr txBox="1"/>
          <p:nvPr/>
        </p:nvSpPr>
        <p:spPr>
          <a:xfrm>
            <a:off x="4393279" y="1930995"/>
            <a:ext cx="1363284" cy="246221"/>
          </a:xfrm>
          <a:prstGeom prst="rect">
            <a:avLst/>
          </a:prstGeom>
          <a:noFill/>
        </p:spPr>
        <p:txBody>
          <a:bodyPr wrap="square" rtlCol="0">
            <a:spAutoFit/>
          </a:bodyPr>
          <a:lstStyle/>
          <a:p>
            <a:pPr algn="r"/>
            <a:r>
              <a:rPr lang="es-ES" sz="1000" dirty="0" smtClean="0"/>
              <a:t>Nombre Usuario</a:t>
            </a:r>
            <a:endParaRPr lang="es-419" sz="1000" dirty="0"/>
          </a:p>
        </p:txBody>
      </p:sp>
    </p:spTree>
    <p:extLst>
      <p:ext uri="{BB962C8B-B14F-4D97-AF65-F5344CB8AC3E}">
        <p14:creationId xmlns:p14="http://schemas.microsoft.com/office/powerpoint/2010/main" val="482250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15884" y="282633"/>
            <a:ext cx="7248698" cy="369332"/>
          </a:xfrm>
          <a:prstGeom prst="rect">
            <a:avLst/>
          </a:prstGeom>
          <a:noFill/>
        </p:spPr>
        <p:txBody>
          <a:bodyPr wrap="square" rtlCol="0">
            <a:spAutoFit/>
          </a:bodyPr>
          <a:lstStyle/>
          <a:p>
            <a:r>
              <a:rPr lang="es-ES" dirty="0" smtClean="0"/>
              <a:t>Mockups MatchWork Flujo Profesional</a:t>
            </a:r>
            <a:endParaRPr lang="es-419" dirty="0"/>
          </a:p>
        </p:txBody>
      </p:sp>
      <p:pic>
        <p:nvPicPr>
          <p:cNvPr id="5" name="Imagen 4"/>
          <p:cNvPicPr>
            <a:picLocks noChangeAspect="1"/>
          </p:cNvPicPr>
          <p:nvPr/>
        </p:nvPicPr>
        <p:blipFill rotWithShape="1">
          <a:blip r:embed="rId2" cstate="print">
            <a:extLst>
              <a:ext uri="{28A0092B-C50C-407E-A947-70E740481C1C}">
                <a14:useLocalDpi xmlns:a14="http://schemas.microsoft.com/office/drawing/2010/main" val="0"/>
              </a:ext>
            </a:extLst>
          </a:blip>
          <a:srcRect t="20000" b="19879"/>
          <a:stretch/>
        </p:blipFill>
        <p:spPr>
          <a:xfrm>
            <a:off x="257694" y="1404851"/>
            <a:ext cx="7894997" cy="4746568"/>
          </a:xfrm>
          <a:prstGeom prst="rect">
            <a:avLst/>
          </a:prstGeom>
        </p:spPr>
      </p:pic>
      <p:sp>
        <p:nvSpPr>
          <p:cNvPr id="6" name="Rectángulo 5"/>
          <p:cNvSpPr/>
          <p:nvPr/>
        </p:nvSpPr>
        <p:spPr>
          <a:xfrm>
            <a:off x="1313411" y="1787236"/>
            <a:ext cx="5802284" cy="5652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7" name="CuadroTexto 6"/>
          <p:cNvSpPr txBox="1"/>
          <p:nvPr/>
        </p:nvSpPr>
        <p:spPr>
          <a:xfrm>
            <a:off x="1479665" y="1870364"/>
            <a:ext cx="1313411" cy="374072"/>
          </a:xfrm>
          <a:prstGeom prst="rect">
            <a:avLst/>
          </a:prstGeom>
          <a:noFill/>
        </p:spPr>
        <p:txBody>
          <a:bodyPr wrap="square" rtlCol="0">
            <a:spAutoFit/>
          </a:bodyPr>
          <a:lstStyle/>
          <a:p>
            <a:r>
              <a:rPr lang="es-ES" dirty="0" smtClean="0"/>
              <a:t>MatchWork</a:t>
            </a:r>
            <a:endParaRPr lang="es-419" dirty="0"/>
          </a:p>
        </p:txBody>
      </p:sp>
      <p:sp>
        <p:nvSpPr>
          <p:cNvPr id="8" name="Rectángulo redondeado 7"/>
          <p:cNvSpPr/>
          <p:nvPr/>
        </p:nvSpPr>
        <p:spPr>
          <a:xfrm>
            <a:off x="5827219" y="1953491"/>
            <a:ext cx="1172094"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Cerrar Sesión</a:t>
            </a:r>
            <a:endParaRPr lang="es-419" sz="1000" dirty="0"/>
          </a:p>
        </p:txBody>
      </p:sp>
      <p:sp>
        <p:nvSpPr>
          <p:cNvPr id="19" name="CuadroTexto 18"/>
          <p:cNvSpPr txBox="1"/>
          <p:nvPr/>
        </p:nvSpPr>
        <p:spPr>
          <a:xfrm>
            <a:off x="7606146" y="2088662"/>
            <a:ext cx="3699164" cy="2308324"/>
          </a:xfrm>
          <a:prstGeom prst="rect">
            <a:avLst/>
          </a:prstGeom>
          <a:noFill/>
        </p:spPr>
        <p:txBody>
          <a:bodyPr wrap="square" rtlCol="0">
            <a:spAutoFit/>
          </a:bodyPr>
          <a:lstStyle/>
          <a:p>
            <a:r>
              <a:rPr lang="es-ES" dirty="0" smtClean="0"/>
              <a:t>Pantalla Mis Match, en ella se muestran todos los trabajos afines con nuestra habilidades cargadas, es casi una de las características en las que mas se debe dar énfasis ya que es la conexión de interna del sistema con los trabajos publicados que se adecuen mas a nuestro stack</a:t>
            </a:r>
          </a:p>
        </p:txBody>
      </p:sp>
      <p:sp>
        <p:nvSpPr>
          <p:cNvPr id="20" name="CuadroTexto 19"/>
          <p:cNvSpPr txBox="1"/>
          <p:nvPr/>
        </p:nvSpPr>
        <p:spPr>
          <a:xfrm>
            <a:off x="2435628" y="1005840"/>
            <a:ext cx="3553691" cy="369332"/>
          </a:xfrm>
          <a:prstGeom prst="rect">
            <a:avLst/>
          </a:prstGeom>
          <a:noFill/>
        </p:spPr>
        <p:txBody>
          <a:bodyPr wrap="square" rtlCol="0">
            <a:spAutoFit/>
          </a:bodyPr>
          <a:lstStyle/>
          <a:p>
            <a:pPr algn="ctr"/>
            <a:r>
              <a:rPr lang="es-ES" dirty="0" smtClean="0"/>
              <a:t>Mis Match</a:t>
            </a:r>
            <a:endParaRPr lang="es-419" dirty="0"/>
          </a:p>
        </p:txBody>
      </p:sp>
      <p:sp>
        <p:nvSpPr>
          <p:cNvPr id="10" name="Rectángulo 9"/>
          <p:cNvSpPr/>
          <p:nvPr/>
        </p:nvSpPr>
        <p:spPr>
          <a:xfrm>
            <a:off x="1313411" y="2352502"/>
            <a:ext cx="1122217" cy="316714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pic>
        <p:nvPicPr>
          <p:cNvPr id="11" name="Imagen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4914" y="2483719"/>
            <a:ext cx="434049" cy="434049"/>
          </a:xfrm>
          <a:prstGeom prst="rect">
            <a:avLst/>
          </a:prstGeom>
        </p:spPr>
      </p:pic>
      <p:sp>
        <p:nvSpPr>
          <p:cNvPr id="14" name="Rectángulo 13"/>
          <p:cNvSpPr/>
          <p:nvPr/>
        </p:nvSpPr>
        <p:spPr>
          <a:xfrm>
            <a:off x="1313411" y="3057638"/>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Perfil</a:t>
            </a:r>
            <a:endParaRPr lang="es-419" sz="1000" dirty="0"/>
          </a:p>
        </p:txBody>
      </p:sp>
      <p:sp>
        <p:nvSpPr>
          <p:cNvPr id="24" name="Rectángulo 23"/>
          <p:cNvSpPr/>
          <p:nvPr/>
        </p:nvSpPr>
        <p:spPr>
          <a:xfrm>
            <a:off x="1313410" y="3275215"/>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Mis Match</a:t>
            </a:r>
            <a:endParaRPr lang="es-419" sz="1000" dirty="0"/>
          </a:p>
        </p:txBody>
      </p:sp>
      <p:sp>
        <p:nvSpPr>
          <p:cNvPr id="25" name="Rectángulo 24"/>
          <p:cNvSpPr/>
          <p:nvPr/>
        </p:nvSpPr>
        <p:spPr>
          <a:xfrm>
            <a:off x="1313407" y="3710369"/>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Postulaciones</a:t>
            </a:r>
            <a:endParaRPr lang="es-419" sz="1000" dirty="0"/>
          </a:p>
        </p:txBody>
      </p:sp>
      <p:sp>
        <p:nvSpPr>
          <p:cNvPr id="26" name="Rectángulo 25"/>
          <p:cNvSpPr/>
          <p:nvPr/>
        </p:nvSpPr>
        <p:spPr>
          <a:xfrm>
            <a:off x="1313409" y="3492792"/>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Otros Trabajos</a:t>
            </a:r>
            <a:endParaRPr lang="es-419" sz="1000" dirty="0"/>
          </a:p>
        </p:txBody>
      </p:sp>
      <p:sp>
        <p:nvSpPr>
          <p:cNvPr id="15" name="CuadroTexto 14"/>
          <p:cNvSpPr txBox="1"/>
          <p:nvPr/>
        </p:nvSpPr>
        <p:spPr>
          <a:xfrm>
            <a:off x="2787131" y="2443943"/>
            <a:ext cx="3553691" cy="276999"/>
          </a:xfrm>
          <a:prstGeom prst="rect">
            <a:avLst/>
          </a:prstGeom>
          <a:noFill/>
        </p:spPr>
        <p:txBody>
          <a:bodyPr wrap="square" rtlCol="0">
            <a:spAutoFit/>
          </a:bodyPr>
          <a:lstStyle/>
          <a:p>
            <a:pPr algn="ctr"/>
            <a:r>
              <a:rPr lang="es-ES" sz="1200" dirty="0" smtClean="0"/>
              <a:t>Mis Match</a:t>
            </a:r>
            <a:endParaRPr lang="es-419" sz="1200" dirty="0"/>
          </a:p>
        </p:txBody>
      </p:sp>
      <p:sp>
        <p:nvSpPr>
          <p:cNvPr id="16" name="Rectángulo 15"/>
          <p:cNvSpPr/>
          <p:nvPr/>
        </p:nvSpPr>
        <p:spPr>
          <a:xfrm>
            <a:off x="2762190" y="2812383"/>
            <a:ext cx="3651076" cy="4304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100" dirty="0" smtClean="0"/>
              <a:t>Trabajo 1</a:t>
            </a:r>
            <a:endParaRPr lang="es-419" sz="1100" dirty="0"/>
          </a:p>
        </p:txBody>
      </p:sp>
      <p:sp>
        <p:nvSpPr>
          <p:cNvPr id="17" name="Rectángulo 16"/>
          <p:cNvSpPr/>
          <p:nvPr/>
        </p:nvSpPr>
        <p:spPr>
          <a:xfrm>
            <a:off x="2762190" y="3417734"/>
            <a:ext cx="3651076" cy="4304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100" dirty="0" smtClean="0"/>
              <a:t>Trabajo 1</a:t>
            </a:r>
            <a:endParaRPr lang="es-419" sz="1100" dirty="0"/>
          </a:p>
        </p:txBody>
      </p:sp>
      <p:sp>
        <p:nvSpPr>
          <p:cNvPr id="18" name="Rectángulo 17"/>
          <p:cNvSpPr/>
          <p:nvPr/>
        </p:nvSpPr>
        <p:spPr>
          <a:xfrm>
            <a:off x="2762190" y="4023085"/>
            <a:ext cx="3651076" cy="4304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100" dirty="0" smtClean="0"/>
              <a:t>Trabajo 1</a:t>
            </a:r>
            <a:endParaRPr lang="es-419" sz="1100" dirty="0"/>
          </a:p>
        </p:txBody>
      </p:sp>
      <p:sp>
        <p:nvSpPr>
          <p:cNvPr id="2" name="CuadroTexto 1"/>
          <p:cNvSpPr txBox="1"/>
          <p:nvPr/>
        </p:nvSpPr>
        <p:spPr>
          <a:xfrm>
            <a:off x="4393279" y="1930995"/>
            <a:ext cx="1363284" cy="246221"/>
          </a:xfrm>
          <a:prstGeom prst="rect">
            <a:avLst/>
          </a:prstGeom>
          <a:noFill/>
        </p:spPr>
        <p:txBody>
          <a:bodyPr wrap="square" rtlCol="0">
            <a:spAutoFit/>
          </a:bodyPr>
          <a:lstStyle/>
          <a:p>
            <a:pPr algn="r"/>
            <a:r>
              <a:rPr lang="es-ES" sz="1000" dirty="0" smtClean="0"/>
              <a:t>Nombre Usuario</a:t>
            </a:r>
            <a:endParaRPr lang="es-419" sz="1000" dirty="0"/>
          </a:p>
        </p:txBody>
      </p:sp>
    </p:spTree>
    <p:extLst>
      <p:ext uri="{BB962C8B-B14F-4D97-AF65-F5344CB8AC3E}">
        <p14:creationId xmlns:p14="http://schemas.microsoft.com/office/powerpoint/2010/main" val="18755709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15884" y="282633"/>
            <a:ext cx="7248698" cy="369332"/>
          </a:xfrm>
          <a:prstGeom prst="rect">
            <a:avLst/>
          </a:prstGeom>
          <a:noFill/>
        </p:spPr>
        <p:txBody>
          <a:bodyPr wrap="square" rtlCol="0">
            <a:spAutoFit/>
          </a:bodyPr>
          <a:lstStyle/>
          <a:p>
            <a:r>
              <a:rPr lang="es-ES" dirty="0" smtClean="0"/>
              <a:t>Mockups MatchWork Flujo Profesional</a:t>
            </a:r>
            <a:endParaRPr lang="es-419" dirty="0"/>
          </a:p>
        </p:txBody>
      </p:sp>
      <p:pic>
        <p:nvPicPr>
          <p:cNvPr id="5" name="Imagen 4"/>
          <p:cNvPicPr>
            <a:picLocks noChangeAspect="1"/>
          </p:cNvPicPr>
          <p:nvPr/>
        </p:nvPicPr>
        <p:blipFill rotWithShape="1">
          <a:blip r:embed="rId2" cstate="print">
            <a:extLst>
              <a:ext uri="{28A0092B-C50C-407E-A947-70E740481C1C}">
                <a14:useLocalDpi xmlns:a14="http://schemas.microsoft.com/office/drawing/2010/main" val="0"/>
              </a:ext>
            </a:extLst>
          </a:blip>
          <a:srcRect t="20000" b="19879"/>
          <a:stretch/>
        </p:blipFill>
        <p:spPr>
          <a:xfrm>
            <a:off x="257694" y="1404851"/>
            <a:ext cx="7894997" cy="4746568"/>
          </a:xfrm>
          <a:prstGeom prst="rect">
            <a:avLst/>
          </a:prstGeom>
        </p:spPr>
      </p:pic>
      <p:sp>
        <p:nvSpPr>
          <p:cNvPr id="6" name="Rectángulo 5"/>
          <p:cNvSpPr/>
          <p:nvPr/>
        </p:nvSpPr>
        <p:spPr>
          <a:xfrm>
            <a:off x="1313411" y="1787236"/>
            <a:ext cx="5802284" cy="5652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sp>
        <p:nvSpPr>
          <p:cNvPr id="7" name="CuadroTexto 6"/>
          <p:cNvSpPr txBox="1"/>
          <p:nvPr/>
        </p:nvSpPr>
        <p:spPr>
          <a:xfrm>
            <a:off x="1479665" y="1870364"/>
            <a:ext cx="1313411" cy="374072"/>
          </a:xfrm>
          <a:prstGeom prst="rect">
            <a:avLst/>
          </a:prstGeom>
          <a:noFill/>
        </p:spPr>
        <p:txBody>
          <a:bodyPr wrap="square" rtlCol="0">
            <a:spAutoFit/>
          </a:bodyPr>
          <a:lstStyle/>
          <a:p>
            <a:r>
              <a:rPr lang="es-ES" dirty="0" smtClean="0"/>
              <a:t>MatchWork</a:t>
            </a:r>
            <a:endParaRPr lang="es-419" dirty="0"/>
          </a:p>
        </p:txBody>
      </p:sp>
      <p:sp>
        <p:nvSpPr>
          <p:cNvPr id="8" name="Rectángulo redondeado 7"/>
          <p:cNvSpPr/>
          <p:nvPr/>
        </p:nvSpPr>
        <p:spPr>
          <a:xfrm>
            <a:off x="5827219" y="1953491"/>
            <a:ext cx="1172094" cy="20781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Cerrar Sesión</a:t>
            </a:r>
            <a:endParaRPr lang="es-419" sz="1000" dirty="0"/>
          </a:p>
        </p:txBody>
      </p:sp>
      <p:sp>
        <p:nvSpPr>
          <p:cNvPr id="19" name="CuadroTexto 18"/>
          <p:cNvSpPr txBox="1"/>
          <p:nvPr/>
        </p:nvSpPr>
        <p:spPr>
          <a:xfrm>
            <a:off x="7564582" y="2088662"/>
            <a:ext cx="3699164" cy="2308324"/>
          </a:xfrm>
          <a:prstGeom prst="rect">
            <a:avLst/>
          </a:prstGeom>
          <a:noFill/>
        </p:spPr>
        <p:txBody>
          <a:bodyPr wrap="square" rtlCol="0">
            <a:spAutoFit/>
          </a:bodyPr>
          <a:lstStyle/>
          <a:p>
            <a:r>
              <a:rPr lang="es-ES" dirty="0" smtClean="0"/>
              <a:t>Esta pantalla mostrara todos los trabajos que se han ido cargando a en la plataforma tengan o no afinidad con nuestras habilidades, esta diseñada para abrir las posibilidades para el usuario entregando un abanico mas amplio a la hora de buscar trabajo</a:t>
            </a:r>
          </a:p>
        </p:txBody>
      </p:sp>
      <p:sp>
        <p:nvSpPr>
          <p:cNvPr id="20" name="CuadroTexto 19"/>
          <p:cNvSpPr txBox="1"/>
          <p:nvPr/>
        </p:nvSpPr>
        <p:spPr>
          <a:xfrm>
            <a:off x="2435628" y="1005840"/>
            <a:ext cx="3553691" cy="369332"/>
          </a:xfrm>
          <a:prstGeom prst="rect">
            <a:avLst/>
          </a:prstGeom>
          <a:noFill/>
        </p:spPr>
        <p:txBody>
          <a:bodyPr wrap="square" rtlCol="0">
            <a:spAutoFit/>
          </a:bodyPr>
          <a:lstStyle/>
          <a:p>
            <a:pPr algn="ctr"/>
            <a:r>
              <a:rPr lang="es-ES" dirty="0" smtClean="0"/>
              <a:t>Otros Trabajos</a:t>
            </a:r>
            <a:endParaRPr lang="es-419" dirty="0"/>
          </a:p>
        </p:txBody>
      </p:sp>
      <p:sp>
        <p:nvSpPr>
          <p:cNvPr id="10" name="Rectángulo 9"/>
          <p:cNvSpPr/>
          <p:nvPr/>
        </p:nvSpPr>
        <p:spPr>
          <a:xfrm>
            <a:off x="1313411" y="2352502"/>
            <a:ext cx="1122217" cy="316714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419"/>
          </a:p>
        </p:txBody>
      </p:sp>
      <p:pic>
        <p:nvPicPr>
          <p:cNvPr id="11" name="Imagen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4914" y="2483719"/>
            <a:ext cx="434049" cy="434049"/>
          </a:xfrm>
          <a:prstGeom prst="rect">
            <a:avLst/>
          </a:prstGeom>
        </p:spPr>
      </p:pic>
      <p:sp>
        <p:nvSpPr>
          <p:cNvPr id="14" name="Rectángulo 13"/>
          <p:cNvSpPr/>
          <p:nvPr/>
        </p:nvSpPr>
        <p:spPr>
          <a:xfrm>
            <a:off x="1313411" y="3057638"/>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Perfil</a:t>
            </a:r>
            <a:endParaRPr lang="es-419" sz="1000" dirty="0"/>
          </a:p>
        </p:txBody>
      </p:sp>
      <p:sp>
        <p:nvSpPr>
          <p:cNvPr id="24" name="Rectángulo 23"/>
          <p:cNvSpPr/>
          <p:nvPr/>
        </p:nvSpPr>
        <p:spPr>
          <a:xfrm>
            <a:off x="1313410" y="3275215"/>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Mis Match</a:t>
            </a:r>
            <a:endParaRPr lang="es-419" sz="1000" dirty="0"/>
          </a:p>
        </p:txBody>
      </p:sp>
      <p:sp>
        <p:nvSpPr>
          <p:cNvPr id="25" name="Rectángulo 24"/>
          <p:cNvSpPr/>
          <p:nvPr/>
        </p:nvSpPr>
        <p:spPr>
          <a:xfrm>
            <a:off x="1313407" y="3710369"/>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Postulaciones</a:t>
            </a:r>
            <a:endParaRPr lang="es-419" sz="1000" dirty="0"/>
          </a:p>
        </p:txBody>
      </p:sp>
      <p:sp>
        <p:nvSpPr>
          <p:cNvPr id="26" name="Rectángulo 25"/>
          <p:cNvSpPr/>
          <p:nvPr/>
        </p:nvSpPr>
        <p:spPr>
          <a:xfrm>
            <a:off x="1313409" y="3492792"/>
            <a:ext cx="1122217" cy="21757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000" dirty="0" smtClean="0"/>
              <a:t>Otros Trabajos</a:t>
            </a:r>
            <a:endParaRPr lang="es-419" sz="1000" dirty="0"/>
          </a:p>
        </p:txBody>
      </p:sp>
      <p:sp>
        <p:nvSpPr>
          <p:cNvPr id="15" name="CuadroTexto 14"/>
          <p:cNvSpPr txBox="1"/>
          <p:nvPr/>
        </p:nvSpPr>
        <p:spPr>
          <a:xfrm>
            <a:off x="2787131" y="2443943"/>
            <a:ext cx="3553691" cy="276999"/>
          </a:xfrm>
          <a:prstGeom prst="rect">
            <a:avLst/>
          </a:prstGeom>
          <a:noFill/>
        </p:spPr>
        <p:txBody>
          <a:bodyPr wrap="square" rtlCol="0">
            <a:spAutoFit/>
          </a:bodyPr>
          <a:lstStyle/>
          <a:p>
            <a:pPr algn="ctr"/>
            <a:r>
              <a:rPr lang="es-ES" sz="1200" dirty="0" smtClean="0"/>
              <a:t>Otros Trabajos</a:t>
            </a:r>
            <a:endParaRPr lang="es-419" sz="1200" dirty="0"/>
          </a:p>
        </p:txBody>
      </p:sp>
      <p:sp>
        <p:nvSpPr>
          <p:cNvPr id="16" name="Rectángulo 15"/>
          <p:cNvSpPr/>
          <p:nvPr/>
        </p:nvSpPr>
        <p:spPr>
          <a:xfrm>
            <a:off x="2762190" y="2812383"/>
            <a:ext cx="3651076" cy="4304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100" dirty="0" smtClean="0"/>
              <a:t>Trabajo 1</a:t>
            </a:r>
            <a:endParaRPr lang="es-419" sz="1100" dirty="0"/>
          </a:p>
        </p:txBody>
      </p:sp>
      <p:sp>
        <p:nvSpPr>
          <p:cNvPr id="17" name="Rectángulo 16"/>
          <p:cNvSpPr/>
          <p:nvPr/>
        </p:nvSpPr>
        <p:spPr>
          <a:xfrm>
            <a:off x="2762190" y="3417734"/>
            <a:ext cx="3651076" cy="4304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100" dirty="0" smtClean="0"/>
              <a:t>Trabajo 1</a:t>
            </a:r>
            <a:endParaRPr lang="es-419" sz="1100" dirty="0"/>
          </a:p>
        </p:txBody>
      </p:sp>
      <p:sp>
        <p:nvSpPr>
          <p:cNvPr id="18" name="Rectángulo 17"/>
          <p:cNvSpPr/>
          <p:nvPr/>
        </p:nvSpPr>
        <p:spPr>
          <a:xfrm>
            <a:off x="2762190" y="4023085"/>
            <a:ext cx="3651076" cy="43044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sz="1100" dirty="0" smtClean="0"/>
              <a:t>Trabajo 1</a:t>
            </a:r>
            <a:endParaRPr lang="es-419" sz="1100" dirty="0"/>
          </a:p>
        </p:txBody>
      </p:sp>
      <p:sp>
        <p:nvSpPr>
          <p:cNvPr id="2" name="CuadroTexto 1"/>
          <p:cNvSpPr txBox="1"/>
          <p:nvPr/>
        </p:nvSpPr>
        <p:spPr>
          <a:xfrm>
            <a:off x="4393279" y="1930995"/>
            <a:ext cx="1363284" cy="246221"/>
          </a:xfrm>
          <a:prstGeom prst="rect">
            <a:avLst/>
          </a:prstGeom>
          <a:noFill/>
        </p:spPr>
        <p:txBody>
          <a:bodyPr wrap="square" rtlCol="0">
            <a:spAutoFit/>
          </a:bodyPr>
          <a:lstStyle/>
          <a:p>
            <a:pPr algn="r"/>
            <a:r>
              <a:rPr lang="es-ES" sz="1000" dirty="0" smtClean="0"/>
              <a:t>Nombre Usuario</a:t>
            </a:r>
            <a:endParaRPr lang="es-419" sz="1000" dirty="0"/>
          </a:p>
        </p:txBody>
      </p:sp>
    </p:spTree>
    <p:extLst>
      <p:ext uri="{BB962C8B-B14F-4D97-AF65-F5344CB8AC3E}">
        <p14:creationId xmlns:p14="http://schemas.microsoft.com/office/powerpoint/2010/main" val="2468770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5429</TotalTime>
  <Words>1506</Words>
  <Application>Microsoft Office PowerPoint</Application>
  <PresentationFormat>Panorámica</PresentationFormat>
  <Paragraphs>374</Paragraphs>
  <Slides>23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Calibri</vt:lpstr>
      <vt:lpstr>Calibri Light</vt:lpstr>
      <vt:lpstr>Tema de Office</vt:lpstr>
      <vt:lpstr>Mockups de Sistema MatchWork</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Dario</dc:creator>
  <cp:lastModifiedBy>Dario</cp:lastModifiedBy>
  <cp:revision>44</cp:revision>
  <dcterms:created xsi:type="dcterms:W3CDTF">2025-06-30T15:10:34Z</dcterms:created>
  <dcterms:modified xsi:type="dcterms:W3CDTF">2025-07-10T19:18:43Z</dcterms:modified>
</cp:coreProperties>
</file>