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8" r:id="rId6"/>
    <p:sldId id="259" r:id="rId7"/>
    <p:sldId id="261" r:id="rId8"/>
    <p:sldId id="263" r:id="rId9"/>
    <p:sldId id="262" r:id="rId10"/>
    <p:sldId id="265" r:id="rId11"/>
    <p:sldId id="264" r:id="rId12"/>
    <p:sldId id="266" r:id="rId13"/>
    <p:sldId id="267" r:id="rId14"/>
    <p:sldId id="269" r:id="rId15"/>
    <p:sldId id="289" r:id="rId16"/>
    <p:sldId id="270" r:id="rId17"/>
    <p:sldId id="271" r:id="rId18"/>
    <p:sldId id="272" r:id="rId19"/>
    <p:sldId id="273" r:id="rId20"/>
    <p:sldId id="274" r:id="rId21"/>
    <p:sldId id="275" r:id="rId22"/>
    <p:sldId id="276" r:id="rId23"/>
    <p:sldId id="277" r:id="rId24"/>
    <p:sldId id="278" r:id="rId25"/>
    <p:sldId id="279" r:id="rId26"/>
    <p:sldId id="290" r:id="rId27"/>
    <p:sldId id="280" r:id="rId28"/>
    <p:sldId id="282" r:id="rId29"/>
    <p:sldId id="283" r:id="rId30"/>
    <p:sldId id="284" r:id="rId31"/>
    <p:sldId id="287" r:id="rId3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C26C7-1C6A-4AA4-9B21-5FB1AB6C34AE}"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FC326D7-83F9-45FF-932A-B3F6794CAB76}">
      <dgm:prSet/>
      <dgm:spPr/>
      <dgm:t>
        <a:bodyPr/>
        <a:lstStyle/>
        <a:p>
          <a:pPr>
            <a:defRPr cap="all"/>
          </a:pPr>
          <a:r>
            <a:rPr lang="it-IT"/>
            <a:t>Gli username validi iniziano per lettera</a:t>
          </a:r>
          <a:endParaRPr lang="en-US"/>
        </a:p>
      </dgm:t>
    </dgm:pt>
    <dgm:pt modelId="{2B2230DA-A2F1-40B6-AC76-9A70C8690FE3}" type="parTrans" cxnId="{9301DCBE-1DBE-44BD-A10B-A157D8406EED}">
      <dgm:prSet/>
      <dgm:spPr/>
      <dgm:t>
        <a:bodyPr/>
        <a:lstStyle/>
        <a:p>
          <a:endParaRPr lang="en-US"/>
        </a:p>
      </dgm:t>
    </dgm:pt>
    <dgm:pt modelId="{82A3BF17-47CE-4431-A476-4169AD09B7AE}" type="sibTrans" cxnId="{9301DCBE-1DBE-44BD-A10B-A157D8406EED}">
      <dgm:prSet/>
      <dgm:spPr/>
      <dgm:t>
        <a:bodyPr/>
        <a:lstStyle/>
        <a:p>
          <a:endParaRPr lang="en-US"/>
        </a:p>
      </dgm:t>
    </dgm:pt>
    <dgm:pt modelId="{0FC24615-1E1F-4FB7-996A-11F8DA1E41C2}">
      <dgm:prSet/>
      <dgm:spPr/>
      <dgm:t>
        <a:bodyPr/>
        <a:lstStyle/>
        <a:p>
          <a:pPr>
            <a:defRPr cap="all"/>
          </a:pPr>
          <a:r>
            <a:rPr lang="it-IT"/>
            <a:t>Le password valide hanno almeno 5 caratteri</a:t>
          </a:r>
          <a:endParaRPr lang="en-US"/>
        </a:p>
      </dgm:t>
    </dgm:pt>
    <dgm:pt modelId="{5E74AA05-57CC-4F75-9199-CC76BA76D090}" type="parTrans" cxnId="{D35D10D9-6205-49CC-A85B-1156E41D7203}">
      <dgm:prSet/>
      <dgm:spPr/>
      <dgm:t>
        <a:bodyPr/>
        <a:lstStyle/>
        <a:p>
          <a:endParaRPr lang="en-US"/>
        </a:p>
      </dgm:t>
    </dgm:pt>
    <dgm:pt modelId="{BE04F70B-B9AC-4B38-8C08-B55CB52ED780}" type="sibTrans" cxnId="{D35D10D9-6205-49CC-A85B-1156E41D7203}">
      <dgm:prSet/>
      <dgm:spPr/>
      <dgm:t>
        <a:bodyPr/>
        <a:lstStyle/>
        <a:p>
          <a:endParaRPr lang="en-US"/>
        </a:p>
      </dgm:t>
    </dgm:pt>
    <dgm:pt modelId="{11B158D5-0FBB-4295-AA5B-BE3200B6C1EE}" type="pres">
      <dgm:prSet presAssocID="{67DC26C7-1C6A-4AA4-9B21-5FB1AB6C34AE}" presName="root" presStyleCnt="0">
        <dgm:presLayoutVars>
          <dgm:dir/>
          <dgm:resizeHandles val="exact"/>
        </dgm:presLayoutVars>
      </dgm:prSet>
      <dgm:spPr/>
    </dgm:pt>
    <dgm:pt modelId="{E2A8EFB2-B5E8-41E4-A168-848D4A301512}" type="pres">
      <dgm:prSet presAssocID="{CFC326D7-83F9-45FF-932A-B3F6794CAB76}" presName="compNode" presStyleCnt="0"/>
      <dgm:spPr/>
    </dgm:pt>
    <dgm:pt modelId="{C85E9782-9DA2-42E7-B128-E15C56F48770}" type="pres">
      <dgm:prSet presAssocID="{CFC326D7-83F9-45FF-932A-B3F6794CAB76}" presName="iconBgRect" presStyleLbl="bgShp" presStyleIdx="0" presStyleCnt="2"/>
      <dgm:spPr>
        <a:prstGeom prst="round2DiagRect">
          <a:avLst>
            <a:gd name="adj1" fmla="val 29727"/>
            <a:gd name="adj2" fmla="val 0"/>
          </a:avLst>
        </a:prstGeom>
      </dgm:spPr>
    </dgm:pt>
    <dgm:pt modelId="{83D4BB2C-C34D-47E6-BD52-BEFDCEEF7DDE}" type="pres">
      <dgm:prSet presAssocID="{CFC326D7-83F9-45FF-932A-B3F6794CAB7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gno di spunta"/>
        </a:ext>
      </dgm:extLst>
    </dgm:pt>
    <dgm:pt modelId="{96CA6659-047E-4659-B9D2-9C12D746B33D}" type="pres">
      <dgm:prSet presAssocID="{CFC326D7-83F9-45FF-932A-B3F6794CAB76}" presName="spaceRect" presStyleCnt="0"/>
      <dgm:spPr/>
    </dgm:pt>
    <dgm:pt modelId="{8575AEFF-3E86-4511-A48A-4ECB0CB37C50}" type="pres">
      <dgm:prSet presAssocID="{CFC326D7-83F9-45FF-932A-B3F6794CAB76}" presName="textRect" presStyleLbl="revTx" presStyleIdx="0" presStyleCnt="2">
        <dgm:presLayoutVars>
          <dgm:chMax val="1"/>
          <dgm:chPref val="1"/>
        </dgm:presLayoutVars>
      </dgm:prSet>
      <dgm:spPr/>
    </dgm:pt>
    <dgm:pt modelId="{C372D09B-68CF-4E17-952F-F27AA96EA569}" type="pres">
      <dgm:prSet presAssocID="{82A3BF17-47CE-4431-A476-4169AD09B7AE}" presName="sibTrans" presStyleCnt="0"/>
      <dgm:spPr/>
    </dgm:pt>
    <dgm:pt modelId="{6BA64D90-EACA-4EFB-BD11-5FF1DA9EBCE6}" type="pres">
      <dgm:prSet presAssocID="{0FC24615-1E1F-4FB7-996A-11F8DA1E41C2}" presName="compNode" presStyleCnt="0"/>
      <dgm:spPr/>
    </dgm:pt>
    <dgm:pt modelId="{240D9E0C-CB2E-448F-8CD9-E6EE72556C02}" type="pres">
      <dgm:prSet presAssocID="{0FC24615-1E1F-4FB7-996A-11F8DA1E41C2}" presName="iconBgRect" presStyleLbl="bgShp" presStyleIdx="1" presStyleCnt="2"/>
      <dgm:spPr>
        <a:prstGeom prst="round2DiagRect">
          <a:avLst>
            <a:gd name="adj1" fmla="val 29727"/>
            <a:gd name="adj2" fmla="val 0"/>
          </a:avLst>
        </a:prstGeom>
      </dgm:spPr>
    </dgm:pt>
    <dgm:pt modelId="{EE6F2864-148A-48D3-93A0-5274F39EE583}" type="pres">
      <dgm:prSet presAssocID="{0FC24615-1E1F-4FB7-996A-11F8DA1E41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iave"/>
        </a:ext>
      </dgm:extLst>
    </dgm:pt>
    <dgm:pt modelId="{BCCC6BC3-72CD-47F5-B06E-3777BFDEF143}" type="pres">
      <dgm:prSet presAssocID="{0FC24615-1E1F-4FB7-996A-11F8DA1E41C2}" presName="spaceRect" presStyleCnt="0"/>
      <dgm:spPr/>
    </dgm:pt>
    <dgm:pt modelId="{AEE9066A-D2D6-46BB-8B74-76CB94D09004}" type="pres">
      <dgm:prSet presAssocID="{0FC24615-1E1F-4FB7-996A-11F8DA1E41C2}" presName="textRect" presStyleLbl="revTx" presStyleIdx="1" presStyleCnt="2">
        <dgm:presLayoutVars>
          <dgm:chMax val="1"/>
          <dgm:chPref val="1"/>
        </dgm:presLayoutVars>
      </dgm:prSet>
      <dgm:spPr/>
    </dgm:pt>
  </dgm:ptLst>
  <dgm:cxnLst>
    <dgm:cxn modelId="{68224918-CA0F-4E45-A22D-52A85AAF5A80}" type="presOf" srcId="{0FC24615-1E1F-4FB7-996A-11F8DA1E41C2}" destId="{AEE9066A-D2D6-46BB-8B74-76CB94D09004}" srcOrd="0" destOrd="0" presId="urn:microsoft.com/office/officeart/2018/5/layout/IconLeafLabelList"/>
    <dgm:cxn modelId="{14C3419C-F8B6-4FD0-8437-9C52F4660A95}" type="presOf" srcId="{CFC326D7-83F9-45FF-932A-B3F6794CAB76}" destId="{8575AEFF-3E86-4511-A48A-4ECB0CB37C50}" srcOrd="0" destOrd="0" presId="urn:microsoft.com/office/officeart/2018/5/layout/IconLeafLabelList"/>
    <dgm:cxn modelId="{9301DCBE-1DBE-44BD-A10B-A157D8406EED}" srcId="{67DC26C7-1C6A-4AA4-9B21-5FB1AB6C34AE}" destId="{CFC326D7-83F9-45FF-932A-B3F6794CAB76}" srcOrd="0" destOrd="0" parTransId="{2B2230DA-A2F1-40B6-AC76-9A70C8690FE3}" sibTransId="{82A3BF17-47CE-4431-A476-4169AD09B7AE}"/>
    <dgm:cxn modelId="{499D32C7-6484-4EB2-972A-4BADC1E68E4B}" type="presOf" srcId="{67DC26C7-1C6A-4AA4-9B21-5FB1AB6C34AE}" destId="{11B158D5-0FBB-4295-AA5B-BE3200B6C1EE}" srcOrd="0" destOrd="0" presId="urn:microsoft.com/office/officeart/2018/5/layout/IconLeafLabelList"/>
    <dgm:cxn modelId="{D35D10D9-6205-49CC-A85B-1156E41D7203}" srcId="{67DC26C7-1C6A-4AA4-9B21-5FB1AB6C34AE}" destId="{0FC24615-1E1F-4FB7-996A-11F8DA1E41C2}" srcOrd="1" destOrd="0" parTransId="{5E74AA05-57CC-4F75-9199-CC76BA76D090}" sibTransId="{BE04F70B-B9AC-4B38-8C08-B55CB52ED780}"/>
    <dgm:cxn modelId="{228B0C73-F7BE-45E4-B9B9-368A8614ABC0}" type="presParOf" srcId="{11B158D5-0FBB-4295-AA5B-BE3200B6C1EE}" destId="{E2A8EFB2-B5E8-41E4-A168-848D4A301512}" srcOrd="0" destOrd="0" presId="urn:microsoft.com/office/officeart/2018/5/layout/IconLeafLabelList"/>
    <dgm:cxn modelId="{B0C53B5D-B11C-48AD-93B9-BF25E6E4B9D6}" type="presParOf" srcId="{E2A8EFB2-B5E8-41E4-A168-848D4A301512}" destId="{C85E9782-9DA2-42E7-B128-E15C56F48770}" srcOrd="0" destOrd="0" presId="urn:microsoft.com/office/officeart/2018/5/layout/IconLeafLabelList"/>
    <dgm:cxn modelId="{8C913D20-2A61-411C-AD7C-4A25A1EEB2E5}" type="presParOf" srcId="{E2A8EFB2-B5E8-41E4-A168-848D4A301512}" destId="{83D4BB2C-C34D-47E6-BD52-BEFDCEEF7DDE}" srcOrd="1" destOrd="0" presId="urn:microsoft.com/office/officeart/2018/5/layout/IconLeafLabelList"/>
    <dgm:cxn modelId="{C8EB8DEF-3A40-4833-909F-9567EEE739BE}" type="presParOf" srcId="{E2A8EFB2-B5E8-41E4-A168-848D4A301512}" destId="{96CA6659-047E-4659-B9D2-9C12D746B33D}" srcOrd="2" destOrd="0" presId="urn:microsoft.com/office/officeart/2018/5/layout/IconLeafLabelList"/>
    <dgm:cxn modelId="{9F78BBE2-8203-4E0F-BFEF-B3C46ED5D4CB}" type="presParOf" srcId="{E2A8EFB2-B5E8-41E4-A168-848D4A301512}" destId="{8575AEFF-3E86-4511-A48A-4ECB0CB37C50}" srcOrd="3" destOrd="0" presId="urn:microsoft.com/office/officeart/2018/5/layout/IconLeafLabelList"/>
    <dgm:cxn modelId="{CE461ABF-BD2E-48A8-83D9-29AA766CE233}" type="presParOf" srcId="{11B158D5-0FBB-4295-AA5B-BE3200B6C1EE}" destId="{C372D09B-68CF-4E17-952F-F27AA96EA569}" srcOrd="1" destOrd="0" presId="urn:microsoft.com/office/officeart/2018/5/layout/IconLeafLabelList"/>
    <dgm:cxn modelId="{BB759ED4-D8DD-4729-A3B7-A7BD9FA9A440}" type="presParOf" srcId="{11B158D5-0FBB-4295-AA5B-BE3200B6C1EE}" destId="{6BA64D90-EACA-4EFB-BD11-5FF1DA9EBCE6}" srcOrd="2" destOrd="0" presId="urn:microsoft.com/office/officeart/2018/5/layout/IconLeafLabelList"/>
    <dgm:cxn modelId="{EE577213-792C-49EF-B95A-FBF1129703BA}" type="presParOf" srcId="{6BA64D90-EACA-4EFB-BD11-5FF1DA9EBCE6}" destId="{240D9E0C-CB2E-448F-8CD9-E6EE72556C02}" srcOrd="0" destOrd="0" presId="urn:microsoft.com/office/officeart/2018/5/layout/IconLeafLabelList"/>
    <dgm:cxn modelId="{07E4CA63-BB6C-47B8-A7EB-D0EA38C4C854}" type="presParOf" srcId="{6BA64D90-EACA-4EFB-BD11-5FF1DA9EBCE6}" destId="{EE6F2864-148A-48D3-93A0-5274F39EE583}" srcOrd="1" destOrd="0" presId="urn:microsoft.com/office/officeart/2018/5/layout/IconLeafLabelList"/>
    <dgm:cxn modelId="{AA470DDE-D3D7-4674-B3F3-2F02A6E1BCA9}" type="presParOf" srcId="{6BA64D90-EACA-4EFB-BD11-5FF1DA9EBCE6}" destId="{BCCC6BC3-72CD-47F5-B06E-3777BFDEF143}" srcOrd="2" destOrd="0" presId="urn:microsoft.com/office/officeart/2018/5/layout/IconLeafLabelList"/>
    <dgm:cxn modelId="{4463A73A-47B9-4E66-8A3B-5E105BCAE90D}" type="presParOf" srcId="{6BA64D90-EACA-4EFB-BD11-5FF1DA9EBCE6}" destId="{AEE9066A-D2D6-46BB-8B74-76CB94D0900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C60AD5-F7DA-4E05-9BD4-9F56E7F2006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BB6045-24CF-430A-8D6C-2735AE4F4543}">
      <dgm:prSet/>
      <dgm:spPr/>
      <dgm:t>
        <a:bodyPr/>
        <a:lstStyle/>
        <a:p>
          <a:r>
            <a:rPr lang="it-IT" dirty="0"/>
            <a:t>Sono state create tante classi, tante quanto sono gli stati dell’articolo.</a:t>
          </a:r>
          <a:endParaRPr lang="en-US" dirty="0"/>
        </a:p>
      </dgm:t>
    </dgm:pt>
    <dgm:pt modelId="{DFA2D3DB-C665-4EC0-AF5D-4F6044619928}" type="parTrans" cxnId="{BA1C84C0-8110-413D-B014-AA045DB79222}">
      <dgm:prSet/>
      <dgm:spPr/>
      <dgm:t>
        <a:bodyPr/>
        <a:lstStyle/>
        <a:p>
          <a:endParaRPr lang="en-US"/>
        </a:p>
      </dgm:t>
    </dgm:pt>
    <dgm:pt modelId="{ED417757-D35A-4FA9-8489-A0AAB13BCFEA}" type="sibTrans" cxnId="{BA1C84C0-8110-413D-B014-AA045DB79222}">
      <dgm:prSet/>
      <dgm:spPr/>
      <dgm:t>
        <a:bodyPr/>
        <a:lstStyle/>
        <a:p>
          <a:endParaRPr lang="en-US"/>
        </a:p>
      </dgm:t>
    </dgm:pt>
    <dgm:pt modelId="{8A6A2C78-97D0-401B-A223-32DB8918D898}">
      <dgm:prSet/>
      <dgm:spPr/>
      <dgm:t>
        <a:bodyPr/>
        <a:lstStyle/>
        <a:p>
          <a:r>
            <a:rPr lang="it-IT" dirty="0"/>
            <a:t>Abbiamo creato un’interfaccia comune a tutte indicando i metodi per cambiare lo stato dell’articolo.</a:t>
          </a:r>
          <a:endParaRPr lang="en-US" dirty="0"/>
        </a:p>
      </dgm:t>
    </dgm:pt>
    <dgm:pt modelId="{D1C85CDF-6D2C-4917-9468-02725AD45516}" type="parTrans" cxnId="{45C29F60-F23B-43CF-BA1A-36DCAB3BFC8A}">
      <dgm:prSet/>
      <dgm:spPr/>
      <dgm:t>
        <a:bodyPr/>
        <a:lstStyle/>
        <a:p>
          <a:endParaRPr lang="en-US"/>
        </a:p>
      </dgm:t>
    </dgm:pt>
    <dgm:pt modelId="{096AC49E-3069-47DF-9717-7AD029DB2D6F}" type="sibTrans" cxnId="{45C29F60-F23B-43CF-BA1A-36DCAB3BFC8A}">
      <dgm:prSet/>
      <dgm:spPr/>
      <dgm:t>
        <a:bodyPr/>
        <a:lstStyle/>
        <a:p>
          <a:endParaRPr lang="en-US"/>
        </a:p>
      </dgm:t>
    </dgm:pt>
    <dgm:pt modelId="{A5B5125E-CC1B-46AD-9C73-D747FF869400}" type="pres">
      <dgm:prSet presAssocID="{C4C60AD5-F7DA-4E05-9BD4-9F56E7F2006A}" presName="linear" presStyleCnt="0">
        <dgm:presLayoutVars>
          <dgm:animLvl val="lvl"/>
          <dgm:resizeHandles val="exact"/>
        </dgm:presLayoutVars>
      </dgm:prSet>
      <dgm:spPr/>
    </dgm:pt>
    <dgm:pt modelId="{FD59A6A6-9C96-4DF9-ACB1-14F10C71AE03}" type="pres">
      <dgm:prSet presAssocID="{1DBB6045-24CF-430A-8D6C-2735AE4F4543}" presName="parentText" presStyleLbl="node1" presStyleIdx="0" presStyleCnt="2">
        <dgm:presLayoutVars>
          <dgm:chMax val="0"/>
          <dgm:bulletEnabled val="1"/>
        </dgm:presLayoutVars>
      </dgm:prSet>
      <dgm:spPr/>
    </dgm:pt>
    <dgm:pt modelId="{D731C96D-8B98-4675-85C0-83658249DD33}" type="pres">
      <dgm:prSet presAssocID="{ED417757-D35A-4FA9-8489-A0AAB13BCFEA}" presName="spacer" presStyleCnt="0"/>
      <dgm:spPr/>
    </dgm:pt>
    <dgm:pt modelId="{73430011-A81E-4D6D-B84F-E95E2159C856}" type="pres">
      <dgm:prSet presAssocID="{8A6A2C78-97D0-401B-A223-32DB8918D898}" presName="parentText" presStyleLbl="node1" presStyleIdx="1" presStyleCnt="2">
        <dgm:presLayoutVars>
          <dgm:chMax val="0"/>
          <dgm:bulletEnabled val="1"/>
        </dgm:presLayoutVars>
      </dgm:prSet>
      <dgm:spPr/>
    </dgm:pt>
  </dgm:ptLst>
  <dgm:cxnLst>
    <dgm:cxn modelId="{50771A23-1958-48AA-B453-5B1E20430D55}" type="presOf" srcId="{C4C60AD5-F7DA-4E05-9BD4-9F56E7F2006A}" destId="{A5B5125E-CC1B-46AD-9C73-D747FF869400}" srcOrd="0" destOrd="0" presId="urn:microsoft.com/office/officeart/2005/8/layout/vList2"/>
    <dgm:cxn modelId="{45C29F60-F23B-43CF-BA1A-36DCAB3BFC8A}" srcId="{C4C60AD5-F7DA-4E05-9BD4-9F56E7F2006A}" destId="{8A6A2C78-97D0-401B-A223-32DB8918D898}" srcOrd="1" destOrd="0" parTransId="{D1C85CDF-6D2C-4917-9468-02725AD45516}" sibTransId="{096AC49E-3069-47DF-9717-7AD029DB2D6F}"/>
    <dgm:cxn modelId="{3473AD6C-99FA-41BC-8340-AA8D2BB6E5F1}" type="presOf" srcId="{8A6A2C78-97D0-401B-A223-32DB8918D898}" destId="{73430011-A81E-4D6D-B84F-E95E2159C856}" srcOrd="0" destOrd="0" presId="urn:microsoft.com/office/officeart/2005/8/layout/vList2"/>
    <dgm:cxn modelId="{299329AC-7BF6-4253-98F4-70295044B068}" type="presOf" srcId="{1DBB6045-24CF-430A-8D6C-2735AE4F4543}" destId="{FD59A6A6-9C96-4DF9-ACB1-14F10C71AE03}" srcOrd="0" destOrd="0" presId="urn:microsoft.com/office/officeart/2005/8/layout/vList2"/>
    <dgm:cxn modelId="{BA1C84C0-8110-413D-B014-AA045DB79222}" srcId="{C4C60AD5-F7DA-4E05-9BD4-9F56E7F2006A}" destId="{1DBB6045-24CF-430A-8D6C-2735AE4F4543}" srcOrd="0" destOrd="0" parTransId="{DFA2D3DB-C665-4EC0-AF5D-4F6044619928}" sibTransId="{ED417757-D35A-4FA9-8489-A0AAB13BCFEA}"/>
    <dgm:cxn modelId="{84A2A352-FE85-42C7-8CA0-908540DE7713}" type="presParOf" srcId="{A5B5125E-CC1B-46AD-9C73-D747FF869400}" destId="{FD59A6A6-9C96-4DF9-ACB1-14F10C71AE03}" srcOrd="0" destOrd="0" presId="urn:microsoft.com/office/officeart/2005/8/layout/vList2"/>
    <dgm:cxn modelId="{E50066C3-8A5A-403D-969C-B3546EBAC562}" type="presParOf" srcId="{A5B5125E-CC1B-46AD-9C73-D747FF869400}" destId="{D731C96D-8B98-4675-85C0-83658249DD33}" srcOrd="1" destOrd="0" presId="urn:microsoft.com/office/officeart/2005/8/layout/vList2"/>
    <dgm:cxn modelId="{56354D41-3512-48C3-91BC-4604DDC03ABC}" type="presParOf" srcId="{A5B5125E-CC1B-46AD-9C73-D747FF869400}" destId="{73430011-A81E-4D6D-B84F-E95E2159C85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E9782-9DA2-42E7-B128-E15C56F48770}">
      <dsp:nvSpPr>
        <dsp:cNvPr id="0" name=""/>
        <dsp:cNvSpPr/>
      </dsp:nvSpPr>
      <dsp:spPr>
        <a:xfrm>
          <a:off x="2044800" y="375668"/>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D4BB2C-C34D-47E6-BD52-BEFDCEEF7DDE}">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75AEFF-3E86-4511-A48A-4ECB0CB37C50}">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it-IT" sz="2300" kern="1200"/>
            <a:t>Gli username validi iniziano per lettera</a:t>
          </a:r>
          <a:endParaRPr lang="en-US" sz="2300" kern="1200"/>
        </a:p>
      </dsp:txBody>
      <dsp:txXfrm>
        <a:off x="1342800" y="3255669"/>
        <a:ext cx="3600000" cy="720000"/>
      </dsp:txXfrm>
    </dsp:sp>
    <dsp:sp modelId="{240D9E0C-CB2E-448F-8CD9-E6EE72556C02}">
      <dsp:nvSpPr>
        <dsp:cNvPr id="0" name=""/>
        <dsp:cNvSpPr/>
      </dsp:nvSpPr>
      <dsp:spPr>
        <a:xfrm>
          <a:off x="6274800" y="375668"/>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6F2864-148A-48D3-93A0-5274F39EE583}">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E9066A-D2D6-46BB-8B74-76CB94D09004}">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it-IT" sz="2300" kern="1200"/>
            <a:t>Le password valide hanno almeno 5 caratteri</a:t>
          </a:r>
          <a:endParaRPr lang="en-US" sz="2300" kern="1200"/>
        </a:p>
      </dsp:txBody>
      <dsp:txXfrm>
        <a:off x="5572800" y="3255669"/>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9A6A6-9C96-4DF9-ACB1-14F10C71AE03}">
      <dsp:nvSpPr>
        <dsp:cNvPr id="0" name=""/>
        <dsp:cNvSpPr/>
      </dsp:nvSpPr>
      <dsp:spPr>
        <a:xfrm>
          <a:off x="0" y="11277"/>
          <a:ext cx="5458837" cy="20432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dirty="0"/>
            <a:t>Sono state create tante classi, tante quanto sono gli stati dell’articolo.</a:t>
          </a:r>
          <a:endParaRPr lang="en-US" sz="2900" kern="1200" dirty="0"/>
        </a:p>
      </dsp:txBody>
      <dsp:txXfrm>
        <a:off x="99742" y="111019"/>
        <a:ext cx="5259353" cy="1843738"/>
      </dsp:txXfrm>
    </dsp:sp>
    <dsp:sp modelId="{73430011-A81E-4D6D-B84F-E95E2159C856}">
      <dsp:nvSpPr>
        <dsp:cNvPr id="0" name=""/>
        <dsp:cNvSpPr/>
      </dsp:nvSpPr>
      <dsp:spPr>
        <a:xfrm>
          <a:off x="0" y="2138020"/>
          <a:ext cx="5458837" cy="20432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dirty="0"/>
            <a:t>Abbiamo creato un’interfaccia comune a tutte indicando i metodi per cambiare lo stato dell’articolo.</a:t>
          </a:r>
          <a:endParaRPr lang="en-US" sz="2900" kern="1200" dirty="0"/>
        </a:p>
      </dsp:txBody>
      <dsp:txXfrm>
        <a:off x="99742" y="2237762"/>
        <a:ext cx="5259353" cy="184373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1527F3-4F4E-CDA4-ACAB-2289FA80CDA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EAB8EE2-C400-9E2C-CF9D-7CF84CA815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CC78EB0-9E1A-64FB-142B-DCAD2813A307}"/>
              </a:ext>
            </a:extLst>
          </p:cNvPr>
          <p:cNvSpPr>
            <a:spLocks noGrp="1"/>
          </p:cNvSpPr>
          <p:nvPr>
            <p:ph type="dt" sz="half" idx="10"/>
          </p:nvPr>
        </p:nvSpPr>
        <p:spPr/>
        <p:txBody>
          <a:bodyPr/>
          <a:lstStyle/>
          <a:p>
            <a:fld id="{B7A1C07F-AF53-4AB2-B024-9B07C412A1A4}" type="datetimeFigureOut">
              <a:rPr lang="it-IT" smtClean="0"/>
              <a:t>27/06/2022</a:t>
            </a:fld>
            <a:endParaRPr lang="it-IT"/>
          </a:p>
        </p:txBody>
      </p:sp>
      <p:sp>
        <p:nvSpPr>
          <p:cNvPr id="5" name="Segnaposto piè di pagina 4">
            <a:extLst>
              <a:ext uri="{FF2B5EF4-FFF2-40B4-BE49-F238E27FC236}">
                <a16:creationId xmlns:a16="http://schemas.microsoft.com/office/drawing/2014/main" id="{EA65A22E-6243-1109-5BA2-3340908D20F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A21BD57-812B-A366-3C7B-4BE8E09F9220}"/>
              </a:ext>
            </a:extLst>
          </p:cNvPr>
          <p:cNvSpPr>
            <a:spLocks noGrp="1"/>
          </p:cNvSpPr>
          <p:nvPr>
            <p:ph type="sldNum" sz="quarter" idx="12"/>
          </p:nvPr>
        </p:nvSpPr>
        <p:spPr/>
        <p:txBody>
          <a:bodyPr/>
          <a:lstStyle/>
          <a:p>
            <a:fld id="{6B370022-4373-48BD-8277-0DA2F170E5B6}" type="slidenum">
              <a:rPr lang="it-IT" smtClean="0"/>
              <a:t>‹N›</a:t>
            </a:fld>
            <a:endParaRPr lang="it-IT"/>
          </a:p>
        </p:txBody>
      </p:sp>
    </p:spTree>
    <p:extLst>
      <p:ext uri="{BB962C8B-B14F-4D97-AF65-F5344CB8AC3E}">
        <p14:creationId xmlns:p14="http://schemas.microsoft.com/office/powerpoint/2010/main" val="374560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92FCBA-62F7-CD35-EA8F-BCA7577090E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0D662B0-9EC3-83BA-0F63-985F6879B9A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1E806B0-FA43-6D88-E49C-48849A6FC759}"/>
              </a:ext>
            </a:extLst>
          </p:cNvPr>
          <p:cNvSpPr>
            <a:spLocks noGrp="1"/>
          </p:cNvSpPr>
          <p:nvPr>
            <p:ph type="dt" sz="half" idx="10"/>
          </p:nvPr>
        </p:nvSpPr>
        <p:spPr/>
        <p:txBody>
          <a:bodyPr/>
          <a:lstStyle/>
          <a:p>
            <a:fld id="{B7A1C07F-AF53-4AB2-B024-9B07C412A1A4}" type="datetimeFigureOut">
              <a:rPr lang="it-IT" smtClean="0"/>
              <a:t>27/06/2022</a:t>
            </a:fld>
            <a:endParaRPr lang="it-IT"/>
          </a:p>
        </p:txBody>
      </p:sp>
      <p:sp>
        <p:nvSpPr>
          <p:cNvPr id="5" name="Segnaposto piè di pagina 4">
            <a:extLst>
              <a:ext uri="{FF2B5EF4-FFF2-40B4-BE49-F238E27FC236}">
                <a16:creationId xmlns:a16="http://schemas.microsoft.com/office/drawing/2014/main" id="{708BBBCE-0321-F1DE-D7EC-89399C96C44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40FBB37-C952-E325-FF65-B9A4109E1B3A}"/>
              </a:ext>
            </a:extLst>
          </p:cNvPr>
          <p:cNvSpPr>
            <a:spLocks noGrp="1"/>
          </p:cNvSpPr>
          <p:nvPr>
            <p:ph type="sldNum" sz="quarter" idx="12"/>
          </p:nvPr>
        </p:nvSpPr>
        <p:spPr/>
        <p:txBody>
          <a:bodyPr/>
          <a:lstStyle/>
          <a:p>
            <a:fld id="{6B370022-4373-48BD-8277-0DA2F170E5B6}" type="slidenum">
              <a:rPr lang="it-IT" smtClean="0"/>
              <a:t>‹N›</a:t>
            </a:fld>
            <a:endParaRPr lang="it-IT"/>
          </a:p>
        </p:txBody>
      </p:sp>
    </p:spTree>
    <p:extLst>
      <p:ext uri="{BB962C8B-B14F-4D97-AF65-F5344CB8AC3E}">
        <p14:creationId xmlns:p14="http://schemas.microsoft.com/office/powerpoint/2010/main" val="2994128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70B8241-F857-16FA-B331-316C1D89034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0DC7EEB-36C2-A4D7-F1F1-DFFA06AF75D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90FD641-34B4-9F9C-2D6C-F0C7AE139239}"/>
              </a:ext>
            </a:extLst>
          </p:cNvPr>
          <p:cNvSpPr>
            <a:spLocks noGrp="1"/>
          </p:cNvSpPr>
          <p:nvPr>
            <p:ph type="dt" sz="half" idx="10"/>
          </p:nvPr>
        </p:nvSpPr>
        <p:spPr/>
        <p:txBody>
          <a:bodyPr/>
          <a:lstStyle/>
          <a:p>
            <a:fld id="{B7A1C07F-AF53-4AB2-B024-9B07C412A1A4}" type="datetimeFigureOut">
              <a:rPr lang="it-IT" smtClean="0"/>
              <a:t>27/06/2022</a:t>
            </a:fld>
            <a:endParaRPr lang="it-IT"/>
          </a:p>
        </p:txBody>
      </p:sp>
      <p:sp>
        <p:nvSpPr>
          <p:cNvPr id="5" name="Segnaposto piè di pagina 4">
            <a:extLst>
              <a:ext uri="{FF2B5EF4-FFF2-40B4-BE49-F238E27FC236}">
                <a16:creationId xmlns:a16="http://schemas.microsoft.com/office/drawing/2014/main" id="{340A0303-65D5-6A47-CBE7-9C19817FBF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F21C4CD-87B3-19B3-A198-6B72D6892300}"/>
              </a:ext>
            </a:extLst>
          </p:cNvPr>
          <p:cNvSpPr>
            <a:spLocks noGrp="1"/>
          </p:cNvSpPr>
          <p:nvPr>
            <p:ph type="sldNum" sz="quarter" idx="12"/>
          </p:nvPr>
        </p:nvSpPr>
        <p:spPr/>
        <p:txBody>
          <a:bodyPr/>
          <a:lstStyle/>
          <a:p>
            <a:fld id="{6B370022-4373-48BD-8277-0DA2F170E5B6}" type="slidenum">
              <a:rPr lang="it-IT" smtClean="0"/>
              <a:t>‹N›</a:t>
            </a:fld>
            <a:endParaRPr lang="it-IT"/>
          </a:p>
        </p:txBody>
      </p:sp>
    </p:spTree>
    <p:extLst>
      <p:ext uri="{BB962C8B-B14F-4D97-AF65-F5344CB8AC3E}">
        <p14:creationId xmlns:p14="http://schemas.microsoft.com/office/powerpoint/2010/main" val="253203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8F371-46E5-98E7-296C-612D1DA1821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AD2B1E-5609-C2E0-AAE8-A2221FC6EAA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4F38931-DCB2-4977-2B8E-C9504490C882}"/>
              </a:ext>
            </a:extLst>
          </p:cNvPr>
          <p:cNvSpPr>
            <a:spLocks noGrp="1"/>
          </p:cNvSpPr>
          <p:nvPr>
            <p:ph type="dt" sz="half" idx="10"/>
          </p:nvPr>
        </p:nvSpPr>
        <p:spPr/>
        <p:txBody>
          <a:bodyPr/>
          <a:lstStyle/>
          <a:p>
            <a:fld id="{B7A1C07F-AF53-4AB2-B024-9B07C412A1A4}" type="datetimeFigureOut">
              <a:rPr lang="it-IT" smtClean="0"/>
              <a:t>27/06/2022</a:t>
            </a:fld>
            <a:endParaRPr lang="it-IT"/>
          </a:p>
        </p:txBody>
      </p:sp>
      <p:sp>
        <p:nvSpPr>
          <p:cNvPr id="5" name="Segnaposto piè di pagina 4">
            <a:extLst>
              <a:ext uri="{FF2B5EF4-FFF2-40B4-BE49-F238E27FC236}">
                <a16:creationId xmlns:a16="http://schemas.microsoft.com/office/drawing/2014/main" id="{8F56AAF3-9B80-9AF0-D9CC-296FF200B15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F3C755F-E1EB-DD49-9780-693E229361EA}"/>
              </a:ext>
            </a:extLst>
          </p:cNvPr>
          <p:cNvSpPr>
            <a:spLocks noGrp="1"/>
          </p:cNvSpPr>
          <p:nvPr>
            <p:ph type="sldNum" sz="quarter" idx="12"/>
          </p:nvPr>
        </p:nvSpPr>
        <p:spPr/>
        <p:txBody>
          <a:bodyPr/>
          <a:lstStyle/>
          <a:p>
            <a:fld id="{6B370022-4373-48BD-8277-0DA2F170E5B6}" type="slidenum">
              <a:rPr lang="it-IT" smtClean="0"/>
              <a:t>‹N›</a:t>
            </a:fld>
            <a:endParaRPr lang="it-IT"/>
          </a:p>
        </p:txBody>
      </p:sp>
    </p:spTree>
    <p:extLst>
      <p:ext uri="{BB962C8B-B14F-4D97-AF65-F5344CB8AC3E}">
        <p14:creationId xmlns:p14="http://schemas.microsoft.com/office/powerpoint/2010/main" val="196179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C40F4-26AC-E896-D73D-5718A47BAD5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CABE23B-9020-E0E8-ACFA-076AFBC0D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99DBBF0-5E4B-41C6-8F4C-5D5A91C1E490}"/>
              </a:ext>
            </a:extLst>
          </p:cNvPr>
          <p:cNvSpPr>
            <a:spLocks noGrp="1"/>
          </p:cNvSpPr>
          <p:nvPr>
            <p:ph type="dt" sz="half" idx="10"/>
          </p:nvPr>
        </p:nvSpPr>
        <p:spPr/>
        <p:txBody>
          <a:bodyPr/>
          <a:lstStyle/>
          <a:p>
            <a:fld id="{B7A1C07F-AF53-4AB2-B024-9B07C412A1A4}" type="datetimeFigureOut">
              <a:rPr lang="it-IT" smtClean="0"/>
              <a:t>27/06/2022</a:t>
            </a:fld>
            <a:endParaRPr lang="it-IT"/>
          </a:p>
        </p:txBody>
      </p:sp>
      <p:sp>
        <p:nvSpPr>
          <p:cNvPr id="5" name="Segnaposto piè di pagina 4">
            <a:extLst>
              <a:ext uri="{FF2B5EF4-FFF2-40B4-BE49-F238E27FC236}">
                <a16:creationId xmlns:a16="http://schemas.microsoft.com/office/drawing/2014/main" id="{52FBB7A1-1CF4-506D-2601-BE1EDEED2F5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06ED60-84BE-EDB5-2467-93C02DEE19BF}"/>
              </a:ext>
            </a:extLst>
          </p:cNvPr>
          <p:cNvSpPr>
            <a:spLocks noGrp="1"/>
          </p:cNvSpPr>
          <p:nvPr>
            <p:ph type="sldNum" sz="quarter" idx="12"/>
          </p:nvPr>
        </p:nvSpPr>
        <p:spPr/>
        <p:txBody>
          <a:bodyPr/>
          <a:lstStyle/>
          <a:p>
            <a:fld id="{6B370022-4373-48BD-8277-0DA2F170E5B6}" type="slidenum">
              <a:rPr lang="it-IT" smtClean="0"/>
              <a:t>‹N›</a:t>
            </a:fld>
            <a:endParaRPr lang="it-IT"/>
          </a:p>
        </p:txBody>
      </p:sp>
    </p:spTree>
    <p:extLst>
      <p:ext uri="{BB962C8B-B14F-4D97-AF65-F5344CB8AC3E}">
        <p14:creationId xmlns:p14="http://schemas.microsoft.com/office/powerpoint/2010/main" val="380164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13CFEA-9F9E-8250-5B0F-CAF3CDF0929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8C57736-7D3C-CD27-48AC-7F5591BF809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ED96D84-4B20-43D1-7D36-F661C2B0BB9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2FCC4BE-615E-2CE1-AD50-1A065079FEB3}"/>
              </a:ext>
            </a:extLst>
          </p:cNvPr>
          <p:cNvSpPr>
            <a:spLocks noGrp="1"/>
          </p:cNvSpPr>
          <p:nvPr>
            <p:ph type="dt" sz="half" idx="10"/>
          </p:nvPr>
        </p:nvSpPr>
        <p:spPr/>
        <p:txBody>
          <a:bodyPr/>
          <a:lstStyle/>
          <a:p>
            <a:fld id="{B7A1C07F-AF53-4AB2-B024-9B07C412A1A4}" type="datetimeFigureOut">
              <a:rPr lang="it-IT" smtClean="0"/>
              <a:t>27/06/2022</a:t>
            </a:fld>
            <a:endParaRPr lang="it-IT"/>
          </a:p>
        </p:txBody>
      </p:sp>
      <p:sp>
        <p:nvSpPr>
          <p:cNvPr id="6" name="Segnaposto piè di pagina 5">
            <a:extLst>
              <a:ext uri="{FF2B5EF4-FFF2-40B4-BE49-F238E27FC236}">
                <a16:creationId xmlns:a16="http://schemas.microsoft.com/office/drawing/2014/main" id="{B7C3F70F-FFCE-5921-943D-C10EC3D02C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7EB8BA9-6B68-01AE-814B-E928102744E9}"/>
              </a:ext>
            </a:extLst>
          </p:cNvPr>
          <p:cNvSpPr>
            <a:spLocks noGrp="1"/>
          </p:cNvSpPr>
          <p:nvPr>
            <p:ph type="sldNum" sz="quarter" idx="12"/>
          </p:nvPr>
        </p:nvSpPr>
        <p:spPr/>
        <p:txBody>
          <a:bodyPr/>
          <a:lstStyle/>
          <a:p>
            <a:fld id="{6B370022-4373-48BD-8277-0DA2F170E5B6}" type="slidenum">
              <a:rPr lang="it-IT" smtClean="0"/>
              <a:t>‹N›</a:t>
            </a:fld>
            <a:endParaRPr lang="it-IT"/>
          </a:p>
        </p:txBody>
      </p:sp>
    </p:spTree>
    <p:extLst>
      <p:ext uri="{BB962C8B-B14F-4D97-AF65-F5344CB8AC3E}">
        <p14:creationId xmlns:p14="http://schemas.microsoft.com/office/powerpoint/2010/main" val="205546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E6FBE-4E2F-DF6D-66EF-DE46512D4D6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5AEC61C-E419-CE37-8E19-3F5DAB71C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11AB3DA-ADDD-1DA0-3811-B8471A5A8E5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550D1C3-F0DC-662F-2838-04E4193DF5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1DA43E0-0A8A-F841-A7C6-95277FB6E40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6F86D85-2D2F-05C3-B2B1-605A8D48E872}"/>
              </a:ext>
            </a:extLst>
          </p:cNvPr>
          <p:cNvSpPr>
            <a:spLocks noGrp="1"/>
          </p:cNvSpPr>
          <p:nvPr>
            <p:ph type="dt" sz="half" idx="10"/>
          </p:nvPr>
        </p:nvSpPr>
        <p:spPr/>
        <p:txBody>
          <a:bodyPr/>
          <a:lstStyle/>
          <a:p>
            <a:fld id="{B7A1C07F-AF53-4AB2-B024-9B07C412A1A4}" type="datetimeFigureOut">
              <a:rPr lang="it-IT" smtClean="0"/>
              <a:t>27/06/2022</a:t>
            </a:fld>
            <a:endParaRPr lang="it-IT"/>
          </a:p>
        </p:txBody>
      </p:sp>
      <p:sp>
        <p:nvSpPr>
          <p:cNvPr id="8" name="Segnaposto piè di pagina 7">
            <a:extLst>
              <a:ext uri="{FF2B5EF4-FFF2-40B4-BE49-F238E27FC236}">
                <a16:creationId xmlns:a16="http://schemas.microsoft.com/office/drawing/2014/main" id="{201C4906-CBC5-5210-46B2-F2E78DF9E14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7371A41-7CCD-1694-D8B9-33A8FAE3075B}"/>
              </a:ext>
            </a:extLst>
          </p:cNvPr>
          <p:cNvSpPr>
            <a:spLocks noGrp="1"/>
          </p:cNvSpPr>
          <p:nvPr>
            <p:ph type="sldNum" sz="quarter" idx="12"/>
          </p:nvPr>
        </p:nvSpPr>
        <p:spPr/>
        <p:txBody>
          <a:bodyPr/>
          <a:lstStyle/>
          <a:p>
            <a:fld id="{6B370022-4373-48BD-8277-0DA2F170E5B6}" type="slidenum">
              <a:rPr lang="it-IT" smtClean="0"/>
              <a:t>‹N›</a:t>
            </a:fld>
            <a:endParaRPr lang="it-IT"/>
          </a:p>
        </p:txBody>
      </p:sp>
    </p:spTree>
    <p:extLst>
      <p:ext uri="{BB962C8B-B14F-4D97-AF65-F5344CB8AC3E}">
        <p14:creationId xmlns:p14="http://schemas.microsoft.com/office/powerpoint/2010/main" val="6010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C2B114-15B0-8FA3-D372-71D51626F17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4724127-03EE-893E-C2A5-8370C172D329}"/>
              </a:ext>
            </a:extLst>
          </p:cNvPr>
          <p:cNvSpPr>
            <a:spLocks noGrp="1"/>
          </p:cNvSpPr>
          <p:nvPr>
            <p:ph type="dt" sz="half" idx="10"/>
          </p:nvPr>
        </p:nvSpPr>
        <p:spPr/>
        <p:txBody>
          <a:bodyPr/>
          <a:lstStyle/>
          <a:p>
            <a:fld id="{B7A1C07F-AF53-4AB2-B024-9B07C412A1A4}" type="datetimeFigureOut">
              <a:rPr lang="it-IT" smtClean="0"/>
              <a:t>27/06/2022</a:t>
            </a:fld>
            <a:endParaRPr lang="it-IT"/>
          </a:p>
        </p:txBody>
      </p:sp>
      <p:sp>
        <p:nvSpPr>
          <p:cNvPr id="4" name="Segnaposto piè di pagina 3">
            <a:extLst>
              <a:ext uri="{FF2B5EF4-FFF2-40B4-BE49-F238E27FC236}">
                <a16:creationId xmlns:a16="http://schemas.microsoft.com/office/drawing/2014/main" id="{9C1A3BAF-AFEA-8296-621E-AD1D8CB872C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B5A804B-74A0-5615-75C7-C06052B09E39}"/>
              </a:ext>
            </a:extLst>
          </p:cNvPr>
          <p:cNvSpPr>
            <a:spLocks noGrp="1"/>
          </p:cNvSpPr>
          <p:nvPr>
            <p:ph type="sldNum" sz="quarter" idx="12"/>
          </p:nvPr>
        </p:nvSpPr>
        <p:spPr/>
        <p:txBody>
          <a:bodyPr/>
          <a:lstStyle/>
          <a:p>
            <a:fld id="{6B370022-4373-48BD-8277-0DA2F170E5B6}" type="slidenum">
              <a:rPr lang="it-IT" smtClean="0"/>
              <a:t>‹N›</a:t>
            </a:fld>
            <a:endParaRPr lang="it-IT"/>
          </a:p>
        </p:txBody>
      </p:sp>
    </p:spTree>
    <p:extLst>
      <p:ext uri="{BB962C8B-B14F-4D97-AF65-F5344CB8AC3E}">
        <p14:creationId xmlns:p14="http://schemas.microsoft.com/office/powerpoint/2010/main" val="424795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8B44D68-8E81-3840-1098-0378069C570E}"/>
              </a:ext>
            </a:extLst>
          </p:cNvPr>
          <p:cNvSpPr>
            <a:spLocks noGrp="1"/>
          </p:cNvSpPr>
          <p:nvPr>
            <p:ph type="dt" sz="half" idx="10"/>
          </p:nvPr>
        </p:nvSpPr>
        <p:spPr/>
        <p:txBody>
          <a:bodyPr/>
          <a:lstStyle/>
          <a:p>
            <a:fld id="{B7A1C07F-AF53-4AB2-B024-9B07C412A1A4}" type="datetimeFigureOut">
              <a:rPr lang="it-IT" smtClean="0"/>
              <a:t>27/06/2022</a:t>
            </a:fld>
            <a:endParaRPr lang="it-IT"/>
          </a:p>
        </p:txBody>
      </p:sp>
      <p:sp>
        <p:nvSpPr>
          <p:cNvPr id="3" name="Segnaposto piè di pagina 2">
            <a:extLst>
              <a:ext uri="{FF2B5EF4-FFF2-40B4-BE49-F238E27FC236}">
                <a16:creationId xmlns:a16="http://schemas.microsoft.com/office/drawing/2014/main" id="{B70E72A6-2100-4765-D1BA-BD690D647D4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EE45427-960C-8011-E26C-2936DC9DC5F9}"/>
              </a:ext>
            </a:extLst>
          </p:cNvPr>
          <p:cNvSpPr>
            <a:spLocks noGrp="1"/>
          </p:cNvSpPr>
          <p:nvPr>
            <p:ph type="sldNum" sz="quarter" idx="12"/>
          </p:nvPr>
        </p:nvSpPr>
        <p:spPr/>
        <p:txBody>
          <a:bodyPr/>
          <a:lstStyle/>
          <a:p>
            <a:fld id="{6B370022-4373-48BD-8277-0DA2F170E5B6}" type="slidenum">
              <a:rPr lang="it-IT" smtClean="0"/>
              <a:t>‹N›</a:t>
            </a:fld>
            <a:endParaRPr lang="it-IT"/>
          </a:p>
        </p:txBody>
      </p:sp>
    </p:spTree>
    <p:extLst>
      <p:ext uri="{BB962C8B-B14F-4D97-AF65-F5344CB8AC3E}">
        <p14:creationId xmlns:p14="http://schemas.microsoft.com/office/powerpoint/2010/main" val="142087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2D9667-33EB-0B4A-E5EC-FA93B8C736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102D2D3-D2B1-233F-5ECD-F5D75791A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8A490DE-B905-6203-2588-E2CC8D436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E2DEB46-373A-1605-DBFA-3737A8736056}"/>
              </a:ext>
            </a:extLst>
          </p:cNvPr>
          <p:cNvSpPr>
            <a:spLocks noGrp="1"/>
          </p:cNvSpPr>
          <p:nvPr>
            <p:ph type="dt" sz="half" idx="10"/>
          </p:nvPr>
        </p:nvSpPr>
        <p:spPr/>
        <p:txBody>
          <a:bodyPr/>
          <a:lstStyle/>
          <a:p>
            <a:fld id="{B7A1C07F-AF53-4AB2-B024-9B07C412A1A4}" type="datetimeFigureOut">
              <a:rPr lang="it-IT" smtClean="0"/>
              <a:t>27/06/2022</a:t>
            </a:fld>
            <a:endParaRPr lang="it-IT"/>
          </a:p>
        </p:txBody>
      </p:sp>
      <p:sp>
        <p:nvSpPr>
          <p:cNvPr id="6" name="Segnaposto piè di pagina 5">
            <a:extLst>
              <a:ext uri="{FF2B5EF4-FFF2-40B4-BE49-F238E27FC236}">
                <a16:creationId xmlns:a16="http://schemas.microsoft.com/office/drawing/2014/main" id="{12B7F891-57A4-B857-1900-8E0B3EED2EE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9B57645-95CB-428D-6A27-3F81A914391F}"/>
              </a:ext>
            </a:extLst>
          </p:cNvPr>
          <p:cNvSpPr>
            <a:spLocks noGrp="1"/>
          </p:cNvSpPr>
          <p:nvPr>
            <p:ph type="sldNum" sz="quarter" idx="12"/>
          </p:nvPr>
        </p:nvSpPr>
        <p:spPr/>
        <p:txBody>
          <a:bodyPr/>
          <a:lstStyle/>
          <a:p>
            <a:fld id="{6B370022-4373-48BD-8277-0DA2F170E5B6}" type="slidenum">
              <a:rPr lang="it-IT" smtClean="0"/>
              <a:t>‹N›</a:t>
            </a:fld>
            <a:endParaRPr lang="it-IT"/>
          </a:p>
        </p:txBody>
      </p:sp>
    </p:spTree>
    <p:extLst>
      <p:ext uri="{BB962C8B-B14F-4D97-AF65-F5344CB8AC3E}">
        <p14:creationId xmlns:p14="http://schemas.microsoft.com/office/powerpoint/2010/main" val="10788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124B95-731A-5609-C68C-A2EE877D9B8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C85C523-882B-DDEC-2A6B-6ECD1C79B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4FCE315-35AB-C655-0E74-966BF497F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0DCAB2E-F087-30DC-B29D-C89871E7F7E8}"/>
              </a:ext>
            </a:extLst>
          </p:cNvPr>
          <p:cNvSpPr>
            <a:spLocks noGrp="1"/>
          </p:cNvSpPr>
          <p:nvPr>
            <p:ph type="dt" sz="half" idx="10"/>
          </p:nvPr>
        </p:nvSpPr>
        <p:spPr/>
        <p:txBody>
          <a:bodyPr/>
          <a:lstStyle/>
          <a:p>
            <a:fld id="{B7A1C07F-AF53-4AB2-B024-9B07C412A1A4}" type="datetimeFigureOut">
              <a:rPr lang="it-IT" smtClean="0"/>
              <a:t>27/06/2022</a:t>
            </a:fld>
            <a:endParaRPr lang="it-IT"/>
          </a:p>
        </p:txBody>
      </p:sp>
      <p:sp>
        <p:nvSpPr>
          <p:cNvPr id="6" name="Segnaposto piè di pagina 5">
            <a:extLst>
              <a:ext uri="{FF2B5EF4-FFF2-40B4-BE49-F238E27FC236}">
                <a16:creationId xmlns:a16="http://schemas.microsoft.com/office/drawing/2014/main" id="{48DCF95C-A6DF-4094-AADA-6B3D9360431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3F11AD6-6ADB-A1C8-F6BC-0B87CA7D6E70}"/>
              </a:ext>
            </a:extLst>
          </p:cNvPr>
          <p:cNvSpPr>
            <a:spLocks noGrp="1"/>
          </p:cNvSpPr>
          <p:nvPr>
            <p:ph type="sldNum" sz="quarter" idx="12"/>
          </p:nvPr>
        </p:nvSpPr>
        <p:spPr/>
        <p:txBody>
          <a:bodyPr/>
          <a:lstStyle/>
          <a:p>
            <a:fld id="{6B370022-4373-48BD-8277-0DA2F170E5B6}" type="slidenum">
              <a:rPr lang="it-IT" smtClean="0"/>
              <a:t>‹N›</a:t>
            </a:fld>
            <a:endParaRPr lang="it-IT"/>
          </a:p>
        </p:txBody>
      </p:sp>
    </p:spTree>
    <p:extLst>
      <p:ext uri="{BB962C8B-B14F-4D97-AF65-F5344CB8AC3E}">
        <p14:creationId xmlns:p14="http://schemas.microsoft.com/office/powerpoint/2010/main" val="1101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6A0D77A-69BF-D64A-A6C3-0F1267BB6F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E89FEFE-AF04-9D0C-6E63-4A6A4876D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125BB4B-CBE0-0296-34E7-2B05668C54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1C07F-AF53-4AB2-B024-9B07C412A1A4}" type="datetimeFigureOut">
              <a:rPr lang="it-IT" smtClean="0"/>
              <a:t>27/06/2022</a:t>
            </a:fld>
            <a:endParaRPr lang="it-IT"/>
          </a:p>
        </p:txBody>
      </p:sp>
      <p:sp>
        <p:nvSpPr>
          <p:cNvPr id="5" name="Segnaposto piè di pagina 4">
            <a:extLst>
              <a:ext uri="{FF2B5EF4-FFF2-40B4-BE49-F238E27FC236}">
                <a16:creationId xmlns:a16="http://schemas.microsoft.com/office/drawing/2014/main" id="{DA28F756-7795-82EC-78D8-BE22A6867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F6E4968-7472-A64F-5E1B-A6082C478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70022-4373-48BD-8277-0DA2F170E5B6}" type="slidenum">
              <a:rPr lang="it-IT" smtClean="0"/>
              <a:t>‹N›</a:t>
            </a:fld>
            <a:endParaRPr lang="it-IT"/>
          </a:p>
        </p:txBody>
      </p:sp>
    </p:spTree>
    <p:extLst>
      <p:ext uri="{BB962C8B-B14F-4D97-AF65-F5344CB8AC3E}">
        <p14:creationId xmlns:p14="http://schemas.microsoft.com/office/powerpoint/2010/main" val="4023006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6.xml"/><Relationship Id="rId7"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2.xml"/><Relationship Id="rId10" Type="http://schemas.openxmlformats.org/officeDocument/2006/relationships/slide" Target="slide28.xml"/><Relationship Id="rId4" Type="http://schemas.openxmlformats.org/officeDocument/2006/relationships/slide" Target="slide9.xml"/><Relationship Id="rId9"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6" name="Rectangle 205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llaDiTesto 3">
            <a:extLst>
              <a:ext uri="{FF2B5EF4-FFF2-40B4-BE49-F238E27FC236}">
                <a16:creationId xmlns:a16="http://schemas.microsoft.com/office/drawing/2014/main" id="{7D581E0B-001E-7B2A-6751-C677059DE078}"/>
              </a:ext>
            </a:extLst>
          </p:cNvPr>
          <p:cNvSpPr txBox="1"/>
          <p:nvPr/>
        </p:nvSpPr>
        <p:spPr>
          <a:xfrm>
            <a:off x="64506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chemeClr val="tx1"/>
                </a:solidFill>
                <a:latin typeface="Roboto" panose="02000000000000000000" pitchFamily="2" charset="0"/>
                <a:ea typeface="Roboto" panose="02000000000000000000" pitchFamily="2" charset="0"/>
                <a:cs typeface="+mj-cs"/>
              </a:rPr>
              <a:t>Progetto </a:t>
            </a:r>
            <a:r>
              <a:rPr lang="en-US" sz="3600" b="1" kern="1200" dirty="0" err="1">
                <a:solidFill>
                  <a:schemeClr val="tx1"/>
                </a:solidFill>
                <a:latin typeface="Roboto" panose="02000000000000000000" pitchFamily="2" charset="0"/>
                <a:ea typeface="Roboto" panose="02000000000000000000" pitchFamily="2" charset="0"/>
                <a:cs typeface="+mj-cs"/>
              </a:rPr>
              <a:t>ingegneria</a:t>
            </a:r>
            <a:r>
              <a:rPr lang="en-US" sz="3600" b="1" kern="1200" dirty="0">
                <a:solidFill>
                  <a:schemeClr val="tx1"/>
                </a:solidFill>
                <a:latin typeface="Roboto" panose="02000000000000000000" pitchFamily="2" charset="0"/>
                <a:ea typeface="Roboto" panose="02000000000000000000" pitchFamily="2" charset="0"/>
                <a:cs typeface="+mj-cs"/>
              </a:rPr>
              <a:t> del software</a:t>
            </a:r>
          </a:p>
        </p:txBody>
      </p:sp>
      <p:sp>
        <p:nvSpPr>
          <p:cNvPr id="2077" name="Rectangle 205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9D95D5BE-0139-E601-A8B9-E99825225A50}"/>
              </a:ext>
            </a:extLst>
          </p:cNvPr>
          <p:cNvSpPr txBox="1"/>
          <p:nvPr/>
        </p:nvSpPr>
        <p:spPr>
          <a:xfrm>
            <a:off x="645065" y="2031101"/>
            <a:ext cx="4519865"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latin typeface="Roboto" panose="02000000000000000000" pitchFamily="2" charset="0"/>
                <a:ea typeface="Roboto" panose="02000000000000000000" pitchFamily="2" charset="0"/>
              </a:rPr>
              <a:t>Aboufaris Yassine                         727829             </a:t>
            </a:r>
          </a:p>
          <a:p>
            <a:pPr indent="-228600">
              <a:lnSpc>
                <a:spcPct val="90000"/>
              </a:lnSpc>
              <a:spcAft>
                <a:spcPts val="600"/>
              </a:spcAft>
              <a:buFont typeface="Arial" panose="020B0604020202020204" pitchFamily="34" charset="0"/>
              <a:buChar char="•"/>
            </a:pPr>
            <a:r>
              <a:rPr lang="en-US" dirty="0" err="1">
                <a:latin typeface="Roboto" panose="02000000000000000000" pitchFamily="2" charset="0"/>
                <a:ea typeface="Roboto" panose="02000000000000000000" pitchFamily="2" charset="0"/>
              </a:rPr>
              <a:t>Arcaini</a:t>
            </a:r>
            <a:r>
              <a:rPr lang="en-US" dirty="0">
                <a:latin typeface="Roboto" panose="02000000000000000000" pitchFamily="2" charset="0"/>
                <a:ea typeface="Roboto" panose="02000000000000000000" pitchFamily="2" charset="0"/>
              </a:rPr>
              <a:t> Matteo                               729794</a:t>
            </a:r>
          </a:p>
          <a:p>
            <a:pPr indent="-228600">
              <a:lnSpc>
                <a:spcPct val="90000"/>
              </a:lnSpc>
              <a:spcAft>
                <a:spcPts val="600"/>
              </a:spcAft>
              <a:buFont typeface="Arial" panose="020B0604020202020204" pitchFamily="34" charset="0"/>
              <a:buChar char="•"/>
            </a:pPr>
            <a:r>
              <a:rPr lang="en-US" dirty="0">
                <a:latin typeface="Roboto" panose="02000000000000000000" pitchFamily="2" charset="0"/>
                <a:ea typeface="Roboto" panose="02000000000000000000" pitchFamily="2" charset="0"/>
              </a:rPr>
              <a:t>Piantoni Dario		             730057</a:t>
            </a:r>
          </a:p>
          <a:p>
            <a:pPr indent="-228600">
              <a:lnSpc>
                <a:spcPct val="90000"/>
              </a:lnSpc>
              <a:spcAft>
                <a:spcPts val="600"/>
              </a:spcAft>
              <a:buFont typeface="Arial" panose="020B0604020202020204" pitchFamily="34" charset="0"/>
              <a:buChar char="•"/>
            </a:pPr>
            <a:endParaRPr lang="en-US" dirty="0">
              <a:latin typeface="Roboto" panose="02000000000000000000" pitchFamily="2" charset="0"/>
              <a:ea typeface="Roboto" panose="02000000000000000000" pitchFamily="2" charset="0"/>
            </a:endParaRPr>
          </a:p>
        </p:txBody>
      </p:sp>
      <p:sp>
        <p:nvSpPr>
          <p:cNvPr id="2078" name="Rectangle 205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206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6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94C45377-B5E3-8FF9-FA04-001905C37A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2151786"/>
            <a:ext cx="5628018" cy="232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29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5DF16782-7FCD-7BC3-5F57-B3C6C23633D5}"/>
              </a:ext>
            </a:extLst>
          </p:cNvPr>
          <p:cNvSpPr>
            <a:spLocks noGrp="1"/>
          </p:cNvSpPr>
          <p:nvPr>
            <p:ph idx="1"/>
          </p:nvPr>
        </p:nvSpPr>
        <p:spPr>
          <a:xfrm>
            <a:off x="838200" y="591344"/>
            <a:ext cx="10505561" cy="5585619"/>
          </a:xfrm>
        </p:spPr>
        <p:txBody>
          <a:bodyPr>
            <a:normAutofit/>
          </a:bodyPr>
          <a:lstStyle/>
          <a:p>
            <a:r>
              <a:rPr lang="it-IT" dirty="0"/>
              <a:t>Un esempio di low </a:t>
            </a:r>
            <a:r>
              <a:rPr lang="it-IT" dirty="0" err="1"/>
              <a:t>coupling</a:t>
            </a:r>
            <a:r>
              <a:rPr lang="it-IT" dirty="0"/>
              <a:t> è quello della classe Scambio che ha un basso accoppiamento con le altre classi </a:t>
            </a:r>
          </a:p>
          <a:p>
            <a:r>
              <a:rPr lang="it-IT" dirty="0"/>
              <a:t>Infatti </a:t>
            </a:r>
            <a:r>
              <a:rPr lang="it-IT" dirty="0" err="1"/>
              <a:t>ListaScambi</a:t>
            </a:r>
            <a:r>
              <a:rPr lang="it-IT" dirty="0"/>
              <a:t> aggrega tanti oggetti scambio e Scambio utilizza Appuntamento e Token.</a:t>
            </a:r>
          </a:p>
          <a:p>
            <a:pPr marL="0" indent="0">
              <a:buNone/>
            </a:pPr>
            <a:endParaRPr lang="it-IT" dirty="0"/>
          </a:p>
        </p:txBody>
      </p:sp>
      <p:pic>
        <p:nvPicPr>
          <p:cNvPr id="4" name="Immagine 3">
            <a:extLst>
              <a:ext uri="{FF2B5EF4-FFF2-40B4-BE49-F238E27FC236}">
                <a16:creationId xmlns:a16="http://schemas.microsoft.com/office/drawing/2014/main" id="{3DC9E767-28E7-6511-44C2-E2D9E80BE586}"/>
              </a:ext>
            </a:extLst>
          </p:cNvPr>
          <p:cNvPicPr>
            <a:picLocks noChangeAspect="1"/>
          </p:cNvPicPr>
          <p:nvPr/>
        </p:nvPicPr>
        <p:blipFill>
          <a:blip r:embed="rId2"/>
          <a:stretch>
            <a:fillRect/>
          </a:stretch>
        </p:blipFill>
        <p:spPr>
          <a:xfrm>
            <a:off x="3030746" y="2398171"/>
            <a:ext cx="6643340" cy="4027525"/>
          </a:xfrm>
          <a:prstGeom prst="rect">
            <a:avLst/>
          </a:prstGeom>
        </p:spPr>
      </p:pic>
    </p:spTree>
    <p:extLst>
      <p:ext uri="{BB962C8B-B14F-4D97-AF65-F5344CB8AC3E}">
        <p14:creationId xmlns:p14="http://schemas.microsoft.com/office/powerpoint/2010/main" val="327215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E1032A89-A782-0DAB-E294-183E54D5DBF8}"/>
              </a:ext>
            </a:extLst>
          </p:cNvPr>
          <p:cNvSpPr>
            <a:spLocks noGrp="1"/>
          </p:cNvSpPr>
          <p:nvPr>
            <p:ph idx="1"/>
          </p:nvPr>
        </p:nvSpPr>
        <p:spPr>
          <a:xfrm>
            <a:off x="4447308" y="591345"/>
            <a:ext cx="6989318" cy="3516830"/>
          </a:xfrm>
        </p:spPr>
        <p:txBody>
          <a:bodyPr anchor="ctr">
            <a:normAutofit lnSpcReduction="10000"/>
          </a:bodyPr>
          <a:lstStyle/>
          <a:p>
            <a:pPr marL="0" indent="0">
              <a:buNone/>
            </a:pPr>
            <a:r>
              <a:rPr lang="it-IT" dirty="0"/>
              <a:t>Inoltre a Scambio è stato introdotta l’interfaccia Commerciabile.</a:t>
            </a:r>
          </a:p>
          <a:p>
            <a:pPr marL="0" indent="0">
              <a:buNone/>
            </a:pPr>
            <a:r>
              <a:rPr lang="it-IT" dirty="0"/>
              <a:t>Interfaccia </a:t>
            </a:r>
            <a:r>
              <a:rPr lang="it-IT" b="1" dirty="0"/>
              <a:t>Commerciabile</a:t>
            </a:r>
            <a:r>
              <a:rPr lang="it-IT" dirty="0"/>
              <a:t> è stata usata nella classe Scambio, ed è utile per future espansioni dove si potrebbe pensare di aggiungere le vendite degli articoli in alternativa ai normali scambi, in questo caso si potrebbe pensare che le risposte conterranno anche la contrattazione del prezzo.</a:t>
            </a:r>
          </a:p>
          <a:p>
            <a:pPr marL="0" indent="0">
              <a:buNone/>
            </a:pPr>
            <a:endParaRPr lang="it-IT" dirty="0"/>
          </a:p>
        </p:txBody>
      </p:sp>
      <p:pic>
        <p:nvPicPr>
          <p:cNvPr id="7" name="Immagine 6">
            <a:extLst>
              <a:ext uri="{FF2B5EF4-FFF2-40B4-BE49-F238E27FC236}">
                <a16:creationId xmlns:a16="http://schemas.microsoft.com/office/drawing/2014/main" id="{1BD83DEB-1A46-4F61-8797-2140CAC4F48A}"/>
              </a:ext>
            </a:extLst>
          </p:cNvPr>
          <p:cNvPicPr>
            <a:picLocks noChangeAspect="1"/>
          </p:cNvPicPr>
          <p:nvPr/>
        </p:nvPicPr>
        <p:blipFill>
          <a:blip r:embed="rId2"/>
          <a:stretch>
            <a:fillRect/>
          </a:stretch>
        </p:blipFill>
        <p:spPr>
          <a:xfrm>
            <a:off x="4092046" y="4505325"/>
            <a:ext cx="7675139" cy="1502428"/>
          </a:xfrm>
          <a:prstGeom prst="rect">
            <a:avLst/>
          </a:prstGeom>
        </p:spPr>
      </p:pic>
    </p:spTree>
    <p:extLst>
      <p:ext uri="{BB962C8B-B14F-4D97-AF65-F5344CB8AC3E}">
        <p14:creationId xmlns:p14="http://schemas.microsoft.com/office/powerpoint/2010/main" val="2012784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2AC948-0302-47F8-8507-14B8D9BC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F0C3165F-B854-D2E7-EF48-B5822F467B07}"/>
              </a:ext>
            </a:extLst>
          </p:cNvPr>
          <p:cNvSpPr>
            <a:spLocks noGrp="1"/>
          </p:cNvSpPr>
          <p:nvPr>
            <p:ph type="title"/>
          </p:nvPr>
        </p:nvSpPr>
        <p:spPr>
          <a:xfrm>
            <a:off x="643468" y="621792"/>
            <a:ext cx="6247718" cy="5413248"/>
          </a:xfrm>
        </p:spPr>
        <p:txBody>
          <a:bodyPr>
            <a:normAutofit/>
          </a:bodyPr>
          <a:lstStyle/>
          <a:p>
            <a:pPr algn="ctr"/>
            <a:r>
              <a:rPr lang="it-IT" sz="3600" dirty="0">
                <a:latin typeface="Roboto" panose="02000000000000000000" pitchFamily="2" charset="0"/>
                <a:ea typeface="Roboto" panose="02000000000000000000" pitchFamily="2" charset="0"/>
              </a:rPr>
              <a:t>SOLID: Single </a:t>
            </a:r>
            <a:r>
              <a:rPr lang="it-IT" sz="3600" dirty="0" err="1">
                <a:latin typeface="Roboto" panose="02000000000000000000" pitchFamily="2" charset="0"/>
                <a:ea typeface="Roboto" panose="02000000000000000000" pitchFamily="2" charset="0"/>
              </a:rPr>
              <a:t>responsability</a:t>
            </a:r>
            <a:endParaRPr lang="it-IT" sz="3600" dirty="0">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35E49727-ABCF-4829-A82A-72062E73A3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33296"/>
            <a:ext cx="790058" cy="1590240"/>
            <a:chOff x="0" y="2533296"/>
            <a:chExt cx="790058" cy="1590240"/>
          </a:xfrm>
        </p:grpSpPr>
        <p:sp>
          <p:nvSpPr>
            <p:cNvPr id="11" name="Isosceles Triangle 10">
              <a:extLst>
                <a:ext uri="{FF2B5EF4-FFF2-40B4-BE49-F238E27FC236}">
                  <a16:creationId xmlns:a16="http://schemas.microsoft.com/office/drawing/2014/main" id="{9E45AE1C-C7D5-4D6C-8C61-A9241402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00091" y="2933387"/>
              <a:ext cx="1590240" cy="79005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2406" y="2746750"/>
              <a:ext cx="445246" cy="44524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D47CE07-4A2E-4A4A-BB03-79FD398547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5676" y="5280494"/>
            <a:ext cx="2982940" cy="1799371"/>
            <a:chOff x="10175676" y="5280494"/>
            <a:chExt cx="2982940" cy="1799371"/>
          </a:xfrm>
        </p:grpSpPr>
        <p:sp>
          <p:nvSpPr>
            <p:cNvPr id="19" name="Isosceles Triangle 18">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egnaposto contenuto 2">
            <a:extLst>
              <a:ext uri="{FF2B5EF4-FFF2-40B4-BE49-F238E27FC236}">
                <a16:creationId xmlns:a16="http://schemas.microsoft.com/office/drawing/2014/main" id="{7422E12B-6F07-5AAC-565D-4BB3CCF98C74}"/>
              </a:ext>
            </a:extLst>
          </p:cNvPr>
          <p:cNvSpPr>
            <a:spLocks noGrp="1"/>
          </p:cNvSpPr>
          <p:nvPr>
            <p:ph idx="1"/>
          </p:nvPr>
        </p:nvSpPr>
        <p:spPr>
          <a:xfrm>
            <a:off x="7534654" y="643466"/>
            <a:ext cx="4013877" cy="5571065"/>
          </a:xfrm>
          <a:noFill/>
        </p:spPr>
        <p:txBody>
          <a:bodyPr anchor="ctr">
            <a:normAutofit/>
          </a:bodyPr>
          <a:lstStyle/>
          <a:p>
            <a:r>
              <a:rPr lang="it-IT" sz="2000" dirty="0"/>
              <a:t>E’ stata aggiunta la classe </a:t>
            </a:r>
            <a:r>
              <a:rPr lang="it-IT" sz="2000" b="1" dirty="0"/>
              <a:t>Scadenza</a:t>
            </a:r>
            <a:r>
              <a:rPr lang="it-IT" sz="2000" dirty="0"/>
              <a:t> per raggruppare tutti i metodo relativi al controllo delle scadenze</a:t>
            </a:r>
          </a:p>
          <a:p>
            <a:pPr marL="0" indent="0" algn="ctr">
              <a:buNone/>
            </a:pPr>
            <a:r>
              <a:rPr lang="it-IT" sz="2000" dirty="0"/>
              <a:t>   In questo modo </a:t>
            </a:r>
            <a:r>
              <a:rPr lang="it-IT" sz="2000" b="1" dirty="0"/>
              <a:t>Scambio</a:t>
            </a:r>
            <a:r>
              <a:rPr lang="it-IT" sz="2000" dirty="0"/>
              <a:t> e             </a:t>
            </a:r>
            <a:r>
              <a:rPr lang="it-IT" sz="2000" b="1" dirty="0" err="1"/>
              <a:t>ListaScambio</a:t>
            </a:r>
            <a:r>
              <a:rPr lang="it-IT" sz="2000" dirty="0"/>
              <a:t> ora hanno una sola   responsabilità</a:t>
            </a:r>
          </a:p>
        </p:txBody>
      </p:sp>
      <p:sp>
        <p:nvSpPr>
          <p:cNvPr id="5" name="CasellaDiTesto 4">
            <a:extLst>
              <a:ext uri="{FF2B5EF4-FFF2-40B4-BE49-F238E27FC236}">
                <a16:creationId xmlns:a16="http://schemas.microsoft.com/office/drawing/2014/main" id="{B61148DD-27F7-4416-BC73-8C8C821086F1}"/>
              </a:ext>
            </a:extLst>
          </p:cNvPr>
          <p:cNvSpPr txBox="1"/>
          <p:nvPr/>
        </p:nvSpPr>
        <p:spPr>
          <a:xfrm>
            <a:off x="936649" y="3953059"/>
            <a:ext cx="5954536" cy="646331"/>
          </a:xfrm>
          <a:prstGeom prst="rect">
            <a:avLst/>
          </a:prstGeom>
          <a:noFill/>
        </p:spPr>
        <p:txBody>
          <a:bodyPr wrap="square" rtlCol="0">
            <a:spAutoFit/>
          </a:bodyPr>
          <a:lstStyle/>
          <a:p>
            <a:r>
              <a:rPr lang="it-IT" b="1" dirty="0"/>
              <a:t>Alta Coesione</a:t>
            </a:r>
            <a:r>
              <a:rPr lang="it-IT" dirty="0"/>
              <a:t>: ogni classe dovrebbe avere una sola responsabilità</a:t>
            </a:r>
          </a:p>
        </p:txBody>
      </p:sp>
    </p:spTree>
    <p:extLst>
      <p:ext uri="{BB962C8B-B14F-4D97-AF65-F5344CB8AC3E}">
        <p14:creationId xmlns:p14="http://schemas.microsoft.com/office/powerpoint/2010/main" val="28565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BF9B613-0FCE-C2C6-18D0-A38A4C0D7BC8}"/>
              </a:ext>
            </a:extLst>
          </p:cNvPr>
          <p:cNvSpPr txBox="1"/>
          <p:nvPr/>
        </p:nvSpPr>
        <p:spPr>
          <a:xfrm>
            <a:off x="861391" y="702365"/>
            <a:ext cx="10972800" cy="3416320"/>
          </a:xfrm>
          <a:prstGeom prst="rect">
            <a:avLst/>
          </a:prstGeom>
          <a:noFill/>
        </p:spPr>
        <p:txBody>
          <a:bodyPr wrap="square" rtlCol="0">
            <a:spAutoFit/>
          </a:bodyPr>
          <a:lstStyle/>
          <a:p>
            <a:endParaRPr lang="it-IT" dirty="0"/>
          </a:p>
          <a:p>
            <a:endParaRPr lang="it-IT" dirty="0"/>
          </a:p>
          <a:p>
            <a:endParaRPr lang="it-IT" dirty="0"/>
          </a:p>
          <a:p>
            <a:endParaRPr lang="it-IT" dirty="0"/>
          </a:p>
          <a:p>
            <a:endParaRPr lang="it-IT" dirty="0"/>
          </a:p>
          <a:p>
            <a:endParaRPr lang="it-IT" dirty="0"/>
          </a:p>
          <a:p>
            <a:r>
              <a:rPr lang="it-IT" dirty="0"/>
              <a:t>Questa classe contiene due metodi:</a:t>
            </a:r>
          </a:p>
          <a:p>
            <a:pPr marL="285750" indent="-285750">
              <a:buFont typeface="Arial" panose="020B0604020202020204" pitchFamily="34" charset="0"/>
              <a:buChar char="•"/>
            </a:pPr>
            <a:r>
              <a:rPr lang="it-IT" dirty="0" err="1"/>
              <a:t>getDataScandenza</a:t>
            </a:r>
            <a:r>
              <a:rPr lang="it-IT" dirty="0"/>
              <a:t>(..) ottiene la data di scadenza</a:t>
            </a:r>
          </a:p>
          <a:p>
            <a:pPr marL="285750" indent="-285750">
              <a:buFont typeface="Arial" panose="020B0604020202020204" pitchFamily="34" charset="0"/>
              <a:buChar char="•"/>
            </a:pPr>
            <a:r>
              <a:rPr lang="it-IT" dirty="0" err="1"/>
              <a:t>controllaScadenza</a:t>
            </a:r>
            <a:r>
              <a:rPr lang="it-IT" dirty="0"/>
              <a:t>(..) elimina gli articoli che hanno superato la data di scadenza</a:t>
            </a:r>
          </a:p>
          <a:p>
            <a:pPr marL="285750" indent="-285750">
              <a:buFont typeface="Arial" panose="020B0604020202020204" pitchFamily="34" charset="0"/>
              <a:buChar char="•"/>
            </a:pPr>
            <a:endParaRPr lang="it-IT" dirty="0"/>
          </a:p>
          <a:p>
            <a:r>
              <a:rPr lang="it-IT" dirty="0"/>
              <a:t>In precedenza questi metodi erano nelle classi </a:t>
            </a:r>
            <a:r>
              <a:rPr lang="it-IT" b="1" dirty="0"/>
              <a:t>Scambio</a:t>
            </a:r>
            <a:r>
              <a:rPr lang="it-IT" dirty="0"/>
              <a:t> e </a:t>
            </a:r>
            <a:r>
              <a:rPr lang="it-IT" b="1" dirty="0" err="1"/>
              <a:t>ListaScambio</a:t>
            </a:r>
            <a:r>
              <a:rPr lang="it-IT" dirty="0"/>
              <a:t> e queste due classi avevano più di una responsabilità violando cosi il pattern.</a:t>
            </a:r>
          </a:p>
        </p:txBody>
      </p:sp>
      <p:pic>
        <p:nvPicPr>
          <p:cNvPr id="4" name="Immagine 3">
            <a:extLst>
              <a:ext uri="{FF2B5EF4-FFF2-40B4-BE49-F238E27FC236}">
                <a16:creationId xmlns:a16="http://schemas.microsoft.com/office/drawing/2014/main" id="{681EBDAF-3FCA-7EBC-ABA2-2390F081D01C}"/>
              </a:ext>
            </a:extLst>
          </p:cNvPr>
          <p:cNvPicPr>
            <a:picLocks noChangeAspect="1"/>
          </p:cNvPicPr>
          <p:nvPr/>
        </p:nvPicPr>
        <p:blipFill>
          <a:blip r:embed="rId2"/>
          <a:stretch>
            <a:fillRect/>
          </a:stretch>
        </p:blipFill>
        <p:spPr>
          <a:xfrm>
            <a:off x="3511826" y="702365"/>
            <a:ext cx="4173718" cy="1470992"/>
          </a:xfrm>
          <a:prstGeom prst="rect">
            <a:avLst/>
          </a:prstGeom>
        </p:spPr>
      </p:pic>
    </p:spTree>
    <p:extLst>
      <p:ext uri="{BB962C8B-B14F-4D97-AF65-F5344CB8AC3E}">
        <p14:creationId xmlns:p14="http://schemas.microsoft.com/office/powerpoint/2010/main" val="128387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432F38D-C5BC-127D-E55E-F16E7A521E1C}"/>
              </a:ext>
            </a:extLst>
          </p:cNvPr>
          <p:cNvSpPr>
            <a:spLocks noGrp="1"/>
          </p:cNvSpPr>
          <p:nvPr>
            <p:ph type="title"/>
          </p:nvPr>
        </p:nvSpPr>
        <p:spPr>
          <a:xfrm>
            <a:off x="645065" y="1463040"/>
            <a:ext cx="3796306" cy="2690949"/>
          </a:xfrm>
        </p:spPr>
        <p:txBody>
          <a:bodyPr anchor="t">
            <a:normAutofit/>
          </a:bodyPr>
          <a:lstStyle/>
          <a:p>
            <a:r>
              <a:rPr lang="it-IT" sz="4800">
                <a:latin typeface="Roboto" panose="02000000000000000000" pitchFamily="2" charset="0"/>
                <a:ea typeface="Roboto" panose="02000000000000000000" pitchFamily="2" charset="0"/>
              </a:rPr>
              <a:t>SOLID Liskov substitution</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75881D82-167C-2CF2-91BE-F16136894601}"/>
              </a:ext>
            </a:extLst>
          </p:cNvPr>
          <p:cNvSpPr>
            <a:spLocks noGrp="1"/>
          </p:cNvSpPr>
          <p:nvPr>
            <p:ph idx="1"/>
          </p:nvPr>
        </p:nvSpPr>
        <p:spPr>
          <a:xfrm>
            <a:off x="5656218" y="1463039"/>
            <a:ext cx="5542387" cy="4300447"/>
          </a:xfrm>
        </p:spPr>
        <p:txBody>
          <a:bodyPr anchor="t">
            <a:normAutofit/>
          </a:bodyPr>
          <a:lstStyle/>
          <a:p>
            <a:pPr marL="0" indent="0">
              <a:buNone/>
            </a:pPr>
            <a:r>
              <a:rPr lang="it-IT" sz="2200" dirty="0"/>
              <a:t>Nella classe </a:t>
            </a:r>
            <a:r>
              <a:rPr lang="it-IT" sz="2200" b="1" dirty="0"/>
              <a:t>Utente</a:t>
            </a:r>
            <a:r>
              <a:rPr lang="it-IT" sz="2200" dirty="0"/>
              <a:t> al posto di username e password precedentemente impostate come stringhe, sono state aggiunte le classi Username e Password.</a:t>
            </a:r>
          </a:p>
          <a:p>
            <a:pPr marL="0" indent="0">
              <a:buNone/>
            </a:pPr>
            <a:r>
              <a:rPr lang="it-IT" sz="2200" dirty="0"/>
              <a:t>Ciò ha permesso di inserire specifiche secondo le quali non tutti i valori del tipo </a:t>
            </a:r>
            <a:r>
              <a:rPr lang="it-IT" sz="2200" dirty="0" err="1"/>
              <a:t>String</a:t>
            </a:r>
            <a:r>
              <a:rPr lang="it-IT" sz="2200" dirty="0"/>
              <a:t> sono username o password validi. </a:t>
            </a:r>
          </a:p>
        </p:txBody>
      </p:sp>
    </p:spTree>
    <p:extLst>
      <p:ext uri="{BB962C8B-B14F-4D97-AF65-F5344CB8AC3E}">
        <p14:creationId xmlns:p14="http://schemas.microsoft.com/office/powerpoint/2010/main" val="358156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456D5F-BAEE-AD87-9E19-91AF580DC5D1}"/>
              </a:ext>
            </a:extLst>
          </p:cNvPr>
          <p:cNvSpPr>
            <a:spLocks noGrp="1"/>
          </p:cNvSpPr>
          <p:nvPr>
            <p:ph type="title"/>
          </p:nvPr>
        </p:nvSpPr>
        <p:spPr/>
        <p:txBody>
          <a:bodyPr/>
          <a:lstStyle/>
          <a:p>
            <a:r>
              <a:rPr lang="it-IT" dirty="0"/>
              <a:t> </a:t>
            </a:r>
          </a:p>
        </p:txBody>
      </p:sp>
      <p:sp>
        <p:nvSpPr>
          <p:cNvPr id="6" name="CasellaDiTesto 5">
            <a:extLst>
              <a:ext uri="{FF2B5EF4-FFF2-40B4-BE49-F238E27FC236}">
                <a16:creationId xmlns:a16="http://schemas.microsoft.com/office/drawing/2014/main" id="{BC20ABC0-83F9-E8FC-BAED-FAE1BDA837B8}"/>
              </a:ext>
            </a:extLst>
          </p:cNvPr>
          <p:cNvSpPr txBox="1"/>
          <p:nvPr/>
        </p:nvSpPr>
        <p:spPr>
          <a:xfrm>
            <a:off x="689113" y="658574"/>
            <a:ext cx="10813774" cy="477054"/>
          </a:xfrm>
          <a:prstGeom prst="rect">
            <a:avLst/>
          </a:prstGeom>
          <a:noFill/>
        </p:spPr>
        <p:txBody>
          <a:bodyPr wrap="square" rtlCol="0">
            <a:spAutoFit/>
          </a:bodyPr>
          <a:lstStyle/>
          <a:p>
            <a:r>
              <a:rPr lang="it-IT" sz="2500" b="1" dirty="0"/>
              <a:t>                         Prima						Dopo</a:t>
            </a:r>
          </a:p>
        </p:txBody>
      </p:sp>
      <p:pic>
        <p:nvPicPr>
          <p:cNvPr id="8" name="Immagine 7">
            <a:extLst>
              <a:ext uri="{FF2B5EF4-FFF2-40B4-BE49-F238E27FC236}">
                <a16:creationId xmlns:a16="http://schemas.microsoft.com/office/drawing/2014/main" id="{9DEF89C7-B2A9-12FF-B37C-E226138B4206}"/>
              </a:ext>
            </a:extLst>
          </p:cNvPr>
          <p:cNvPicPr>
            <a:picLocks noChangeAspect="1"/>
          </p:cNvPicPr>
          <p:nvPr/>
        </p:nvPicPr>
        <p:blipFill>
          <a:blip r:embed="rId2"/>
          <a:stretch>
            <a:fillRect/>
          </a:stretch>
        </p:blipFill>
        <p:spPr>
          <a:xfrm>
            <a:off x="1673087" y="1984137"/>
            <a:ext cx="2527852" cy="3669463"/>
          </a:xfrm>
          <a:prstGeom prst="rect">
            <a:avLst/>
          </a:prstGeom>
        </p:spPr>
      </p:pic>
      <p:cxnSp>
        <p:nvCxnSpPr>
          <p:cNvPr id="10" name="Connettore diritto 9">
            <a:extLst>
              <a:ext uri="{FF2B5EF4-FFF2-40B4-BE49-F238E27FC236}">
                <a16:creationId xmlns:a16="http://schemas.microsoft.com/office/drawing/2014/main" id="{36D1790C-B853-5647-57D7-A5EF93673D73}"/>
              </a:ext>
            </a:extLst>
          </p:cNvPr>
          <p:cNvCxnSpPr/>
          <p:nvPr/>
        </p:nvCxnSpPr>
        <p:spPr>
          <a:xfrm>
            <a:off x="5963478" y="0"/>
            <a:ext cx="0" cy="6858000"/>
          </a:xfrm>
          <a:prstGeom prst="line">
            <a:avLst/>
          </a:prstGeom>
        </p:spPr>
        <p:style>
          <a:lnRef idx="1">
            <a:schemeClr val="dk1"/>
          </a:lnRef>
          <a:fillRef idx="0">
            <a:schemeClr val="dk1"/>
          </a:fillRef>
          <a:effectRef idx="0">
            <a:schemeClr val="dk1"/>
          </a:effectRef>
          <a:fontRef idx="minor">
            <a:schemeClr val="tx1"/>
          </a:fontRef>
        </p:style>
      </p:cxnSp>
      <p:sp>
        <p:nvSpPr>
          <p:cNvPr id="12" name="Segnaposto contenuto 11">
            <a:extLst>
              <a:ext uri="{FF2B5EF4-FFF2-40B4-BE49-F238E27FC236}">
                <a16:creationId xmlns:a16="http://schemas.microsoft.com/office/drawing/2014/main" id="{E96F8B69-0BFE-974B-ABD7-15DD4DE3732C}"/>
              </a:ext>
            </a:extLst>
          </p:cNvPr>
          <p:cNvSpPr>
            <a:spLocks noGrp="1"/>
          </p:cNvSpPr>
          <p:nvPr>
            <p:ph idx="1"/>
          </p:nvPr>
        </p:nvSpPr>
        <p:spPr/>
        <p:txBody>
          <a:bodyPr/>
          <a:lstStyle/>
          <a:p>
            <a:pPr marL="0" indent="0">
              <a:buNone/>
            </a:pPr>
            <a:r>
              <a:rPr lang="it-IT" dirty="0"/>
              <a:t>	</a:t>
            </a:r>
          </a:p>
        </p:txBody>
      </p:sp>
      <p:pic>
        <p:nvPicPr>
          <p:cNvPr id="14" name="Immagine 13">
            <a:extLst>
              <a:ext uri="{FF2B5EF4-FFF2-40B4-BE49-F238E27FC236}">
                <a16:creationId xmlns:a16="http://schemas.microsoft.com/office/drawing/2014/main" id="{A6A793E5-0636-F3E0-1019-85E320848AD0}"/>
              </a:ext>
            </a:extLst>
          </p:cNvPr>
          <p:cNvPicPr>
            <a:picLocks noChangeAspect="1"/>
          </p:cNvPicPr>
          <p:nvPr/>
        </p:nvPicPr>
        <p:blipFill>
          <a:blip r:embed="rId3"/>
          <a:stretch>
            <a:fillRect/>
          </a:stretch>
        </p:blipFill>
        <p:spPr>
          <a:xfrm>
            <a:off x="6228522" y="1690688"/>
            <a:ext cx="5450389" cy="3962912"/>
          </a:xfrm>
          <a:prstGeom prst="rect">
            <a:avLst/>
          </a:prstGeom>
        </p:spPr>
      </p:pic>
    </p:spTree>
    <p:extLst>
      <p:ext uri="{BB962C8B-B14F-4D97-AF65-F5344CB8AC3E}">
        <p14:creationId xmlns:p14="http://schemas.microsoft.com/office/powerpoint/2010/main" val="3495769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egnaposto contenuto 2">
            <a:extLst>
              <a:ext uri="{FF2B5EF4-FFF2-40B4-BE49-F238E27FC236}">
                <a16:creationId xmlns:a16="http://schemas.microsoft.com/office/drawing/2014/main" id="{8ADCBEC7-DF9D-A522-7860-02231BE53ECC}"/>
              </a:ext>
            </a:extLst>
          </p:cNvPr>
          <p:cNvGraphicFramePr>
            <a:graphicFrameLocks noGrp="1"/>
          </p:cNvGraphicFramePr>
          <p:nvPr>
            <p:ph idx="1"/>
            <p:extLst>
              <p:ext uri="{D42A27DB-BD31-4B8C-83A1-F6EECF244321}">
                <p14:modId xmlns:p14="http://schemas.microsoft.com/office/powerpoint/2010/main" val="4765135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1584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9B74311A-FA26-9A3D-0C88-BB1709F32DC3}"/>
              </a:ext>
            </a:extLst>
          </p:cNvPr>
          <p:cNvSpPr>
            <a:spLocks noGrp="1"/>
          </p:cNvSpPr>
          <p:nvPr>
            <p:ph idx="1"/>
          </p:nvPr>
        </p:nvSpPr>
        <p:spPr>
          <a:xfrm>
            <a:off x="357809" y="1550503"/>
            <a:ext cx="10579519" cy="4484537"/>
          </a:xfrm>
        </p:spPr>
        <p:txBody>
          <a:bodyPr anchor="ctr">
            <a:normAutofit/>
          </a:bodyPr>
          <a:lstStyle/>
          <a:p>
            <a:pPr marL="0" indent="0">
              <a:buNone/>
            </a:pPr>
            <a:r>
              <a:rPr lang="it-IT" sz="2400" dirty="0"/>
              <a:t>Nel caso non siano rispettate vengono lanciate delle apposite eccezioni:</a:t>
            </a:r>
          </a:p>
          <a:p>
            <a:r>
              <a:rPr lang="it-IT" sz="2400" dirty="0"/>
              <a:t>Username </a:t>
            </a:r>
            <a:r>
              <a:rPr lang="it-IT" sz="2400" dirty="0" err="1"/>
              <a:t>exception</a:t>
            </a:r>
            <a:r>
              <a:rPr lang="it-IT" sz="2400" dirty="0"/>
              <a:t>: serve per gestire le eccezioni degli username</a:t>
            </a:r>
          </a:p>
          <a:p>
            <a:r>
              <a:rPr lang="it-IT" sz="2400" dirty="0"/>
              <a:t>Password </a:t>
            </a:r>
            <a:r>
              <a:rPr lang="it-IT" sz="2400" dirty="0" err="1"/>
              <a:t>exception</a:t>
            </a:r>
            <a:r>
              <a:rPr lang="it-IT" sz="2400" dirty="0"/>
              <a:t>: serve per gestire le eccezioni delle password</a:t>
            </a:r>
          </a:p>
          <a:p>
            <a:endParaRPr lang="it-IT" sz="2400" dirty="0"/>
          </a:p>
        </p:txBody>
      </p:sp>
      <p:pic>
        <p:nvPicPr>
          <p:cNvPr id="5" name="Immagine 4">
            <a:extLst>
              <a:ext uri="{FF2B5EF4-FFF2-40B4-BE49-F238E27FC236}">
                <a16:creationId xmlns:a16="http://schemas.microsoft.com/office/drawing/2014/main" id="{81FF1FF4-4038-C50B-083D-6EF1A9BD496F}"/>
              </a:ext>
            </a:extLst>
          </p:cNvPr>
          <p:cNvPicPr>
            <a:picLocks noChangeAspect="1"/>
          </p:cNvPicPr>
          <p:nvPr/>
        </p:nvPicPr>
        <p:blipFill>
          <a:blip r:embed="rId2"/>
          <a:stretch>
            <a:fillRect/>
          </a:stretch>
        </p:blipFill>
        <p:spPr>
          <a:xfrm>
            <a:off x="2850870" y="4223774"/>
            <a:ext cx="5563394" cy="1967167"/>
          </a:xfrm>
          <a:prstGeom prst="rect">
            <a:avLst/>
          </a:prstGeom>
        </p:spPr>
      </p:pic>
    </p:spTree>
    <p:extLst>
      <p:ext uri="{BB962C8B-B14F-4D97-AF65-F5344CB8AC3E}">
        <p14:creationId xmlns:p14="http://schemas.microsoft.com/office/powerpoint/2010/main" val="486733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6943A28-CFA6-9A35-CCF0-D6E82FC2A190}"/>
              </a:ext>
            </a:extLst>
          </p:cNvPr>
          <p:cNvSpPr>
            <a:spLocks noGrp="1"/>
          </p:cNvSpPr>
          <p:nvPr>
            <p:ph type="title"/>
          </p:nvPr>
        </p:nvSpPr>
        <p:spPr>
          <a:xfrm>
            <a:off x="1075767" y="1188637"/>
            <a:ext cx="2988234" cy="4480726"/>
          </a:xfrm>
        </p:spPr>
        <p:txBody>
          <a:bodyPr>
            <a:normAutofit/>
          </a:bodyPr>
          <a:lstStyle/>
          <a:p>
            <a:pPr algn="r"/>
            <a:r>
              <a:rPr lang="it-IT" sz="6600">
                <a:latin typeface="Roboto" panose="02000000000000000000" pitchFamily="2" charset="0"/>
                <a:ea typeface="Roboto" panose="02000000000000000000" pitchFamily="2" charset="0"/>
              </a:rPr>
              <a:t>GoF State</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02EB4585-8E62-064D-144F-50D4BBA43905}"/>
              </a:ext>
            </a:extLst>
          </p:cNvPr>
          <p:cNvSpPr>
            <a:spLocks noGrp="1"/>
          </p:cNvSpPr>
          <p:nvPr>
            <p:ph idx="1"/>
          </p:nvPr>
        </p:nvSpPr>
        <p:spPr>
          <a:xfrm>
            <a:off x="5255260" y="1648870"/>
            <a:ext cx="4702848" cy="3560260"/>
          </a:xfrm>
        </p:spPr>
        <p:txBody>
          <a:bodyPr anchor="ctr">
            <a:normAutofit/>
          </a:bodyPr>
          <a:lstStyle/>
          <a:p>
            <a:pPr marL="0" indent="0">
              <a:buNone/>
            </a:pPr>
            <a:r>
              <a:rPr lang="it-IT" sz="2400" dirty="0"/>
              <a:t>Abbiamo applicato il pattern </a:t>
            </a:r>
            <a:r>
              <a:rPr lang="it-IT" sz="2400" b="1" dirty="0"/>
              <a:t>State</a:t>
            </a:r>
            <a:r>
              <a:rPr lang="it-IT" sz="2400" dirty="0"/>
              <a:t> per quanto riguarda lo stato dell’articolo in quanto il comportamento dell’oggetto dipende strettamente dallo stato attuale.</a:t>
            </a:r>
          </a:p>
        </p:txBody>
      </p:sp>
    </p:spTree>
    <p:extLst>
      <p:ext uri="{BB962C8B-B14F-4D97-AF65-F5344CB8AC3E}">
        <p14:creationId xmlns:p14="http://schemas.microsoft.com/office/powerpoint/2010/main" val="2498582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1">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5E2E1E92-91F5-0344-1035-4878525CA5E3}"/>
              </a:ext>
            </a:extLst>
          </p:cNvPr>
          <p:cNvPicPr>
            <a:picLocks noChangeAspect="1"/>
          </p:cNvPicPr>
          <p:nvPr/>
        </p:nvPicPr>
        <p:blipFill rotWithShape="1">
          <a:blip r:embed="rId2"/>
          <a:srcRect r="3488"/>
          <a:stretch/>
        </p:blipFill>
        <p:spPr>
          <a:xfrm>
            <a:off x="959205" y="364142"/>
            <a:ext cx="10369645" cy="3867993"/>
          </a:xfrm>
          <a:prstGeom prst="rect">
            <a:avLst/>
          </a:prstGeom>
        </p:spPr>
      </p:pic>
      <p:sp>
        <p:nvSpPr>
          <p:cNvPr id="18" name="Rectangle 1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A6E2A21-06CE-2B03-2742-6BDCDBAEC64B}"/>
              </a:ext>
            </a:extLst>
          </p:cNvPr>
          <p:cNvSpPr>
            <a:spLocks noGrp="1"/>
          </p:cNvSpPr>
          <p:nvPr>
            <p:ph idx="1"/>
          </p:nvPr>
        </p:nvSpPr>
        <p:spPr>
          <a:xfrm>
            <a:off x="5162719" y="4883544"/>
            <a:ext cx="6731770" cy="1556907"/>
          </a:xfrm>
        </p:spPr>
        <p:txBody>
          <a:bodyPr anchor="ctr">
            <a:normAutofit/>
          </a:bodyPr>
          <a:lstStyle/>
          <a:p>
            <a:pPr marL="0" indent="0">
              <a:buNone/>
            </a:pPr>
            <a:r>
              <a:rPr lang="en-US" sz="1800" dirty="0" err="1">
                <a:latin typeface="Roboto" panose="02000000000000000000" pitchFamily="2" charset="0"/>
                <a:ea typeface="Roboto" panose="02000000000000000000" pitchFamily="2" charset="0"/>
              </a:rPr>
              <a:t>Diagramma</a:t>
            </a:r>
            <a:r>
              <a:rPr lang="en-US" sz="1800" dirty="0">
                <a:latin typeface="Roboto" panose="02000000000000000000" pitchFamily="2" charset="0"/>
                <a:ea typeface="Roboto" panose="02000000000000000000" pitchFamily="2" charset="0"/>
              </a:rPr>
              <a:t> UML </a:t>
            </a:r>
            <a:r>
              <a:rPr lang="en-US" sz="1800" dirty="0" err="1">
                <a:latin typeface="Roboto" panose="02000000000000000000" pitchFamily="2" charset="0"/>
                <a:ea typeface="Roboto" panose="02000000000000000000" pitchFamily="2" charset="0"/>
              </a:rPr>
              <a:t>delle</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classi</a:t>
            </a:r>
            <a:r>
              <a:rPr lang="en-US" sz="1800" dirty="0">
                <a:latin typeface="Roboto" panose="02000000000000000000" pitchFamily="2" charset="0"/>
                <a:ea typeface="Roboto" panose="02000000000000000000" pitchFamily="2" charset="0"/>
              </a:rPr>
              <a:t> pattern State </a:t>
            </a:r>
            <a:r>
              <a:rPr lang="en-US" sz="1800" dirty="0" err="1">
                <a:latin typeface="Roboto" panose="02000000000000000000" pitchFamily="2" charset="0"/>
                <a:ea typeface="Roboto" panose="02000000000000000000" pitchFamily="2" charset="0"/>
              </a:rPr>
              <a:t>applicato</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nel</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progetto</a:t>
            </a:r>
            <a:endParaRPr lang="en-US" sz="1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9446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sellaDiTesto 7">
            <a:extLst>
              <a:ext uri="{FF2B5EF4-FFF2-40B4-BE49-F238E27FC236}">
                <a16:creationId xmlns:a16="http://schemas.microsoft.com/office/drawing/2014/main" id="{723B7A08-25AC-5D20-D5CA-E5C30DDD4C20}"/>
              </a:ext>
            </a:extLst>
          </p:cNvPr>
          <p:cNvSpPr txBox="1"/>
          <p:nvPr/>
        </p:nvSpPr>
        <p:spPr>
          <a:xfrm>
            <a:off x="645065" y="1463040"/>
            <a:ext cx="3796306" cy="269094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dirty="0">
                <a:latin typeface="Roboto" panose="02000000000000000000" pitchFamily="2" charset="0"/>
                <a:ea typeface="Roboto" panose="02000000000000000000" pitchFamily="2" charset="0"/>
                <a:cs typeface="+mj-cs"/>
              </a:rPr>
              <a:t>INDICE</a:t>
            </a:r>
          </a:p>
        </p:txBody>
      </p:sp>
      <p:grpSp>
        <p:nvGrpSpPr>
          <p:cNvPr id="15" name="Group 1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6">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llaDiTesto 3">
            <a:extLst>
              <a:ext uri="{FF2B5EF4-FFF2-40B4-BE49-F238E27FC236}">
                <a16:creationId xmlns:a16="http://schemas.microsoft.com/office/drawing/2014/main" id="{B8C79DEE-F241-D3D4-7669-120D24881C15}"/>
              </a:ext>
            </a:extLst>
          </p:cNvPr>
          <p:cNvSpPr txBox="1"/>
          <p:nvPr/>
        </p:nvSpPr>
        <p:spPr>
          <a:xfrm>
            <a:off x="5410207" y="1782129"/>
            <a:ext cx="6505296" cy="3501599"/>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it-IT" dirty="0">
                <a:solidFill>
                  <a:srgbClr val="FF0000"/>
                </a:solidFill>
                <a:latin typeface="Roboto" panose="02000000000000000000" pitchFamily="2" charset="0"/>
                <a:ea typeface="Roboto" panose="02000000000000000000" pitchFamily="2" charset="0"/>
                <a:hlinkClick r:id="rId2" action="ppaction://hlinksldjump">
                  <a:extLst>
                    <a:ext uri="{A12FA001-AC4F-418D-AE19-62706E023703}">
                      <ahyp:hlinkClr xmlns:ahyp="http://schemas.microsoft.com/office/drawing/2018/hyperlinkcolor" val="tx"/>
                    </a:ext>
                  </a:extLst>
                </a:hlinkClick>
              </a:rPr>
              <a:t>Principio di separazione modello-vista                        3-5</a:t>
            </a:r>
            <a:endParaRPr lang="en-US" dirty="0">
              <a:solidFill>
                <a:srgbClr val="FF0000"/>
              </a:solidFill>
              <a:latin typeface="Roboto" panose="02000000000000000000" pitchFamily="2" charset="0"/>
              <a:ea typeface="Roboto" panose="02000000000000000000" pitchFamily="2" charset="0"/>
            </a:endParaRPr>
          </a:p>
          <a:p>
            <a:pPr marL="285750" indent="-228600">
              <a:lnSpc>
                <a:spcPct val="90000"/>
              </a:lnSpc>
              <a:spcAft>
                <a:spcPts val="600"/>
              </a:spcAft>
              <a:buFont typeface="Arial" panose="020B0604020202020204" pitchFamily="34" charset="0"/>
              <a:buChar char="•"/>
            </a:pPr>
            <a:r>
              <a:rPr lang="en-US" dirty="0">
                <a:solidFill>
                  <a:srgbClr val="FF0000"/>
                </a:solidFill>
                <a:latin typeface="Roboto" panose="02000000000000000000" pitchFamily="2" charset="0"/>
                <a:ea typeface="Roboto" panose="02000000000000000000" pitchFamily="2" charset="0"/>
                <a:hlinkClick r:id="rId3" action="ppaction://hlinksldjump">
                  <a:extLst>
                    <a:ext uri="{A12FA001-AC4F-418D-AE19-62706E023703}">
                      <ahyp:hlinkClr xmlns:ahyp="http://schemas.microsoft.com/office/drawing/2018/hyperlinkcolor" val="tx"/>
                    </a:ext>
                  </a:extLst>
                </a:hlinkClick>
              </a:rPr>
              <a:t>GRASP Information Expert                                             6-8</a:t>
            </a:r>
            <a:endParaRPr lang="en-US" dirty="0">
              <a:solidFill>
                <a:srgbClr val="FF0000"/>
              </a:solidFill>
              <a:latin typeface="Roboto" panose="02000000000000000000" pitchFamily="2" charset="0"/>
              <a:ea typeface="Roboto" panose="02000000000000000000" pitchFamily="2" charset="0"/>
            </a:endParaRPr>
          </a:p>
          <a:p>
            <a:pPr marL="285750" indent="-228600">
              <a:lnSpc>
                <a:spcPct val="90000"/>
              </a:lnSpc>
              <a:spcAft>
                <a:spcPts val="600"/>
              </a:spcAft>
              <a:buFont typeface="Arial" panose="020B0604020202020204" pitchFamily="34" charset="0"/>
              <a:buChar char="•"/>
            </a:pPr>
            <a:r>
              <a:rPr lang="en-US" dirty="0">
                <a:solidFill>
                  <a:srgbClr val="FF0000"/>
                </a:solidFill>
                <a:latin typeface="Roboto" panose="02000000000000000000" pitchFamily="2" charset="0"/>
                <a:ea typeface="Roboto" panose="02000000000000000000" pitchFamily="2" charset="0"/>
                <a:hlinkClick r:id="rId4" action="ppaction://hlinksldjump">
                  <a:extLst>
                    <a:ext uri="{A12FA001-AC4F-418D-AE19-62706E023703}">
                      <ahyp:hlinkClr xmlns:ahyp="http://schemas.microsoft.com/office/drawing/2018/hyperlinkcolor" val="tx"/>
                    </a:ext>
                  </a:extLst>
                </a:hlinkClick>
              </a:rPr>
              <a:t>GRASP Low coupling                                            	9-11</a:t>
            </a:r>
            <a:endParaRPr lang="en-US" dirty="0">
              <a:solidFill>
                <a:srgbClr val="FF0000"/>
              </a:solidFill>
              <a:latin typeface="Roboto" panose="02000000000000000000" pitchFamily="2" charset="0"/>
              <a:ea typeface="Roboto" panose="02000000000000000000" pitchFamily="2" charset="0"/>
            </a:endParaRPr>
          </a:p>
          <a:p>
            <a:pPr marL="285750" indent="-228600">
              <a:lnSpc>
                <a:spcPct val="90000"/>
              </a:lnSpc>
              <a:spcAft>
                <a:spcPts val="600"/>
              </a:spcAft>
              <a:buFont typeface="Arial" panose="020B0604020202020204" pitchFamily="34" charset="0"/>
              <a:buChar char="•"/>
            </a:pPr>
            <a:r>
              <a:rPr lang="en-US" dirty="0">
                <a:solidFill>
                  <a:srgbClr val="0070C0"/>
                </a:solidFill>
                <a:latin typeface="Roboto" panose="02000000000000000000" pitchFamily="2" charset="0"/>
                <a:ea typeface="Roboto" panose="02000000000000000000" pitchFamily="2" charset="0"/>
                <a:hlinkClick r:id="rId5" action="ppaction://hlinksldjump"/>
              </a:rPr>
              <a:t>SOLID Single </a:t>
            </a:r>
            <a:r>
              <a:rPr lang="en-US" dirty="0" err="1">
                <a:solidFill>
                  <a:srgbClr val="0070C0"/>
                </a:solidFill>
                <a:latin typeface="Roboto" panose="02000000000000000000" pitchFamily="2" charset="0"/>
                <a:ea typeface="Roboto" panose="02000000000000000000" pitchFamily="2" charset="0"/>
                <a:hlinkClick r:id="rId5" action="ppaction://hlinksldjump"/>
              </a:rPr>
              <a:t>responsability</a:t>
            </a:r>
            <a:r>
              <a:rPr lang="en-US" dirty="0">
                <a:solidFill>
                  <a:srgbClr val="0070C0"/>
                </a:solidFill>
                <a:latin typeface="Roboto" panose="02000000000000000000" pitchFamily="2" charset="0"/>
                <a:ea typeface="Roboto" panose="02000000000000000000" pitchFamily="2" charset="0"/>
                <a:hlinkClick r:id="rId5" action="ppaction://hlinksldjump"/>
              </a:rPr>
              <a:t>                                        12-13</a:t>
            </a:r>
            <a:endParaRPr lang="en-US" dirty="0">
              <a:solidFill>
                <a:srgbClr val="0070C0"/>
              </a:solidFill>
              <a:latin typeface="Roboto" panose="02000000000000000000" pitchFamily="2" charset="0"/>
              <a:ea typeface="Roboto" panose="02000000000000000000" pitchFamily="2" charset="0"/>
            </a:endParaRPr>
          </a:p>
          <a:p>
            <a:pPr marL="285750" indent="-228600">
              <a:lnSpc>
                <a:spcPct val="90000"/>
              </a:lnSpc>
              <a:spcAft>
                <a:spcPts val="600"/>
              </a:spcAft>
              <a:buFont typeface="Arial" panose="020B0604020202020204" pitchFamily="34" charset="0"/>
              <a:buChar char="•"/>
            </a:pPr>
            <a:r>
              <a:rPr lang="en-US" dirty="0">
                <a:solidFill>
                  <a:srgbClr val="0070C0"/>
                </a:solidFill>
                <a:latin typeface="Roboto" panose="02000000000000000000" pitchFamily="2" charset="0"/>
                <a:ea typeface="Roboto" panose="02000000000000000000" pitchFamily="2" charset="0"/>
                <a:hlinkClick r:id="rId6" action="ppaction://hlinksldjump"/>
              </a:rPr>
              <a:t>SOLID </a:t>
            </a:r>
            <a:r>
              <a:rPr lang="en-US" dirty="0" err="1">
                <a:solidFill>
                  <a:srgbClr val="0070C0"/>
                </a:solidFill>
                <a:latin typeface="Roboto" panose="02000000000000000000" pitchFamily="2" charset="0"/>
                <a:ea typeface="Roboto" panose="02000000000000000000" pitchFamily="2" charset="0"/>
                <a:hlinkClick r:id="rId6" action="ppaction://hlinksldjump"/>
              </a:rPr>
              <a:t>Liskov</a:t>
            </a:r>
            <a:r>
              <a:rPr lang="en-US" dirty="0">
                <a:solidFill>
                  <a:srgbClr val="0070C0"/>
                </a:solidFill>
                <a:latin typeface="Roboto" panose="02000000000000000000" pitchFamily="2" charset="0"/>
                <a:ea typeface="Roboto" panose="02000000000000000000" pitchFamily="2" charset="0"/>
                <a:hlinkClick r:id="rId6" action="ppaction://hlinksldjump"/>
              </a:rPr>
              <a:t> substitution                                           14-17</a:t>
            </a:r>
            <a:endParaRPr lang="en-US" dirty="0">
              <a:solidFill>
                <a:srgbClr val="0070C0"/>
              </a:solidFill>
              <a:latin typeface="Roboto" panose="02000000000000000000" pitchFamily="2" charset="0"/>
              <a:ea typeface="Roboto" panose="02000000000000000000" pitchFamily="2" charset="0"/>
            </a:endParaRPr>
          </a:p>
          <a:p>
            <a:pPr marL="285750" indent="-228600">
              <a:lnSpc>
                <a:spcPct val="90000"/>
              </a:lnSpc>
              <a:spcAft>
                <a:spcPts val="600"/>
              </a:spcAft>
              <a:buFont typeface="Arial" panose="020B0604020202020204" pitchFamily="34" charset="0"/>
              <a:buChar char="•"/>
            </a:pPr>
            <a:r>
              <a:rPr lang="en-US" dirty="0" err="1">
                <a:solidFill>
                  <a:srgbClr val="0070C0"/>
                </a:solidFill>
                <a:latin typeface="Roboto" panose="02000000000000000000" pitchFamily="2" charset="0"/>
                <a:ea typeface="Roboto" panose="02000000000000000000" pitchFamily="2" charset="0"/>
                <a:hlinkClick r:id="rId7" action="ppaction://hlinksldjump"/>
              </a:rPr>
              <a:t>GoF</a:t>
            </a:r>
            <a:r>
              <a:rPr lang="en-US" dirty="0">
                <a:solidFill>
                  <a:srgbClr val="0070C0"/>
                </a:solidFill>
                <a:latin typeface="Roboto" panose="02000000000000000000" pitchFamily="2" charset="0"/>
                <a:ea typeface="Roboto" panose="02000000000000000000" pitchFamily="2" charset="0"/>
                <a:hlinkClick r:id="rId7" action="ppaction://hlinksldjump"/>
              </a:rPr>
              <a:t> State                                                                       17-21</a:t>
            </a:r>
            <a:endParaRPr lang="en-US" dirty="0">
              <a:solidFill>
                <a:srgbClr val="0070C0"/>
              </a:solidFill>
              <a:latin typeface="Roboto" panose="02000000000000000000" pitchFamily="2" charset="0"/>
              <a:ea typeface="Roboto" panose="02000000000000000000" pitchFamily="2" charset="0"/>
            </a:endParaRPr>
          </a:p>
          <a:p>
            <a:pPr marL="285750" indent="-228600">
              <a:lnSpc>
                <a:spcPct val="90000"/>
              </a:lnSpc>
              <a:spcAft>
                <a:spcPts val="600"/>
              </a:spcAft>
              <a:buFont typeface="Arial" panose="020B0604020202020204" pitchFamily="34" charset="0"/>
              <a:buChar char="•"/>
            </a:pPr>
            <a:r>
              <a:rPr lang="en-US" dirty="0" err="1">
                <a:solidFill>
                  <a:srgbClr val="00B050"/>
                </a:solidFill>
                <a:latin typeface="Roboto" panose="02000000000000000000" pitchFamily="2" charset="0"/>
                <a:ea typeface="Roboto" panose="02000000000000000000" pitchFamily="2" charset="0"/>
                <a:hlinkClick r:id="rId8" action="ppaction://hlinksldjump">
                  <a:extLst>
                    <a:ext uri="{A12FA001-AC4F-418D-AE19-62706E023703}">
                      <ahyp:hlinkClr xmlns:ahyp="http://schemas.microsoft.com/office/drawing/2018/hyperlinkcolor" val="tx"/>
                    </a:ext>
                  </a:extLst>
                </a:hlinkClick>
              </a:rPr>
              <a:t>GoF</a:t>
            </a:r>
            <a:r>
              <a:rPr lang="en-US" dirty="0">
                <a:solidFill>
                  <a:srgbClr val="00B050"/>
                </a:solidFill>
                <a:latin typeface="Roboto" panose="02000000000000000000" pitchFamily="2" charset="0"/>
                <a:ea typeface="Roboto" panose="02000000000000000000" pitchFamily="2" charset="0"/>
                <a:hlinkClick r:id="rId8" action="ppaction://hlinksldjump">
                  <a:extLst>
                    <a:ext uri="{A12FA001-AC4F-418D-AE19-62706E023703}">
                      <ahyp:hlinkClr xmlns:ahyp="http://schemas.microsoft.com/office/drawing/2018/hyperlinkcolor" val="tx"/>
                    </a:ext>
                  </a:extLst>
                </a:hlinkClick>
              </a:rPr>
              <a:t> Chain of Responsibility                                        22-24</a:t>
            </a:r>
            <a:endParaRPr lang="en-US" dirty="0">
              <a:solidFill>
                <a:srgbClr val="00B050"/>
              </a:solidFill>
              <a:latin typeface="Roboto" panose="02000000000000000000" pitchFamily="2" charset="0"/>
              <a:ea typeface="Roboto" panose="02000000000000000000" pitchFamily="2" charset="0"/>
            </a:endParaRPr>
          </a:p>
          <a:p>
            <a:pPr marL="285750" indent="-228600">
              <a:lnSpc>
                <a:spcPct val="90000"/>
              </a:lnSpc>
              <a:spcAft>
                <a:spcPts val="600"/>
              </a:spcAft>
              <a:buFont typeface="Arial" panose="020B0604020202020204" pitchFamily="34" charset="0"/>
              <a:buChar char="•"/>
            </a:pPr>
            <a:r>
              <a:rPr lang="en-US" dirty="0">
                <a:solidFill>
                  <a:srgbClr val="00B050"/>
                </a:solidFill>
                <a:latin typeface="Roboto" panose="02000000000000000000" pitchFamily="2" charset="0"/>
                <a:ea typeface="Roboto" panose="02000000000000000000" pitchFamily="2" charset="0"/>
                <a:hlinkClick r:id="rId9" action="ppaction://hlinksldjump">
                  <a:extLst>
                    <a:ext uri="{A12FA001-AC4F-418D-AE19-62706E023703}">
                      <ahyp:hlinkClr xmlns:ahyp="http://schemas.microsoft.com/office/drawing/2018/hyperlinkcolor" val="tx"/>
                    </a:ext>
                  </a:extLst>
                </a:hlinkClick>
              </a:rPr>
              <a:t>Test black box                                                               25-27</a:t>
            </a:r>
            <a:endParaRPr lang="en-US" dirty="0">
              <a:solidFill>
                <a:srgbClr val="00B050"/>
              </a:solidFill>
              <a:latin typeface="Roboto" panose="02000000000000000000" pitchFamily="2" charset="0"/>
              <a:ea typeface="Roboto" panose="02000000000000000000" pitchFamily="2" charset="0"/>
            </a:endParaRPr>
          </a:p>
          <a:p>
            <a:pPr marL="285750" indent="-228600">
              <a:lnSpc>
                <a:spcPct val="90000"/>
              </a:lnSpc>
              <a:spcAft>
                <a:spcPts val="600"/>
              </a:spcAft>
              <a:buFont typeface="Arial" panose="020B0604020202020204" pitchFamily="34" charset="0"/>
              <a:buChar char="•"/>
            </a:pPr>
            <a:r>
              <a:rPr lang="en-US" dirty="0">
                <a:solidFill>
                  <a:srgbClr val="00B050"/>
                </a:solidFill>
                <a:latin typeface="Roboto" panose="02000000000000000000" pitchFamily="2" charset="0"/>
                <a:ea typeface="Roboto" panose="02000000000000000000" pitchFamily="2" charset="0"/>
                <a:hlinkClick r:id="rId10" action="ppaction://hlinksldjump">
                  <a:extLst>
                    <a:ext uri="{A12FA001-AC4F-418D-AE19-62706E023703}">
                      <ahyp:hlinkClr xmlns:ahyp="http://schemas.microsoft.com/office/drawing/2018/hyperlinkcolor" val="tx"/>
                    </a:ext>
                  </a:extLst>
                </a:hlinkClick>
              </a:rPr>
              <a:t>Extract Method                                                              28-30</a:t>
            </a:r>
            <a:endParaRPr lang="en-US" dirty="0">
              <a:solidFill>
                <a:srgbClr val="00B05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962220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4" name="Arc 104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46" name="Freeform: Shape 104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State Design&amp;nbsp;Pattern">
            <a:extLst>
              <a:ext uri="{FF2B5EF4-FFF2-40B4-BE49-F238E27FC236}">
                <a16:creationId xmlns:a16="http://schemas.microsoft.com/office/drawing/2014/main" id="{C472659A-7651-CFE8-1B39-1A348EB887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851196"/>
            <a:ext cx="4777381" cy="29858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1050" name="Content Placeholder 1029">
            <a:extLst>
              <a:ext uri="{FF2B5EF4-FFF2-40B4-BE49-F238E27FC236}">
                <a16:creationId xmlns:a16="http://schemas.microsoft.com/office/drawing/2014/main" id="{4BE05DBC-F841-08EE-58D9-582C43A1DBCF}"/>
              </a:ext>
            </a:extLst>
          </p:cNvPr>
          <p:cNvGraphicFramePr>
            <a:graphicFrameLocks noGrp="1"/>
          </p:cNvGraphicFramePr>
          <p:nvPr>
            <p:ph idx="1"/>
            <p:extLst>
              <p:ext uri="{D42A27DB-BD31-4B8C-83A1-F6EECF244321}">
                <p14:modId xmlns:p14="http://schemas.microsoft.com/office/powerpoint/2010/main" val="3976906864"/>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1378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55D238E-0B9D-A4F9-8565-28D164F9CB63}"/>
              </a:ext>
            </a:extLst>
          </p:cNvPr>
          <p:cNvSpPr txBox="1"/>
          <p:nvPr/>
        </p:nvSpPr>
        <p:spPr>
          <a:xfrm>
            <a:off x="808383" y="715617"/>
            <a:ext cx="9965635" cy="646331"/>
          </a:xfrm>
          <a:prstGeom prst="rect">
            <a:avLst/>
          </a:prstGeom>
          <a:noFill/>
        </p:spPr>
        <p:txBody>
          <a:bodyPr wrap="square" rtlCol="0">
            <a:spAutoFit/>
          </a:bodyPr>
          <a:lstStyle/>
          <a:p>
            <a:r>
              <a:rPr lang="it-IT" dirty="0"/>
              <a:t>Ogni </a:t>
            </a:r>
            <a:r>
              <a:rPr lang="it-IT" b="1" dirty="0"/>
              <a:t>Stato</a:t>
            </a:r>
            <a:r>
              <a:rPr lang="it-IT" dirty="0"/>
              <a:t> implementa l’interfaccia comune </a:t>
            </a:r>
            <a:r>
              <a:rPr lang="it-IT" b="1" dirty="0" err="1"/>
              <a:t>ArticoloState</a:t>
            </a:r>
            <a:r>
              <a:rPr lang="it-IT" dirty="0"/>
              <a:t> e contiene i metodi per passare da uno stato all’altro</a:t>
            </a:r>
          </a:p>
        </p:txBody>
      </p:sp>
      <p:pic>
        <p:nvPicPr>
          <p:cNvPr id="4" name="Immagine 3">
            <a:extLst>
              <a:ext uri="{FF2B5EF4-FFF2-40B4-BE49-F238E27FC236}">
                <a16:creationId xmlns:a16="http://schemas.microsoft.com/office/drawing/2014/main" id="{2E4AECA1-9360-D6E3-85DC-9DC41DE21638}"/>
              </a:ext>
            </a:extLst>
          </p:cNvPr>
          <p:cNvPicPr>
            <a:picLocks noChangeAspect="1"/>
          </p:cNvPicPr>
          <p:nvPr/>
        </p:nvPicPr>
        <p:blipFill>
          <a:blip r:embed="rId2"/>
          <a:stretch>
            <a:fillRect/>
          </a:stretch>
        </p:blipFill>
        <p:spPr>
          <a:xfrm>
            <a:off x="808384" y="1877046"/>
            <a:ext cx="3334398" cy="3808137"/>
          </a:xfrm>
          <a:prstGeom prst="rect">
            <a:avLst/>
          </a:prstGeom>
        </p:spPr>
      </p:pic>
      <p:sp>
        <p:nvSpPr>
          <p:cNvPr id="5" name="CasellaDiTesto 4">
            <a:extLst>
              <a:ext uri="{FF2B5EF4-FFF2-40B4-BE49-F238E27FC236}">
                <a16:creationId xmlns:a16="http://schemas.microsoft.com/office/drawing/2014/main" id="{C4C11C2E-7ECA-E656-5B87-03C85591DAFD}"/>
              </a:ext>
            </a:extLst>
          </p:cNvPr>
          <p:cNvSpPr txBox="1"/>
          <p:nvPr/>
        </p:nvSpPr>
        <p:spPr>
          <a:xfrm>
            <a:off x="4142781" y="2186609"/>
            <a:ext cx="6564976" cy="2031325"/>
          </a:xfrm>
          <a:prstGeom prst="rect">
            <a:avLst/>
          </a:prstGeom>
          <a:noFill/>
        </p:spPr>
        <p:txBody>
          <a:bodyPr wrap="square" rtlCol="0">
            <a:spAutoFit/>
          </a:bodyPr>
          <a:lstStyle/>
          <a:p>
            <a:pPr marL="285750" indent="-285750">
              <a:buFont typeface="Arial" panose="020B0604020202020204" pitchFamily="34" charset="0"/>
              <a:buChar char="•"/>
            </a:pPr>
            <a:r>
              <a:rPr lang="it-IT" dirty="0"/>
              <a:t>In precedenza gli stati di un Articolo erano modellati con un enumerativo Offerta che conteneva tutti gli stati possibili.</a:t>
            </a:r>
          </a:p>
          <a:p>
            <a:pPr marL="285750" indent="-285750">
              <a:buFont typeface="Arial" panose="020B0604020202020204" pitchFamily="34" charset="0"/>
              <a:buChar char="•"/>
            </a:pPr>
            <a:r>
              <a:rPr lang="it-IT" dirty="0"/>
              <a:t>Ora grazie all’applicazione del pattern è più semplice aggiungere un nuovo stato</a:t>
            </a:r>
          </a:p>
          <a:p>
            <a:pPr marL="285750" indent="-285750">
              <a:buFont typeface="Arial" panose="020B0604020202020204" pitchFamily="34" charset="0"/>
              <a:buChar char="•"/>
            </a:pPr>
            <a:r>
              <a:rPr lang="it-IT" dirty="0"/>
              <a:t>Per esempio si potrebbe pensare di aggiungere un nuovo stato IN_VENDITA nell’ottica sempre di prevedere scambi con compensi economici</a:t>
            </a:r>
          </a:p>
        </p:txBody>
      </p:sp>
    </p:spTree>
    <p:extLst>
      <p:ext uri="{BB962C8B-B14F-4D97-AF65-F5344CB8AC3E}">
        <p14:creationId xmlns:p14="http://schemas.microsoft.com/office/powerpoint/2010/main" val="3328156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17A57962-F292-5D37-C4A8-AF4B2664D46C}"/>
              </a:ext>
            </a:extLst>
          </p:cNvPr>
          <p:cNvSpPr>
            <a:spLocks noGrp="1"/>
          </p:cNvSpPr>
          <p:nvPr>
            <p:ph type="title"/>
          </p:nvPr>
        </p:nvSpPr>
        <p:spPr>
          <a:xfrm>
            <a:off x="838200" y="365125"/>
            <a:ext cx="10515600" cy="1325563"/>
          </a:xfrm>
        </p:spPr>
        <p:txBody>
          <a:bodyPr>
            <a:normAutofit/>
          </a:bodyPr>
          <a:lstStyle/>
          <a:p>
            <a:r>
              <a:rPr lang="it-IT" err="1">
                <a:latin typeface="Roboto" panose="02000000000000000000" pitchFamily="2" charset="0"/>
                <a:ea typeface="Roboto" panose="02000000000000000000" pitchFamily="2" charset="0"/>
              </a:rPr>
              <a:t>GoF</a:t>
            </a:r>
            <a:r>
              <a:rPr lang="it-IT">
                <a:latin typeface="Roboto" panose="02000000000000000000" pitchFamily="2" charset="0"/>
                <a:ea typeface="Roboto" panose="02000000000000000000" pitchFamily="2" charset="0"/>
              </a:rPr>
              <a:t> Chain of Responsibility</a:t>
            </a:r>
            <a:endParaRPr lang="it-IT" dirty="0">
              <a:latin typeface="Roboto" panose="02000000000000000000" pitchFamily="2" charset="0"/>
              <a:ea typeface="Roboto" panose="02000000000000000000" pitchFamily="2" charset="0"/>
            </a:endParaRP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4BEABA5A-D7E6-8177-4AB9-5ED2A9E5CE5F}"/>
              </a:ext>
            </a:extLst>
          </p:cNvPr>
          <p:cNvSpPr>
            <a:spLocks noGrp="1"/>
          </p:cNvSpPr>
          <p:nvPr>
            <p:ph idx="1"/>
          </p:nvPr>
        </p:nvSpPr>
        <p:spPr>
          <a:xfrm>
            <a:off x="838200" y="1825625"/>
            <a:ext cx="10515600" cy="4351338"/>
          </a:xfrm>
        </p:spPr>
        <p:txBody>
          <a:bodyPr>
            <a:normAutofit/>
          </a:bodyPr>
          <a:lstStyle/>
          <a:p>
            <a:pPr marL="0" indent="0">
              <a:buNone/>
            </a:pPr>
            <a:r>
              <a:rPr lang="it-IT" dirty="0"/>
              <a:t>Sostituisce </a:t>
            </a:r>
            <a:r>
              <a:rPr lang="it-IT" dirty="0" err="1"/>
              <a:t>instanceof</a:t>
            </a:r>
            <a:r>
              <a:rPr lang="it-IT" dirty="0"/>
              <a:t> nel codice per la selezione del menù fruitore o configuratore</a:t>
            </a:r>
          </a:p>
          <a:p>
            <a:pPr marL="0" indent="0">
              <a:buNone/>
            </a:pPr>
            <a:r>
              <a:rPr lang="it-IT" dirty="0"/>
              <a:t>Passo 1: creo un’interfaccia </a:t>
            </a:r>
            <a:r>
              <a:rPr lang="it-IT" dirty="0" err="1"/>
              <a:t>UtenteRenderer</a:t>
            </a:r>
            <a:r>
              <a:rPr lang="it-IT" dirty="0"/>
              <a:t> che definisce il metodo render per la gestione delle richieste</a:t>
            </a:r>
          </a:p>
          <a:p>
            <a:pPr marL="0" indent="0">
              <a:buNone/>
            </a:pPr>
            <a:r>
              <a:rPr lang="it-IT" dirty="0"/>
              <a:t>Passo 2: abbiamo creato delle sottoclassi per gestire le varie tipologie di utenti, che possono interagire con il nostro sistema creando una catena di gestori, l’ultimo gestore è il </a:t>
            </a:r>
            <a:r>
              <a:rPr lang="it-IT" dirty="0" err="1"/>
              <a:t>DefaultRenderer</a:t>
            </a:r>
            <a:endParaRPr lang="it-IT" dirty="0"/>
          </a:p>
        </p:txBody>
      </p:sp>
    </p:spTree>
    <p:extLst>
      <p:ext uri="{BB962C8B-B14F-4D97-AF65-F5344CB8AC3E}">
        <p14:creationId xmlns:p14="http://schemas.microsoft.com/office/powerpoint/2010/main" val="667462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5">
            <a:extLst>
              <a:ext uri="{FF2B5EF4-FFF2-40B4-BE49-F238E27FC236}">
                <a16:creationId xmlns:a16="http://schemas.microsoft.com/office/drawing/2014/main" id="{D97E88DF-5F9A-9EDD-5EE4-A8AF70C7AA5B}"/>
              </a:ext>
            </a:extLst>
          </p:cNvPr>
          <p:cNvPicPr>
            <a:picLocks noChangeAspect="1"/>
          </p:cNvPicPr>
          <p:nvPr/>
        </p:nvPicPr>
        <p:blipFill rotWithShape="1">
          <a:blip r:embed="rId2">
            <a:extLst>
              <a:ext uri="{28A0092B-C50C-407E-A947-70E740481C1C}">
                <a14:useLocalDpi xmlns:a14="http://schemas.microsoft.com/office/drawing/2010/main" val="0"/>
              </a:ext>
            </a:extLst>
          </a:blip>
          <a:srcRect l="5938" r="5938"/>
          <a:stretch/>
        </p:blipFill>
        <p:spPr>
          <a:xfrm>
            <a:off x="2749294"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3B495FBA-C5CD-D02C-7732-820A924ADF9F}"/>
              </a:ext>
            </a:extLst>
          </p:cNvPr>
          <p:cNvSpPr>
            <a:spLocks noGrp="1"/>
          </p:cNvSpPr>
          <p:nvPr>
            <p:ph idx="1"/>
          </p:nvPr>
        </p:nvSpPr>
        <p:spPr>
          <a:xfrm>
            <a:off x="838200" y="2434201"/>
            <a:ext cx="3822189" cy="3742762"/>
          </a:xfrm>
        </p:spPr>
        <p:txBody>
          <a:bodyPr>
            <a:normAutofit/>
          </a:bodyPr>
          <a:lstStyle/>
          <a:p>
            <a:r>
              <a:rPr lang="it-IT" sz="2000" dirty="0">
                <a:solidFill>
                  <a:schemeClr val="accent1"/>
                </a:solidFill>
              </a:rPr>
              <a:t>Motivo</a:t>
            </a:r>
            <a:r>
              <a:rPr lang="it-IT" sz="2000" dirty="0"/>
              <a:t>: selezionare il menù adeguato a seconda della tipologia di utente (Fruitore, Configuratore,…)</a:t>
            </a:r>
          </a:p>
          <a:p>
            <a:r>
              <a:rPr lang="it-IT" sz="2000" dirty="0">
                <a:solidFill>
                  <a:srgbClr val="00B050"/>
                </a:solidFill>
              </a:rPr>
              <a:t>Vantaggi</a:t>
            </a:r>
            <a:r>
              <a:rPr lang="it-IT" sz="2000" dirty="0"/>
              <a:t>: Possibili espansioni future ( nuovi tipi di utente )</a:t>
            </a:r>
          </a:p>
          <a:p>
            <a:r>
              <a:rPr lang="it-IT" sz="2000" dirty="0">
                <a:solidFill>
                  <a:srgbClr val="FF0000"/>
                </a:solidFill>
              </a:rPr>
              <a:t>Svantaggi</a:t>
            </a:r>
            <a:r>
              <a:rPr lang="it-IT" sz="2000" dirty="0"/>
              <a:t>: Alcune richieste potrebbero non essere gestite</a:t>
            </a:r>
          </a:p>
          <a:p>
            <a:endParaRPr lang="it-IT" sz="2000" dirty="0"/>
          </a:p>
        </p:txBody>
      </p:sp>
    </p:spTree>
    <p:extLst>
      <p:ext uri="{BB962C8B-B14F-4D97-AF65-F5344CB8AC3E}">
        <p14:creationId xmlns:p14="http://schemas.microsoft.com/office/powerpoint/2010/main" val="3170401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egnaposto contenuto 6">
            <a:extLst>
              <a:ext uri="{FF2B5EF4-FFF2-40B4-BE49-F238E27FC236}">
                <a16:creationId xmlns:a16="http://schemas.microsoft.com/office/drawing/2014/main" id="{09C196B3-9023-53E4-BC60-DFB6EF1E02F9}"/>
              </a:ext>
            </a:extLst>
          </p:cNvPr>
          <p:cNvPicPr>
            <a:picLocks noChangeAspect="1"/>
          </p:cNvPicPr>
          <p:nvPr/>
        </p:nvPicPr>
        <p:blipFill>
          <a:blip r:embed="rId2"/>
          <a:stretch>
            <a:fillRect/>
          </a:stretch>
        </p:blipFill>
        <p:spPr>
          <a:xfrm>
            <a:off x="1339069" y="364142"/>
            <a:ext cx="9609917" cy="3867993"/>
          </a:xfrm>
          <a:prstGeom prst="rect">
            <a:avLst/>
          </a:prstGeom>
        </p:spPr>
      </p:pic>
      <p:sp>
        <p:nvSpPr>
          <p:cNvPr id="33" name="Rectangle 3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542DCE05-8F05-0AF7-7A43-8FFE389D7FDE}"/>
              </a:ext>
            </a:extLst>
          </p:cNvPr>
          <p:cNvSpPr>
            <a:spLocks noGrp="1"/>
          </p:cNvSpPr>
          <p:nvPr>
            <p:ph idx="1"/>
          </p:nvPr>
        </p:nvSpPr>
        <p:spPr>
          <a:xfrm>
            <a:off x="5162719" y="4883544"/>
            <a:ext cx="6586915" cy="1556907"/>
          </a:xfrm>
        </p:spPr>
        <p:txBody>
          <a:bodyPr anchor="ctr">
            <a:normAutofit/>
          </a:bodyPr>
          <a:lstStyle/>
          <a:p>
            <a:pPr marL="0" indent="0">
              <a:buNone/>
            </a:pPr>
            <a:r>
              <a:rPr lang="en-US" sz="1800" dirty="0" err="1">
                <a:latin typeface="Roboto" panose="02000000000000000000" pitchFamily="2" charset="0"/>
                <a:ea typeface="Roboto" panose="02000000000000000000" pitchFamily="2" charset="0"/>
              </a:rPr>
              <a:t>Diagramma</a:t>
            </a:r>
            <a:r>
              <a:rPr lang="en-US" sz="1800" dirty="0">
                <a:latin typeface="Roboto" panose="02000000000000000000" pitchFamily="2" charset="0"/>
                <a:ea typeface="Roboto" panose="02000000000000000000" pitchFamily="2" charset="0"/>
              </a:rPr>
              <a:t> UML </a:t>
            </a:r>
            <a:r>
              <a:rPr lang="en-US" sz="1800" dirty="0" err="1">
                <a:latin typeface="Roboto" panose="02000000000000000000" pitchFamily="2" charset="0"/>
                <a:ea typeface="Roboto" panose="02000000000000000000" pitchFamily="2" charset="0"/>
              </a:rPr>
              <a:t>delle</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classi</a:t>
            </a:r>
            <a:r>
              <a:rPr lang="en-US" sz="1800" dirty="0">
                <a:latin typeface="Roboto" panose="02000000000000000000" pitchFamily="2" charset="0"/>
                <a:ea typeface="Roboto" panose="02000000000000000000" pitchFamily="2" charset="0"/>
              </a:rPr>
              <a:t> pattern Chain of </a:t>
            </a:r>
            <a:r>
              <a:rPr lang="en-US" sz="1800" dirty="0" err="1">
                <a:latin typeface="Roboto" panose="02000000000000000000" pitchFamily="2" charset="0"/>
                <a:ea typeface="Roboto" panose="02000000000000000000" pitchFamily="2" charset="0"/>
              </a:rPr>
              <a:t>Responsability</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applicato</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nel</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progetto</a:t>
            </a:r>
            <a:endParaRPr lang="en-US" sz="1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820165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057DAEA-B377-AC19-9DE5-863D123DB2C0}"/>
              </a:ext>
            </a:extLst>
          </p:cNvPr>
          <p:cNvSpPr>
            <a:spLocks noGrp="1"/>
          </p:cNvSpPr>
          <p:nvPr>
            <p:ph type="title"/>
          </p:nvPr>
        </p:nvSpPr>
        <p:spPr>
          <a:xfrm>
            <a:off x="686834" y="1153572"/>
            <a:ext cx="3200400" cy="4461163"/>
          </a:xfrm>
        </p:spPr>
        <p:txBody>
          <a:bodyPr>
            <a:normAutofit/>
          </a:bodyPr>
          <a:lstStyle/>
          <a:p>
            <a:r>
              <a:rPr lang="it-IT">
                <a:solidFill>
                  <a:srgbClr val="FFFFFF"/>
                </a:solidFill>
                <a:latin typeface="Roboto" panose="02000000000000000000" pitchFamily="2" charset="0"/>
                <a:ea typeface="Roboto" panose="02000000000000000000" pitchFamily="2" charset="0"/>
              </a:rPr>
              <a:t>Test black box</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D8551F86-3BE8-5714-32E7-968FBB876552}"/>
              </a:ext>
            </a:extLst>
          </p:cNvPr>
          <p:cNvSpPr>
            <a:spLocks noGrp="1"/>
          </p:cNvSpPr>
          <p:nvPr>
            <p:ph idx="1"/>
          </p:nvPr>
        </p:nvSpPr>
        <p:spPr>
          <a:xfrm>
            <a:off x="4447308" y="591344"/>
            <a:ext cx="7468467" cy="5947568"/>
          </a:xfrm>
        </p:spPr>
        <p:txBody>
          <a:bodyPr anchor="ctr">
            <a:normAutofit/>
          </a:bodyPr>
          <a:lstStyle/>
          <a:p>
            <a:pPr marL="0" indent="0">
              <a:buNone/>
            </a:pPr>
            <a:r>
              <a:rPr lang="it-IT" dirty="0"/>
              <a:t>Effettuati verificando che a input significativi corrispondessero output attesi.</a:t>
            </a:r>
          </a:p>
          <a:p>
            <a:pPr marL="0" indent="0">
              <a:buNone/>
            </a:pPr>
            <a:endParaRPr lang="it-IT" dirty="0"/>
          </a:p>
          <a:p>
            <a:pPr marL="0" indent="0">
              <a:buNone/>
            </a:pPr>
            <a:r>
              <a:rPr lang="it-IT" dirty="0"/>
              <a:t>Applicati sulla validità relativa agli username e password.</a:t>
            </a:r>
          </a:p>
        </p:txBody>
      </p:sp>
    </p:spTree>
    <p:extLst>
      <p:ext uri="{BB962C8B-B14F-4D97-AF65-F5344CB8AC3E}">
        <p14:creationId xmlns:p14="http://schemas.microsoft.com/office/powerpoint/2010/main" val="1147538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B02CF8-7B83-82B7-CB33-38C84A82D5F6}"/>
              </a:ext>
            </a:extLst>
          </p:cNvPr>
          <p:cNvSpPr>
            <a:spLocks noGrp="1"/>
          </p:cNvSpPr>
          <p:nvPr>
            <p:ph type="title"/>
          </p:nvPr>
        </p:nvSpPr>
        <p:spPr/>
        <p:txBody>
          <a:bodyPr/>
          <a:lstStyle/>
          <a:p>
            <a:r>
              <a:rPr lang="it-IT" dirty="0"/>
              <a:t> </a:t>
            </a:r>
          </a:p>
        </p:txBody>
      </p:sp>
      <p:pic>
        <p:nvPicPr>
          <p:cNvPr id="5" name="Segnaposto contenuto 4">
            <a:extLst>
              <a:ext uri="{FF2B5EF4-FFF2-40B4-BE49-F238E27FC236}">
                <a16:creationId xmlns:a16="http://schemas.microsoft.com/office/drawing/2014/main" id="{4CA9BA88-2334-B5F0-75BF-B9A407730754}"/>
              </a:ext>
            </a:extLst>
          </p:cNvPr>
          <p:cNvPicPr>
            <a:picLocks noGrp="1" noChangeAspect="1"/>
          </p:cNvPicPr>
          <p:nvPr>
            <p:ph idx="1"/>
          </p:nvPr>
        </p:nvPicPr>
        <p:blipFill>
          <a:blip r:embed="rId2"/>
          <a:stretch>
            <a:fillRect/>
          </a:stretch>
        </p:blipFill>
        <p:spPr>
          <a:xfrm>
            <a:off x="999228" y="911598"/>
            <a:ext cx="5096772" cy="2359446"/>
          </a:xfrm>
        </p:spPr>
      </p:pic>
      <p:pic>
        <p:nvPicPr>
          <p:cNvPr id="7" name="Immagine 6">
            <a:extLst>
              <a:ext uri="{FF2B5EF4-FFF2-40B4-BE49-F238E27FC236}">
                <a16:creationId xmlns:a16="http://schemas.microsoft.com/office/drawing/2014/main" id="{37160314-E8C4-DA53-692F-0A4DDA286023}"/>
              </a:ext>
            </a:extLst>
          </p:cNvPr>
          <p:cNvPicPr>
            <a:picLocks noChangeAspect="1"/>
          </p:cNvPicPr>
          <p:nvPr/>
        </p:nvPicPr>
        <p:blipFill>
          <a:blip r:embed="rId3"/>
          <a:stretch>
            <a:fillRect/>
          </a:stretch>
        </p:blipFill>
        <p:spPr>
          <a:xfrm>
            <a:off x="1138030" y="3586957"/>
            <a:ext cx="5410200" cy="2476500"/>
          </a:xfrm>
          <a:prstGeom prst="rect">
            <a:avLst/>
          </a:prstGeom>
        </p:spPr>
      </p:pic>
      <p:sp>
        <p:nvSpPr>
          <p:cNvPr id="8" name="CasellaDiTesto 7">
            <a:extLst>
              <a:ext uri="{FF2B5EF4-FFF2-40B4-BE49-F238E27FC236}">
                <a16:creationId xmlns:a16="http://schemas.microsoft.com/office/drawing/2014/main" id="{48A60F16-39D6-ACDD-85FB-470FB21EEE5B}"/>
              </a:ext>
            </a:extLst>
          </p:cNvPr>
          <p:cNvSpPr txBox="1"/>
          <p:nvPr/>
        </p:nvSpPr>
        <p:spPr>
          <a:xfrm>
            <a:off x="715617" y="365125"/>
            <a:ext cx="10933458" cy="523220"/>
          </a:xfrm>
          <a:prstGeom prst="rect">
            <a:avLst/>
          </a:prstGeom>
          <a:noFill/>
        </p:spPr>
        <p:txBody>
          <a:bodyPr wrap="square" rtlCol="0">
            <a:spAutoFit/>
          </a:bodyPr>
          <a:lstStyle/>
          <a:p>
            <a:r>
              <a:rPr lang="it-IT" sz="2800" b="1" dirty="0"/>
              <a:t>Esempi di test </a:t>
            </a:r>
            <a:r>
              <a:rPr lang="it-IT" sz="2800" b="1" dirty="0" err="1"/>
              <a:t>blackbox</a:t>
            </a:r>
            <a:r>
              <a:rPr lang="it-IT" sz="2800" b="1" dirty="0"/>
              <a:t> relativi alla registrazione (</a:t>
            </a:r>
            <a:r>
              <a:rPr lang="it-IT" sz="2800" b="1" dirty="0" err="1"/>
              <a:t>valida,non</a:t>
            </a:r>
            <a:r>
              <a:rPr lang="it-IT" sz="2800" b="1" dirty="0"/>
              <a:t> valida)</a:t>
            </a:r>
          </a:p>
        </p:txBody>
      </p:sp>
      <p:sp>
        <p:nvSpPr>
          <p:cNvPr id="3" name="CasellaDiTesto 2">
            <a:extLst>
              <a:ext uri="{FF2B5EF4-FFF2-40B4-BE49-F238E27FC236}">
                <a16:creationId xmlns:a16="http://schemas.microsoft.com/office/drawing/2014/main" id="{BB73D69D-1E20-43E4-9110-681C0E72E139}"/>
              </a:ext>
            </a:extLst>
          </p:cNvPr>
          <p:cNvSpPr txBox="1"/>
          <p:nvPr/>
        </p:nvSpPr>
        <p:spPr>
          <a:xfrm>
            <a:off x="7181850" y="1171575"/>
            <a:ext cx="4751109" cy="923330"/>
          </a:xfrm>
          <a:prstGeom prst="rect">
            <a:avLst/>
          </a:prstGeom>
          <a:noFill/>
        </p:spPr>
        <p:txBody>
          <a:bodyPr wrap="none" rtlCol="0">
            <a:spAutoFit/>
          </a:bodyPr>
          <a:lstStyle/>
          <a:p>
            <a:r>
              <a:rPr lang="it-IT" dirty="0"/>
              <a:t>		</a:t>
            </a:r>
            <a:r>
              <a:rPr lang="it-IT" b="1" dirty="0"/>
              <a:t>valida</a:t>
            </a:r>
          </a:p>
          <a:p>
            <a:r>
              <a:rPr lang="it-IT" dirty="0"/>
              <a:t>Verifica che l’username sintatticamente corretto </a:t>
            </a:r>
          </a:p>
          <a:p>
            <a:r>
              <a:rPr lang="it-IT" dirty="0"/>
              <a:t>sia aggiunto nel sistema</a:t>
            </a:r>
          </a:p>
        </p:txBody>
      </p:sp>
      <p:sp>
        <p:nvSpPr>
          <p:cNvPr id="4" name="CasellaDiTesto 3">
            <a:extLst>
              <a:ext uri="{FF2B5EF4-FFF2-40B4-BE49-F238E27FC236}">
                <a16:creationId xmlns:a16="http://schemas.microsoft.com/office/drawing/2014/main" id="{753EDBFA-3A8D-4BAE-99C5-FB5F85B90FB0}"/>
              </a:ext>
            </a:extLst>
          </p:cNvPr>
          <p:cNvSpPr txBox="1"/>
          <p:nvPr/>
        </p:nvSpPr>
        <p:spPr>
          <a:xfrm>
            <a:off x="7072717" y="4076700"/>
            <a:ext cx="4845942" cy="923330"/>
          </a:xfrm>
          <a:prstGeom prst="rect">
            <a:avLst/>
          </a:prstGeom>
          <a:noFill/>
        </p:spPr>
        <p:txBody>
          <a:bodyPr wrap="none" rtlCol="0">
            <a:spAutoFit/>
          </a:bodyPr>
          <a:lstStyle/>
          <a:p>
            <a:r>
              <a:rPr lang="it-IT" dirty="0"/>
              <a:t>		</a:t>
            </a:r>
            <a:r>
              <a:rPr lang="it-IT" b="1" dirty="0"/>
              <a:t>non</a:t>
            </a:r>
            <a:r>
              <a:rPr lang="it-IT" dirty="0"/>
              <a:t> </a:t>
            </a:r>
            <a:r>
              <a:rPr lang="it-IT" b="1" dirty="0"/>
              <a:t>valida</a:t>
            </a:r>
          </a:p>
          <a:p>
            <a:r>
              <a:rPr lang="it-IT" dirty="0"/>
              <a:t>Verifica che l’ username sintatticamente scorretto</a:t>
            </a:r>
          </a:p>
          <a:p>
            <a:r>
              <a:rPr lang="it-IT" dirty="0"/>
              <a:t>«1dario» invalidi la registrazione</a:t>
            </a:r>
          </a:p>
        </p:txBody>
      </p:sp>
    </p:spTree>
    <p:extLst>
      <p:ext uri="{BB962C8B-B14F-4D97-AF65-F5344CB8AC3E}">
        <p14:creationId xmlns:p14="http://schemas.microsoft.com/office/powerpoint/2010/main" val="4212087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7292CC8B-F786-79F8-8875-D1546F637C4D}"/>
              </a:ext>
            </a:extLst>
          </p:cNvPr>
          <p:cNvSpPr>
            <a:spLocks noGrp="1"/>
          </p:cNvSpPr>
          <p:nvPr>
            <p:ph idx="1"/>
          </p:nvPr>
        </p:nvSpPr>
        <p:spPr>
          <a:xfrm>
            <a:off x="838200" y="937729"/>
            <a:ext cx="10515600" cy="4351338"/>
          </a:xfrm>
        </p:spPr>
        <p:txBody>
          <a:bodyPr>
            <a:normAutofit/>
          </a:bodyPr>
          <a:lstStyle/>
          <a:p>
            <a:pPr marL="0" indent="0">
              <a:buNone/>
            </a:pPr>
            <a:r>
              <a:rPr lang="it-IT" b="1" dirty="0"/>
              <a:t>Esempi di test Black box l’inserimento dei campi in una categoria</a:t>
            </a:r>
          </a:p>
          <a:p>
            <a:pPr marL="0" indent="0">
              <a:buNone/>
            </a:pPr>
            <a:endParaRPr lang="it-IT" dirty="0"/>
          </a:p>
        </p:txBody>
      </p:sp>
      <p:pic>
        <p:nvPicPr>
          <p:cNvPr id="4" name="Immagine 3">
            <a:extLst>
              <a:ext uri="{FF2B5EF4-FFF2-40B4-BE49-F238E27FC236}">
                <a16:creationId xmlns:a16="http://schemas.microsoft.com/office/drawing/2014/main" id="{4D26097F-579E-D9E6-2A4F-A69E314AB471}"/>
              </a:ext>
            </a:extLst>
          </p:cNvPr>
          <p:cNvPicPr>
            <a:picLocks noChangeAspect="1"/>
          </p:cNvPicPr>
          <p:nvPr/>
        </p:nvPicPr>
        <p:blipFill>
          <a:blip r:embed="rId2"/>
          <a:stretch>
            <a:fillRect/>
          </a:stretch>
        </p:blipFill>
        <p:spPr>
          <a:xfrm>
            <a:off x="1101940" y="2602790"/>
            <a:ext cx="7679541" cy="3244298"/>
          </a:xfrm>
          <a:prstGeom prst="rect">
            <a:avLst/>
          </a:prstGeom>
        </p:spPr>
      </p:pic>
      <p:sp>
        <p:nvSpPr>
          <p:cNvPr id="2" name="CasellaDiTesto 1">
            <a:extLst>
              <a:ext uri="{FF2B5EF4-FFF2-40B4-BE49-F238E27FC236}">
                <a16:creationId xmlns:a16="http://schemas.microsoft.com/office/drawing/2014/main" id="{B0B381A4-06E1-4373-8DF1-010C32336D61}"/>
              </a:ext>
            </a:extLst>
          </p:cNvPr>
          <p:cNvSpPr txBox="1"/>
          <p:nvPr/>
        </p:nvSpPr>
        <p:spPr>
          <a:xfrm>
            <a:off x="2925326" y="1702750"/>
            <a:ext cx="5856155" cy="369332"/>
          </a:xfrm>
          <a:prstGeom prst="rect">
            <a:avLst/>
          </a:prstGeom>
          <a:noFill/>
        </p:spPr>
        <p:txBody>
          <a:bodyPr wrap="none" rtlCol="0">
            <a:spAutoFit/>
          </a:bodyPr>
          <a:lstStyle/>
          <a:p>
            <a:r>
              <a:rPr lang="it-IT" dirty="0"/>
              <a:t>Verifica che le categorie aggiunte ereditino i campi dal padre</a:t>
            </a:r>
          </a:p>
        </p:txBody>
      </p:sp>
    </p:spTree>
    <p:extLst>
      <p:ext uri="{BB962C8B-B14F-4D97-AF65-F5344CB8AC3E}">
        <p14:creationId xmlns:p14="http://schemas.microsoft.com/office/powerpoint/2010/main" val="1985579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C65AB9D-EA59-AE9B-3F9B-C858F08ED51A}"/>
              </a:ext>
            </a:extLst>
          </p:cNvPr>
          <p:cNvSpPr>
            <a:spLocks noGrp="1"/>
          </p:cNvSpPr>
          <p:nvPr>
            <p:ph type="title"/>
          </p:nvPr>
        </p:nvSpPr>
        <p:spPr>
          <a:xfrm>
            <a:off x="1153618" y="1239927"/>
            <a:ext cx="4008586" cy="4680583"/>
          </a:xfrm>
        </p:spPr>
        <p:txBody>
          <a:bodyPr anchor="ctr">
            <a:normAutofit/>
          </a:bodyPr>
          <a:lstStyle/>
          <a:p>
            <a:r>
              <a:rPr lang="it-IT" sz="5200">
                <a:latin typeface="Roboto" panose="02000000000000000000" pitchFamily="2" charset="0"/>
                <a:ea typeface="Roboto" panose="02000000000000000000" pitchFamily="2" charset="0"/>
              </a:rPr>
              <a:t>Extract Method</a:t>
            </a:r>
          </a:p>
        </p:txBody>
      </p:sp>
      <p:sp>
        <p:nvSpPr>
          <p:cNvPr id="3" name="Segnaposto contenuto 2">
            <a:extLst>
              <a:ext uri="{FF2B5EF4-FFF2-40B4-BE49-F238E27FC236}">
                <a16:creationId xmlns:a16="http://schemas.microsoft.com/office/drawing/2014/main" id="{FEB53BB9-B040-D5C3-A49F-A390410A4C77}"/>
              </a:ext>
            </a:extLst>
          </p:cNvPr>
          <p:cNvSpPr>
            <a:spLocks noGrp="1"/>
          </p:cNvSpPr>
          <p:nvPr>
            <p:ph idx="1"/>
          </p:nvPr>
        </p:nvSpPr>
        <p:spPr>
          <a:xfrm>
            <a:off x="6291923" y="1239927"/>
            <a:ext cx="4971824" cy="4680583"/>
          </a:xfrm>
        </p:spPr>
        <p:txBody>
          <a:bodyPr anchor="ctr">
            <a:normAutofit/>
          </a:bodyPr>
          <a:lstStyle/>
          <a:p>
            <a:r>
              <a:rPr lang="it-IT" sz="2000"/>
              <a:t>Durante la programmazione, abbiamo avuto metodi troppo lunghi.</a:t>
            </a:r>
          </a:p>
          <a:p>
            <a:r>
              <a:rPr lang="it-IT" sz="2000"/>
              <a:t>Abbiamo deciso di rifattorizzare utilizzando Extract Method.</a:t>
            </a:r>
          </a:p>
        </p:txBody>
      </p:sp>
    </p:spTree>
    <p:extLst>
      <p:ext uri="{BB962C8B-B14F-4D97-AF65-F5344CB8AC3E}">
        <p14:creationId xmlns:p14="http://schemas.microsoft.com/office/powerpoint/2010/main" val="19036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CF7C80-0DA6-7408-5AD5-6EE9682A2F73}"/>
              </a:ext>
            </a:extLst>
          </p:cNvPr>
          <p:cNvSpPr>
            <a:spLocks noGrp="1"/>
          </p:cNvSpPr>
          <p:nvPr>
            <p:ph type="title"/>
          </p:nvPr>
        </p:nvSpPr>
        <p:spPr>
          <a:xfrm>
            <a:off x="1006900" y="1188637"/>
            <a:ext cx="3141430" cy="4480726"/>
          </a:xfrm>
        </p:spPr>
        <p:txBody>
          <a:bodyPr>
            <a:normAutofit/>
          </a:bodyPr>
          <a:lstStyle/>
          <a:p>
            <a:pPr algn="r"/>
            <a:r>
              <a:rPr lang="it-IT" sz="6100"/>
              <a:t>Passi effettuati</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A27BB90E-1B07-8C3E-F415-F4E546A4F843}"/>
              </a:ext>
            </a:extLst>
          </p:cNvPr>
          <p:cNvSpPr>
            <a:spLocks noGrp="1"/>
          </p:cNvSpPr>
          <p:nvPr>
            <p:ph idx="1"/>
          </p:nvPr>
        </p:nvSpPr>
        <p:spPr>
          <a:xfrm>
            <a:off x="5138928" y="1338729"/>
            <a:ext cx="4795584" cy="4180542"/>
          </a:xfrm>
        </p:spPr>
        <p:txBody>
          <a:bodyPr anchor="ctr">
            <a:normAutofit/>
          </a:bodyPr>
          <a:lstStyle/>
          <a:p>
            <a:r>
              <a:rPr lang="it-IT" sz="2400"/>
              <a:t>Abbiamo creato un nuovo metodo</a:t>
            </a:r>
          </a:p>
          <a:p>
            <a:r>
              <a:rPr lang="it-IT" sz="2400"/>
              <a:t>Copiato il codice estratto dal metodo sorgente al nuovo metodo</a:t>
            </a:r>
          </a:p>
          <a:p>
            <a:r>
              <a:rPr lang="it-IT" sz="2400"/>
              <a:t>Passato i parametri necessari al metodo</a:t>
            </a:r>
          </a:p>
          <a:p>
            <a:r>
              <a:rPr lang="it-IT" sz="2400"/>
              <a:t>Sostituito il codice estratto con una chiamata al nuovo metodo</a:t>
            </a:r>
          </a:p>
        </p:txBody>
      </p:sp>
    </p:spTree>
    <p:extLst>
      <p:ext uri="{BB962C8B-B14F-4D97-AF65-F5344CB8AC3E}">
        <p14:creationId xmlns:p14="http://schemas.microsoft.com/office/powerpoint/2010/main" val="231277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CD1F90A-C4E1-341A-4CB7-BEBF6CD81E87}"/>
              </a:ext>
            </a:extLst>
          </p:cNvPr>
          <p:cNvSpPr>
            <a:spLocks noGrp="1"/>
          </p:cNvSpPr>
          <p:nvPr>
            <p:ph type="title"/>
          </p:nvPr>
        </p:nvSpPr>
        <p:spPr>
          <a:xfrm>
            <a:off x="1075767" y="1188637"/>
            <a:ext cx="2988234" cy="4480726"/>
          </a:xfrm>
        </p:spPr>
        <p:txBody>
          <a:bodyPr>
            <a:normAutofit/>
          </a:bodyPr>
          <a:lstStyle/>
          <a:p>
            <a:pPr algn="r"/>
            <a:r>
              <a:rPr lang="it-IT" sz="3600" dirty="0">
                <a:latin typeface="Roboto" panose="02000000000000000000" pitchFamily="2" charset="0"/>
                <a:ea typeface="Roboto" panose="02000000000000000000" pitchFamily="2" charset="0"/>
              </a:rPr>
              <a:t>Principio di separazione modello-vista</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8CA2FC98-71B9-63B0-709F-DC0EBF33306A}"/>
              </a:ext>
            </a:extLst>
          </p:cNvPr>
          <p:cNvSpPr>
            <a:spLocks noGrp="1"/>
          </p:cNvSpPr>
          <p:nvPr>
            <p:ph idx="1"/>
          </p:nvPr>
        </p:nvSpPr>
        <p:spPr>
          <a:xfrm>
            <a:off x="4869509" y="728831"/>
            <a:ext cx="6233830" cy="4775935"/>
          </a:xfrm>
        </p:spPr>
        <p:txBody>
          <a:bodyPr anchor="ctr">
            <a:normAutofit/>
          </a:bodyPr>
          <a:lstStyle/>
          <a:p>
            <a:pPr marL="0" indent="0">
              <a:buNone/>
            </a:pPr>
            <a:r>
              <a:rPr lang="it-IT" sz="2000" dirty="0">
                <a:latin typeface="Roboto" panose="02000000000000000000" pitchFamily="2" charset="0"/>
                <a:ea typeface="Roboto" panose="02000000000000000000" pitchFamily="2" charset="0"/>
              </a:rPr>
              <a:t>Abbiamo organizzato il modello-vista, in 3 classi:</a:t>
            </a:r>
          </a:p>
          <a:p>
            <a:pPr marL="0" indent="0">
              <a:buNone/>
            </a:pPr>
            <a:r>
              <a:rPr lang="it-IT" sz="2000" dirty="0">
                <a:latin typeface="Roboto" panose="02000000000000000000" pitchFamily="2" charset="0"/>
                <a:ea typeface="Roboto" panose="02000000000000000000" pitchFamily="2" charset="0"/>
              </a:rPr>
              <a:t>- </a:t>
            </a:r>
            <a:r>
              <a:rPr lang="it-IT" sz="2000" b="1" dirty="0">
                <a:latin typeface="Roboto" panose="02000000000000000000" pitchFamily="2" charset="0"/>
                <a:ea typeface="Roboto" panose="02000000000000000000" pitchFamily="2" charset="0"/>
              </a:rPr>
              <a:t>Model: </a:t>
            </a:r>
            <a:r>
              <a:rPr lang="it-IT" sz="2000" dirty="0">
                <a:latin typeface="Roboto" panose="02000000000000000000" pitchFamily="2" charset="0"/>
                <a:ea typeface="Roboto" panose="02000000000000000000" pitchFamily="2" charset="0"/>
              </a:rPr>
              <a:t>rappresenta i dati e il comportamento del 	 sistema</a:t>
            </a:r>
          </a:p>
          <a:p>
            <a:pPr marL="0" indent="0">
              <a:buNone/>
            </a:pPr>
            <a:r>
              <a:rPr lang="it-IT" sz="2000" b="1" dirty="0">
                <a:latin typeface="Roboto" panose="02000000000000000000" pitchFamily="2" charset="0"/>
                <a:ea typeface="Roboto" panose="02000000000000000000" pitchFamily="2" charset="0"/>
              </a:rPr>
              <a:t>-Controller</a:t>
            </a:r>
            <a:r>
              <a:rPr lang="it-IT" sz="2000" dirty="0">
                <a:latin typeface="Roboto" panose="02000000000000000000" pitchFamily="2" charset="0"/>
                <a:ea typeface="Roboto" panose="02000000000000000000" pitchFamily="2" charset="0"/>
              </a:rPr>
              <a:t>: fa da tramite tra Model e </a:t>
            </a:r>
            <a:r>
              <a:rPr lang="it-IT" sz="2000" dirty="0" err="1">
                <a:latin typeface="Roboto" panose="02000000000000000000" pitchFamily="2" charset="0"/>
                <a:ea typeface="Roboto" panose="02000000000000000000" pitchFamily="2" charset="0"/>
              </a:rPr>
              <a:t>View</a:t>
            </a:r>
            <a:r>
              <a:rPr lang="it-IT" sz="2000" dirty="0">
                <a:latin typeface="Roboto" panose="02000000000000000000" pitchFamily="2" charset="0"/>
                <a:ea typeface="Roboto" panose="02000000000000000000" pitchFamily="2" charset="0"/>
              </a:rPr>
              <a:t> 		        trasformando le richieste dell’utente 	        sulla </a:t>
            </a:r>
            <a:r>
              <a:rPr lang="it-IT" sz="2000" dirty="0" err="1">
                <a:latin typeface="Roboto" panose="02000000000000000000" pitchFamily="2" charset="0"/>
                <a:ea typeface="Roboto" panose="02000000000000000000" pitchFamily="2" charset="0"/>
              </a:rPr>
              <a:t>View</a:t>
            </a:r>
            <a:r>
              <a:rPr lang="it-IT" sz="2000" dirty="0">
                <a:latin typeface="Roboto" panose="02000000000000000000" pitchFamily="2" charset="0"/>
                <a:ea typeface="Roboto" panose="02000000000000000000" pitchFamily="2" charset="0"/>
              </a:rPr>
              <a:t> in richieste al model</a:t>
            </a:r>
          </a:p>
          <a:p>
            <a:pPr marL="0" indent="0">
              <a:buNone/>
            </a:pPr>
            <a:r>
              <a:rPr lang="it-IT" sz="2000" b="1" dirty="0">
                <a:latin typeface="Roboto" panose="02000000000000000000" pitchFamily="2" charset="0"/>
                <a:ea typeface="Roboto" panose="02000000000000000000" pitchFamily="2" charset="0"/>
              </a:rPr>
              <a:t>-</a:t>
            </a:r>
            <a:r>
              <a:rPr lang="it-IT" sz="2000" b="1" dirty="0" err="1">
                <a:latin typeface="Roboto" panose="02000000000000000000" pitchFamily="2" charset="0"/>
                <a:ea typeface="Roboto" panose="02000000000000000000" pitchFamily="2" charset="0"/>
              </a:rPr>
              <a:t>View</a:t>
            </a:r>
            <a:r>
              <a:rPr lang="it-IT" sz="2000" b="1" dirty="0">
                <a:latin typeface="Roboto" panose="02000000000000000000" pitchFamily="2" charset="0"/>
                <a:ea typeface="Roboto" panose="02000000000000000000" pitchFamily="2" charset="0"/>
              </a:rPr>
              <a:t>: </a:t>
            </a:r>
            <a:r>
              <a:rPr lang="it-IT" sz="2000" dirty="0">
                <a:latin typeface="Roboto" panose="02000000000000000000" pitchFamily="2" charset="0"/>
                <a:ea typeface="Roboto" panose="02000000000000000000" pitchFamily="2" charset="0"/>
              </a:rPr>
              <a:t>rappresenta il modo in cui l’utente interagisce                                	col sistema</a:t>
            </a:r>
            <a:endParaRPr lang="it-IT" sz="2000" b="1" dirty="0">
              <a:latin typeface="Roboto" panose="02000000000000000000" pitchFamily="2" charset="0"/>
              <a:ea typeface="Roboto" panose="02000000000000000000" pitchFamily="2" charset="0"/>
            </a:endParaRPr>
          </a:p>
          <a:p>
            <a:pPr marL="0" indent="0">
              <a:buNone/>
            </a:pPr>
            <a:endParaRPr lang="it-IT" sz="2000" dirty="0">
              <a:latin typeface="Roboto" panose="02000000000000000000" pitchFamily="2" charset="0"/>
              <a:ea typeface="Roboto" panose="02000000000000000000" pitchFamily="2" charset="0"/>
            </a:endParaRPr>
          </a:p>
          <a:p>
            <a:pPr marL="0" indent="0">
              <a:buNone/>
            </a:pPr>
            <a:r>
              <a:rPr lang="it-IT" sz="2000" dirty="0">
                <a:latin typeface="Roboto" panose="02000000000000000000" pitchFamily="2" charset="0"/>
                <a:ea typeface="Roboto" panose="02000000000000000000" pitchFamily="2" charset="0"/>
              </a:rPr>
              <a:t>Quando il Model ha bisogno di un’ informazione, il Controller la chiede alla </a:t>
            </a:r>
            <a:r>
              <a:rPr lang="it-IT" sz="2000" dirty="0" err="1">
                <a:latin typeface="Roboto" panose="02000000000000000000" pitchFamily="2" charset="0"/>
                <a:ea typeface="Roboto" panose="02000000000000000000" pitchFamily="2" charset="0"/>
              </a:rPr>
              <a:t>View</a:t>
            </a:r>
            <a:r>
              <a:rPr lang="it-IT" sz="2000" dirty="0">
                <a:latin typeface="Roboto" panose="02000000000000000000" pitchFamily="2" charset="0"/>
                <a:ea typeface="Roboto" panose="02000000000000000000" pitchFamily="2" charset="0"/>
              </a:rPr>
              <a:t> (che la richiede all’utente) e la passa al Model.</a:t>
            </a:r>
          </a:p>
        </p:txBody>
      </p:sp>
    </p:spTree>
    <p:extLst>
      <p:ext uri="{BB962C8B-B14F-4D97-AF65-F5344CB8AC3E}">
        <p14:creationId xmlns:p14="http://schemas.microsoft.com/office/powerpoint/2010/main" val="3122746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3" name="Immagine 2" descr="Immagine che contiene testo&#10;&#10;Descrizione generata automaticamente">
            <a:extLst>
              <a:ext uri="{FF2B5EF4-FFF2-40B4-BE49-F238E27FC236}">
                <a16:creationId xmlns:a16="http://schemas.microsoft.com/office/drawing/2014/main" id="{B8B6169F-5DAA-071A-4B15-4959A3EC2BA3}"/>
              </a:ext>
            </a:extLst>
          </p:cNvPr>
          <p:cNvPicPr>
            <a:picLocks noChangeAspect="1"/>
          </p:cNvPicPr>
          <p:nvPr/>
        </p:nvPicPr>
        <p:blipFill>
          <a:blip r:embed="rId2"/>
          <a:stretch>
            <a:fillRect/>
          </a:stretch>
        </p:blipFill>
        <p:spPr>
          <a:xfrm>
            <a:off x="6271510" y="692867"/>
            <a:ext cx="5266676" cy="5293143"/>
          </a:xfrm>
          <a:prstGeom prst="rect">
            <a:avLst/>
          </a:prstGeom>
        </p:spPr>
      </p:pic>
      <p:cxnSp>
        <p:nvCxnSpPr>
          <p:cNvPr id="18" name="Straight Connector 17">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Immagine 4" descr="Immagine che contiene testo&#10;&#10;Descrizione generata automaticamente">
            <a:extLst>
              <a:ext uri="{FF2B5EF4-FFF2-40B4-BE49-F238E27FC236}">
                <a16:creationId xmlns:a16="http://schemas.microsoft.com/office/drawing/2014/main" id="{C6AAFDDD-0AC6-ADB7-DB8A-0DB97F8234E3}"/>
              </a:ext>
            </a:extLst>
          </p:cNvPr>
          <p:cNvPicPr>
            <a:picLocks noChangeAspect="1"/>
          </p:cNvPicPr>
          <p:nvPr/>
        </p:nvPicPr>
        <p:blipFill>
          <a:blip r:embed="rId3"/>
          <a:stretch>
            <a:fillRect/>
          </a:stretch>
        </p:blipFill>
        <p:spPr>
          <a:xfrm>
            <a:off x="653814" y="755711"/>
            <a:ext cx="5451324" cy="5279700"/>
          </a:xfrm>
          <a:prstGeom prst="rect">
            <a:avLst/>
          </a:prstGeom>
        </p:spPr>
      </p:pic>
      <p:sp>
        <p:nvSpPr>
          <p:cNvPr id="6" name="CasellaDiTesto 5">
            <a:extLst>
              <a:ext uri="{FF2B5EF4-FFF2-40B4-BE49-F238E27FC236}">
                <a16:creationId xmlns:a16="http://schemas.microsoft.com/office/drawing/2014/main" id="{6F1594C0-BA36-03AB-76E8-8816926B6D58}"/>
              </a:ext>
            </a:extLst>
          </p:cNvPr>
          <p:cNvSpPr txBox="1"/>
          <p:nvPr/>
        </p:nvSpPr>
        <p:spPr>
          <a:xfrm>
            <a:off x="0" y="-5890"/>
            <a:ext cx="1465466" cy="584775"/>
          </a:xfrm>
          <a:prstGeom prst="rect">
            <a:avLst/>
          </a:prstGeom>
          <a:noFill/>
        </p:spPr>
        <p:txBody>
          <a:bodyPr wrap="none" rtlCol="0">
            <a:spAutoFit/>
          </a:bodyPr>
          <a:lstStyle/>
          <a:p>
            <a:pPr>
              <a:spcAft>
                <a:spcPts val="600"/>
              </a:spcAft>
            </a:pPr>
            <a:r>
              <a:rPr lang="it-IT" sz="3200" b="1" dirty="0">
                <a:latin typeface="Roboto" panose="02000000000000000000" pitchFamily="2" charset="0"/>
                <a:ea typeface="Roboto" panose="02000000000000000000" pitchFamily="2" charset="0"/>
              </a:rPr>
              <a:t>PRIMA</a:t>
            </a:r>
            <a:endParaRPr lang="it-IT" sz="3200" b="1">
              <a:latin typeface="Roboto" panose="02000000000000000000" pitchFamily="2" charset="0"/>
              <a:ea typeface="Roboto" panose="02000000000000000000" pitchFamily="2" charset="0"/>
            </a:endParaRPr>
          </a:p>
        </p:txBody>
      </p:sp>
      <p:sp>
        <p:nvSpPr>
          <p:cNvPr id="7" name="CasellaDiTesto 6">
            <a:extLst>
              <a:ext uri="{FF2B5EF4-FFF2-40B4-BE49-F238E27FC236}">
                <a16:creationId xmlns:a16="http://schemas.microsoft.com/office/drawing/2014/main" id="{0797E295-F4A7-A6F9-2BF1-4FBC03553B9A}"/>
              </a:ext>
            </a:extLst>
          </p:cNvPr>
          <p:cNvSpPr txBox="1"/>
          <p:nvPr/>
        </p:nvSpPr>
        <p:spPr>
          <a:xfrm>
            <a:off x="10909277" y="0"/>
            <a:ext cx="1282723" cy="584775"/>
          </a:xfrm>
          <a:prstGeom prst="rect">
            <a:avLst/>
          </a:prstGeom>
          <a:noFill/>
        </p:spPr>
        <p:txBody>
          <a:bodyPr wrap="none" rtlCol="0">
            <a:spAutoFit/>
          </a:bodyPr>
          <a:lstStyle/>
          <a:p>
            <a:pPr>
              <a:spcAft>
                <a:spcPts val="600"/>
              </a:spcAft>
            </a:pPr>
            <a:r>
              <a:rPr lang="it-IT" sz="3200" b="1" dirty="0">
                <a:latin typeface="Roboto" panose="02000000000000000000" pitchFamily="2" charset="0"/>
                <a:ea typeface="Roboto" panose="02000000000000000000" pitchFamily="2" charset="0"/>
              </a:rPr>
              <a:t>DOPO</a:t>
            </a:r>
            <a:endParaRPr lang="it-IT" sz="3200" b="1">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96101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olo 1">
            <a:extLst>
              <a:ext uri="{FF2B5EF4-FFF2-40B4-BE49-F238E27FC236}">
                <a16:creationId xmlns:a16="http://schemas.microsoft.com/office/drawing/2014/main" id="{3A37F545-9B6B-0380-1C8A-9D2E942D3AFD}"/>
              </a:ext>
            </a:extLst>
          </p:cNvPr>
          <p:cNvSpPr>
            <a:spLocks noGrp="1"/>
          </p:cNvSpPr>
          <p:nvPr>
            <p:ph type="ctrTitle"/>
          </p:nvPr>
        </p:nvSpPr>
        <p:spPr>
          <a:xfrm>
            <a:off x="3315031" y="2878931"/>
            <a:ext cx="5561938" cy="1015339"/>
          </a:xfrm>
        </p:spPr>
        <p:txBody>
          <a:bodyPr>
            <a:normAutofit fontScale="90000"/>
          </a:bodyPr>
          <a:lstStyle/>
          <a:p>
            <a:r>
              <a:rPr lang="it-IT" sz="8000" b="1" dirty="0">
                <a:latin typeface="Roboto" panose="02000000000000000000" pitchFamily="2" charset="0"/>
                <a:ea typeface="Roboto" panose="02000000000000000000" pitchFamily="2" charset="0"/>
              </a:rPr>
              <a:t>FINE</a:t>
            </a:r>
            <a:endParaRPr lang="it-IT" b="1" dirty="0">
              <a:latin typeface="Roboto" panose="02000000000000000000" pitchFamily="2" charset="0"/>
              <a:ea typeface="Roboto" panose="02000000000000000000" pitchFamily="2" charset="0"/>
            </a:endParaRPr>
          </a:p>
        </p:txBody>
      </p:sp>
      <p:sp>
        <p:nvSpPr>
          <p:cNvPr id="3" name="Sottotitolo 2">
            <a:extLst>
              <a:ext uri="{FF2B5EF4-FFF2-40B4-BE49-F238E27FC236}">
                <a16:creationId xmlns:a16="http://schemas.microsoft.com/office/drawing/2014/main" id="{34F8CD60-3698-3C51-9D21-BF9327BC1C36}"/>
              </a:ext>
            </a:extLst>
          </p:cNvPr>
          <p:cNvSpPr>
            <a:spLocks noGrp="1"/>
          </p:cNvSpPr>
          <p:nvPr>
            <p:ph type="subTitle" idx="1"/>
          </p:nvPr>
        </p:nvSpPr>
        <p:spPr>
          <a:xfrm>
            <a:off x="3315031" y="4076802"/>
            <a:ext cx="5561938" cy="409473"/>
          </a:xfrm>
        </p:spPr>
        <p:txBody>
          <a:bodyPr>
            <a:normAutofit/>
          </a:bodyPr>
          <a:lstStyle/>
          <a:p>
            <a:r>
              <a:rPr lang="it-IT" sz="1600" dirty="0">
                <a:latin typeface="Roboto" panose="02000000000000000000" pitchFamily="2" charset="0"/>
                <a:ea typeface="Roboto" panose="02000000000000000000" pitchFamily="2" charset="0"/>
              </a:rPr>
              <a:t>Grazie per l’attenzione</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347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put manuale 3">
            <a:extLst>
              <a:ext uri="{FF2B5EF4-FFF2-40B4-BE49-F238E27FC236}">
                <a16:creationId xmlns:a16="http://schemas.microsoft.com/office/drawing/2014/main" id="{B5CFB387-969E-E1DA-E746-88D8E0E08B7E}"/>
              </a:ext>
            </a:extLst>
          </p:cNvPr>
          <p:cNvSpPr/>
          <p:nvPr/>
        </p:nvSpPr>
        <p:spPr>
          <a:xfrm rot="10800000">
            <a:off x="261696" y="160581"/>
            <a:ext cx="3693319" cy="1283288"/>
          </a:xfrm>
          <a:prstGeom prst="flowChartManualInp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CB6543D4-D44D-433B-D36E-B0725D8E37E9}"/>
              </a:ext>
            </a:extLst>
          </p:cNvPr>
          <p:cNvSpPr>
            <a:spLocks noGrp="1"/>
          </p:cNvSpPr>
          <p:nvPr>
            <p:ph idx="1"/>
          </p:nvPr>
        </p:nvSpPr>
        <p:spPr>
          <a:xfrm>
            <a:off x="217901" y="3908413"/>
            <a:ext cx="4982818" cy="1657069"/>
          </a:xfrm>
        </p:spPr>
        <p:txBody>
          <a:bodyPr>
            <a:normAutofit fontScale="92500" lnSpcReduction="20000"/>
          </a:bodyPr>
          <a:lstStyle/>
          <a:p>
            <a:pPr marL="0" indent="0" algn="ctr">
              <a:buNone/>
            </a:pPr>
            <a:r>
              <a:rPr lang="it-IT" dirty="0">
                <a:latin typeface="Roboto" panose="02000000000000000000" pitchFamily="2" charset="0"/>
                <a:ea typeface="Roboto" panose="02000000000000000000" pitchFamily="2" charset="0"/>
              </a:rPr>
              <a:t>La </a:t>
            </a:r>
            <a:r>
              <a:rPr lang="it-IT" dirty="0" err="1">
                <a:latin typeface="Roboto" panose="02000000000000000000" pitchFamily="2" charset="0"/>
                <a:ea typeface="Roboto" panose="02000000000000000000" pitchFamily="2" charset="0"/>
              </a:rPr>
              <a:t>view</a:t>
            </a:r>
            <a:r>
              <a:rPr lang="it-IT" dirty="0">
                <a:latin typeface="Roboto" panose="02000000000000000000" pitchFamily="2" charset="0"/>
                <a:ea typeface="Roboto" panose="02000000000000000000" pitchFamily="2" charset="0"/>
              </a:rPr>
              <a:t> e il model comunicano tra di loro solo tramite il controller.</a:t>
            </a:r>
          </a:p>
          <a:p>
            <a:pPr marL="0" indent="0" algn="ctr">
              <a:buNone/>
            </a:pPr>
            <a:r>
              <a:rPr lang="it-IT" dirty="0">
                <a:latin typeface="Roboto" panose="02000000000000000000" pitchFamily="2" charset="0"/>
                <a:ea typeface="Roboto" panose="02000000000000000000" pitchFamily="2" charset="0"/>
              </a:rPr>
              <a:t>Il controller richiama i metodi del model su richiesta della </a:t>
            </a:r>
            <a:r>
              <a:rPr lang="it-IT" dirty="0" err="1">
                <a:latin typeface="Roboto" panose="02000000000000000000" pitchFamily="2" charset="0"/>
                <a:ea typeface="Roboto" panose="02000000000000000000" pitchFamily="2" charset="0"/>
              </a:rPr>
              <a:t>view</a:t>
            </a:r>
            <a:endParaRPr lang="it-IT" dirty="0">
              <a:latin typeface="Roboto" panose="02000000000000000000" pitchFamily="2" charset="0"/>
              <a:ea typeface="Roboto" panose="02000000000000000000" pitchFamily="2" charset="0"/>
            </a:endParaRPr>
          </a:p>
        </p:txBody>
      </p:sp>
      <p:pic>
        <p:nvPicPr>
          <p:cNvPr id="5" name="Immagine 4">
            <a:extLst>
              <a:ext uri="{FF2B5EF4-FFF2-40B4-BE49-F238E27FC236}">
                <a16:creationId xmlns:a16="http://schemas.microsoft.com/office/drawing/2014/main" id="{A5A0E517-701D-22E2-2864-599AD6DFDA46}"/>
              </a:ext>
            </a:extLst>
          </p:cNvPr>
          <p:cNvPicPr>
            <a:picLocks noChangeAspect="1"/>
          </p:cNvPicPr>
          <p:nvPr/>
        </p:nvPicPr>
        <p:blipFill rotWithShape="1">
          <a:blip r:embed="rId2"/>
          <a:srcRect t="20162" r="210" b="577"/>
          <a:stretch/>
        </p:blipFill>
        <p:spPr>
          <a:xfrm>
            <a:off x="159025" y="1496511"/>
            <a:ext cx="4982818" cy="1932489"/>
          </a:xfrm>
          <a:prstGeom prst="rect">
            <a:avLst/>
          </a:prstGeom>
        </p:spPr>
      </p:pic>
      <p:sp>
        <p:nvSpPr>
          <p:cNvPr id="2" name="CasellaDiTesto 1">
            <a:extLst>
              <a:ext uri="{FF2B5EF4-FFF2-40B4-BE49-F238E27FC236}">
                <a16:creationId xmlns:a16="http://schemas.microsoft.com/office/drawing/2014/main" id="{7F300DD4-9A6E-D337-E125-00A7CA360009}"/>
              </a:ext>
            </a:extLst>
          </p:cNvPr>
          <p:cNvSpPr txBox="1"/>
          <p:nvPr/>
        </p:nvSpPr>
        <p:spPr>
          <a:xfrm>
            <a:off x="447467" y="325171"/>
            <a:ext cx="6930887" cy="477054"/>
          </a:xfrm>
          <a:prstGeom prst="rect">
            <a:avLst/>
          </a:prstGeom>
          <a:noFill/>
        </p:spPr>
        <p:txBody>
          <a:bodyPr wrap="square" rtlCol="0">
            <a:spAutoFit/>
          </a:bodyPr>
          <a:lstStyle/>
          <a:p>
            <a:r>
              <a:rPr lang="it-IT" sz="2500" b="1" dirty="0">
                <a:latin typeface="Roboto" panose="02000000000000000000" pitchFamily="2" charset="0"/>
                <a:ea typeface="Roboto" panose="02000000000000000000" pitchFamily="2" charset="0"/>
              </a:rPr>
              <a:t>UML Package</a:t>
            </a:r>
          </a:p>
        </p:txBody>
      </p:sp>
      <p:pic>
        <p:nvPicPr>
          <p:cNvPr id="6" name="Immagine 5">
            <a:extLst>
              <a:ext uri="{FF2B5EF4-FFF2-40B4-BE49-F238E27FC236}">
                <a16:creationId xmlns:a16="http://schemas.microsoft.com/office/drawing/2014/main" id="{333A758B-2675-EA26-61D4-0758383FB9C1}"/>
              </a:ext>
            </a:extLst>
          </p:cNvPr>
          <p:cNvPicPr>
            <a:picLocks noChangeAspect="1"/>
          </p:cNvPicPr>
          <p:nvPr/>
        </p:nvPicPr>
        <p:blipFill rotWithShape="1">
          <a:blip r:embed="rId3"/>
          <a:srcRect t="1740" b="42221"/>
          <a:stretch/>
        </p:blipFill>
        <p:spPr>
          <a:xfrm>
            <a:off x="5772394" y="1655311"/>
            <a:ext cx="6260581" cy="4962078"/>
          </a:xfrm>
          <a:prstGeom prst="rect">
            <a:avLst/>
          </a:prstGeom>
        </p:spPr>
      </p:pic>
      <p:sp>
        <p:nvSpPr>
          <p:cNvPr id="7" name="Input manuale 6">
            <a:extLst>
              <a:ext uri="{FF2B5EF4-FFF2-40B4-BE49-F238E27FC236}">
                <a16:creationId xmlns:a16="http://schemas.microsoft.com/office/drawing/2014/main" id="{71D63CF1-9A0E-574D-252F-174998C399F7}"/>
              </a:ext>
            </a:extLst>
          </p:cNvPr>
          <p:cNvSpPr/>
          <p:nvPr/>
        </p:nvSpPr>
        <p:spPr>
          <a:xfrm rot="10800000">
            <a:off x="6623221" y="207431"/>
            <a:ext cx="3693319" cy="1283288"/>
          </a:xfrm>
          <a:prstGeom prst="flowChartManualInp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38149624-29FC-7D21-49EF-A767B4F8DF84}"/>
              </a:ext>
            </a:extLst>
          </p:cNvPr>
          <p:cNvSpPr txBox="1"/>
          <p:nvPr/>
        </p:nvSpPr>
        <p:spPr>
          <a:xfrm>
            <a:off x="6891130" y="437322"/>
            <a:ext cx="2875722" cy="477054"/>
          </a:xfrm>
          <a:prstGeom prst="rect">
            <a:avLst/>
          </a:prstGeom>
          <a:noFill/>
        </p:spPr>
        <p:txBody>
          <a:bodyPr wrap="square" rtlCol="0">
            <a:spAutoFit/>
          </a:bodyPr>
          <a:lstStyle/>
          <a:p>
            <a:r>
              <a:rPr lang="it-IT" sz="2500" b="1" dirty="0">
                <a:latin typeface="Roboto" panose="02000000000000000000" pitchFamily="2" charset="0"/>
                <a:ea typeface="Roboto" panose="02000000000000000000" pitchFamily="2" charset="0"/>
              </a:rPr>
              <a:t>SSD</a:t>
            </a:r>
          </a:p>
        </p:txBody>
      </p:sp>
    </p:spTree>
    <p:extLst>
      <p:ext uri="{BB962C8B-B14F-4D97-AF65-F5344CB8AC3E}">
        <p14:creationId xmlns:p14="http://schemas.microsoft.com/office/powerpoint/2010/main" val="194107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588F6F-DC8D-D99C-C5AF-C2AD1FB7DAC6}"/>
              </a:ext>
            </a:extLst>
          </p:cNvPr>
          <p:cNvSpPr>
            <a:spLocks noGrp="1"/>
          </p:cNvSpPr>
          <p:nvPr>
            <p:ph type="title"/>
          </p:nvPr>
        </p:nvSpPr>
        <p:spPr/>
        <p:txBody>
          <a:bodyPr/>
          <a:lstStyle/>
          <a:p>
            <a:r>
              <a:rPr lang="it-IT" dirty="0"/>
              <a:t> </a:t>
            </a:r>
          </a:p>
        </p:txBody>
      </p:sp>
      <p:sp>
        <p:nvSpPr>
          <p:cNvPr id="3" name="Segnaposto contenuto 2">
            <a:extLst>
              <a:ext uri="{FF2B5EF4-FFF2-40B4-BE49-F238E27FC236}">
                <a16:creationId xmlns:a16="http://schemas.microsoft.com/office/drawing/2014/main" id="{8CE105F1-AE18-7A0E-38E6-07E64B560334}"/>
              </a:ext>
            </a:extLst>
          </p:cNvPr>
          <p:cNvSpPr>
            <a:spLocks noGrp="1"/>
          </p:cNvSpPr>
          <p:nvPr>
            <p:ph idx="1"/>
          </p:nvPr>
        </p:nvSpPr>
        <p:spPr>
          <a:xfrm>
            <a:off x="838200" y="1027906"/>
            <a:ext cx="10668001" cy="4225891"/>
          </a:xfrm>
        </p:spPr>
        <p:txBody>
          <a:bodyPr/>
          <a:lstStyle/>
          <a:p>
            <a:r>
              <a:rPr lang="it-IT" dirty="0"/>
              <a:t>Un esempio di interazione è quella mostrata nel diagramma a destra dove il controller richiede al model le offerte relative ad una categoria e gli articoli </a:t>
            </a:r>
          </a:p>
          <a:p>
            <a:r>
              <a:rPr lang="it-IT" dirty="0"/>
              <a:t>Una volta ottenuti i dati il controller li passa ai metodi della </a:t>
            </a:r>
            <a:r>
              <a:rPr lang="it-IT" dirty="0" err="1"/>
              <a:t>view</a:t>
            </a:r>
            <a:r>
              <a:rPr lang="it-IT" dirty="0"/>
              <a:t> che li visualizza a video </a:t>
            </a:r>
          </a:p>
          <a:p>
            <a:r>
              <a:rPr lang="it-IT" dirty="0"/>
              <a:t>Il model contiene la logica di business (logica di funzionamento del sistema)</a:t>
            </a:r>
          </a:p>
          <a:p>
            <a:r>
              <a:rPr lang="it-IT" dirty="0"/>
              <a:t>Attualmente la </a:t>
            </a:r>
            <a:r>
              <a:rPr lang="it-IT" dirty="0" err="1"/>
              <a:t>view</a:t>
            </a:r>
            <a:r>
              <a:rPr lang="it-IT" dirty="0"/>
              <a:t> contiene i metodi per visualizzare su console (in un futuro potrebbe essere sostituita da una GUI più sofisticata)</a:t>
            </a:r>
          </a:p>
        </p:txBody>
      </p:sp>
    </p:spTree>
    <p:extLst>
      <p:ext uri="{BB962C8B-B14F-4D97-AF65-F5344CB8AC3E}">
        <p14:creationId xmlns:p14="http://schemas.microsoft.com/office/powerpoint/2010/main" val="167758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B186914-ABE7-494C-E888-4F1A1720B53A}"/>
              </a:ext>
            </a:extLst>
          </p:cNvPr>
          <p:cNvSpPr>
            <a:spLocks noGrp="1"/>
          </p:cNvSpPr>
          <p:nvPr>
            <p:ph type="title"/>
          </p:nvPr>
        </p:nvSpPr>
        <p:spPr>
          <a:xfrm>
            <a:off x="1045028" y="1336329"/>
            <a:ext cx="3892732" cy="4382588"/>
          </a:xfrm>
        </p:spPr>
        <p:txBody>
          <a:bodyPr anchor="ctr">
            <a:normAutofit/>
          </a:bodyPr>
          <a:lstStyle/>
          <a:p>
            <a:r>
              <a:rPr lang="it-IT" sz="5400">
                <a:latin typeface="Roboto" panose="02000000000000000000" pitchFamily="2" charset="0"/>
                <a:ea typeface="Roboto" panose="02000000000000000000" pitchFamily="2" charset="0"/>
              </a:rPr>
              <a:t>GRASP Information Expert</a:t>
            </a:r>
          </a:p>
        </p:txBody>
      </p:sp>
      <p:grpSp>
        <p:nvGrpSpPr>
          <p:cNvPr id="16"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96984FBE-38C1-1D79-759E-DDDDB1AFF565}"/>
              </a:ext>
            </a:extLst>
          </p:cNvPr>
          <p:cNvSpPr>
            <a:spLocks noGrp="1"/>
          </p:cNvSpPr>
          <p:nvPr>
            <p:ph idx="1"/>
          </p:nvPr>
        </p:nvSpPr>
        <p:spPr>
          <a:xfrm>
            <a:off x="5786932" y="1143381"/>
            <a:ext cx="5908243" cy="4960229"/>
          </a:xfrm>
        </p:spPr>
        <p:txBody>
          <a:bodyPr anchor="ctr">
            <a:normAutofit/>
          </a:bodyPr>
          <a:lstStyle/>
          <a:p>
            <a:pPr marL="0" indent="0">
              <a:buNone/>
            </a:pPr>
            <a:r>
              <a:rPr lang="it-IT" sz="2000" b="1" dirty="0">
                <a:latin typeface="Roboto" panose="02000000000000000000" pitchFamily="2" charset="0"/>
                <a:ea typeface="Roboto" panose="02000000000000000000" pitchFamily="2" charset="0"/>
              </a:rPr>
              <a:t>Information Expert </a:t>
            </a:r>
            <a:r>
              <a:rPr lang="it-IT" sz="2000" dirty="0">
                <a:latin typeface="Roboto" panose="02000000000000000000" pitchFamily="2" charset="0"/>
                <a:ea typeface="Roboto" panose="02000000000000000000" pitchFamily="2" charset="0"/>
              </a:rPr>
              <a:t>afferma di assegnare le responsabilità alle classi che possiedono le relative informazioni necessarie per soddisfarle</a:t>
            </a:r>
          </a:p>
          <a:p>
            <a:pPr marL="0" indent="0">
              <a:buNone/>
            </a:pPr>
            <a:r>
              <a:rPr lang="it-IT" sz="2000" dirty="0">
                <a:latin typeface="Roboto" panose="02000000000000000000" pitchFamily="2" charset="0"/>
                <a:ea typeface="Roboto" panose="02000000000000000000" pitchFamily="2" charset="0"/>
              </a:rPr>
              <a:t>Questo pattern è stato applicato fin dalla prima versione del progetto, e man mano che venivano aggiunte nuove funzionalità abbiamo ragionato secondo questa logica per assegnarla alla classe più appropriata.</a:t>
            </a:r>
          </a:p>
        </p:txBody>
      </p:sp>
    </p:spTree>
    <p:extLst>
      <p:ext uri="{BB962C8B-B14F-4D97-AF65-F5344CB8AC3E}">
        <p14:creationId xmlns:p14="http://schemas.microsoft.com/office/powerpoint/2010/main" val="57272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51E1168A-483C-74D2-8AE6-C53D34FAECF9}"/>
              </a:ext>
            </a:extLst>
          </p:cNvPr>
          <p:cNvSpPr>
            <a:spLocks noGrp="1"/>
          </p:cNvSpPr>
          <p:nvPr>
            <p:ph idx="1"/>
          </p:nvPr>
        </p:nvSpPr>
        <p:spPr>
          <a:xfrm>
            <a:off x="1106599" y="0"/>
            <a:ext cx="9849751" cy="3032168"/>
          </a:xfrm>
        </p:spPr>
        <p:txBody>
          <a:bodyPr anchor="ctr">
            <a:normAutofit/>
          </a:bodyPr>
          <a:lstStyle/>
          <a:p>
            <a:pPr marL="0" indent="0">
              <a:buNone/>
            </a:pPr>
            <a:r>
              <a:rPr lang="it-IT" sz="2000" dirty="0">
                <a:latin typeface="Roboto" panose="02000000000000000000" pitchFamily="2" charset="0"/>
                <a:ea typeface="Roboto" panose="02000000000000000000" pitchFamily="2" charset="0"/>
              </a:rPr>
              <a:t>Un esempio è la classe Articolo che siccome contiene tutte le informazioni necessarie relative all’articolo si occupa:</a:t>
            </a:r>
          </a:p>
          <a:p>
            <a:pPr>
              <a:buFontTx/>
              <a:buChar char="-"/>
            </a:pPr>
            <a:r>
              <a:rPr lang="it-IT" sz="2000" dirty="0">
                <a:latin typeface="Roboto" panose="02000000000000000000" pitchFamily="2" charset="0"/>
                <a:ea typeface="Roboto" panose="02000000000000000000" pitchFamily="2" charset="0"/>
              </a:rPr>
              <a:t>di elaborare lo stato attuale dell’ offerta;</a:t>
            </a:r>
          </a:p>
          <a:p>
            <a:pPr>
              <a:buFontTx/>
              <a:buChar char="-"/>
            </a:pPr>
            <a:r>
              <a:rPr lang="it-IT" sz="2000" dirty="0">
                <a:latin typeface="Roboto" panose="02000000000000000000" pitchFamily="2" charset="0"/>
                <a:ea typeface="Roboto" panose="02000000000000000000" pitchFamily="2" charset="0"/>
              </a:rPr>
              <a:t>Cambiare lo stato dell’articolo;</a:t>
            </a:r>
          </a:p>
          <a:p>
            <a:pPr>
              <a:buFontTx/>
              <a:buChar char="-"/>
            </a:pPr>
            <a:endParaRPr lang="it-IT" sz="2000" dirty="0">
              <a:latin typeface="Roboto" panose="02000000000000000000" pitchFamily="2" charset="0"/>
              <a:ea typeface="Roboto" panose="02000000000000000000" pitchFamily="2" charset="0"/>
            </a:endParaRPr>
          </a:p>
          <a:p>
            <a:pPr marL="0" indent="0">
              <a:buNone/>
            </a:pPr>
            <a:endParaRPr lang="it-IT" sz="2000" dirty="0">
              <a:latin typeface="Roboto" panose="02000000000000000000" pitchFamily="2" charset="0"/>
              <a:ea typeface="Roboto" panose="02000000000000000000" pitchFamily="2" charset="0"/>
            </a:endParaRPr>
          </a:p>
        </p:txBody>
      </p:sp>
      <p:pic>
        <p:nvPicPr>
          <p:cNvPr id="4" name="Immagine 3">
            <a:extLst>
              <a:ext uri="{FF2B5EF4-FFF2-40B4-BE49-F238E27FC236}">
                <a16:creationId xmlns:a16="http://schemas.microsoft.com/office/drawing/2014/main" id="{F41B43EF-7F7A-96C8-8DE8-6C43D631FEE4}"/>
              </a:ext>
            </a:extLst>
          </p:cNvPr>
          <p:cNvPicPr>
            <a:picLocks noChangeAspect="1"/>
          </p:cNvPicPr>
          <p:nvPr/>
        </p:nvPicPr>
        <p:blipFill>
          <a:blip r:embed="rId2"/>
          <a:stretch>
            <a:fillRect/>
          </a:stretch>
        </p:blipFill>
        <p:spPr>
          <a:xfrm>
            <a:off x="4321668" y="1901763"/>
            <a:ext cx="3900719" cy="4106622"/>
          </a:xfrm>
          <a:prstGeom prst="rect">
            <a:avLst/>
          </a:prstGeom>
        </p:spPr>
      </p:pic>
    </p:spTree>
    <p:extLst>
      <p:ext uri="{BB962C8B-B14F-4D97-AF65-F5344CB8AC3E}">
        <p14:creationId xmlns:p14="http://schemas.microsoft.com/office/powerpoint/2010/main" val="1101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791EBC7D-5437-4D6D-B6B0-144E9855391B}"/>
              </a:ext>
            </a:extLst>
          </p:cNvPr>
          <p:cNvSpPr>
            <a:spLocks noGrp="1"/>
          </p:cNvSpPr>
          <p:nvPr>
            <p:ph idx="1"/>
          </p:nvPr>
        </p:nvSpPr>
        <p:spPr>
          <a:xfrm>
            <a:off x="619847" y="2926487"/>
            <a:ext cx="10143668" cy="2007463"/>
          </a:xfrm>
        </p:spPr>
        <p:txBody>
          <a:bodyPr anchor="ctr">
            <a:normAutofit/>
          </a:bodyPr>
          <a:lstStyle/>
          <a:p>
            <a:pPr marL="0" indent="0">
              <a:buNone/>
            </a:pPr>
            <a:r>
              <a:rPr lang="it-IT" sz="2400" dirty="0">
                <a:latin typeface="Roboto" panose="02000000000000000000" pitchFamily="2" charset="0"/>
                <a:ea typeface="Roboto" panose="02000000000000000000" pitchFamily="2" charset="0"/>
              </a:rPr>
              <a:t>Il metodo </a:t>
            </a:r>
            <a:r>
              <a:rPr lang="it-IT" sz="2400" b="1" dirty="0" err="1">
                <a:latin typeface="Roboto" panose="02000000000000000000" pitchFamily="2" charset="0"/>
                <a:ea typeface="Roboto" panose="02000000000000000000" pitchFamily="2" charset="0"/>
              </a:rPr>
              <a:t>StatoOffertaAttuale</a:t>
            </a:r>
            <a:r>
              <a:rPr lang="it-IT" sz="2400" dirty="0">
                <a:latin typeface="Roboto" panose="02000000000000000000" pitchFamily="2" charset="0"/>
                <a:ea typeface="Roboto" panose="02000000000000000000" pitchFamily="2" charset="0"/>
              </a:rPr>
              <a:t> usa le informazioni contenute nell’array </a:t>
            </a:r>
            <a:r>
              <a:rPr lang="it-IT" sz="2400" dirty="0" err="1">
                <a:latin typeface="Roboto" panose="02000000000000000000" pitchFamily="2" charset="0"/>
                <a:ea typeface="Roboto" panose="02000000000000000000" pitchFamily="2" charset="0"/>
              </a:rPr>
              <a:t>StoricoOfferte</a:t>
            </a:r>
            <a:r>
              <a:rPr lang="it-IT" sz="2400" dirty="0">
                <a:latin typeface="Roboto" panose="02000000000000000000" pitchFamily="2" charset="0"/>
                <a:ea typeface="Roboto" panose="02000000000000000000" pitchFamily="2" charset="0"/>
              </a:rPr>
              <a:t> per ricavare l’ultimo stato noto;</a:t>
            </a:r>
          </a:p>
          <a:p>
            <a:pPr marL="0" indent="0">
              <a:buNone/>
            </a:pPr>
            <a:endParaRPr lang="it-IT" sz="2400" dirty="0">
              <a:latin typeface="Roboto" panose="02000000000000000000" pitchFamily="2" charset="0"/>
              <a:ea typeface="Roboto" panose="02000000000000000000" pitchFamily="2" charset="0"/>
            </a:endParaRPr>
          </a:p>
          <a:p>
            <a:pPr marL="0" indent="0">
              <a:buNone/>
            </a:pPr>
            <a:r>
              <a:rPr lang="it-IT" sz="2400" dirty="0">
                <a:latin typeface="Roboto" panose="02000000000000000000" pitchFamily="2" charset="0"/>
                <a:ea typeface="Roboto" panose="02000000000000000000" pitchFamily="2" charset="0"/>
              </a:rPr>
              <a:t>Il metodo </a:t>
            </a:r>
            <a:r>
              <a:rPr lang="it-IT" sz="2400" b="1" dirty="0" err="1">
                <a:latin typeface="Roboto" panose="02000000000000000000" pitchFamily="2" charset="0"/>
                <a:ea typeface="Roboto" panose="02000000000000000000" pitchFamily="2" charset="0"/>
              </a:rPr>
              <a:t>CambiaStato</a:t>
            </a:r>
            <a:r>
              <a:rPr lang="it-IT" sz="2400" dirty="0">
                <a:latin typeface="Roboto" panose="02000000000000000000" pitchFamily="2" charset="0"/>
                <a:ea typeface="Roboto" panose="02000000000000000000" pitchFamily="2" charset="0"/>
              </a:rPr>
              <a:t> si occupa di aggiornare lo stato dell’offerta relativa all’articolo.</a:t>
            </a:r>
          </a:p>
        </p:txBody>
      </p:sp>
      <p:pic>
        <p:nvPicPr>
          <p:cNvPr id="4" name="Immagine 3">
            <a:extLst>
              <a:ext uri="{FF2B5EF4-FFF2-40B4-BE49-F238E27FC236}">
                <a16:creationId xmlns:a16="http://schemas.microsoft.com/office/drawing/2014/main" id="{F157F10C-CA44-456B-7691-D48A37C407C9}"/>
              </a:ext>
            </a:extLst>
          </p:cNvPr>
          <p:cNvPicPr>
            <a:picLocks noChangeAspect="1"/>
          </p:cNvPicPr>
          <p:nvPr/>
        </p:nvPicPr>
        <p:blipFill>
          <a:blip r:embed="rId2"/>
          <a:stretch>
            <a:fillRect/>
          </a:stretch>
        </p:blipFill>
        <p:spPr>
          <a:xfrm>
            <a:off x="4118028" y="578927"/>
            <a:ext cx="8073971" cy="2201141"/>
          </a:xfrm>
          <a:prstGeom prst="rect">
            <a:avLst/>
          </a:prstGeom>
        </p:spPr>
      </p:pic>
      <p:pic>
        <p:nvPicPr>
          <p:cNvPr id="5" name="Immagine 4">
            <a:extLst>
              <a:ext uri="{FF2B5EF4-FFF2-40B4-BE49-F238E27FC236}">
                <a16:creationId xmlns:a16="http://schemas.microsoft.com/office/drawing/2014/main" id="{A83C0D22-BB3C-FE63-B118-1EF4921CACC1}"/>
              </a:ext>
            </a:extLst>
          </p:cNvPr>
          <p:cNvPicPr>
            <a:picLocks noChangeAspect="1"/>
          </p:cNvPicPr>
          <p:nvPr/>
        </p:nvPicPr>
        <p:blipFill>
          <a:blip r:embed="rId3"/>
          <a:stretch>
            <a:fillRect/>
          </a:stretch>
        </p:blipFill>
        <p:spPr>
          <a:xfrm>
            <a:off x="619846" y="4930086"/>
            <a:ext cx="6377301" cy="1412693"/>
          </a:xfrm>
          <a:prstGeom prst="rect">
            <a:avLst/>
          </a:prstGeom>
        </p:spPr>
      </p:pic>
    </p:spTree>
    <p:extLst>
      <p:ext uri="{BB962C8B-B14F-4D97-AF65-F5344CB8AC3E}">
        <p14:creationId xmlns:p14="http://schemas.microsoft.com/office/powerpoint/2010/main" val="412743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ED540856-B2D8-6ED6-5B89-4161BC071B47}"/>
              </a:ext>
            </a:extLst>
          </p:cNvPr>
          <p:cNvSpPr>
            <a:spLocks noGrp="1"/>
          </p:cNvSpPr>
          <p:nvPr>
            <p:ph type="title"/>
          </p:nvPr>
        </p:nvSpPr>
        <p:spPr>
          <a:xfrm>
            <a:off x="3409426" y="1921135"/>
            <a:ext cx="7865378" cy="2776699"/>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GRASP Low coupling</a:t>
            </a:r>
          </a:p>
        </p:txBody>
      </p:sp>
      <p:sp>
        <p:nvSpPr>
          <p:cNvPr id="3" name="Segnaposto contenuto 2">
            <a:extLst>
              <a:ext uri="{FF2B5EF4-FFF2-40B4-BE49-F238E27FC236}">
                <a16:creationId xmlns:a16="http://schemas.microsoft.com/office/drawing/2014/main" id="{E96A707E-6AA6-8C0C-EE56-45B6090CF212}"/>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ctr">
              <a:buNone/>
            </a:pPr>
            <a:r>
              <a:rPr lang="en-US" sz="2400" kern="1200" dirty="0" err="1">
                <a:solidFill>
                  <a:schemeClr val="tx1"/>
                </a:solidFill>
                <a:latin typeface="+mn-lt"/>
                <a:ea typeface="+mn-ea"/>
                <a:cs typeface="+mn-cs"/>
              </a:rPr>
              <a:t>Assegna</a:t>
            </a:r>
            <a:r>
              <a:rPr lang="en-US" sz="2400" kern="1200" dirty="0">
                <a:solidFill>
                  <a:schemeClr val="tx1"/>
                </a:solidFill>
                <a:latin typeface="+mn-lt"/>
                <a:ea typeface="+mn-ea"/>
                <a:cs typeface="+mn-cs"/>
              </a:rPr>
              <a:t> le </a:t>
            </a:r>
            <a:r>
              <a:rPr lang="en-US" sz="2400" kern="1200" dirty="0" err="1">
                <a:solidFill>
                  <a:schemeClr val="tx1"/>
                </a:solidFill>
                <a:latin typeface="+mn-lt"/>
                <a:ea typeface="+mn-ea"/>
                <a:cs typeface="+mn-cs"/>
              </a:rPr>
              <a:t>responsabilità</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affinchè</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si</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abbia</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accoppiamento</a:t>
            </a:r>
            <a:r>
              <a:rPr lang="en-US" sz="2400" kern="1200" dirty="0">
                <a:solidFill>
                  <a:schemeClr val="tx1"/>
                </a:solidFill>
                <a:latin typeface="+mn-lt"/>
                <a:ea typeface="+mn-ea"/>
                <a:cs typeface="+mn-cs"/>
              </a:rPr>
              <a:t> basso e un basso </a:t>
            </a:r>
            <a:r>
              <a:rPr lang="en-US" sz="2400" kern="1200" dirty="0" err="1">
                <a:solidFill>
                  <a:schemeClr val="tx1"/>
                </a:solidFill>
                <a:latin typeface="+mn-lt"/>
                <a:ea typeface="+mn-ea"/>
                <a:cs typeface="+mn-cs"/>
              </a:rPr>
              <a:t>impatto</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dei</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cambiamenti</a:t>
            </a:r>
            <a:r>
              <a:rPr lang="en-US" sz="2400" kern="1200" dirty="0">
                <a:solidFill>
                  <a:schemeClr val="tx1"/>
                </a:solidFill>
                <a:latin typeface="+mn-lt"/>
                <a:ea typeface="+mn-ea"/>
                <a:cs typeface="+mn-cs"/>
              </a:rPr>
              <a:t> in modo da </a:t>
            </a:r>
            <a:r>
              <a:rPr lang="en-US" sz="2400" kern="1200" dirty="0" err="1">
                <a:solidFill>
                  <a:schemeClr val="tx1"/>
                </a:solidFill>
                <a:latin typeface="+mn-lt"/>
                <a:ea typeface="+mn-ea"/>
                <a:cs typeface="+mn-cs"/>
              </a:rPr>
              <a:t>facilitare</a:t>
            </a:r>
            <a:r>
              <a:rPr lang="en-US" sz="2400" kern="1200" dirty="0">
                <a:solidFill>
                  <a:schemeClr val="tx1"/>
                </a:solidFill>
                <a:latin typeface="+mn-lt"/>
                <a:ea typeface="+mn-ea"/>
                <a:cs typeface="+mn-cs"/>
              </a:rPr>
              <a:t> il </a:t>
            </a:r>
            <a:r>
              <a:rPr lang="en-US" sz="2400" kern="1200" dirty="0" err="1">
                <a:solidFill>
                  <a:schemeClr val="tx1"/>
                </a:solidFill>
                <a:latin typeface="+mn-lt"/>
                <a:ea typeface="+mn-ea"/>
                <a:cs typeface="+mn-cs"/>
              </a:rPr>
              <a:t>riuso</a:t>
            </a: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22523846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1061</Words>
  <Application>Microsoft Office PowerPoint</Application>
  <PresentationFormat>Widescreen</PresentationFormat>
  <Paragraphs>114</Paragraphs>
  <Slides>31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31</vt:i4>
      </vt:variant>
    </vt:vector>
  </HeadingPairs>
  <TitlesOfParts>
    <vt:vector size="36" baseType="lpstr">
      <vt:lpstr>Arial</vt:lpstr>
      <vt:lpstr>Calibri</vt:lpstr>
      <vt:lpstr>Calibri Light</vt:lpstr>
      <vt:lpstr>Roboto</vt:lpstr>
      <vt:lpstr>Tema di Office</vt:lpstr>
      <vt:lpstr>Presentazione standard di PowerPoint</vt:lpstr>
      <vt:lpstr>Presentazione standard di PowerPoint</vt:lpstr>
      <vt:lpstr>Principio di separazione modello-vista</vt:lpstr>
      <vt:lpstr>Presentazione standard di PowerPoint</vt:lpstr>
      <vt:lpstr> </vt:lpstr>
      <vt:lpstr>GRASP Information Expert</vt:lpstr>
      <vt:lpstr>Presentazione standard di PowerPoint</vt:lpstr>
      <vt:lpstr>Presentazione standard di PowerPoint</vt:lpstr>
      <vt:lpstr>GRASP Low coupling</vt:lpstr>
      <vt:lpstr>Presentazione standard di PowerPoint</vt:lpstr>
      <vt:lpstr>Presentazione standard di PowerPoint</vt:lpstr>
      <vt:lpstr>SOLID: Single responsability</vt:lpstr>
      <vt:lpstr>Presentazione standard di PowerPoint</vt:lpstr>
      <vt:lpstr>SOLID Liskov substitution</vt:lpstr>
      <vt:lpstr> </vt:lpstr>
      <vt:lpstr>Presentazione standard di PowerPoint</vt:lpstr>
      <vt:lpstr>Presentazione standard di PowerPoint</vt:lpstr>
      <vt:lpstr>GoF State</vt:lpstr>
      <vt:lpstr>Presentazione standard di PowerPoint</vt:lpstr>
      <vt:lpstr>Presentazione standard di PowerPoint</vt:lpstr>
      <vt:lpstr>Presentazione standard di PowerPoint</vt:lpstr>
      <vt:lpstr>GoF Chain of Responsibility</vt:lpstr>
      <vt:lpstr>Presentazione standard di PowerPoint</vt:lpstr>
      <vt:lpstr>Presentazione standard di PowerPoint</vt:lpstr>
      <vt:lpstr>Test black box</vt:lpstr>
      <vt:lpstr> </vt:lpstr>
      <vt:lpstr>Presentazione standard di PowerPoint</vt:lpstr>
      <vt:lpstr>Extract Method</vt:lpstr>
      <vt:lpstr>Passi effettuati</vt:lpstr>
      <vt:lpstr>Presentazione standard di PowerPoint</vt:lpstr>
      <vt:lpstr>FINE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yassine aboufaris</dc:creator>
  <cp:lastModifiedBy>dario piantoni</cp:lastModifiedBy>
  <cp:revision>31</cp:revision>
  <dcterms:created xsi:type="dcterms:W3CDTF">2022-06-21T12:51:05Z</dcterms:created>
  <dcterms:modified xsi:type="dcterms:W3CDTF">2022-06-27T19:41:15Z</dcterms:modified>
</cp:coreProperties>
</file>