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2" r:id="rId11"/>
    <p:sldId id="263" r:id="rId12"/>
    <p:sldId id="264" r:id="rId13"/>
    <p:sldId id="265" r:id="rId14"/>
    <p:sldId id="259" r:id="rId15"/>
    <p:sldId id="275" r:id="rId16"/>
    <p:sldId id="269" r:id="rId17"/>
    <p:sldId id="276" r:id="rId18"/>
    <p:sldId id="277" r:id="rId19"/>
    <p:sldId id="260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FD898-6F2D-7ECE-3D5B-233DA7EE2B5E}" v="5" dt="2022-01-23T03:37:31.684"/>
    <p1510:client id="{6EEC3024-8AE4-FE6A-A92C-6AC8E45134F8}" v="150" dt="2022-01-23T23:22:54.855"/>
    <p1510:client id="{BE91735E-616D-5998-AB7A-0B2E952CDE17}" v="230" dt="2022-01-23T04:05:10.939"/>
    <p1510:client id="{EE6069C1-78E1-4E5D-9730-320354E44D2E}" v="743" dt="2022-01-24T00:43:5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68675-AEEE-4A53-B110-1A9D419C25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F16AF2D-8525-462E-9FDC-58E118F07185}">
      <dgm:prSet phldrT="[Texto]"/>
      <dgm:spPr/>
      <dgm:t>
        <a:bodyPr/>
        <a:lstStyle/>
        <a:p>
          <a:r>
            <a:rPr lang="es-MX" dirty="0"/>
            <a:t>Entrar()</a:t>
          </a:r>
        </a:p>
      </dgm:t>
    </dgm:pt>
    <dgm:pt modelId="{3A583948-C0F8-4039-A2A8-C8107F5C517F}" type="parTrans" cxnId="{62D1213A-8B4F-41FB-9831-D43BDAFC899A}">
      <dgm:prSet/>
      <dgm:spPr/>
      <dgm:t>
        <a:bodyPr/>
        <a:lstStyle/>
        <a:p>
          <a:endParaRPr lang="es-MX"/>
        </a:p>
      </dgm:t>
    </dgm:pt>
    <dgm:pt modelId="{4F0444F0-CCD2-4144-8367-8A2157837115}" type="sibTrans" cxnId="{62D1213A-8B4F-41FB-9831-D43BDAFC899A}">
      <dgm:prSet/>
      <dgm:spPr/>
      <dgm:t>
        <a:bodyPr/>
        <a:lstStyle/>
        <a:p>
          <a:endParaRPr lang="es-MX"/>
        </a:p>
      </dgm:t>
    </dgm:pt>
    <dgm:pt modelId="{260753C7-A625-455C-9E05-472BFBB56B57}">
      <dgm:prSet phldrT="[Texto]"/>
      <dgm:spPr/>
      <dgm:t>
        <a:bodyPr/>
        <a:lstStyle/>
        <a:p>
          <a:r>
            <a:rPr lang="es-MX" dirty="0" err="1"/>
            <a:t>Acceder_a_Recursos</a:t>
          </a:r>
          <a:r>
            <a:rPr lang="es-MX" dirty="0"/>
            <a:t>()</a:t>
          </a:r>
        </a:p>
      </dgm:t>
    </dgm:pt>
    <dgm:pt modelId="{A54F3E40-0D62-418C-9416-9B3DADFF704A}" type="parTrans" cxnId="{BBA61399-97BC-4D84-A0C9-8AADD403EEC7}">
      <dgm:prSet/>
      <dgm:spPr/>
      <dgm:t>
        <a:bodyPr/>
        <a:lstStyle/>
        <a:p>
          <a:endParaRPr lang="es-MX"/>
        </a:p>
      </dgm:t>
    </dgm:pt>
    <dgm:pt modelId="{B961FD4C-75A4-4233-ACA5-87EAD3AE6CEB}" type="sibTrans" cxnId="{BBA61399-97BC-4D84-A0C9-8AADD403EEC7}">
      <dgm:prSet/>
      <dgm:spPr/>
      <dgm:t>
        <a:bodyPr/>
        <a:lstStyle/>
        <a:p>
          <a:endParaRPr lang="es-MX"/>
        </a:p>
      </dgm:t>
    </dgm:pt>
    <dgm:pt modelId="{752A41B1-912D-42DD-BD5C-51B371DC4044}">
      <dgm:prSet phldrT="[Texto]"/>
      <dgm:spPr/>
      <dgm:t>
        <a:bodyPr/>
        <a:lstStyle/>
        <a:p>
          <a:r>
            <a:rPr lang="es-MX" dirty="0"/>
            <a:t>Salir()</a:t>
          </a:r>
        </a:p>
      </dgm:t>
    </dgm:pt>
    <dgm:pt modelId="{37B588C1-2630-4D0F-9FB3-8077BEDD537C}" type="parTrans" cxnId="{87CD5B4A-F599-4C75-9825-1F0782227D1E}">
      <dgm:prSet/>
      <dgm:spPr/>
      <dgm:t>
        <a:bodyPr/>
        <a:lstStyle/>
        <a:p>
          <a:endParaRPr lang="es-MX"/>
        </a:p>
      </dgm:t>
    </dgm:pt>
    <dgm:pt modelId="{3BFC5992-1A9F-4E6B-832E-A613760DF4E2}" type="sibTrans" cxnId="{87CD5B4A-F599-4C75-9825-1F0782227D1E}">
      <dgm:prSet/>
      <dgm:spPr/>
      <dgm:t>
        <a:bodyPr/>
        <a:lstStyle/>
        <a:p>
          <a:endParaRPr lang="es-MX"/>
        </a:p>
      </dgm:t>
    </dgm:pt>
    <dgm:pt modelId="{8D335EDC-AC9E-48F0-8779-102FDA825A9A}" type="pres">
      <dgm:prSet presAssocID="{EAE68675-AEEE-4A53-B110-1A9D419C251E}" presName="linear" presStyleCnt="0">
        <dgm:presLayoutVars>
          <dgm:dir/>
          <dgm:animLvl val="lvl"/>
          <dgm:resizeHandles val="exact"/>
        </dgm:presLayoutVars>
      </dgm:prSet>
      <dgm:spPr/>
    </dgm:pt>
    <dgm:pt modelId="{64C63048-2270-41E2-B26C-5C038C000B79}" type="pres">
      <dgm:prSet presAssocID="{2F16AF2D-8525-462E-9FDC-58E118F07185}" presName="parentLin" presStyleCnt="0"/>
      <dgm:spPr/>
    </dgm:pt>
    <dgm:pt modelId="{E8CA0554-C0DA-4F10-AC95-54A52E6820B1}" type="pres">
      <dgm:prSet presAssocID="{2F16AF2D-8525-462E-9FDC-58E118F07185}" presName="parentLeftMargin" presStyleLbl="node1" presStyleIdx="0" presStyleCnt="3"/>
      <dgm:spPr/>
    </dgm:pt>
    <dgm:pt modelId="{A5FCB5E7-F325-4533-BB39-2ECD34C4A389}" type="pres">
      <dgm:prSet presAssocID="{2F16AF2D-8525-462E-9FDC-58E118F071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55A794-9E94-4497-9DCC-A34F98735D9D}" type="pres">
      <dgm:prSet presAssocID="{2F16AF2D-8525-462E-9FDC-58E118F07185}" presName="negativeSpace" presStyleCnt="0"/>
      <dgm:spPr/>
    </dgm:pt>
    <dgm:pt modelId="{F0EE3A11-BB0A-497D-B48A-69F0E18DE81E}" type="pres">
      <dgm:prSet presAssocID="{2F16AF2D-8525-462E-9FDC-58E118F07185}" presName="childText" presStyleLbl="conFgAcc1" presStyleIdx="0" presStyleCnt="3">
        <dgm:presLayoutVars>
          <dgm:bulletEnabled val="1"/>
        </dgm:presLayoutVars>
      </dgm:prSet>
      <dgm:spPr/>
    </dgm:pt>
    <dgm:pt modelId="{A5BD2434-139B-48C3-8FB2-CF9501066380}" type="pres">
      <dgm:prSet presAssocID="{4F0444F0-CCD2-4144-8367-8A2157837115}" presName="spaceBetweenRectangles" presStyleCnt="0"/>
      <dgm:spPr/>
    </dgm:pt>
    <dgm:pt modelId="{7E32A8BF-E150-4F64-BAC2-DADF723E06E3}" type="pres">
      <dgm:prSet presAssocID="{260753C7-A625-455C-9E05-472BFBB56B57}" presName="parentLin" presStyleCnt="0"/>
      <dgm:spPr/>
    </dgm:pt>
    <dgm:pt modelId="{7A2213F3-86A4-4DE5-9EB2-CB66F422D668}" type="pres">
      <dgm:prSet presAssocID="{260753C7-A625-455C-9E05-472BFBB56B57}" presName="parentLeftMargin" presStyleLbl="node1" presStyleIdx="0" presStyleCnt="3"/>
      <dgm:spPr/>
    </dgm:pt>
    <dgm:pt modelId="{8BFED03E-195E-47E2-8908-A9093D8A1E08}" type="pres">
      <dgm:prSet presAssocID="{260753C7-A625-455C-9E05-472BFBB56B57}" presName="parentText" presStyleLbl="node1" presStyleIdx="1" presStyleCnt="3" custLinFactX="4232" custLinFactNeighborX="100000" custLinFactNeighborY="271">
        <dgm:presLayoutVars>
          <dgm:chMax val="0"/>
          <dgm:bulletEnabled val="1"/>
        </dgm:presLayoutVars>
      </dgm:prSet>
      <dgm:spPr/>
    </dgm:pt>
    <dgm:pt modelId="{FD354CD6-0C66-4E4C-9CF9-5201F1972BA7}" type="pres">
      <dgm:prSet presAssocID="{260753C7-A625-455C-9E05-472BFBB56B57}" presName="negativeSpace" presStyleCnt="0"/>
      <dgm:spPr/>
    </dgm:pt>
    <dgm:pt modelId="{A0FB31CF-2192-4009-9D4A-3849DA40F37C}" type="pres">
      <dgm:prSet presAssocID="{260753C7-A625-455C-9E05-472BFBB56B57}" presName="childText" presStyleLbl="conFgAcc1" presStyleIdx="1" presStyleCnt="3">
        <dgm:presLayoutVars>
          <dgm:bulletEnabled val="1"/>
        </dgm:presLayoutVars>
      </dgm:prSet>
      <dgm:spPr/>
    </dgm:pt>
    <dgm:pt modelId="{76BCCE05-6379-471F-974E-1F6249956C74}" type="pres">
      <dgm:prSet presAssocID="{B961FD4C-75A4-4233-ACA5-87EAD3AE6CEB}" presName="spaceBetweenRectangles" presStyleCnt="0"/>
      <dgm:spPr/>
    </dgm:pt>
    <dgm:pt modelId="{C2A7659F-E474-4C92-9AAB-463F972C3EED}" type="pres">
      <dgm:prSet presAssocID="{752A41B1-912D-42DD-BD5C-51B371DC4044}" presName="parentLin" presStyleCnt="0"/>
      <dgm:spPr/>
    </dgm:pt>
    <dgm:pt modelId="{F468A494-E3F3-43C4-97E4-5B50EE491006}" type="pres">
      <dgm:prSet presAssocID="{752A41B1-912D-42DD-BD5C-51B371DC4044}" presName="parentLeftMargin" presStyleLbl="node1" presStyleIdx="1" presStyleCnt="3"/>
      <dgm:spPr/>
    </dgm:pt>
    <dgm:pt modelId="{6E24497E-1348-43D0-AE23-C5AC58EE78B2}" type="pres">
      <dgm:prSet presAssocID="{752A41B1-912D-42DD-BD5C-51B371DC4044}" presName="parentText" presStyleLbl="node1" presStyleIdx="2" presStyleCnt="3" custLinFactX="27078" custLinFactNeighborX="100000" custLinFactNeighborY="-6592">
        <dgm:presLayoutVars>
          <dgm:chMax val="0"/>
          <dgm:bulletEnabled val="1"/>
        </dgm:presLayoutVars>
      </dgm:prSet>
      <dgm:spPr/>
    </dgm:pt>
    <dgm:pt modelId="{1BCE00A2-937F-4A64-B234-0EEFE11EF553}" type="pres">
      <dgm:prSet presAssocID="{752A41B1-912D-42DD-BD5C-51B371DC4044}" presName="negativeSpace" presStyleCnt="0"/>
      <dgm:spPr/>
    </dgm:pt>
    <dgm:pt modelId="{FF085D1D-97B8-43A4-B663-A5EFA1F12946}" type="pres">
      <dgm:prSet presAssocID="{752A41B1-912D-42DD-BD5C-51B371DC40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F79F29-C714-4412-98A9-3C6B4F2F3C88}" type="presOf" srcId="{752A41B1-912D-42DD-BD5C-51B371DC4044}" destId="{6E24497E-1348-43D0-AE23-C5AC58EE78B2}" srcOrd="1" destOrd="0" presId="urn:microsoft.com/office/officeart/2005/8/layout/list1"/>
    <dgm:cxn modelId="{62D1213A-8B4F-41FB-9831-D43BDAFC899A}" srcId="{EAE68675-AEEE-4A53-B110-1A9D419C251E}" destId="{2F16AF2D-8525-462E-9FDC-58E118F07185}" srcOrd="0" destOrd="0" parTransId="{3A583948-C0F8-4039-A2A8-C8107F5C517F}" sibTransId="{4F0444F0-CCD2-4144-8367-8A2157837115}"/>
    <dgm:cxn modelId="{87CD5B4A-F599-4C75-9825-1F0782227D1E}" srcId="{EAE68675-AEEE-4A53-B110-1A9D419C251E}" destId="{752A41B1-912D-42DD-BD5C-51B371DC4044}" srcOrd="2" destOrd="0" parTransId="{37B588C1-2630-4D0F-9FB3-8077BEDD537C}" sibTransId="{3BFC5992-1A9F-4E6B-832E-A613760DF4E2}"/>
    <dgm:cxn modelId="{D7AAB859-7E80-4885-A6C3-F28A1FFAC025}" type="presOf" srcId="{260753C7-A625-455C-9E05-472BFBB56B57}" destId="{8BFED03E-195E-47E2-8908-A9093D8A1E08}" srcOrd="1" destOrd="0" presId="urn:microsoft.com/office/officeart/2005/8/layout/list1"/>
    <dgm:cxn modelId="{B1A3C195-95E9-4D15-8611-A847D3C75ED8}" type="presOf" srcId="{260753C7-A625-455C-9E05-472BFBB56B57}" destId="{7A2213F3-86A4-4DE5-9EB2-CB66F422D668}" srcOrd="0" destOrd="0" presId="urn:microsoft.com/office/officeart/2005/8/layout/list1"/>
    <dgm:cxn modelId="{689B0D96-2E06-455D-90F0-E31931F264CB}" type="presOf" srcId="{EAE68675-AEEE-4A53-B110-1A9D419C251E}" destId="{8D335EDC-AC9E-48F0-8779-102FDA825A9A}" srcOrd="0" destOrd="0" presId="urn:microsoft.com/office/officeart/2005/8/layout/list1"/>
    <dgm:cxn modelId="{BBA61399-97BC-4D84-A0C9-8AADD403EEC7}" srcId="{EAE68675-AEEE-4A53-B110-1A9D419C251E}" destId="{260753C7-A625-455C-9E05-472BFBB56B57}" srcOrd="1" destOrd="0" parTransId="{A54F3E40-0D62-418C-9416-9B3DADFF704A}" sibTransId="{B961FD4C-75A4-4233-ACA5-87EAD3AE6CEB}"/>
    <dgm:cxn modelId="{E4A26D9A-BD1B-4145-A879-6720E490FA46}" type="presOf" srcId="{752A41B1-912D-42DD-BD5C-51B371DC4044}" destId="{F468A494-E3F3-43C4-97E4-5B50EE491006}" srcOrd="0" destOrd="0" presId="urn:microsoft.com/office/officeart/2005/8/layout/list1"/>
    <dgm:cxn modelId="{8C9875BB-EB4D-4CFC-94BA-BE854BE3B240}" type="presOf" srcId="{2F16AF2D-8525-462E-9FDC-58E118F07185}" destId="{A5FCB5E7-F325-4533-BB39-2ECD34C4A389}" srcOrd="1" destOrd="0" presId="urn:microsoft.com/office/officeart/2005/8/layout/list1"/>
    <dgm:cxn modelId="{90FB80DC-E966-4D89-B806-FC6F8FC1ED37}" type="presOf" srcId="{2F16AF2D-8525-462E-9FDC-58E118F07185}" destId="{E8CA0554-C0DA-4F10-AC95-54A52E6820B1}" srcOrd="0" destOrd="0" presId="urn:microsoft.com/office/officeart/2005/8/layout/list1"/>
    <dgm:cxn modelId="{9C9BD378-67ED-4A8A-8BD7-AAF0C0353139}" type="presParOf" srcId="{8D335EDC-AC9E-48F0-8779-102FDA825A9A}" destId="{64C63048-2270-41E2-B26C-5C038C000B79}" srcOrd="0" destOrd="0" presId="urn:microsoft.com/office/officeart/2005/8/layout/list1"/>
    <dgm:cxn modelId="{D195FAC0-6806-404C-9D91-836B2F625398}" type="presParOf" srcId="{64C63048-2270-41E2-B26C-5C038C000B79}" destId="{E8CA0554-C0DA-4F10-AC95-54A52E6820B1}" srcOrd="0" destOrd="0" presId="urn:microsoft.com/office/officeart/2005/8/layout/list1"/>
    <dgm:cxn modelId="{F676415D-9361-4287-8A8C-950D26963D05}" type="presParOf" srcId="{64C63048-2270-41E2-B26C-5C038C000B79}" destId="{A5FCB5E7-F325-4533-BB39-2ECD34C4A389}" srcOrd="1" destOrd="0" presId="urn:microsoft.com/office/officeart/2005/8/layout/list1"/>
    <dgm:cxn modelId="{5F7EFA4C-1851-4966-92AE-04BD766011BC}" type="presParOf" srcId="{8D335EDC-AC9E-48F0-8779-102FDA825A9A}" destId="{C955A794-9E94-4497-9DCC-A34F98735D9D}" srcOrd="1" destOrd="0" presId="urn:microsoft.com/office/officeart/2005/8/layout/list1"/>
    <dgm:cxn modelId="{C59E41B9-E069-40ED-9996-C84888F441A8}" type="presParOf" srcId="{8D335EDC-AC9E-48F0-8779-102FDA825A9A}" destId="{F0EE3A11-BB0A-497D-B48A-69F0E18DE81E}" srcOrd="2" destOrd="0" presId="urn:microsoft.com/office/officeart/2005/8/layout/list1"/>
    <dgm:cxn modelId="{232D3675-8E10-4521-B146-A79EC25E6ABE}" type="presParOf" srcId="{8D335EDC-AC9E-48F0-8779-102FDA825A9A}" destId="{A5BD2434-139B-48C3-8FB2-CF9501066380}" srcOrd="3" destOrd="0" presId="urn:microsoft.com/office/officeart/2005/8/layout/list1"/>
    <dgm:cxn modelId="{02607127-1D8D-4B47-9AFE-C23F1ED5448E}" type="presParOf" srcId="{8D335EDC-AC9E-48F0-8779-102FDA825A9A}" destId="{7E32A8BF-E150-4F64-BAC2-DADF723E06E3}" srcOrd="4" destOrd="0" presId="urn:microsoft.com/office/officeart/2005/8/layout/list1"/>
    <dgm:cxn modelId="{796D3A25-A9C7-426C-98ED-FE2359888D75}" type="presParOf" srcId="{7E32A8BF-E150-4F64-BAC2-DADF723E06E3}" destId="{7A2213F3-86A4-4DE5-9EB2-CB66F422D668}" srcOrd="0" destOrd="0" presId="urn:microsoft.com/office/officeart/2005/8/layout/list1"/>
    <dgm:cxn modelId="{E37CDD0A-2316-471D-A595-F2D0E05F8713}" type="presParOf" srcId="{7E32A8BF-E150-4F64-BAC2-DADF723E06E3}" destId="{8BFED03E-195E-47E2-8908-A9093D8A1E08}" srcOrd="1" destOrd="0" presId="urn:microsoft.com/office/officeart/2005/8/layout/list1"/>
    <dgm:cxn modelId="{8733AB39-0FAE-4363-8701-4E0A030B5745}" type="presParOf" srcId="{8D335EDC-AC9E-48F0-8779-102FDA825A9A}" destId="{FD354CD6-0C66-4E4C-9CF9-5201F1972BA7}" srcOrd="5" destOrd="0" presId="urn:microsoft.com/office/officeart/2005/8/layout/list1"/>
    <dgm:cxn modelId="{BA468CF0-6AD0-415B-8F83-C689C7F36DA9}" type="presParOf" srcId="{8D335EDC-AC9E-48F0-8779-102FDA825A9A}" destId="{A0FB31CF-2192-4009-9D4A-3849DA40F37C}" srcOrd="6" destOrd="0" presId="urn:microsoft.com/office/officeart/2005/8/layout/list1"/>
    <dgm:cxn modelId="{B6E32912-6B51-4852-B8B0-882504AC6D48}" type="presParOf" srcId="{8D335EDC-AC9E-48F0-8779-102FDA825A9A}" destId="{76BCCE05-6379-471F-974E-1F6249956C74}" srcOrd="7" destOrd="0" presId="urn:microsoft.com/office/officeart/2005/8/layout/list1"/>
    <dgm:cxn modelId="{414187C1-8497-43C7-9B5D-F89A5E22CD74}" type="presParOf" srcId="{8D335EDC-AC9E-48F0-8779-102FDA825A9A}" destId="{C2A7659F-E474-4C92-9AAB-463F972C3EED}" srcOrd="8" destOrd="0" presId="urn:microsoft.com/office/officeart/2005/8/layout/list1"/>
    <dgm:cxn modelId="{825BFFF8-E1F1-4AB9-AC5D-9A21CC657DD0}" type="presParOf" srcId="{C2A7659F-E474-4C92-9AAB-463F972C3EED}" destId="{F468A494-E3F3-43C4-97E4-5B50EE491006}" srcOrd="0" destOrd="0" presId="urn:microsoft.com/office/officeart/2005/8/layout/list1"/>
    <dgm:cxn modelId="{84D58DA0-4009-4859-AA9A-89E5E4DC4D3E}" type="presParOf" srcId="{C2A7659F-E474-4C92-9AAB-463F972C3EED}" destId="{6E24497E-1348-43D0-AE23-C5AC58EE78B2}" srcOrd="1" destOrd="0" presId="urn:microsoft.com/office/officeart/2005/8/layout/list1"/>
    <dgm:cxn modelId="{BA17FF8E-2970-4420-BBE4-8DC4C0600CAE}" type="presParOf" srcId="{8D335EDC-AC9E-48F0-8779-102FDA825A9A}" destId="{1BCE00A2-937F-4A64-B234-0EEFE11EF553}" srcOrd="9" destOrd="0" presId="urn:microsoft.com/office/officeart/2005/8/layout/list1"/>
    <dgm:cxn modelId="{53312048-9DCA-4349-A277-CCADA868FC41}" type="presParOf" srcId="{8D335EDC-AC9E-48F0-8779-102FDA825A9A}" destId="{FF085D1D-97B8-43A4-B663-A5EFA1F129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E3A11-BB0A-497D-B48A-69F0E18DE81E}">
      <dsp:nvSpPr>
        <dsp:cNvPr id="0" name=""/>
        <dsp:cNvSpPr/>
      </dsp:nvSpPr>
      <dsp:spPr>
        <a:xfrm>
          <a:off x="0" y="298620"/>
          <a:ext cx="3560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CB5E7-F325-4533-BB39-2ECD34C4A389}">
      <dsp:nvSpPr>
        <dsp:cNvPr id="0" name=""/>
        <dsp:cNvSpPr/>
      </dsp:nvSpPr>
      <dsp:spPr>
        <a:xfrm>
          <a:off x="178036" y="47700"/>
          <a:ext cx="249250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11" tIns="0" rIns="9421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Entrar()</a:t>
          </a:r>
        </a:p>
      </dsp:txBody>
      <dsp:txXfrm>
        <a:off x="202534" y="72198"/>
        <a:ext cx="2443508" cy="452844"/>
      </dsp:txXfrm>
    </dsp:sp>
    <dsp:sp modelId="{A0FB31CF-2192-4009-9D4A-3849DA40F37C}">
      <dsp:nvSpPr>
        <dsp:cNvPr id="0" name=""/>
        <dsp:cNvSpPr/>
      </dsp:nvSpPr>
      <dsp:spPr>
        <a:xfrm>
          <a:off x="0" y="1069740"/>
          <a:ext cx="3560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ED03E-195E-47E2-8908-A9093D8A1E08}">
      <dsp:nvSpPr>
        <dsp:cNvPr id="0" name=""/>
        <dsp:cNvSpPr/>
      </dsp:nvSpPr>
      <dsp:spPr>
        <a:xfrm>
          <a:off x="461554" y="820180"/>
          <a:ext cx="249250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11" tIns="0" rIns="9421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 err="1"/>
            <a:t>Acceder_a_Recursos</a:t>
          </a:r>
          <a:r>
            <a:rPr lang="es-MX" sz="1700" kern="1200" dirty="0"/>
            <a:t>()</a:t>
          </a:r>
        </a:p>
      </dsp:txBody>
      <dsp:txXfrm>
        <a:off x="486052" y="844678"/>
        <a:ext cx="2443508" cy="452844"/>
      </dsp:txXfrm>
    </dsp:sp>
    <dsp:sp modelId="{FF085D1D-97B8-43A4-B663-A5EFA1F12946}">
      <dsp:nvSpPr>
        <dsp:cNvPr id="0" name=""/>
        <dsp:cNvSpPr/>
      </dsp:nvSpPr>
      <dsp:spPr>
        <a:xfrm>
          <a:off x="0" y="1840860"/>
          <a:ext cx="35607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4497E-1348-43D0-AE23-C5AC58EE78B2}">
      <dsp:nvSpPr>
        <dsp:cNvPr id="0" name=""/>
        <dsp:cNvSpPr/>
      </dsp:nvSpPr>
      <dsp:spPr>
        <a:xfrm>
          <a:off x="1030992" y="1556859"/>
          <a:ext cx="249250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11" tIns="0" rIns="9421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Salir()</a:t>
          </a:r>
        </a:p>
      </dsp:txBody>
      <dsp:txXfrm>
        <a:off x="1055490" y="1581357"/>
        <a:ext cx="2443508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1/23/2022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9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A3AF6-3ABE-4B7F-8B76-CC96220E8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49" y="1204721"/>
            <a:ext cx="4114799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Coordinación y acuerdo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7B1F2-2E6C-4D03-B723-95CA6EFC6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2691638"/>
            <a:ext cx="4114799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System Font Regular"/>
              <a:buChar char="–"/>
            </a:pPr>
            <a:r>
              <a:rPr lang="en-US"/>
              <a:t>Gabriel Darío González Peñaloza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	2163074068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Edgar Salvador Gonzalez Silva|</a:t>
            </a:r>
            <a:endParaRPr lang="en-US"/>
          </a:p>
          <a:p>
            <a:pPr indent="-228600">
              <a:buFont typeface="System Font Regular"/>
              <a:buChar char="–"/>
            </a:pPr>
            <a:r>
              <a:rPr lang="en-US"/>
              <a:t>	2142003443</a:t>
            </a:r>
            <a:endParaRPr lang="en-US" dirty="0"/>
          </a:p>
        </p:txBody>
      </p:sp>
      <p:pic>
        <p:nvPicPr>
          <p:cNvPr id="4" name="Picture 3" descr="Una curva de iluminación en azul">
            <a:extLst>
              <a:ext uri="{FF2B5EF4-FFF2-40B4-BE49-F238E27FC236}">
                <a16:creationId xmlns:a16="http://schemas.microsoft.com/office/drawing/2014/main" id="{EDAC68B5-D5C3-4E38-AF0D-8C924794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05" r="8245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26" name="Cross 25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ross 7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CD3C7F-EB0F-41E0-815C-B120F1C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4" y="457201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400" dirty="0"/>
              <a:t>Algoritmo de votación de </a:t>
            </a:r>
            <a:r>
              <a:rPr lang="es-MX" sz="5400" dirty="0" err="1"/>
              <a:t>Maekawa</a:t>
            </a:r>
            <a:r>
              <a:rPr lang="es-MX" sz="5400" dirty="0"/>
              <a:t> </a:t>
            </a:r>
            <a:endParaRPr lang="es-MX" sz="80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6662F-2A1F-4037-94A6-E6BF3468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34" y="3560835"/>
            <a:ext cx="3894376" cy="19339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/>
              <a:t>Los procesos votan por cual es el proceso que entra a la sección crítica</a:t>
            </a:r>
          </a:p>
        </p:txBody>
      </p:sp>
      <p:pic>
        <p:nvPicPr>
          <p:cNvPr id="6146" name="Picture 2" descr="La teoría de conjuntos y el Derecho Internacional Privado">
            <a:extLst>
              <a:ext uri="{FF2B5EF4-FFF2-40B4-BE49-F238E27FC236}">
                <a16:creationId xmlns:a16="http://schemas.microsoft.com/office/drawing/2014/main" id="{2F792A43-C28B-4914-911D-61900867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8930" y="1497220"/>
            <a:ext cx="5247181" cy="41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ross 80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47D05F-9228-40F1-A382-4C1CA7C4B69C}"/>
              </a:ext>
            </a:extLst>
          </p:cNvPr>
          <p:cNvSpPr txBox="1"/>
          <p:nvPr/>
        </p:nvSpPr>
        <p:spPr>
          <a:xfrm>
            <a:off x="822025" y="4654954"/>
            <a:ext cx="3317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EM1</a:t>
            </a:r>
          </a:p>
          <a:p>
            <a:endParaRPr lang="es-MX" sz="2400" b="1" dirty="0"/>
          </a:p>
          <a:p>
            <a:r>
              <a:rPr lang="es-MX" sz="2400" b="1" dirty="0"/>
              <a:t>EM2</a:t>
            </a:r>
          </a:p>
          <a:p>
            <a:endParaRPr lang="es-MX" sz="2400" b="1" dirty="0"/>
          </a:p>
          <a:p>
            <a:r>
              <a:rPr lang="es-MX" sz="2400" b="1" dirty="0"/>
              <a:t>EM3</a:t>
            </a:r>
            <a:endParaRPr lang="es-MX" b="1" dirty="0"/>
          </a:p>
        </p:txBody>
      </p:sp>
      <p:pic>
        <p:nvPicPr>
          <p:cNvPr id="12" name="Gráfico 11" descr="Completado con relleno sólido">
            <a:extLst>
              <a:ext uri="{FF2B5EF4-FFF2-40B4-BE49-F238E27FC236}">
                <a16:creationId xmlns:a16="http://schemas.microsoft.com/office/drawing/2014/main" id="{0DFEBFB4-1146-486B-8C98-E13B0ABEB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536" y="4654954"/>
            <a:ext cx="571171" cy="571171"/>
          </a:xfrm>
          <a:prstGeom prst="rect">
            <a:avLst/>
          </a:prstGeom>
        </p:spPr>
      </p:pic>
      <p:pic>
        <p:nvPicPr>
          <p:cNvPr id="14" name="Gráfico 13" descr="Insignia de cruz con relleno sólido">
            <a:extLst>
              <a:ext uri="{FF2B5EF4-FFF2-40B4-BE49-F238E27FC236}">
                <a16:creationId xmlns:a16="http://schemas.microsoft.com/office/drawing/2014/main" id="{436A9CCC-9736-432D-BE5B-A74242B7C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4854" y="5956450"/>
            <a:ext cx="571171" cy="571171"/>
          </a:xfrm>
          <a:prstGeom prst="rect">
            <a:avLst/>
          </a:prstGeom>
        </p:spPr>
      </p:pic>
      <p:pic>
        <p:nvPicPr>
          <p:cNvPr id="15" name="Gráfico 14" descr="Insignia de cruz con relleno sólido">
            <a:extLst>
              <a:ext uri="{FF2B5EF4-FFF2-40B4-BE49-F238E27FC236}">
                <a16:creationId xmlns:a16="http://schemas.microsoft.com/office/drawing/2014/main" id="{DB0EBEEA-C86E-4A7A-B051-D7916BECD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4853" y="5305089"/>
            <a:ext cx="571171" cy="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FB0D70-3E4B-4B21-8BBD-34D6875D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s-MX" dirty="0"/>
              <a:t>Elecciones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4A62B-9A0F-46D9-BF63-8AC7780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253535"/>
            <a:ext cx="8385383" cy="3684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ea typeface="+mn-lt"/>
                <a:cs typeface="+mn-lt"/>
              </a:rPr>
              <a:t>Son algoritmos diseñados para problemas en los cuales uno de los procesos ha de realizar una tarea especial (Elección de un coordinador). Se utiliza para escoger un </a:t>
            </a:r>
            <a:r>
              <a:rPr lang="es-MX" b="1" dirty="0">
                <a:ea typeface="+mn-lt"/>
                <a:cs typeface="+mn-lt"/>
              </a:rPr>
              <a:t>proceso único</a:t>
            </a:r>
            <a:r>
              <a:rPr lang="es-MX" dirty="0">
                <a:ea typeface="+mn-lt"/>
                <a:cs typeface="+mn-lt"/>
              </a:rPr>
              <a:t> que juegue un papel específico. </a:t>
            </a:r>
            <a:endParaRPr lang="es-MX" dirty="0"/>
          </a:p>
          <a:p>
            <a:r>
              <a:rPr lang="es-MX" dirty="0">
                <a:ea typeface="+mn-lt"/>
                <a:cs typeface="+mn-lt"/>
              </a:rPr>
              <a:t>Estos mecanismos se activan también cuando el coordinador ha fallado.</a:t>
            </a:r>
            <a:endParaRPr lang="es-MX" dirty="0"/>
          </a:p>
          <a:p>
            <a:r>
              <a:rPr lang="es-MX" dirty="0">
                <a:ea typeface="+mn-lt"/>
                <a:cs typeface="+mn-lt"/>
              </a:rPr>
              <a:t>Idea principal: </a:t>
            </a:r>
            <a:r>
              <a:rPr lang="es-MX" b="1" dirty="0">
                <a:ea typeface="+mn-lt"/>
                <a:cs typeface="+mn-lt"/>
              </a:rPr>
              <a:t>Elección única.</a:t>
            </a:r>
            <a:endParaRPr lang="es-MX" dirty="0"/>
          </a:p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3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FD90-9451-40B4-B0AF-CFDFC0F2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7" y="485853"/>
            <a:ext cx="11142767" cy="828324"/>
          </a:xfrm>
        </p:spPr>
        <p:txBody>
          <a:bodyPr/>
          <a:lstStyle/>
          <a:p>
            <a:r>
              <a:rPr lang="es-ES" b="1" dirty="0">
                <a:ea typeface="+mj-lt"/>
                <a:cs typeface="+mj-lt"/>
              </a:rPr>
              <a:t>Algoritmo de elección basado en anillo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08575-6803-4BED-8E26-2E098D95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8" y="2217186"/>
            <a:ext cx="8784880" cy="3936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s-ES" dirty="0"/>
              <a:t>Apropiado para una colección de procesos dispuestos en un anillo lógico</a:t>
            </a:r>
          </a:p>
          <a:p>
            <a:pPr algn="just">
              <a:buNone/>
            </a:pPr>
            <a:r>
              <a:rPr lang="es-ES" dirty="0"/>
              <a:t>El objetivo de este algoritmo es la elección de un proceso individual llamado coordinador que es el proceso con identificador más grande.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443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interior, computadora, tabla, collar&#10;&#10;Descripción generada automáticamente">
            <a:extLst>
              <a:ext uri="{FF2B5EF4-FFF2-40B4-BE49-F238E27FC236}">
                <a16:creationId xmlns:a16="http://schemas.microsoft.com/office/drawing/2014/main" id="{FC94E17F-4078-48B8-BB99-E299A0BE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2" b="-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4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879E0-2FB1-40AB-AB6D-DA0377A0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28344"/>
            <a:ext cx="8267296" cy="1446550"/>
          </a:xfrm>
        </p:spPr>
        <p:txBody>
          <a:bodyPr/>
          <a:lstStyle/>
          <a:p>
            <a:r>
              <a:rPr lang="es-ES" b="1" dirty="0">
                <a:ea typeface="+mj-lt"/>
                <a:cs typeface="+mj-lt"/>
              </a:rPr>
              <a:t>Algoritmo </a:t>
            </a:r>
            <a:r>
              <a:rPr lang="es-ES" b="1" dirty="0" err="1">
                <a:ea typeface="+mj-lt"/>
                <a:cs typeface="+mj-lt"/>
              </a:rPr>
              <a:t>bully</a:t>
            </a:r>
            <a:r>
              <a:rPr lang="es-ES" b="1" dirty="0">
                <a:ea typeface="+mj-lt"/>
                <a:cs typeface="+mj-lt"/>
              </a:rPr>
              <a:t> (Abusador)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4540D-CDD7-4571-9C00-014E0B51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9638"/>
            <a:ext cx="10179484" cy="3433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dirty="0">
                <a:ea typeface="+mn-lt"/>
                <a:cs typeface="+mn-lt"/>
              </a:rPr>
              <a:t>Elige al proceso “vivo”(sobreviviente) con un ID mayor</a:t>
            </a:r>
            <a:endParaRPr lang="es-ES" dirty="0"/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Un proceso comienza la elección cuando nota que el que el supervisor falla</a:t>
            </a:r>
            <a:endParaRPr lang="es-ES" dirty="0"/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Todos los miembros del grupo conocen la identidad y dirección del resto, conocen qué procesos tienen identificadores mayores y pueden comunicarse con todos esos procesos.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896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Diagrama, Forma&#10;&#10;Descripción generada automáticamente">
            <a:extLst>
              <a:ext uri="{FF2B5EF4-FFF2-40B4-BE49-F238E27FC236}">
                <a16:creationId xmlns:a16="http://schemas.microsoft.com/office/drawing/2014/main" id="{77345777-3AD3-4D68-A6BE-57833503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15" y="403660"/>
            <a:ext cx="10001698" cy="60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7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F173A-043F-4A95-BE4D-B040429B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s-MX" dirty="0"/>
              <a:t>Coordinación y acuerdo en la comunicación grupal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BE871-17C1-42D4-AC6D-F8206E3E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MX"/>
          </a:p>
          <a:p>
            <a:endParaRPr lang="es-MX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7392B3-F5B5-4572-AE11-B7674D2934F1}"/>
              </a:ext>
            </a:extLst>
          </p:cNvPr>
          <p:cNvSpPr txBox="1"/>
          <p:nvPr/>
        </p:nvSpPr>
        <p:spPr>
          <a:xfrm>
            <a:off x="569345" y="3157268"/>
            <a:ext cx="95293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dirty="0">
                <a:ea typeface="+mn-lt"/>
                <a:cs typeface="+mn-lt"/>
              </a:rPr>
              <a:t>La comunicación en grupo, o multidifusión (</a:t>
            </a:r>
            <a:r>
              <a:rPr lang="es-ES" sz="2400" dirty="0" err="1">
                <a:ea typeface="+mn-lt"/>
                <a:cs typeface="+mn-lt"/>
              </a:rPr>
              <a:t>multicast</a:t>
            </a:r>
            <a:r>
              <a:rPr lang="es-ES" sz="2400" dirty="0">
                <a:ea typeface="+mn-lt"/>
                <a:cs typeface="+mn-lt"/>
              </a:rPr>
              <a:t>), requiere la presencia de coordinación y acuerdo. </a:t>
            </a:r>
            <a:endParaRPr lang="es-ES" sz="2400"/>
          </a:p>
          <a:p>
            <a:pPr algn="just"/>
            <a:r>
              <a:rPr lang="es-ES" sz="2400" dirty="0">
                <a:ea typeface="+mn-lt"/>
                <a:cs typeface="+mn-lt"/>
              </a:rPr>
              <a:t>Su </a:t>
            </a:r>
            <a:r>
              <a:rPr lang="es-ES" sz="2400" b="1" dirty="0">
                <a:ea typeface="+mn-lt"/>
                <a:cs typeface="+mn-lt"/>
              </a:rPr>
              <a:t>objetivo</a:t>
            </a:r>
            <a:r>
              <a:rPr lang="es-ES" sz="2400" dirty="0">
                <a:ea typeface="+mn-lt"/>
                <a:cs typeface="+mn-lt"/>
              </a:rPr>
              <a:t> es que cada uno de los procesos de un grupo reciba los mensajes enviados al grupo con </a:t>
            </a:r>
            <a:r>
              <a:rPr lang="es-ES" sz="2400" b="1" dirty="0">
                <a:ea typeface="+mn-lt"/>
                <a:cs typeface="+mn-lt"/>
              </a:rPr>
              <a:t>garantías de que han sido entregados</a:t>
            </a:r>
            <a:r>
              <a:rPr lang="es-ES" sz="2400" dirty="0">
                <a:ea typeface="+mn-lt"/>
                <a:cs typeface="+mn-lt"/>
              </a:rPr>
              <a:t>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522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3EDDB-5403-45C3-8B09-409EEEE0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 b="1">
                <a:ea typeface="+mj-lt"/>
                <a:cs typeface="+mj-lt"/>
              </a:rPr>
              <a:t>-</a:t>
            </a:r>
            <a:r>
              <a:rPr lang="es-ES" sz="3700" b="1" err="1">
                <a:ea typeface="+mj-lt"/>
                <a:cs typeface="+mj-lt"/>
              </a:rPr>
              <a:t>Multicast</a:t>
            </a:r>
            <a:r>
              <a:rPr lang="es-ES" sz="3700" b="1">
                <a:ea typeface="+mj-lt"/>
                <a:cs typeface="+mj-lt"/>
              </a:rPr>
              <a:t> básico (B-</a:t>
            </a:r>
            <a:r>
              <a:rPr lang="es-ES" sz="3700" b="1" err="1">
                <a:ea typeface="+mj-lt"/>
                <a:cs typeface="+mj-lt"/>
              </a:rPr>
              <a:t>multicast</a:t>
            </a:r>
            <a:r>
              <a:rPr lang="es-ES" sz="3700" b="1">
                <a:ea typeface="+mj-lt"/>
                <a:cs typeface="+mj-lt"/>
              </a:rPr>
              <a:t>)</a:t>
            </a:r>
            <a:endParaRPr lang="es-ES" sz="3700"/>
          </a:p>
          <a:p>
            <a:pPr>
              <a:lnSpc>
                <a:spcPct val="90000"/>
              </a:lnSpc>
            </a:pPr>
            <a:endParaRPr lang="es-ES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90A68-3A30-4BED-9761-CBD03E34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s-ES" dirty="0">
                <a:ea typeface="+mn-lt"/>
                <a:cs typeface="+mn-lt"/>
              </a:rPr>
              <a:t>Es un </a:t>
            </a:r>
            <a:r>
              <a:rPr lang="es-ES" dirty="0" err="1">
                <a:ea typeface="+mn-lt"/>
                <a:cs typeface="+mn-lt"/>
              </a:rPr>
              <a:t>multicast</a:t>
            </a:r>
            <a:r>
              <a:rPr lang="es-ES" dirty="0">
                <a:ea typeface="+mn-lt"/>
                <a:cs typeface="+mn-lt"/>
              </a:rPr>
              <a:t> que encapsula dentro de una primitiva el envío básico fiable uno-a-uno.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7A49D93-53C8-4986-BEA3-001D571C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289700"/>
            <a:ext cx="6518645" cy="254227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9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348A-2838-4981-A13A-63D251C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56457"/>
            <a:ext cx="8267296" cy="1446550"/>
          </a:xfrm>
        </p:spPr>
        <p:txBody>
          <a:bodyPr/>
          <a:lstStyle/>
          <a:p>
            <a:r>
              <a:rPr lang="es-ES" b="1" dirty="0" err="1">
                <a:ea typeface="+mj-lt"/>
                <a:cs typeface="+mj-lt"/>
              </a:rPr>
              <a:t>Multicast</a:t>
            </a:r>
            <a:r>
              <a:rPr lang="es-ES" b="1" dirty="0">
                <a:ea typeface="+mj-lt"/>
                <a:cs typeface="+mj-lt"/>
              </a:rPr>
              <a:t> fiable (F-</a:t>
            </a:r>
            <a:r>
              <a:rPr lang="es-ES" b="1" dirty="0" err="1">
                <a:ea typeface="+mj-lt"/>
                <a:cs typeface="+mj-lt"/>
              </a:rPr>
              <a:t>multicast</a:t>
            </a:r>
            <a:r>
              <a:rPr lang="es-ES" b="1" dirty="0">
                <a:ea typeface="+mj-lt"/>
                <a:cs typeface="+mj-lt"/>
              </a:rPr>
              <a:t>)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72DFE-9354-4CCD-A393-1C92EC23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0242"/>
            <a:ext cx="9460616" cy="3375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dirty="0">
                <a:ea typeface="+mn-lt"/>
                <a:cs typeface="+mn-lt"/>
              </a:rPr>
              <a:t>•I</a:t>
            </a:r>
            <a:r>
              <a:rPr lang="es-ES" b="1" dirty="0">
                <a:ea typeface="+mn-lt"/>
                <a:cs typeface="+mn-lt"/>
              </a:rPr>
              <a:t>ntegridad</a:t>
            </a:r>
            <a:r>
              <a:rPr lang="es-ES" dirty="0">
                <a:ea typeface="+mn-lt"/>
                <a:cs typeface="+mn-lt"/>
              </a:rPr>
              <a:t>: un proceso correcto entrega por lo menos un mensaje.</a:t>
            </a:r>
            <a:endParaRPr lang="es-ES" dirty="0"/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•</a:t>
            </a:r>
            <a:r>
              <a:rPr lang="es-ES" b="1" dirty="0">
                <a:ea typeface="+mn-lt"/>
                <a:cs typeface="+mn-lt"/>
              </a:rPr>
              <a:t>Validez:</a:t>
            </a:r>
            <a:r>
              <a:rPr lang="es-ES" dirty="0">
                <a:ea typeface="+mn-lt"/>
                <a:cs typeface="+mn-lt"/>
              </a:rPr>
              <a:t> si un proceso correcto </a:t>
            </a:r>
            <a:r>
              <a:rPr lang="es-ES" dirty="0" err="1">
                <a:ea typeface="+mn-lt"/>
                <a:cs typeface="+mn-lt"/>
              </a:rPr>
              <a:t>multidifunde</a:t>
            </a:r>
            <a:r>
              <a:rPr lang="es-ES" dirty="0">
                <a:ea typeface="+mn-lt"/>
                <a:cs typeface="+mn-lt"/>
              </a:rPr>
              <a:t> un mensaje, este al final será entregado.</a:t>
            </a:r>
            <a:endParaRPr lang="es-ES" dirty="0"/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•</a:t>
            </a:r>
            <a:r>
              <a:rPr lang="es-ES" b="1" dirty="0">
                <a:ea typeface="+mn-lt"/>
                <a:cs typeface="+mn-lt"/>
              </a:rPr>
              <a:t>Acuerdo:</a:t>
            </a:r>
            <a:r>
              <a:rPr lang="es-ES" dirty="0">
                <a:ea typeface="+mn-lt"/>
                <a:cs typeface="+mn-lt"/>
              </a:rPr>
              <a:t> si un proceso correcto entrega un mensaje entonces el resto de procesos correctos del grupo deben, al final, entregar el mensaje.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91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D0BD-DC7A-4BFC-AF69-5E2DE8A0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57098"/>
            <a:ext cx="8267296" cy="1446550"/>
          </a:xfrm>
        </p:spPr>
        <p:txBody>
          <a:bodyPr/>
          <a:lstStyle/>
          <a:p>
            <a:r>
              <a:rPr lang="es-ES" b="1" dirty="0">
                <a:ea typeface="+mj-lt"/>
                <a:cs typeface="+mj-lt"/>
              </a:rPr>
              <a:t>Multicas fiable sobre </a:t>
            </a:r>
            <a:r>
              <a:rPr lang="es-ES" b="1" dirty="0" err="1">
                <a:ea typeface="+mj-lt"/>
                <a:cs typeface="+mj-lt"/>
              </a:rPr>
              <a:t>multicast</a:t>
            </a:r>
            <a:r>
              <a:rPr lang="es-ES" b="1" dirty="0">
                <a:ea typeface="+mj-lt"/>
                <a:cs typeface="+mj-lt"/>
              </a:rPr>
              <a:t> IP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B9BC0-E358-453D-B0A0-E526C4C5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72770"/>
            <a:ext cx="9705031" cy="3231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dirty="0">
                <a:ea typeface="+mn-lt"/>
                <a:cs typeface="+mn-lt"/>
              </a:rPr>
              <a:t>Una alternativa para realizar F-</a:t>
            </a:r>
            <a:r>
              <a:rPr lang="es-ES" dirty="0" err="1">
                <a:ea typeface="+mn-lt"/>
                <a:cs typeface="+mn-lt"/>
              </a:rPr>
              <a:t>multicast</a:t>
            </a:r>
            <a:r>
              <a:rPr lang="es-ES" dirty="0">
                <a:ea typeface="+mn-lt"/>
                <a:cs typeface="+mn-lt"/>
              </a:rPr>
              <a:t> es combinar la multidifusión IP, acuses de recibo adheridos y acuses de recibo negativos. Este protocolo se basa en la observación de que la comunicación mediante IP </a:t>
            </a:r>
            <a:r>
              <a:rPr lang="es-ES" dirty="0" err="1">
                <a:ea typeface="+mn-lt"/>
                <a:cs typeface="+mn-lt"/>
              </a:rPr>
              <a:t>multicast</a:t>
            </a:r>
            <a:r>
              <a:rPr lang="es-ES" dirty="0">
                <a:ea typeface="+mn-lt"/>
                <a:cs typeface="+mn-lt"/>
              </a:rPr>
              <a:t> casi siempre tiene éxito.</a:t>
            </a:r>
            <a:endParaRPr lang="es-ES" dirty="0"/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323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5BD17-6884-4CE0-B3E7-A0982630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732" y="662431"/>
            <a:ext cx="5029395" cy="1446550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7B331-1259-42D5-9A34-995AD635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124" y="2108981"/>
            <a:ext cx="5029395" cy="3188586"/>
          </a:xfrm>
        </p:spPr>
        <p:txBody>
          <a:bodyPr>
            <a:normAutofit/>
          </a:bodyPr>
          <a:lstStyle/>
          <a:p>
            <a:r>
              <a:rPr lang="es-MX" dirty="0"/>
              <a:t>Coordinar acciones</a:t>
            </a:r>
          </a:p>
          <a:p>
            <a:pPr lvl="1"/>
            <a:r>
              <a:rPr lang="es-MX" dirty="0"/>
              <a:t>Distribuir los recursos compartidos</a:t>
            </a:r>
          </a:p>
          <a:p>
            <a:r>
              <a:rPr lang="es-MX" dirty="0"/>
              <a:t>Comunicación por multidifusión</a:t>
            </a:r>
          </a:p>
          <a:p>
            <a:pPr lvl="1"/>
            <a:r>
              <a:rPr lang="es-MX" dirty="0"/>
              <a:t>Acuerdo entre procesos</a:t>
            </a:r>
          </a:p>
          <a:p>
            <a:r>
              <a:rPr lang="es-MX" dirty="0"/>
              <a:t>Relación maestro-esclavo</a:t>
            </a:r>
          </a:p>
          <a:p>
            <a:pPr lvl="1"/>
            <a:r>
              <a:rPr lang="es-MX" dirty="0"/>
              <a:t>Sistema siempre en funcionamiento</a:t>
            </a:r>
          </a:p>
        </p:txBody>
      </p:sp>
      <p:pic>
        <p:nvPicPr>
          <p:cNvPr id="2052" name="Picture 4" descr="PrevenConsejo: Coordinación de actividades empresariales. Criterios de  Eficiencia | Prevencionar">
            <a:extLst>
              <a:ext uri="{FF2B5EF4-FFF2-40B4-BE49-F238E27FC236}">
                <a16:creationId xmlns:a16="http://schemas.microsoft.com/office/drawing/2014/main" id="{CD1F9FFC-CCE0-4E10-A3BE-7F2C8896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r="16071" b="2"/>
          <a:stretch/>
        </p:blipFill>
        <p:spPr bwMode="auto">
          <a:xfrm>
            <a:off x="464577" y="1096772"/>
            <a:ext cx="5571066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ross 74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ción Maestro Esclavo Fotos e Imágenes de stock - Alamy">
            <a:extLst>
              <a:ext uri="{FF2B5EF4-FFF2-40B4-BE49-F238E27FC236}">
                <a16:creationId xmlns:a16="http://schemas.microsoft.com/office/drawing/2014/main" id="{A1DE10B9-535E-40FC-90D3-6CF7AC5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88" y="4707784"/>
            <a:ext cx="1653089" cy="182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5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>
            <a:extLst>
              <a:ext uri="{FF2B5EF4-FFF2-40B4-BE49-F238E27FC236}">
                <a16:creationId xmlns:a16="http://schemas.microsoft.com/office/drawing/2014/main" id="{E02A7B39-2293-41C6-9808-FB11A3AB7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33" t="44374" r="11600" b="26327"/>
          <a:stretch/>
        </p:blipFill>
        <p:spPr>
          <a:xfrm>
            <a:off x="3430247" y="3741185"/>
            <a:ext cx="7707354" cy="2289288"/>
          </a:xfrm>
        </p:spPr>
      </p:pic>
      <p:pic>
        <p:nvPicPr>
          <p:cNvPr id="8" name="Imagen 8" descr="Gráfico&#10;&#10;Descripción generada automáticamente">
            <a:extLst>
              <a:ext uri="{FF2B5EF4-FFF2-40B4-BE49-F238E27FC236}">
                <a16:creationId xmlns:a16="http://schemas.microsoft.com/office/drawing/2014/main" id="{6DFE1EDD-2F65-4A2C-B4B8-B9A532AC5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82" t="45356" r="11557" b="26782"/>
          <a:stretch/>
        </p:blipFill>
        <p:spPr>
          <a:xfrm>
            <a:off x="713117" y="1033211"/>
            <a:ext cx="8308518" cy="23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8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85212-B091-43C9-8520-6610CFA4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543363"/>
            <a:ext cx="8267296" cy="1446550"/>
          </a:xfrm>
        </p:spPr>
        <p:txBody>
          <a:bodyPr/>
          <a:lstStyle/>
          <a:p>
            <a:r>
              <a:rPr lang="es-ES" b="1" dirty="0" err="1">
                <a:ea typeface="+mj-lt"/>
                <a:cs typeface="+mj-lt"/>
              </a:rPr>
              <a:t>Multicast</a:t>
            </a:r>
            <a:r>
              <a:rPr lang="es-ES" b="1" dirty="0">
                <a:ea typeface="+mj-lt"/>
                <a:cs typeface="+mj-lt"/>
              </a:rPr>
              <a:t> ordenado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97E41-34CE-4E89-B666-46CB1660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8431"/>
            <a:ext cx="8267296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B-</a:t>
            </a:r>
            <a:r>
              <a:rPr lang="es-ES" dirty="0" err="1">
                <a:ea typeface="+mn-lt"/>
                <a:cs typeface="+mn-lt"/>
              </a:rPr>
              <a:t>multicast</a:t>
            </a:r>
            <a:r>
              <a:rPr lang="es-ES" dirty="0">
                <a:ea typeface="+mn-lt"/>
                <a:cs typeface="+mn-lt"/>
              </a:rPr>
              <a:t> y derivadas no garantizan que los mensajes lleguen siempre en el mismo orden a los miembros del grupo.</a:t>
            </a:r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•Ordenación FIFO(Primero en entrar, primero en salir)</a:t>
            </a:r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•Ordenación causal</a:t>
            </a:r>
          </a:p>
          <a:p>
            <a:pPr>
              <a:buNone/>
            </a:pPr>
            <a:r>
              <a:rPr lang="es-ES" dirty="0">
                <a:ea typeface="+mn-lt"/>
                <a:cs typeface="+mn-lt"/>
              </a:rPr>
              <a:t>•Ordenación total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50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819E9C-D4D1-44A9-9E2A-34BA2748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s-MX" dirty="0"/>
              <a:t>Tipo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1E6ED-FA5C-487F-9217-8F0B8D63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s-MX" dirty="0"/>
              <a:t>Sistema asíncrono</a:t>
            </a:r>
          </a:p>
          <a:p>
            <a:pPr lvl="1"/>
            <a:r>
              <a:rPr lang="es-MX" dirty="0"/>
              <a:t>No se pueden hacer suposiciones en la coordinación temporal</a:t>
            </a:r>
          </a:p>
          <a:p>
            <a:r>
              <a:rPr lang="es-MX" dirty="0"/>
              <a:t>Sistema síncrono</a:t>
            </a:r>
          </a:p>
          <a:p>
            <a:pPr lvl="1"/>
            <a:r>
              <a:rPr lang="es-MX" dirty="0"/>
              <a:t>Se supone que hay límites para el retraso de los mensajes</a:t>
            </a:r>
          </a:p>
        </p:txBody>
      </p:sp>
      <p:pic>
        <p:nvPicPr>
          <p:cNvPr id="2050" name="Picture 2" descr="MEDIOS DE COMUNICACIÓN SINCRÓNICA Y ASINCRONICA timeline | Timetoast">
            <a:extLst>
              <a:ext uri="{FF2B5EF4-FFF2-40B4-BE49-F238E27FC236}">
                <a16:creationId xmlns:a16="http://schemas.microsoft.com/office/drawing/2014/main" id="{E6E4D751-C90D-48BC-AD8C-465BFE630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688" y="1719318"/>
            <a:ext cx="6518645" cy="368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ross 7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EDFAA-4571-438E-9C86-991DE188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44" y="1204721"/>
            <a:ext cx="5029395" cy="1446550"/>
          </a:xfrm>
        </p:spPr>
        <p:txBody>
          <a:bodyPr>
            <a:normAutofit/>
          </a:bodyPr>
          <a:lstStyle/>
          <a:p>
            <a:r>
              <a:rPr lang="es-MX" sz="4400" dirty="0"/>
              <a:t>Exclusión mutua distribuida. ¿Qué es?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735BD-4815-45A9-A754-97C8A58E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4" y="2691638"/>
            <a:ext cx="5029395" cy="3188586"/>
          </a:xfrm>
        </p:spPr>
        <p:txBody>
          <a:bodyPr>
            <a:normAutofit/>
          </a:bodyPr>
          <a:lstStyle/>
          <a:p>
            <a:r>
              <a:rPr lang="es-MX" dirty="0"/>
              <a:t>Evitar que los procesos compitan</a:t>
            </a:r>
          </a:p>
          <a:p>
            <a:endParaRPr lang="es-MX" dirty="0"/>
          </a:p>
        </p:txBody>
      </p:sp>
      <p:pic>
        <p:nvPicPr>
          <p:cNvPr id="3074" name="Picture 2" descr="Hablemos de liderazgo: 7 CLAVES PARA CERRAR UN ACUERDO EN UNA NEGOCIACIÓN">
            <a:extLst>
              <a:ext uri="{FF2B5EF4-FFF2-40B4-BE49-F238E27FC236}">
                <a16:creationId xmlns:a16="http://schemas.microsoft.com/office/drawing/2014/main" id="{82447499-459F-4EDD-956A-EC4E372D2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/>
          <a:stretch/>
        </p:blipFill>
        <p:spPr bwMode="auto">
          <a:xfrm>
            <a:off x="464577" y="1096772"/>
            <a:ext cx="5571066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ross 72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RECURSOS COMPARTIDOS - Mi sitio">
            <a:extLst>
              <a:ext uri="{FF2B5EF4-FFF2-40B4-BE49-F238E27FC236}">
                <a16:creationId xmlns:a16="http://schemas.microsoft.com/office/drawing/2014/main" id="{B2E6C20A-1ECF-4B52-BC3C-53DCCC8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231" y="3330143"/>
            <a:ext cx="4057180" cy="30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124181-674C-4AE9-BD34-8FC1346D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MX" sz="3700" dirty="0"/>
              <a:t>Exclusión mutua distribuida. 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5EF35-1CFC-4559-935E-39249B21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s-MX" dirty="0"/>
              <a:t>Coordinar actividades</a:t>
            </a:r>
          </a:p>
          <a:p>
            <a:pPr lvl="1"/>
            <a:r>
              <a:rPr lang="es-MX" dirty="0"/>
              <a:t>Solución basada en el paso de mensajes</a:t>
            </a:r>
          </a:p>
          <a:p>
            <a:r>
              <a:rPr lang="es-MX" dirty="0"/>
              <a:t>Acceso a los recursos</a:t>
            </a:r>
          </a:p>
          <a:p>
            <a:pPr lvl="1"/>
            <a:r>
              <a:rPr lang="es-MX" dirty="0"/>
              <a:t>Sección crítica</a:t>
            </a:r>
          </a:p>
          <a:p>
            <a:pPr marL="457200" lvl="1" indent="0">
              <a:buNone/>
            </a:pPr>
            <a:endParaRPr lang="es-MX" dirty="0"/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1026" name="Picture 2" descr="EL ABC de la Coordinación de Actividades Empresariales | Prevencionar">
            <a:extLst>
              <a:ext uri="{FF2B5EF4-FFF2-40B4-BE49-F238E27FC236}">
                <a16:creationId xmlns:a16="http://schemas.microsoft.com/office/drawing/2014/main" id="{7FA7072D-1487-4B4E-B0AF-2FD5F7F1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502" y="976630"/>
            <a:ext cx="3205348" cy="29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6 Secciones Criticas ¿Cómo evitar las condiciones de competencia? La  clave para evitar los problemas en ésta y otras situaciones relacionadas  con la memoria compartida, archivos compartidos y cualquier otra cosa  compartida, es determinar una forma ...">
            <a:extLst>
              <a:ext uri="{FF2B5EF4-FFF2-40B4-BE49-F238E27FC236}">
                <a16:creationId xmlns:a16="http://schemas.microsoft.com/office/drawing/2014/main" id="{50719D83-8FB3-4ECD-BBF3-72D5190C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828" y="2306727"/>
            <a:ext cx="3841737" cy="13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Cross 19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escubre qué son los servidores de correo electrónico">
            <a:extLst>
              <a:ext uri="{FF2B5EF4-FFF2-40B4-BE49-F238E27FC236}">
                <a16:creationId xmlns:a16="http://schemas.microsoft.com/office/drawing/2014/main" id="{05C150DF-507A-4CFC-886C-54EA202F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87" y="4197532"/>
            <a:ext cx="6104589" cy="244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9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F3F212-A990-4EAA-9F98-B6DF01C5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4" y="1625608"/>
            <a:ext cx="10421229" cy="1925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Algoritmos para la exclusión mutua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0081E-3C08-DA46-ABEC-F080039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3E1569AB-36A0-104C-92D8-E459E628E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90C66F-49E7-4B5B-97F2-F5830125E2DE}"/>
              </a:ext>
            </a:extLst>
          </p:cNvPr>
          <p:cNvSpPr txBox="1"/>
          <p:nvPr/>
        </p:nvSpPr>
        <p:spPr>
          <a:xfrm>
            <a:off x="1192696" y="2941983"/>
            <a:ext cx="490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parte con la idea de que se trabaja en un sistema sin fallas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Mensajes fiables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Los procesos no fallan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9C21B2-C4F6-4591-832B-6D3B05AC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11" y="2967635"/>
            <a:ext cx="3599514" cy="1799757"/>
          </a:xfrm>
          <a:prstGeom prst="rect">
            <a:avLst/>
          </a:prstGeom>
        </p:spPr>
      </p:pic>
      <p:sp>
        <p:nvSpPr>
          <p:cNvPr id="7" name="Diagrama de flujo: unión de suma 6">
            <a:extLst>
              <a:ext uri="{FF2B5EF4-FFF2-40B4-BE49-F238E27FC236}">
                <a16:creationId xmlns:a16="http://schemas.microsoft.com/office/drawing/2014/main" id="{ED7AA715-C0D9-45B1-ABC3-3A5FE5837E75}"/>
              </a:ext>
            </a:extLst>
          </p:cNvPr>
          <p:cNvSpPr/>
          <p:nvPr/>
        </p:nvSpPr>
        <p:spPr>
          <a:xfrm>
            <a:off x="6964967" y="2588159"/>
            <a:ext cx="2847317" cy="2484628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E0A1CFA-E608-41DD-A83C-AFDA50571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43817"/>
              </p:ext>
            </p:extLst>
          </p:nvPr>
        </p:nvGraphicFramePr>
        <p:xfrm>
          <a:off x="1478742" y="4341675"/>
          <a:ext cx="3560720" cy="2316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7B570BA-347D-43C4-96D7-11495981A917}"/>
              </a:ext>
            </a:extLst>
          </p:cNvPr>
          <p:cNvSpPr txBox="1"/>
          <p:nvPr/>
        </p:nvSpPr>
        <p:spPr>
          <a:xfrm>
            <a:off x="6007718" y="5299563"/>
            <a:ext cx="5210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Seguridad (EM1)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Pervivencia (EM2)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Ordenación (EM3)</a:t>
            </a:r>
          </a:p>
        </p:txBody>
      </p:sp>
    </p:spTree>
    <p:extLst>
      <p:ext uri="{BB962C8B-B14F-4D97-AF65-F5344CB8AC3E}">
        <p14:creationId xmlns:p14="http://schemas.microsoft.com/office/powerpoint/2010/main" val="36499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D1C9A-0CD2-48D0-A956-F4A3D420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6" y="1204721"/>
            <a:ext cx="3609983" cy="1446550"/>
          </a:xfrm>
        </p:spPr>
        <p:txBody>
          <a:bodyPr>
            <a:normAutofit/>
          </a:bodyPr>
          <a:lstStyle/>
          <a:p>
            <a:r>
              <a:rPr lang="es-MX" sz="4000" dirty="0"/>
              <a:t>Algoritmo del servidor central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182A3-52BC-4F6F-9F22-FD6EE5A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857" y="2691638"/>
            <a:ext cx="3609983" cy="3188586"/>
          </a:xfrm>
        </p:spPr>
        <p:txBody>
          <a:bodyPr>
            <a:normAutofit/>
          </a:bodyPr>
          <a:lstStyle/>
          <a:p>
            <a:r>
              <a:rPr lang="es-MX" dirty="0"/>
              <a:t>El servidor da los permisos para entrar a la sección crítica</a:t>
            </a:r>
          </a:p>
          <a:p>
            <a:endParaRPr lang="es-MX" dirty="0"/>
          </a:p>
        </p:txBody>
      </p:sp>
      <p:pic>
        <p:nvPicPr>
          <p:cNvPr id="12" name="Picture 2" descr="Sistemas Distribuidos">
            <a:extLst>
              <a:ext uri="{FF2B5EF4-FFF2-40B4-BE49-F238E27FC236}">
                <a16:creationId xmlns:a16="http://schemas.microsoft.com/office/drawing/2014/main" id="{D0C44FDC-5389-43FB-9234-F697139C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667" y="1498528"/>
            <a:ext cx="6254910" cy="41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ross 27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5A37E6-AF21-481D-A172-6B6B1D4384DD}"/>
              </a:ext>
            </a:extLst>
          </p:cNvPr>
          <p:cNvSpPr txBox="1"/>
          <p:nvPr/>
        </p:nvSpPr>
        <p:spPr>
          <a:xfrm>
            <a:off x="7142922" y="1701051"/>
            <a:ext cx="1689524" cy="122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1C16CC-09C5-4285-9A07-3ED13023AAC6}"/>
              </a:ext>
            </a:extLst>
          </p:cNvPr>
          <p:cNvSpPr txBox="1"/>
          <p:nvPr/>
        </p:nvSpPr>
        <p:spPr>
          <a:xfrm>
            <a:off x="8315877" y="4209078"/>
            <a:ext cx="3317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EM1</a:t>
            </a:r>
          </a:p>
          <a:p>
            <a:endParaRPr lang="es-MX" sz="2400" b="1" dirty="0"/>
          </a:p>
          <a:p>
            <a:r>
              <a:rPr lang="es-MX" sz="2400" b="1" dirty="0"/>
              <a:t>EM2</a:t>
            </a:r>
          </a:p>
          <a:p>
            <a:endParaRPr lang="es-MX" sz="2400" b="1" dirty="0"/>
          </a:p>
          <a:p>
            <a:r>
              <a:rPr lang="es-MX" sz="2400" b="1" dirty="0"/>
              <a:t>EM3</a:t>
            </a:r>
            <a:endParaRPr lang="es-MX" b="1" dirty="0"/>
          </a:p>
        </p:txBody>
      </p:sp>
      <p:pic>
        <p:nvPicPr>
          <p:cNvPr id="7" name="Gráfico 6" descr="Completado con relleno sólido">
            <a:extLst>
              <a:ext uri="{FF2B5EF4-FFF2-40B4-BE49-F238E27FC236}">
                <a16:creationId xmlns:a16="http://schemas.microsoft.com/office/drawing/2014/main" id="{917B0D79-D749-430C-81AC-55DB23A61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0388" y="4209078"/>
            <a:ext cx="571171" cy="571171"/>
          </a:xfrm>
          <a:prstGeom prst="rect">
            <a:avLst/>
          </a:prstGeom>
        </p:spPr>
      </p:pic>
      <p:pic>
        <p:nvPicPr>
          <p:cNvPr id="14" name="Gráfico 13" descr="Completado con relleno sólido">
            <a:extLst>
              <a:ext uri="{FF2B5EF4-FFF2-40B4-BE49-F238E27FC236}">
                <a16:creationId xmlns:a16="http://schemas.microsoft.com/office/drawing/2014/main" id="{AEABB7F5-D6AB-4F6F-890A-C557F625A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0387" y="4892988"/>
            <a:ext cx="571171" cy="571171"/>
          </a:xfrm>
          <a:prstGeom prst="rect">
            <a:avLst/>
          </a:prstGeom>
        </p:spPr>
      </p:pic>
      <p:pic>
        <p:nvPicPr>
          <p:cNvPr id="16" name="Gráfico 15" descr="Insignia de cruz con relleno sólido">
            <a:extLst>
              <a:ext uri="{FF2B5EF4-FFF2-40B4-BE49-F238E27FC236}">
                <a16:creationId xmlns:a16="http://schemas.microsoft.com/office/drawing/2014/main" id="{1E32AEAE-B1A5-48E6-A51F-4DE123641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8706" y="5510574"/>
            <a:ext cx="571171" cy="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0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7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Cross 7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7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BBE4A9-970D-4BB3-9F03-82091D86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kern="1200" spc="-150" dirty="0">
                <a:latin typeface="+mj-lt"/>
                <a:ea typeface="+mj-ea"/>
                <a:cs typeface="+mj-cs"/>
              </a:rPr>
              <a:t>B</a:t>
            </a:r>
            <a:r>
              <a:rPr lang="es-MX" dirty="0"/>
              <a:t>asado en un anillo</a:t>
            </a:r>
            <a:endParaRPr lang="en-US" kern="1200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3D1BB-0ADC-41B3-97A8-BF714FDB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/>
              <a:t>Comunicación entre los procesos </a:t>
            </a:r>
          </a:p>
        </p:txBody>
      </p:sp>
      <p:pic>
        <p:nvPicPr>
          <p:cNvPr id="4098" name="Picture 2" descr="Algoritmos de Control de Concurrencia en Sistemas Distribuidos">
            <a:extLst>
              <a:ext uri="{FF2B5EF4-FFF2-40B4-BE49-F238E27FC236}">
                <a16:creationId xmlns:a16="http://schemas.microsoft.com/office/drawing/2014/main" id="{4FD53637-2A6C-4080-8BEC-885BA6356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r="693" b="-1"/>
          <a:stretch/>
        </p:blipFill>
        <p:spPr bwMode="auto">
          <a:xfrm>
            <a:off x="6356997" y="1497220"/>
            <a:ext cx="3991048" cy="41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574230-BA1A-4A66-BC0A-9BBA4B632A81}"/>
              </a:ext>
            </a:extLst>
          </p:cNvPr>
          <p:cNvSpPr txBox="1"/>
          <p:nvPr/>
        </p:nvSpPr>
        <p:spPr>
          <a:xfrm>
            <a:off x="801894" y="3941232"/>
            <a:ext cx="3317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EM1</a:t>
            </a:r>
          </a:p>
          <a:p>
            <a:endParaRPr lang="es-MX" sz="2400" b="1" dirty="0"/>
          </a:p>
          <a:p>
            <a:r>
              <a:rPr lang="es-MX" sz="2400" b="1" dirty="0"/>
              <a:t>EM2</a:t>
            </a:r>
          </a:p>
          <a:p>
            <a:endParaRPr lang="es-MX" sz="2400" b="1" dirty="0"/>
          </a:p>
          <a:p>
            <a:r>
              <a:rPr lang="es-MX" sz="2400" b="1" dirty="0"/>
              <a:t>EM3</a:t>
            </a:r>
            <a:endParaRPr lang="es-MX" b="1" dirty="0"/>
          </a:p>
        </p:txBody>
      </p:sp>
      <p:pic>
        <p:nvPicPr>
          <p:cNvPr id="9" name="Gráfico 8" descr="Completado con relleno sólido">
            <a:extLst>
              <a:ext uri="{FF2B5EF4-FFF2-40B4-BE49-F238E27FC236}">
                <a16:creationId xmlns:a16="http://schemas.microsoft.com/office/drawing/2014/main" id="{A6B4E1FE-FD62-41E2-AC0C-B9E8B22F9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6405" y="3941232"/>
            <a:ext cx="571171" cy="571171"/>
          </a:xfrm>
          <a:prstGeom prst="rect">
            <a:avLst/>
          </a:prstGeom>
        </p:spPr>
      </p:pic>
      <p:pic>
        <p:nvPicPr>
          <p:cNvPr id="10" name="Gráfico 9" descr="Completado con relleno sólido">
            <a:extLst>
              <a:ext uri="{FF2B5EF4-FFF2-40B4-BE49-F238E27FC236}">
                <a16:creationId xmlns:a16="http://schemas.microsoft.com/office/drawing/2014/main" id="{A452721C-2682-4085-9865-C33DD60C3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6404" y="4625142"/>
            <a:ext cx="571171" cy="571171"/>
          </a:xfrm>
          <a:prstGeom prst="rect">
            <a:avLst/>
          </a:prstGeom>
        </p:spPr>
      </p:pic>
      <p:pic>
        <p:nvPicPr>
          <p:cNvPr id="11" name="Gráfico 10" descr="Insignia de cruz con relleno sólido">
            <a:extLst>
              <a:ext uri="{FF2B5EF4-FFF2-40B4-BE49-F238E27FC236}">
                <a16:creationId xmlns:a16="http://schemas.microsoft.com/office/drawing/2014/main" id="{859FF95E-F003-4EB4-B957-7A1FE8304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723" y="5242728"/>
            <a:ext cx="571171" cy="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7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ross 7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ross 78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B12D3-5C6E-4AC2-B01B-7EFE0ACC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223" y="838670"/>
            <a:ext cx="4497200" cy="27221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MX" sz="6600" dirty="0"/>
              <a:t>Uso de  multidifusión y relojes lógicos</a:t>
            </a:r>
            <a:endParaRPr lang="es-MX" sz="61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89E2D-D9AD-47C0-BFC5-B2E7E7CF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301" y="3812860"/>
            <a:ext cx="3988111" cy="1682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2200" dirty="0"/>
              <a:t>Comunicación entre los procesos. Todos conectados entre si</a:t>
            </a:r>
          </a:p>
        </p:txBody>
      </p:sp>
      <p:pic>
        <p:nvPicPr>
          <p:cNvPr id="5122" name="Picture 2" descr="Sistemas Distribuidos">
            <a:extLst>
              <a:ext uri="{FF2B5EF4-FFF2-40B4-BE49-F238E27FC236}">
                <a16:creationId xmlns:a16="http://schemas.microsoft.com/office/drawing/2014/main" id="{A4BE9631-16CC-4664-BED5-E193CCAE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666" y="1611661"/>
            <a:ext cx="5731624" cy="38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138C046-C5E7-44E1-A2A4-D443F7582BA5}"/>
              </a:ext>
            </a:extLst>
          </p:cNvPr>
          <p:cNvSpPr txBox="1"/>
          <p:nvPr/>
        </p:nvSpPr>
        <p:spPr>
          <a:xfrm>
            <a:off x="8611807" y="4657606"/>
            <a:ext cx="3317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EM1</a:t>
            </a:r>
          </a:p>
          <a:p>
            <a:endParaRPr lang="es-MX" sz="2400" b="1" dirty="0"/>
          </a:p>
          <a:p>
            <a:r>
              <a:rPr lang="es-MX" sz="2400" b="1" dirty="0"/>
              <a:t>EM2</a:t>
            </a:r>
          </a:p>
          <a:p>
            <a:endParaRPr lang="es-MX" sz="2400" b="1" dirty="0"/>
          </a:p>
          <a:p>
            <a:r>
              <a:rPr lang="es-MX" sz="2400" b="1" dirty="0"/>
              <a:t>EM3</a:t>
            </a:r>
            <a:endParaRPr lang="es-MX" b="1" dirty="0"/>
          </a:p>
        </p:txBody>
      </p:sp>
      <p:pic>
        <p:nvPicPr>
          <p:cNvPr id="12" name="Gráfico 11" descr="Completado con relleno sólido">
            <a:extLst>
              <a:ext uri="{FF2B5EF4-FFF2-40B4-BE49-F238E27FC236}">
                <a16:creationId xmlns:a16="http://schemas.microsoft.com/office/drawing/2014/main" id="{492B8A0C-F8B0-4B89-BFE9-489E89F7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6318" y="4657606"/>
            <a:ext cx="571171" cy="571171"/>
          </a:xfrm>
          <a:prstGeom prst="rect">
            <a:avLst/>
          </a:prstGeom>
        </p:spPr>
      </p:pic>
      <p:pic>
        <p:nvPicPr>
          <p:cNvPr id="13" name="Gráfico 12" descr="Completado con relleno sólido">
            <a:extLst>
              <a:ext uri="{FF2B5EF4-FFF2-40B4-BE49-F238E27FC236}">
                <a16:creationId xmlns:a16="http://schemas.microsoft.com/office/drawing/2014/main" id="{155CB132-BC2B-4A40-BA99-2E71F21CB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6317" y="5341516"/>
            <a:ext cx="571171" cy="571171"/>
          </a:xfrm>
          <a:prstGeom prst="rect">
            <a:avLst/>
          </a:prstGeom>
        </p:spPr>
      </p:pic>
      <p:pic>
        <p:nvPicPr>
          <p:cNvPr id="15" name="Gráfico 14" descr="Completado con relleno sólido">
            <a:extLst>
              <a:ext uri="{FF2B5EF4-FFF2-40B4-BE49-F238E27FC236}">
                <a16:creationId xmlns:a16="http://schemas.microsoft.com/office/drawing/2014/main" id="{DF9A3915-1227-42A0-9FEF-1807EB68E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973" y="5991336"/>
            <a:ext cx="571171" cy="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2F3F0"/>
      </a:lt2>
      <a:accent1>
        <a:srgbClr val="8E29E7"/>
      </a:accent1>
      <a:accent2>
        <a:srgbClr val="422FD9"/>
      </a:accent2>
      <a:accent3>
        <a:srgbClr val="2963E7"/>
      </a:accent3>
      <a:accent4>
        <a:srgbClr val="17A0D5"/>
      </a:accent4>
      <a:accent5>
        <a:srgbClr val="22C1AB"/>
      </a:accent5>
      <a:accent6>
        <a:srgbClr val="15C564"/>
      </a:accent6>
      <a:hlink>
        <a:srgbClr val="34999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F00B3D36CAFD440A5662FE2BCAF1E92" ma:contentTypeVersion="8" ma:contentTypeDescription="Crear nuevo documento." ma:contentTypeScope="" ma:versionID="2ed16c85b564c50cc1eafd2dbfa294ee">
  <xsd:schema xmlns:xsd="http://www.w3.org/2001/XMLSchema" xmlns:xs="http://www.w3.org/2001/XMLSchema" xmlns:p="http://schemas.microsoft.com/office/2006/metadata/properties" xmlns:ns3="0204a2df-9945-4ac6-b238-a7c0b627ced4" targetNamespace="http://schemas.microsoft.com/office/2006/metadata/properties" ma:root="true" ma:fieldsID="45ff7fd98bed72a2b113ba8a2a078c99" ns3:_="">
    <xsd:import namespace="0204a2df-9945-4ac6-b238-a7c0b627ce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4a2df-9945-4ac6-b238-a7c0b627ce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40B4AA-55A8-4BFB-A76B-7D8059EF660F}">
  <ds:schemaRefs>
    <ds:schemaRef ds:uri="0204a2df-9945-4ac6-b238-a7c0b627ce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11CAD5-A008-49C6-B459-722421DB51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33EB8-FEED-48FF-8B32-63E8CB5FF25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0204a2df-9945-4ac6-b238-a7c0b627ced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585</Words>
  <Application>Microsoft Office PowerPoint</Application>
  <PresentationFormat>Panorámica</PresentationFormat>
  <Paragraphs>91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Seaford Display</vt:lpstr>
      <vt:lpstr>System Font Regular</vt:lpstr>
      <vt:lpstr>Tenorite</vt:lpstr>
      <vt:lpstr>Wingdings</vt:lpstr>
      <vt:lpstr>MadridVTI</vt:lpstr>
      <vt:lpstr>Coordinación y acuerdo</vt:lpstr>
      <vt:lpstr>Introducción</vt:lpstr>
      <vt:lpstr>Tipo del sistema</vt:lpstr>
      <vt:lpstr>Exclusión mutua distribuida. ¿Qué es?</vt:lpstr>
      <vt:lpstr>Exclusión mutua distribuida. ¿Cómo funciona?</vt:lpstr>
      <vt:lpstr>Algoritmos para la exclusión mutua</vt:lpstr>
      <vt:lpstr>Algoritmo del servidor central</vt:lpstr>
      <vt:lpstr>Basado en un anillo</vt:lpstr>
      <vt:lpstr>Uso de  multidifusión y relojes lógicos</vt:lpstr>
      <vt:lpstr>Algoritmo de votación de Maekawa </vt:lpstr>
      <vt:lpstr>Elecciones</vt:lpstr>
      <vt:lpstr>Algoritmo de elección basado en anillo </vt:lpstr>
      <vt:lpstr>Presentación de PowerPoint</vt:lpstr>
      <vt:lpstr>Algoritmo bully (Abusador) </vt:lpstr>
      <vt:lpstr>Presentación de PowerPoint</vt:lpstr>
      <vt:lpstr>Coordinación y acuerdo en la comunicación grupal</vt:lpstr>
      <vt:lpstr>-Multicast básico (B-multicast) </vt:lpstr>
      <vt:lpstr>Multicast fiable (F-multicast) </vt:lpstr>
      <vt:lpstr>Multicas fiable sobre multicast IP </vt:lpstr>
      <vt:lpstr>Presentación de PowerPoint</vt:lpstr>
      <vt:lpstr>Multicast ordenado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Coordinación y acuerdo</dc:title>
  <dc:creator>Gabriel</dc:creator>
  <cp:lastModifiedBy>Gabriel Darío González Peñaloza</cp:lastModifiedBy>
  <cp:revision>3</cp:revision>
  <dcterms:created xsi:type="dcterms:W3CDTF">2022-01-17T23:08:02Z</dcterms:created>
  <dcterms:modified xsi:type="dcterms:W3CDTF">2022-01-24T00:44:43Z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0x0101005F00B3D36CAFD440A5662FE2BCAF1E92</vt:lpwstr>
  </property>
</Properties>
</file>