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9" r:id="rId12"/>
  </p:sldIdLst>
  <p:sldSz cx="7772400" cy="10058400"/>
  <p:notesSz cx="6858000" cy="9296400"/>
  <p:defaultTextStyle>
    <a:defPPr>
      <a:defRPr lang="es-ES_tradnl"/>
    </a:defPPr>
    <a:lvl1pPr marL="0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BLES " initials="B" lastIdx="0" clrIdx="0">
    <p:extLst>
      <p:ext uri="{19B8F6BF-5375-455C-9EA6-DF929625EA0E}">
        <p15:presenceInfo xmlns:p15="http://schemas.microsoft.com/office/powerpoint/2012/main" userId="BROBLES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46" autoAdjust="0"/>
    <p:restoredTop sz="61602"/>
  </p:normalViewPr>
  <p:slideViewPr>
    <p:cSldViewPr snapToGrid="0" snapToObjects="1">
      <p:cViewPr varScale="1">
        <p:scale>
          <a:sx n="63" d="100"/>
          <a:sy n="63" d="100"/>
        </p:scale>
        <p:origin x="22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4A0C-789E-4441-BAE0-163259C07ACB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EA95-93FF-A64A-8844-876EE54A32B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914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4A0C-789E-4441-BAE0-163259C07ACB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EA95-93FF-A64A-8844-876EE54A32B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525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4A0C-789E-4441-BAE0-163259C07ACB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EA95-93FF-A64A-8844-876EE54A32B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53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4A0C-789E-4441-BAE0-163259C07ACB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EA95-93FF-A64A-8844-876EE54A32B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5842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4A0C-789E-4441-BAE0-163259C07ACB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EA95-93FF-A64A-8844-876EE54A32B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926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4A0C-789E-4441-BAE0-163259C07ACB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EA95-93FF-A64A-8844-876EE54A32B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6723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4A0C-789E-4441-BAE0-163259C07ACB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EA95-93FF-A64A-8844-876EE54A32B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046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4A0C-789E-4441-BAE0-163259C07ACB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EA95-93FF-A64A-8844-876EE54A32B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4352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4A0C-789E-4441-BAE0-163259C07ACB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EA95-93FF-A64A-8844-876EE54A32B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9427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4A0C-789E-4441-BAE0-163259C07ACB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EA95-93FF-A64A-8844-876EE54A32B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5772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4A0C-789E-4441-BAE0-163259C07ACB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EA95-93FF-A64A-8844-876EE54A32B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362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C4A0C-789E-4441-BAE0-163259C07ACB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6EA95-93FF-A64A-8844-876EE54A32B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00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3.jpg"/><Relationship Id="rId7" Type="http://schemas.openxmlformats.org/officeDocument/2006/relationships/image" Target="../media/image4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jpg"/><Relationship Id="rId5" Type="http://schemas.openxmlformats.org/officeDocument/2006/relationships/hyperlink" Target="http://www.hiexpress.com/pueblamex" TargetMode="External"/><Relationship Id="rId10" Type="http://schemas.openxmlformats.org/officeDocument/2006/relationships/image" Target="../media/image48.jpg"/><Relationship Id="rId4" Type="http://schemas.openxmlformats.org/officeDocument/2006/relationships/image" Target="../media/image41.jpg"/><Relationship Id="rId9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mailto:maricela.Albarran@hilton.com" TargetMode="External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queretaro.comercial@occidentalhotels.com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mailto:a.betancourt@starahotels.com" TargetMode="External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hyperlink" Target="mailto:Paola.Uriostegui@Hilton.com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hyperlink" Target="mailto:lcortes@radissonpoliforumplaza.com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mailto:gerencia@haciendasantafe.com.mx" TargetMode="External"/><Relationship Id="rId13" Type="http://schemas.openxmlformats.org/officeDocument/2006/relationships/hyperlink" Target="mailto:Reservasanmiguel@hotelesmision.com.mx" TargetMode="External"/><Relationship Id="rId18" Type="http://schemas.openxmlformats.org/officeDocument/2006/relationships/hyperlink" Target="mailto:Reservas.cyw@hotelesrealinn.com" TargetMode="External"/><Relationship Id="rId3" Type="http://schemas.openxmlformats.org/officeDocument/2006/relationships/hyperlink" Target="mailto:ventaslacasona@hoteldelacasona.com" TargetMode="External"/><Relationship Id="rId7" Type="http://schemas.openxmlformats.org/officeDocument/2006/relationships/image" Target="../media/image38.png"/><Relationship Id="rId12" Type="http://schemas.openxmlformats.org/officeDocument/2006/relationships/image" Target="../media/image40.png"/><Relationship Id="rId17" Type="http://schemas.openxmlformats.org/officeDocument/2006/relationships/hyperlink" Target="mailto:reservas@hotelesrealinn.com" TargetMode="External"/><Relationship Id="rId2" Type="http://schemas.openxmlformats.org/officeDocument/2006/relationships/image" Target="../media/image4.jpg"/><Relationship Id="rId16" Type="http://schemas.openxmlformats.org/officeDocument/2006/relationships/image" Target="../media/image42.jp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ventas@mo17hotel.mx" TargetMode="External"/><Relationship Id="rId11" Type="http://schemas.openxmlformats.org/officeDocument/2006/relationships/hyperlink" Target="mailto:alis.diez@grupopresidente.com" TargetMode="External"/><Relationship Id="rId5" Type="http://schemas.openxmlformats.org/officeDocument/2006/relationships/image" Target="../media/image37.png"/><Relationship Id="rId15" Type="http://schemas.openxmlformats.org/officeDocument/2006/relationships/hyperlink" Target="mailto:hiexpress.gdl@hotelesoptima.com" TargetMode="External"/><Relationship Id="rId10" Type="http://schemas.openxmlformats.org/officeDocument/2006/relationships/image" Target="../media/image39.png"/><Relationship Id="rId19" Type="http://schemas.openxmlformats.org/officeDocument/2006/relationships/hyperlink" Target="mailto:Paola.Uriostegui@hotelesrealinn.com" TargetMode="External"/><Relationship Id="rId4" Type="http://schemas.openxmlformats.org/officeDocument/2006/relationships/image" Target="../media/image36.png"/><Relationship Id="rId9" Type="http://schemas.openxmlformats.org/officeDocument/2006/relationships/hyperlink" Target="mailto:serviciohuespedes@haciendasantafe.com.mx" TargetMode="External"/><Relationship Id="rId14" Type="http://schemas.openxmlformats.org/officeDocument/2006/relationships/image" Target="../media/image41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3.jpg"/><Relationship Id="rId7" Type="http://schemas.openxmlformats.org/officeDocument/2006/relationships/image" Target="../media/image4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jpg"/><Relationship Id="rId5" Type="http://schemas.openxmlformats.org/officeDocument/2006/relationships/hyperlink" Target="http://www.hiexpress.com/pueblamex" TargetMode="External"/><Relationship Id="rId10" Type="http://schemas.openxmlformats.org/officeDocument/2006/relationships/image" Target="../media/image48.jpg"/><Relationship Id="rId4" Type="http://schemas.openxmlformats.org/officeDocument/2006/relationships/image" Target="../media/image41.jpg"/><Relationship Id="rId9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920"/>
            <a:ext cx="7772400" cy="100584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45770" y="2460171"/>
            <a:ext cx="1752601" cy="957943"/>
          </a:xfrm>
        </p:spPr>
        <p:txBody>
          <a:bodyPr anchor="t">
            <a:normAutofit/>
          </a:bodyPr>
          <a:lstStyle/>
          <a:p>
            <a:pPr algn="l"/>
            <a:r>
              <a:rPr lang="es-ES_tradnl" sz="1000" b="1" u="sng" dirty="0"/>
              <a:t>Querétaro</a:t>
            </a:r>
            <a:r>
              <a:rPr lang="es-ES_tradnl" sz="1000" dirty="0"/>
              <a:t/>
            </a:r>
            <a:br>
              <a:rPr lang="es-ES_tradnl" sz="1000" dirty="0"/>
            </a:br>
            <a:r>
              <a:rPr lang="es-ES_tradnl" sz="1000" dirty="0"/>
              <a:t>Av. 5 de Febrero # 9852</a:t>
            </a:r>
            <a:br>
              <a:rPr lang="es-ES_tradnl" sz="1000" dirty="0"/>
            </a:br>
            <a:r>
              <a:rPr lang="es-ES_tradnl" sz="1000" dirty="0"/>
              <a:t>Zona </a:t>
            </a:r>
            <a:r>
              <a:rPr lang="es-ES_tradnl" sz="1000" dirty="0" err="1"/>
              <a:t>Ind</a:t>
            </a:r>
            <a:r>
              <a:rPr lang="es-ES_tradnl" sz="1000" dirty="0"/>
              <a:t>. Benito Juárez</a:t>
            </a:r>
            <a:br>
              <a:rPr lang="es-ES_tradnl" sz="1000" dirty="0"/>
            </a:br>
            <a:r>
              <a:rPr lang="es-ES_tradnl" sz="1000" dirty="0" smtClean="0"/>
              <a:t/>
            </a:r>
            <a:br>
              <a:rPr lang="es-ES_tradnl" sz="1000" dirty="0" smtClean="0"/>
            </a:br>
            <a:r>
              <a:rPr lang="es-ES_tradnl" sz="1000" dirty="0" smtClean="0"/>
              <a:t>T</a:t>
            </a:r>
            <a:r>
              <a:rPr lang="es-ES_tradnl" sz="1000" dirty="0"/>
              <a:t>. (442) </a:t>
            </a:r>
            <a:r>
              <a:rPr lang="es-ES_tradnl" sz="1000" dirty="0" smtClean="0"/>
              <a:t>103-1700</a:t>
            </a:r>
            <a:r>
              <a:rPr lang="es-ES_tradnl" sz="1000" dirty="0"/>
              <a:t/>
            </a:r>
            <a:br>
              <a:rPr lang="es-ES_tradnl" sz="1000" dirty="0"/>
            </a:br>
            <a:r>
              <a:rPr lang="es-ES_tradnl" sz="1000" dirty="0"/>
              <a:t>01800-248-9397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85057" y="2460172"/>
            <a:ext cx="1240972" cy="8817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407228" y="2460172"/>
            <a:ext cx="1752601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000" dirty="0" err="1"/>
              <a:t>Doble</a:t>
            </a:r>
            <a:r>
              <a:rPr lang="en-US" sz="1000" dirty="0"/>
              <a:t> Suite - </a:t>
            </a:r>
            <a:r>
              <a:rPr lang="en-US" sz="1000" dirty="0" smtClean="0"/>
              <a:t>Jr</a:t>
            </a:r>
            <a:r>
              <a:rPr lang="en-US" sz="1000" dirty="0"/>
              <a:t>. Suite - </a:t>
            </a:r>
            <a:r>
              <a:rPr lang="en-US" sz="1000" dirty="0" smtClean="0"/>
              <a:t>$</a:t>
            </a:r>
            <a:endParaRPr lang="es-ES_tradnl" sz="100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257800" y="2460172"/>
            <a:ext cx="1110344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1000" dirty="0"/>
              <a:t>Incluye impuestos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6477000" y="2460172"/>
            <a:ext cx="1110344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1000" dirty="0" smtClean="0"/>
              <a:t>Pilar </a:t>
            </a:r>
            <a:r>
              <a:rPr lang="es-ES_tradnl" sz="1000" dirty="0" err="1" smtClean="0"/>
              <a:t>Gracida</a:t>
            </a:r>
            <a:endParaRPr lang="es-ES_tradnl" sz="1000" dirty="0" smtClean="0"/>
          </a:p>
          <a:p>
            <a:pPr algn="l"/>
            <a:r>
              <a:rPr lang="es-ES_tradnl" sz="1000" dirty="0" smtClean="0"/>
              <a:t>Sr. Hans</a:t>
            </a:r>
            <a:endParaRPr lang="es-ES_tradnl" sz="1000" dirty="0"/>
          </a:p>
        </p:txBody>
      </p:sp>
      <p:cxnSp>
        <p:nvCxnSpPr>
          <p:cNvPr id="15" name="Conector recto 14"/>
          <p:cNvCxnSpPr/>
          <p:nvPr/>
        </p:nvCxnSpPr>
        <p:spPr>
          <a:xfrm>
            <a:off x="185057" y="3418114"/>
            <a:ext cx="7402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05" y="2528239"/>
            <a:ext cx="828675" cy="410904"/>
          </a:xfrm>
          <a:prstGeom prst="rect">
            <a:avLst/>
          </a:prstGeom>
        </p:spPr>
      </p:pic>
      <p:sp>
        <p:nvSpPr>
          <p:cNvPr id="17" name="Título 1"/>
          <p:cNvSpPr txBox="1">
            <a:spLocks/>
          </p:cNvSpPr>
          <p:nvPr/>
        </p:nvSpPr>
        <p:spPr>
          <a:xfrm>
            <a:off x="185058" y="2974552"/>
            <a:ext cx="1240972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900" b="1" dirty="0"/>
              <a:t>City Express Suites   "Querétaro"</a:t>
            </a:r>
            <a:endParaRPr lang="es-ES_tradnl" sz="900" b="1" dirty="0"/>
          </a:p>
        </p:txBody>
      </p:sp>
      <p:grpSp>
        <p:nvGrpSpPr>
          <p:cNvPr id="26" name="Agrupar 25"/>
          <p:cNvGrpSpPr/>
          <p:nvPr/>
        </p:nvGrpSpPr>
        <p:grpSpPr>
          <a:xfrm>
            <a:off x="185057" y="3472542"/>
            <a:ext cx="7402287" cy="971581"/>
            <a:chOff x="185057" y="3472542"/>
            <a:chExt cx="7402287" cy="971581"/>
          </a:xfrm>
        </p:grpSpPr>
        <p:sp>
          <p:nvSpPr>
            <p:cNvPr id="18" name="Título 1"/>
            <p:cNvSpPr txBox="1">
              <a:spLocks/>
            </p:cNvSpPr>
            <p:nvPr/>
          </p:nvSpPr>
          <p:spPr>
            <a:xfrm>
              <a:off x="1545770" y="3472542"/>
              <a:ext cx="1752601" cy="95794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92500"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b="1" u="sng" dirty="0" smtClean="0"/>
                <a:t>Querétaro</a:t>
              </a:r>
              <a:r>
                <a:rPr lang="es-ES_tradnl" sz="1000" dirty="0" smtClean="0"/>
                <a:t/>
              </a:r>
              <a:br>
                <a:rPr lang="es-ES_tradnl" sz="1000" dirty="0" smtClean="0"/>
              </a:br>
              <a:r>
                <a:rPr lang="es-ES_tradnl" sz="1000" dirty="0" smtClean="0"/>
                <a:t>Av. 5 de Febrero # 9200</a:t>
              </a:r>
            </a:p>
            <a:p>
              <a:pPr algn="l"/>
              <a:r>
                <a:rPr lang="es-ES_tradnl" sz="1000" dirty="0" smtClean="0"/>
                <a:t>Zona </a:t>
              </a:r>
              <a:r>
                <a:rPr lang="es-ES_tradnl" sz="1000" dirty="0" err="1" smtClean="0"/>
                <a:t>Ind</a:t>
              </a:r>
              <a:r>
                <a:rPr lang="es-ES_tradnl" sz="1000" dirty="0" smtClean="0"/>
                <a:t>. Benito Juárez (Zona </a:t>
              </a:r>
              <a:r>
                <a:rPr lang="es-ES_tradnl" sz="1000" dirty="0" err="1" smtClean="0"/>
                <a:t>Jurica</a:t>
              </a:r>
              <a:r>
                <a:rPr lang="es-ES_tradnl" sz="1000" dirty="0" smtClean="0"/>
                <a:t> dentro de </a:t>
              </a:r>
              <a:r>
                <a:rPr lang="es-ES_tradnl" sz="1000" dirty="0" err="1" smtClean="0"/>
                <a:t>Urban</a:t>
              </a:r>
              <a:r>
                <a:rPr lang="es-ES_tradnl" sz="1000" dirty="0" smtClean="0"/>
                <a:t> Center)</a:t>
              </a:r>
              <a:br>
                <a:rPr lang="es-ES_tradnl" sz="1000" dirty="0" smtClean="0"/>
              </a:br>
              <a:r>
                <a:rPr lang="es-ES_tradnl" sz="1000" dirty="0" smtClean="0"/>
                <a:t/>
              </a:r>
              <a:br>
                <a:rPr lang="es-ES_tradnl" sz="1000" dirty="0" smtClean="0"/>
              </a:br>
              <a:r>
                <a:rPr lang="es-ES_tradnl" sz="1000" dirty="0" smtClean="0"/>
                <a:t>T. (442) 103-3900</a:t>
              </a:r>
              <a:br>
                <a:rPr lang="es-ES_tradnl" sz="1000" dirty="0" smtClean="0"/>
              </a:br>
              <a:r>
                <a:rPr lang="es-ES_tradnl" sz="1000" dirty="0" smtClean="0"/>
                <a:t>01800-248-9397</a:t>
              </a:r>
              <a:endParaRPr lang="es-ES_tradnl" sz="1000" dirty="0"/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185057" y="3472543"/>
              <a:ext cx="1240972" cy="881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Título 1"/>
            <p:cNvSpPr txBox="1">
              <a:spLocks/>
            </p:cNvSpPr>
            <p:nvPr/>
          </p:nvSpPr>
          <p:spPr>
            <a:xfrm>
              <a:off x="3407228" y="3472543"/>
              <a:ext cx="1752601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1000" dirty="0" smtClean="0"/>
                <a:t>Sencilla - $ 1,111.35</a:t>
              </a:r>
              <a:endParaRPr lang="en-US" sz="1000" dirty="0"/>
            </a:p>
            <a:p>
              <a:pPr algn="l">
                <a:lnSpc>
                  <a:spcPct val="100000"/>
                </a:lnSpc>
              </a:pPr>
              <a:r>
                <a:rPr lang="en-US" sz="1000" dirty="0" err="1" smtClean="0"/>
                <a:t>Doble</a:t>
              </a:r>
              <a:r>
                <a:rPr lang="en-US" sz="1000" dirty="0" smtClean="0"/>
                <a:t> - </a:t>
              </a:r>
              <a:r>
                <a:rPr lang="en-US" sz="1000" dirty="0"/>
                <a:t>$ </a:t>
              </a:r>
              <a:r>
                <a:rPr lang="en-US" sz="1000" dirty="0" smtClean="0"/>
                <a:t> 1,230..85</a:t>
              </a:r>
              <a:endParaRPr lang="es-ES_tradnl" sz="1000" dirty="0"/>
            </a:p>
          </p:txBody>
        </p:sp>
        <p:sp>
          <p:nvSpPr>
            <p:cNvPr id="21" name="Título 1"/>
            <p:cNvSpPr txBox="1">
              <a:spLocks/>
            </p:cNvSpPr>
            <p:nvPr/>
          </p:nvSpPr>
          <p:spPr>
            <a:xfrm>
              <a:off x="5257800" y="3472543"/>
              <a:ext cx="1219200" cy="91836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MX" sz="1000" dirty="0" smtClean="0"/>
                <a:t>Incluye Impuestos Desayuno, internet, gimnasio</a:t>
              </a:r>
              <a:endParaRPr lang="es-ES_tradnl" sz="1000" dirty="0"/>
            </a:p>
          </p:txBody>
        </p:sp>
        <p:sp>
          <p:nvSpPr>
            <p:cNvPr id="22" name="Título 1"/>
            <p:cNvSpPr txBox="1">
              <a:spLocks/>
            </p:cNvSpPr>
            <p:nvPr/>
          </p:nvSpPr>
          <p:spPr>
            <a:xfrm>
              <a:off x="64770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Sr. Alberto Anzures</a:t>
              </a:r>
              <a:endParaRPr lang="es-ES_tradnl" sz="1000" dirty="0"/>
            </a:p>
          </p:txBody>
        </p:sp>
        <p:cxnSp>
          <p:nvCxnSpPr>
            <p:cNvPr id="23" name="Conector recto 22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900" b="1" dirty="0"/>
                <a:t>City Express   "Querétaro -</a:t>
              </a:r>
              <a:r>
                <a:rPr lang="en-US" sz="900" b="1" dirty="0" err="1"/>
                <a:t>Jurica</a:t>
              </a:r>
              <a:r>
                <a:rPr lang="en-US" sz="900" b="1" dirty="0"/>
                <a:t>"</a:t>
              </a:r>
              <a:endParaRPr lang="es-ES_tradnl" sz="900" b="1" dirty="0"/>
            </a:p>
          </p:txBody>
        </p:sp>
      </p:grpSp>
      <p:pic>
        <p:nvPicPr>
          <p:cNvPr id="28" name="Imagen 27"/>
          <p:cNvPicPr>
            <a:picLocks noChangeAspect="1"/>
          </p:cNvPicPr>
          <p:nvPr/>
        </p:nvPicPr>
        <p:blipFill rotWithShape="1">
          <a:blip r:embed="rId4"/>
          <a:srcRect t="4829"/>
          <a:stretch/>
        </p:blipFill>
        <p:spPr>
          <a:xfrm>
            <a:off x="229279" y="3580845"/>
            <a:ext cx="1152525" cy="297777"/>
          </a:xfrm>
          <a:prstGeom prst="rect">
            <a:avLst/>
          </a:prstGeom>
        </p:spPr>
      </p:pic>
      <p:grpSp>
        <p:nvGrpSpPr>
          <p:cNvPr id="30" name="Agrupar 29"/>
          <p:cNvGrpSpPr/>
          <p:nvPr/>
        </p:nvGrpSpPr>
        <p:grpSpPr>
          <a:xfrm>
            <a:off x="185057" y="4510751"/>
            <a:ext cx="7402287" cy="971581"/>
            <a:chOff x="185057" y="3472542"/>
            <a:chExt cx="7402287" cy="971581"/>
          </a:xfrm>
        </p:grpSpPr>
        <p:sp>
          <p:nvSpPr>
            <p:cNvPr id="31" name="Título 1"/>
            <p:cNvSpPr txBox="1">
              <a:spLocks/>
            </p:cNvSpPr>
            <p:nvPr/>
          </p:nvSpPr>
          <p:spPr>
            <a:xfrm>
              <a:off x="1545770" y="3472542"/>
              <a:ext cx="1752601" cy="95794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b="1" u="sng" dirty="0" smtClean="0"/>
                <a:t>M</a:t>
              </a:r>
              <a:r>
                <a:rPr lang="es-ES" sz="1000" b="1" u="sng" dirty="0" err="1" smtClean="0"/>
                <a:t>éxico</a:t>
              </a:r>
              <a:r>
                <a:rPr lang="es-ES_tradnl" sz="1000" dirty="0" smtClean="0"/>
                <a:t/>
              </a:r>
              <a:br>
                <a:rPr lang="es-ES_tradnl" sz="1000" dirty="0" smtClean="0"/>
              </a:br>
              <a:r>
                <a:rPr lang="es-ES_tradnl" sz="1000" dirty="0" smtClean="0"/>
                <a:t/>
              </a:r>
              <a:br>
                <a:rPr lang="es-ES_tradnl" sz="1000" dirty="0" smtClean="0"/>
              </a:br>
              <a:r>
                <a:rPr lang="es-ES_tradnl" sz="1000" dirty="0" smtClean="0"/>
                <a:t>01800-248-9397</a:t>
              </a:r>
              <a:endParaRPr lang="es-ES_tradnl" sz="1000" dirty="0"/>
            </a:p>
          </p:txBody>
        </p:sp>
        <p:sp>
          <p:nvSpPr>
            <p:cNvPr id="32" name="Rectángulo 31"/>
            <p:cNvSpPr/>
            <p:nvPr/>
          </p:nvSpPr>
          <p:spPr>
            <a:xfrm>
              <a:off x="185057" y="3472543"/>
              <a:ext cx="1240972" cy="881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3" name="Título 1"/>
            <p:cNvSpPr txBox="1">
              <a:spLocks/>
            </p:cNvSpPr>
            <p:nvPr/>
          </p:nvSpPr>
          <p:spPr>
            <a:xfrm>
              <a:off x="3407228" y="3472543"/>
              <a:ext cx="1752601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1000" dirty="0" smtClean="0"/>
                <a:t>Sencilla - $ </a:t>
              </a:r>
              <a:r>
                <a:rPr lang="fi-FI" sz="1000" dirty="0" smtClean="0"/>
                <a:t>1,480</a:t>
              </a:r>
              <a:r>
                <a:rPr lang="en-US" sz="1000" dirty="0" smtClean="0"/>
                <a:t>.ºº</a:t>
              </a:r>
              <a:endParaRPr lang="en-US" sz="1000" dirty="0"/>
            </a:p>
            <a:p>
              <a:pPr algn="l">
                <a:lnSpc>
                  <a:spcPct val="100000"/>
                </a:lnSpc>
              </a:pPr>
              <a:r>
                <a:rPr lang="en-US" sz="1000" dirty="0" err="1" smtClean="0"/>
                <a:t>Doble</a:t>
              </a:r>
              <a:r>
                <a:rPr lang="en-US" sz="1000" dirty="0" smtClean="0"/>
                <a:t> - </a:t>
              </a:r>
              <a:r>
                <a:rPr lang="en-US" sz="1000" dirty="0"/>
                <a:t>$ </a:t>
              </a:r>
              <a:r>
                <a:rPr lang="is-IS" sz="1000" dirty="0" smtClean="0"/>
                <a:t>1,600</a:t>
              </a:r>
              <a:r>
                <a:rPr lang="en-US" sz="1000" dirty="0" smtClean="0"/>
                <a:t>.ºº</a:t>
              </a:r>
            </a:p>
            <a:p>
              <a:pPr algn="l">
                <a:lnSpc>
                  <a:spcPct val="100000"/>
                </a:lnSpc>
              </a:pPr>
              <a:r>
                <a:rPr lang="en-US" sz="1000" dirty="0" smtClean="0"/>
                <a:t>Superior - $ 1600.00</a:t>
              </a:r>
              <a:endParaRPr lang="es-ES_tradnl" sz="1000" dirty="0"/>
            </a:p>
          </p:txBody>
        </p:sp>
        <p:sp>
          <p:nvSpPr>
            <p:cNvPr id="34" name="Título 1"/>
            <p:cNvSpPr txBox="1">
              <a:spLocks/>
            </p:cNvSpPr>
            <p:nvPr/>
          </p:nvSpPr>
          <p:spPr>
            <a:xfrm>
              <a:off x="52578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M</a:t>
              </a:r>
              <a:r>
                <a:rPr lang="es-ES" sz="1000" dirty="0" err="1" smtClean="0"/>
                <a:t>ás</a:t>
              </a:r>
              <a:r>
                <a:rPr lang="es-ES_tradnl" sz="1000" dirty="0" smtClean="0"/>
                <a:t> </a:t>
              </a:r>
              <a:r>
                <a:rPr lang="es-ES_tradnl" sz="1000" dirty="0"/>
                <a:t>impuestos</a:t>
              </a:r>
            </a:p>
          </p:txBody>
        </p:sp>
        <p:sp>
          <p:nvSpPr>
            <p:cNvPr id="35" name="Título 1"/>
            <p:cNvSpPr txBox="1">
              <a:spLocks/>
            </p:cNvSpPr>
            <p:nvPr/>
          </p:nvSpPr>
          <p:spPr>
            <a:xfrm>
              <a:off x="64770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-</a:t>
              </a:r>
              <a:endParaRPr lang="es-ES_tradnl" sz="1000" dirty="0"/>
            </a:p>
          </p:txBody>
        </p:sp>
        <p:cxnSp>
          <p:nvCxnSpPr>
            <p:cNvPr id="36" name="Conector recto 35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900" b="1" dirty="0"/>
                <a:t>City Express   "</a:t>
              </a:r>
              <a:r>
                <a:rPr lang="en-US" sz="900" b="1" dirty="0" err="1"/>
                <a:t>Reforma</a:t>
              </a:r>
              <a:r>
                <a:rPr lang="en-US" sz="900" b="1" dirty="0"/>
                <a:t>"</a:t>
              </a:r>
              <a:endParaRPr lang="es-ES_tradnl" sz="900" b="1" dirty="0"/>
            </a:p>
          </p:txBody>
        </p:sp>
      </p:grpSp>
      <p:pic>
        <p:nvPicPr>
          <p:cNvPr id="38" name="Imagen 37"/>
          <p:cNvPicPr>
            <a:picLocks noChangeAspect="1"/>
          </p:cNvPicPr>
          <p:nvPr/>
        </p:nvPicPr>
        <p:blipFill rotWithShape="1">
          <a:blip r:embed="rId4"/>
          <a:srcRect t="4829"/>
          <a:stretch/>
        </p:blipFill>
        <p:spPr>
          <a:xfrm>
            <a:off x="229279" y="4619054"/>
            <a:ext cx="1152525" cy="297777"/>
          </a:xfrm>
          <a:prstGeom prst="rect">
            <a:avLst/>
          </a:prstGeom>
        </p:spPr>
      </p:pic>
      <p:grpSp>
        <p:nvGrpSpPr>
          <p:cNvPr id="39" name="Agrupar 38"/>
          <p:cNvGrpSpPr/>
          <p:nvPr/>
        </p:nvGrpSpPr>
        <p:grpSpPr>
          <a:xfrm>
            <a:off x="185057" y="5544894"/>
            <a:ext cx="7402287" cy="971581"/>
            <a:chOff x="185057" y="3472542"/>
            <a:chExt cx="7402287" cy="971581"/>
          </a:xfrm>
        </p:grpSpPr>
        <p:sp>
          <p:nvSpPr>
            <p:cNvPr id="40" name="Título 1"/>
            <p:cNvSpPr txBox="1">
              <a:spLocks/>
            </p:cNvSpPr>
            <p:nvPr/>
          </p:nvSpPr>
          <p:spPr>
            <a:xfrm>
              <a:off x="1545770" y="3472542"/>
              <a:ext cx="1752601" cy="95794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b="1" u="sng" dirty="0"/>
                <a:t>M</a:t>
              </a:r>
              <a:r>
                <a:rPr lang="es-ES" sz="1000" b="1" u="sng" dirty="0" err="1"/>
                <a:t>éxico</a:t>
              </a:r>
              <a:r>
                <a:rPr lang="es-ES_tradnl" sz="1000" dirty="0"/>
                <a:t/>
              </a:r>
              <a:br>
                <a:rPr lang="es-ES_tradnl" sz="1000" dirty="0"/>
              </a:br>
              <a:r>
                <a:rPr lang="es-ES_tradnl" sz="1000" dirty="0"/>
                <a:t/>
              </a:r>
              <a:br>
                <a:rPr lang="es-ES_tradnl" sz="1000" dirty="0"/>
              </a:br>
              <a:r>
                <a:rPr lang="es-ES_tradnl" sz="1000" dirty="0"/>
                <a:t>01800-248-9397</a:t>
              </a:r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185057" y="3472543"/>
              <a:ext cx="1240972" cy="881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2" name="Título 1"/>
            <p:cNvSpPr txBox="1">
              <a:spLocks/>
            </p:cNvSpPr>
            <p:nvPr/>
          </p:nvSpPr>
          <p:spPr>
            <a:xfrm>
              <a:off x="3407228" y="3472543"/>
              <a:ext cx="1752601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1000" dirty="0" smtClean="0"/>
                <a:t>Sencilla - $ 1,1699.ºº</a:t>
              </a:r>
              <a:endParaRPr lang="en-US" sz="1000" dirty="0"/>
            </a:p>
            <a:p>
              <a:pPr algn="l">
                <a:lnSpc>
                  <a:spcPct val="100000"/>
                </a:lnSpc>
              </a:pPr>
              <a:r>
                <a:rPr lang="en-US" sz="1000" dirty="0" err="1" smtClean="0"/>
                <a:t>Doble</a:t>
              </a:r>
              <a:r>
                <a:rPr lang="en-US" sz="1000" dirty="0" smtClean="0"/>
                <a:t> - </a:t>
              </a:r>
              <a:r>
                <a:rPr lang="en-US" sz="1000" dirty="0"/>
                <a:t>$ </a:t>
              </a:r>
              <a:r>
                <a:rPr lang="en-US" sz="1000" dirty="0" smtClean="0"/>
                <a:t>1,239.ºº</a:t>
              </a:r>
              <a:endParaRPr lang="es-ES_tradnl" sz="1000" dirty="0"/>
            </a:p>
          </p:txBody>
        </p:sp>
        <p:sp>
          <p:nvSpPr>
            <p:cNvPr id="43" name="Título 1"/>
            <p:cNvSpPr txBox="1">
              <a:spLocks/>
            </p:cNvSpPr>
            <p:nvPr/>
          </p:nvSpPr>
          <p:spPr>
            <a:xfrm>
              <a:off x="52578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M</a:t>
              </a:r>
              <a:r>
                <a:rPr lang="es-ES" sz="1000" dirty="0" err="1" smtClean="0"/>
                <a:t>ás</a:t>
              </a:r>
              <a:r>
                <a:rPr lang="es-ES_tradnl" sz="1000" dirty="0" smtClean="0"/>
                <a:t> </a:t>
              </a:r>
              <a:r>
                <a:rPr lang="es-ES_tradnl" sz="1000" dirty="0"/>
                <a:t>impuestos</a:t>
              </a:r>
            </a:p>
          </p:txBody>
        </p:sp>
        <p:sp>
          <p:nvSpPr>
            <p:cNvPr id="44" name="Título 1"/>
            <p:cNvSpPr txBox="1">
              <a:spLocks/>
            </p:cNvSpPr>
            <p:nvPr/>
          </p:nvSpPr>
          <p:spPr>
            <a:xfrm>
              <a:off x="64770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" sz="1000" dirty="0" smtClean="0"/>
                <a:t>-</a:t>
              </a:r>
              <a:endParaRPr lang="es-ES_tradnl" sz="1000" dirty="0"/>
            </a:p>
          </p:txBody>
        </p:sp>
        <p:cxnSp>
          <p:nvCxnSpPr>
            <p:cNvPr id="45" name="Conector recto 44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900" b="1" dirty="0"/>
                <a:t>City Express  "</a:t>
              </a:r>
              <a:r>
                <a:rPr lang="en-US" sz="900" b="1" dirty="0" err="1"/>
                <a:t>Insurgentes</a:t>
              </a:r>
              <a:r>
                <a:rPr lang="en-US" sz="900" b="1" dirty="0"/>
                <a:t> Sur"</a:t>
              </a:r>
              <a:endParaRPr lang="es-ES_tradnl" sz="900" b="1" dirty="0"/>
            </a:p>
          </p:txBody>
        </p:sp>
      </p:grpSp>
      <p:pic>
        <p:nvPicPr>
          <p:cNvPr id="47" name="Imagen 46"/>
          <p:cNvPicPr>
            <a:picLocks noChangeAspect="1"/>
          </p:cNvPicPr>
          <p:nvPr/>
        </p:nvPicPr>
        <p:blipFill rotWithShape="1">
          <a:blip r:embed="rId4"/>
          <a:srcRect t="4829"/>
          <a:stretch/>
        </p:blipFill>
        <p:spPr>
          <a:xfrm>
            <a:off x="229279" y="5653197"/>
            <a:ext cx="1152525" cy="297777"/>
          </a:xfrm>
          <a:prstGeom prst="rect">
            <a:avLst/>
          </a:prstGeom>
        </p:spPr>
      </p:pic>
      <p:grpSp>
        <p:nvGrpSpPr>
          <p:cNvPr id="48" name="Agrupar 47"/>
          <p:cNvGrpSpPr/>
          <p:nvPr/>
        </p:nvGrpSpPr>
        <p:grpSpPr>
          <a:xfrm>
            <a:off x="185057" y="6553754"/>
            <a:ext cx="7402287" cy="971581"/>
            <a:chOff x="185057" y="3472542"/>
            <a:chExt cx="7402287" cy="971581"/>
          </a:xfrm>
        </p:grpSpPr>
        <p:sp>
          <p:nvSpPr>
            <p:cNvPr id="49" name="Título 1"/>
            <p:cNvSpPr txBox="1">
              <a:spLocks/>
            </p:cNvSpPr>
            <p:nvPr/>
          </p:nvSpPr>
          <p:spPr>
            <a:xfrm>
              <a:off x="1545770" y="3472542"/>
              <a:ext cx="1752601" cy="95794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b="1" u="sng" dirty="0"/>
                <a:t>M</a:t>
              </a:r>
              <a:r>
                <a:rPr lang="es-ES" sz="1000" b="1" u="sng" dirty="0" err="1"/>
                <a:t>éxico</a:t>
              </a:r>
              <a:r>
                <a:rPr lang="es-ES_tradnl" sz="1000" dirty="0"/>
                <a:t/>
              </a:r>
              <a:br>
                <a:rPr lang="es-ES_tradnl" sz="1000" dirty="0"/>
              </a:br>
              <a:r>
                <a:rPr lang="es-ES_tradnl" sz="1000" dirty="0"/>
                <a:t/>
              </a:r>
              <a:br>
                <a:rPr lang="es-ES_tradnl" sz="1000" dirty="0"/>
              </a:br>
              <a:r>
                <a:rPr lang="es-ES_tradnl" sz="1000" dirty="0"/>
                <a:t>01800-248-9397</a:t>
              </a:r>
            </a:p>
          </p:txBody>
        </p:sp>
        <p:sp>
          <p:nvSpPr>
            <p:cNvPr id="50" name="Rectángulo 49"/>
            <p:cNvSpPr/>
            <p:nvPr/>
          </p:nvSpPr>
          <p:spPr>
            <a:xfrm>
              <a:off x="185057" y="3472543"/>
              <a:ext cx="1240972" cy="881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1" name="Título 1"/>
            <p:cNvSpPr txBox="1">
              <a:spLocks/>
            </p:cNvSpPr>
            <p:nvPr/>
          </p:nvSpPr>
          <p:spPr>
            <a:xfrm>
              <a:off x="3407228" y="3472543"/>
              <a:ext cx="1752601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1000" dirty="0" smtClean="0"/>
                <a:t>Sencilla - $ 1,249.ºº</a:t>
              </a:r>
              <a:endParaRPr lang="en-US" sz="1000" dirty="0"/>
            </a:p>
            <a:p>
              <a:pPr algn="l">
                <a:lnSpc>
                  <a:spcPct val="100000"/>
                </a:lnSpc>
              </a:pPr>
              <a:r>
                <a:rPr lang="en-US" sz="1000" dirty="0" err="1" smtClean="0"/>
                <a:t>Doble</a:t>
              </a:r>
              <a:r>
                <a:rPr lang="en-US" sz="1000" dirty="0" smtClean="0"/>
                <a:t> - </a:t>
              </a:r>
              <a:r>
                <a:rPr lang="en-US" sz="1000" dirty="0"/>
                <a:t>$ </a:t>
              </a:r>
              <a:r>
                <a:rPr lang="en-US" sz="1000" dirty="0" smtClean="0"/>
                <a:t>1,350.ºº</a:t>
              </a:r>
              <a:endParaRPr lang="es-ES_tradnl" sz="1000" dirty="0"/>
            </a:p>
          </p:txBody>
        </p:sp>
        <p:sp>
          <p:nvSpPr>
            <p:cNvPr id="52" name="Título 1"/>
            <p:cNvSpPr txBox="1">
              <a:spLocks/>
            </p:cNvSpPr>
            <p:nvPr/>
          </p:nvSpPr>
          <p:spPr>
            <a:xfrm>
              <a:off x="52578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M</a:t>
              </a:r>
              <a:r>
                <a:rPr lang="es-ES" sz="1000" dirty="0" err="1" smtClean="0"/>
                <a:t>ás</a:t>
              </a:r>
              <a:r>
                <a:rPr lang="es-ES_tradnl" sz="1000" dirty="0" smtClean="0"/>
                <a:t> </a:t>
              </a:r>
              <a:r>
                <a:rPr lang="es-ES_tradnl" sz="1000" dirty="0"/>
                <a:t>impuestos</a:t>
              </a:r>
            </a:p>
          </p:txBody>
        </p:sp>
        <p:sp>
          <p:nvSpPr>
            <p:cNvPr id="53" name="Título 1"/>
            <p:cNvSpPr txBox="1">
              <a:spLocks/>
            </p:cNvSpPr>
            <p:nvPr/>
          </p:nvSpPr>
          <p:spPr>
            <a:xfrm>
              <a:off x="64770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" sz="1000" dirty="0" smtClean="0"/>
                <a:t>-</a:t>
              </a:r>
              <a:endParaRPr lang="es-ES_tradnl" sz="1000" dirty="0"/>
            </a:p>
          </p:txBody>
        </p:sp>
        <p:cxnSp>
          <p:nvCxnSpPr>
            <p:cNvPr id="54" name="Conector recto 53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900" b="1" dirty="0"/>
                <a:t>City Express  " Angel (</a:t>
              </a:r>
              <a:r>
                <a:rPr lang="en-US" sz="900" b="1" dirty="0" err="1"/>
                <a:t>Reforma</a:t>
              </a:r>
              <a:r>
                <a:rPr lang="en-US" sz="900" b="1" dirty="0"/>
                <a:t>)"</a:t>
              </a:r>
              <a:endParaRPr lang="es-ES_tradnl" sz="900" b="1" dirty="0"/>
            </a:p>
          </p:txBody>
        </p:sp>
      </p:grpSp>
      <p:pic>
        <p:nvPicPr>
          <p:cNvPr id="56" name="Imagen 55"/>
          <p:cNvPicPr>
            <a:picLocks noChangeAspect="1"/>
          </p:cNvPicPr>
          <p:nvPr/>
        </p:nvPicPr>
        <p:blipFill rotWithShape="1">
          <a:blip r:embed="rId4"/>
          <a:srcRect t="4829"/>
          <a:stretch/>
        </p:blipFill>
        <p:spPr>
          <a:xfrm>
            <a:off x="229279" y="6662057"/>
            <a:ext cx="1152525" cy="297777"/>
          </a:xfrm>
          <a:prstGeom prst="rect">
            <a:avLst/>
          </a:prstGeom>
        </p:spPr>
      </p:pic>
      <p:grpSp>
        <p:nvGrpSpPr>
          <p:cNvPr id="57" name="Agrupar 56"/>
          <p:cNvGrpSpPr/>
          <p:nvPr/>
        </p:nvGrpSpPr>
        <p:grpSpPr>
          <a:xfrm>
            <a:off x="185057" y="7551273"/>
            <a:ext cx="7402287" cy="971581"/>
            <a:chOff x="185057" y="3472542"/>
            <a:chExt cx="7402287" cy="971581"/>
          </a:xfrm>
        </p:grpSpPr>
        <p:sp>
          <p:nvSpPr>
            <p:cNvPr id="58" name="Título 1"/>
            <p:cNvSpPr txBox="1">
              <a:spLocks/>
            </p:cNvSpPr>
            <p:nvPr/>
          </p:nvSpPr>
          <p:spPr>
            <a:xfrm>
              <a:off x="1545770" y="3472542"/>
              <a:ext cx="1752601" cy="95794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b="1" u="sng" dirty="0"/>
                <a:t>M</a:t>
              </a:r>
              <a:r>
                <a:rPr lang="es-ES" sz="1000" b="1" u="sng" dirty="0" err="1"/>
                <a:t>éxico</a:t>
              </a:r>
              <a:r>
                <a:rPr lang="es-ES_tradnl" sz="1000" dirty="0"/>
                <a:t/>
              </a:r>
              <a:br>
                <a:rPr lang="es-ES_tradnl" sz="1000" dirty="0"/>
              </a:br>
              <a:r>
                <a:rPr lang="es-ES_tradnl" sz="1000" dirty="0"/>
                <a:t/>
              </a:r>
              <a:br>
                <a:rPr lang="es-ES_tradnl" sz="1000" dirty="0"/>
              </a:br>
              <a:r>
                <a:rPr lang="es-ES_tradnl" sz="1000" dirty="0"/>
                <a:t>01800-248-9397</a:t>
              </a:r>
            </a:p>
          </p:txBody>
        </p:sp>
        <p:sp>
          <p:nvSpPr>
            <p:cNvPr id="59" name="Rectángulo 58"/>
            <p:cNvSpPr/>
            <p:nvPr/>
          </p:nvSpPr>
          <p:spPr>
            <a:xfrm>
              <a:off x="185057" y="3472543"/>
              <a:ext cx="1240972" cy="881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0" name="Título 1"/>
            <p:cNvSpPr txBox="1">
              <a:spLocks/>
            </p:cNvSpPr>
            <p:nvPr/>
          </p:nvSpPr>
          <p:spPr>
            <a:xfrm>
              <a:off x="3407228" y="3472543"/>
              <a:ext cx="1752601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1000" dirty="0" smtClean="0"/>
                <a:t>Sencilla - $869.ºº</a:t>
              </a:r>
              <a:endParaRPr lang="en-US" sz="1000" dirty="0"/>
            </a:p>
            <a:p>
              <a:pPr algn="l">
                <a:lnSpc>
                  <a:spcPct val="100000"/>
                </a:lnSpc>
              </a:pPr>
              <a:r>
                <a:rPr lang="en-US" sz="1000" dirty="0" err="1" smtClean="0"/>
                <a:t>Doble</a:t>
              </a:r>
              <a:r>
                <a:rPr lang="en-US" sz="1000" dirty="0" smtClean="0"/>
                <a:t> - </a:t>
              </a:r>
              <a:r>
                <a:rPr lang="en-US" sz="1000" dirty="0"/>
                <a:t>$ </a:t>
              </a:r>
              <a:r>
                <a:rPr lang="en-US" sz="1000" dirty="0" smtClean="0"/>
                <a:t>939.ºº</a:t>
              </a:r>
              <a:endParaRPr lang="es-ES_tradnl" sz="1000" dirty="0"/>
            </a:p>
          </p:txBody>
        </p:sp>
        <p:sp>
          <p:nvSpPr>
            <p:cNvPr id="61" name="Título 1"/>
            <p:cNvSpPr txBox="1">
              <a:spLocks/>
            </p:cNvSpPr>
            <p:nvPr/>
          </p:nvSpPr>
          <p:spPr>
            <a:xfrm>
              <a:off x="52578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M</a:t>
              </a:r>
              <a:r>
                <a:rPr lang="es-ES" sz="1000" dirty="0" err="1" smtClean="0"/>
                <a:t>ás</a:t>
              </a:r>
              <a:r>
                <a:rPr lang="es-ES_tradnl" sz="1000" dirty="0" smtClean="0"/>
                <a:t> </a:t>
              </a:r>
              <a:r>
                <a:rPr lang="es-ES_tradnl" sz="1000" dirty="0"/>
                <a:t>impuestos</a:t>
              </a:r>
            </a:p>
          </p:txBody>
        </p:sp>
        <p:sp>
          <p:nvSpPr>
            <p:cNvPr id="62" name="Título 1"/>
            <p:cNvSpPr txBox="1">
              <a:spLocks/>
            </p:cNvSpPr>
            <p:nvPr/>
          </p:nvSpPr>
          <p:spPr>
            <a:xfrm>
              <a:off x="64770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lang="es-ES_tradnl" sz="1000" dirty="0"/>
            </a:p>
          </p:txBody>
        </p:sp>
        <p:cxnSp>
          <p:nvCxnSpPr>
            <p:cNvPr id="63" name="Conector recto 62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900" b="1" dirty="0"/>
                <a:t>City Express </a:t>
              </a:r>
              <a:r>
                <a:rPr lang="en-US" sz="900" b="1" dirty="0" err="1"/>
                <a:t>Buenavista</a:t>
              </a:r>
              <a:endParaRPr lang="es-ES_tradnl" sz="900" b="1" dirty="0"/>
            </a:p>
          </p:txBody>
        </p:sp>
      </p:grpSp>
      <p:pic>
        <p:nvPicPr>
          <p:cNvPr id="65" name="Imagen 64"/>
          <p:cNvPicPr>
            <a:picLocks noChangeAspect="1"/>
          </p:cNvPicPr>
          <p:nvPr/>
        </p:nvPicPr>
        <p:blipFill rotWithShape="1">
          <a:blip r:embed="rId4"/>
          <a:srcRect t="4829"/>
          <a:stretch/>
        </p:blipFill>
        <p:spPr>
          <a:xfrm>
            <a:off x="229279" y="7659576"/>
            <a:ext cx="1152525" cy="297777"/>
          </a:xfrm>
          <a:prstGeom prst="rect">
            <a:avLst/>
          </a:prstGeom>
        </p:spPr>
      </p:pic>
      <p:grpSp>
        <p:nvGrpSpPr>
          <p:cNvPr id="66" name="Agrupar 65"/>
          <p:cNvGrpSpPr/>
          <p:nvPr/>
        </p:nvGrpSpPr>
        <p:grpSpPr>
          <a:xfrm>
            <a:off x="185057" y="8566174"/>
            <a:ext cx="7402287" cy="971581"/>
            <a:chOff x="185057" y="3472542"/>
            <a:chExt cx="7402287" cy="971581"/>
          </a:xfrm>
        </p:grpSpPr>
        <p:sp>
          <p:nvSpPr>
            <p:cNvPr id="67" name="Título 1"/>
            <p:cNvSpPr txBox="1">
              <a:spLocks/>
            </p:cNvSpPr>
            <p:nvPr/>
          </p:nvSpPr>
          <p:spPr>
            <a:xfrm>
              <a:off x="1545770" y="3472542"/>
              <a:ext cx="1752601" cy="95794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b="1" u="sng" dirty="0"/>
                <a:t>M</a:t>
              </a:r>
              <a:r>
                <a:rPr lang="es-ES" sz="1000" b="1" u="sng" dirty="0" err="1"/>
                <a:t>éxico</a:t>
              </a:r>
              <a:r>
                <a:rPr lang="es-ES_tradnl" sz="1000" dirty="0"/>
                <a:t/>
              </a:r>
              <a:br>
                <a:rPr lang="es-ES_tradnl" sz="1000" dirty="0"/>
              </a:br>
              <a:r>
                <a:rPr lang="es-ES_tradnl" sz="1000" dirty="0"/>
                <a:t/>
              </a:r>
              <a:br>
                <a:rPr lang="es-ES_tradnl" sz="1000" dirty="0"/>
              </a:br>
              <a:r>
                <a:rPr lang="es-ES_tradnl" sz="1000" dirty="0"/>
                <a:t>01800-248-9397</a:t>
              </a:r>
            </a:p>
          </p:txBody>
        </p:sp>
        <p:sp>
          <p:nvSpPr>
            <p:cNvPr id="68" name="Rectángulo 67"/>
            <p:cNvSpPr/>
            <p:nvPr/>
          </p:nvSpPr>
          <p:spPr>
            <a:xfrm>
              <a:off x="185057" y="3472543"/>
              <a:ext cx="1240972" cy="881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9" name="Título 1"/>
            <p:cNvSpPr txBox="1">
              <a:spLocks/>
            </p:cNvSpPr>
            <p:nvPr/>
          </p:nvSpPr>
          <p:spPr>
            <a:xfrm>
              <a:off x="3407228" y="3472543"/>
              <a:ext cx="1752601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1000" dirty="0" smtClean="0"/>
                <a:t>Sencilla - $1,249.ºº</a:t>
              </a:r>
              <a:endParaRPr lang="en-US" sz="1000" dirty="0"/>
            </a:p>
            <a:p>
              <a:pPr algn="l">
                <a:lnSpc>
                  <a:spcPct val="100000"/>
                </a:lnSpc>
              </a:pPr>
              <a:r>
                <a:rPr lang="en-US" sz="1000" dirty="0" err="1" smtClean="0"/>
                <a:t>Doble</a:t>
              </a:r>
              <a:r>
                <a:rPr lang="en-US" sz="1000" dirty="0" smtClean="0"/>
                <a:t> - </a:t>
              </a:r>
              <a:r>
                <a:rPr lang="en-US" sz="1000" dirty="0"/>
                <a:t>$ </a:t>
              </a:r>
              <a:r>
                <a:rPr lang="en-US" sz="1000" dirty="0" smtClean="0"/>
                <a:t>1,319.ºº</a:t>
              </a:r>
              <a:endParaRPr lang="es-ES_tradnl" sz="1000" dirty="0"/>
            </a:p>
          </p:txBody>
        </p:sp>
        <p:sp>
          <p:nvSpPr>
            <p:cNvPr id="70" name="Título 1"/>
            <p:cNvSpPr txBox="1">
              <a:spLocks/>
            </p:cNvSpPr>
            <p:nvPr/>
          </p:nvSpPr>
          <p:spPr>
            <a:xfrm>
              <a:off x="52578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M</a:t>
              </a:r>
              <a:r>
                <a:rPr lang="es-ES" sz="1000" dirty="0" err="1" smtClean="0"/>
                <a:t>ás</a:t>
              </a:r>
              <a:r>
                <a:rPr lang="es-ES_tradnl" sz="1000" dirty="0" smtClean="0"/>
                <a:t> </a:t>
              </a:r>
              <a:r>
                <a:rPr lang="es-ES_tradnl" sz="1000" dirty="0"/>
                <a:t>impuestos</a:t>
              </a:r>
            </a:p>
          </p:txBody>
        </p:sp>
        <p:sp>
          <p:nvSpPr>
            <p:cNvPr id="71" name="Título 1"/>
            <p:cNvSpPr txBox="1">
              <a:spLocks/>
            </p:cNvSpPr>
            <p:nvPr/>
          </p:nvSpPr>
          <p:spPr>
            <a:xfrm>
              <a:off x="64770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lang="es-ES_tradnl" sz="1000" dirty="0"/>
            </a:p>
          </p:txBody>
        </p:sp>
        <p:cxnSp>
          <p:nvCxnSpPr>
            <p:cNvPr id="72" name="Conector recto 71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900" b="1" dirty="0"/>
                <a:t>City Express  "Santa </a:t>
              </a:r>
              <a:r>
                <a:rPr lang="en-US" sz="900" b="1" dirty="0" err="1"/>
                <a:t>Fé</a:t>
              </a:r>
              <a:r>
                <a:rPr lang="en-US" sz="900" b="1" dirty="0"/>
                <a:t>"</a:t>
              </a:r>
              <a:endParaRPr lang="es-ES_tradnl" sz="900" b="1" dirty="0"/>
            </a:p>
          </p:txBody>
        </p:sp>
      </p:grpSp>
      <p:pic>
        <p:nvPicPr>
          <p:cNvPr id="74" name="Imagen 73"/>
          <p:cNvPicPr>
            <a:picLocks noChangeAspect="1"/>
          </p:cNvPicPr>
          <p:nvPr/>
        </p:nvPicPr>
        <p:blipFill rotWithShape="1">
          <a:blip r:embed="rId4"/>
          <a:srcRect t="4829"/>
          <a:stretch/>
        </p:blipFill>
        <p:spPr>
          <a:xfrm>
            <a:off x="229279" y="8674477"/>
            <a:ext cx="1152525" cy="29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7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9" y="0"/>
            <a:ext cx="7772400" cy="100584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grpSp>
        <p:nvGrpSpPr>
          <p:cNvPr id="69" name="Agrupar 68"/>
          <p:cNvGrpSpPr/>
          <p:nvPr/>
        </p:nvGrpSpPr>
        <p:grpSpPr>
          <a:xfrm>
            <a:off x="-14680" y="1708402"/>
            <a:ext cx="7621362" cy="1095318"/>
            <a:chOff x="185057" y="3461639"/>
            <a:chExt cx="7516683" cy="1095318"/>
          </a:xfrm>
        </p:grpSpPr>
        <p:sp>
          <p:nvSpPr>
            <p:cNvPr id="70" name="Título 1"/>
            <p:cNvSpPr txBox="1">
              <a:spLocks/>
            </p:cNvSpPr>
            <p:nvPr/>
          </p:nvSpPr>
          <p:spPr>
            <a:xfrm>
              <a:off x="1691941" y="3505585"/>
              <a:ext cx="1947266" cy="105137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MX" sz="1000" b="1" u="sng" dirty="0" smtClean="0"/>
                <a:t>Occidental JF, Puebla</a:t>
              </a:r>
            </a:p>
            <a:p>
              <a:pPr algn="l"/>
              <a:r>
                <a:rPr lang="es-MX" sz="900" dirty="0" smtClean="0"/>
                <a:t>Zacatlán 10 Col. La Paz</a:t>
              </a:r>
              <a:r>
                <a:rPr lang="fr-FR" sz="1000" dirty="0" smtClean="0"/>
                <a:t>, Puebla de Zaragoza, Puebla,76160 </a:t>
              </a:r>
              <a:r>
                <a:rPr lang="es-ES_tradnl" sz="1000" dirty="0" smtClean="0"/>
                <a:t/>
              </a:r>
              <a:br>
                <a:rPr lang="es-ES_tradnl" sz="1000" dirty="0" smtClean="0"/>
              </a:br>
              <a:r>
                <a:rPr lang="es-ES_tradnl" sz="1000" dirty="0"/>
                <a:t>T. </a:t>
              </a:r>
              <a:r>
                <a:rPr lang="es-ES_tradnl" sz="1000" dirty="0" smtClean="0"/>
                <a:t>(222)  303-0000</a:t>
              </a:r>
            </a:p>
            <a:p>
              <a:pPr algn="l"/>
              <a:endParaRPr lang="es-ES_tradnl" sz="900" dirty="0" smtClean="0"/>
            </a:p>
            <a:p>
              <a:pPr algn="l"/>
              <a:r>
                <a:rPr lang="es-ES_tradnl" sz="900" dirty="0" smtClean="0"/>
                <a:t>jfpuebla@barcelo.com</a:t>
              </a:r>
            </a:p>
            <a:p>
              <a:pPr algn="l"/>
              <a:endParaRPr lang="es-ES_tradnl" sz="1000" dirty="0" smtClean="0"/>
            </a:p>
            <a:p>
              <a:pPr algn="l"/>
              <a:endParaRPr lang="es-ES_tradnl" sz="1000" dirty="0"/>
            </a:p>
          </p:txBody>
        </p:sp>
        <p:sp>
          <p:nvSpPr>
            <p:cNvPr id="73" name="Título 1"/>
            <p:cNvSpPr txBox="1">
              <a:spLocks/>
            </p:cNvSpPr>
            <p:nvPr/>
          </p:nvSpPr>
          <p:spPr>
            <a:xfrm>
              <a:off x="5377765" y="3461639"/>
              <a:ext cx="1236117" cy="103351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92500" lnSpcReduction="10000"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MX" sz="1100" dirty="0" smtClean="0"/>
                <a:t>Con Impuestos</a:t>
              </a:r>
              <a:endParaRPr lang="es-ES_tradnl" sz="1100" dirty="0" smtClean="0"/>
            </a:p>
            <a:p>
              <a:pPr algn="l"/>
              <a:r>
                <a:rPr lang="es-ES_tradnl" sz="1100" dirty="0" smtClean="0"/>
                <a:t>Incluye estacionamiento, desayuno (una persona) y </a:t>
              </a:r>
              <a:r>
                <a:rPr lang="es-ES_tradnl" sz="1100" dirty="0" err="1" smtClean="0"/>
                <a:t>Wi</a:t>
              </a:r>
              <a:r>
                <a:rPr lang="es-ES_tradnl" sz="1100" dirty="0" smtClean="0"/>
                <a:t>-Fi.</a:t>
              </a:r>
            </a:p>
            <a:p>
              <a:pPr algn="l"/>
              <a:r>
                <a:rPr lang="es-ES_tradnl" sz="1100" dirty="0" smtClean="0"/>
                <a:t>$150 desayuno adicional</a:t>
              </a:r>
            </a:p>
            <a:p>
              <a:pPr algn="l"/>
              <a:endParaRPr lang="es-ES_tradnl" sz="1000" dirty="0"/>
            </a:p>
          </p:txBody>
        </p:sp>
        <p:sp>
          <p:nvSpPr>
            <p:cNvPr id="74" name="Título 1"/>
            <p:cNvSpPr txBox="1">
              <a:spLocks/>
            </p:cNvSpPr>
            <p:nvPr/>
          </p:nvSpPr>
          <p:spPr>
            <a:xfrm>
              <a:off x="6641126" y="3461639"/>
              <a:ext cx="1060614" cy="89194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92500"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Venus Orea Alonso </a:t>
              </a:r>
            </a:p>
            <a:p>
              <a:pPr algn="l"/>
              <a:r>
                <a:rPr lang="es-ES_tradnl" sz="1000" dirty="0" smtClean="0"/>
                <a:t>Tel (222) 303-0070</a:t>
              </a:r>
            </a:p>
            <a:p>
              <a:pPr algn="l"/>
              <a:r>
                <a:rPr lang="es-ES_tradnl" sz="1000" dirty="0" smtClean="0"/>
                <a:t>Jfpuebla.comercial@ occidentalhotels.com</a:t>
              </a:r>
            </a:p>
            <a:p>
              <a:pPr algn="l"/>
              <a:endParaRPr lang="es-ES_tradnl" sz="1000" dirty="0"/>
            </a:p>
            <a:p>
              <a:pPr algn="l"/>
              <a:endParaRPr lang="es-ES_tradnl" sz="1000" dirty="0"/>
            </a:p>
            <a:p>
              <a:pPr algn="l"/>
              <a:endParaRPr lang="es-ES_tradnl" sz="1000" dirty="0"/>
            </a:p>
          </p:txBody>
        </p:sp>
        <p:cxnSp>
          <p:nvCxnSpPr>
            <p:cNvPr id="75" name="Conector recto 74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Agrupar 68"/>
          <p:cNvGrpSpPr/>
          <p:nvPr/>
        </p:nvGrpSpPr>
        <p:grpSpPr>
          <a:xfrm>
            <a:off x="231871" y="9050825"/>
            <a:ext cx="7568007" cy="909717"/>
            <a:chOff x="185057" y="3472543"/>
            <a:chExt cx="7568007" cy="971580"/>
          </a:xfrm>
        </p:grpSpPr>
        <p:sp>
          <p:nvSpPr>
            <p:cNvPr id="85" name="Título 1"/>
            <p:cNvSpPr txBox="1">
              <a:spLocks/>
            </p:cNvSpPr>
            <p:nvPr/>
          </p:nvSpPr>
          <p:spPr>
            <a:xfrm>
              <a:off x="6477000" y="3472543"/>
              <a:ext cx="127606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lang="es-ES_tradnl" sz="1000" dirty="0"/>
            </a:p>
          </p:txBody>
        </p:sp>
        <p:cxnSp>
          <p:nvCxnSpPr>
            <p:cNvPr id="95" name="Conector recto 94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endParaRPr lang="es-ES_tradnl" sz="900" b="1" dirty="0"/>
            </a:p>
          </p:txBody>
        </p:sp>
      </p:grpSp>
      <p:sp>
        <p:nvSpPr>
          <p:cNvPr id="103" name="Título 1"/>
          <p:cNvSpPr txBox="1">
            <a:spLocks/>
          </p:cNvSpPr>
          <p:nvPr/>
        </p:nvSpPr>
        <p:spPr>
          <a:xfrm>
            <a:off x="3418111" y="1695292"/>
            <a:ext cx="1812074" cy="983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000" dirty="0" err="1" smtClean="0"/>
              <a:t>Tarifas</a:t>
            </a:r>
            <a:r>
              <a:rPr lang="en-US" sz="1000" dirty="0" smtClean="0"/>
              <a:t> – </a:t>
            </a:r>
          </a:p>
          <a:p>
            <a:pPr algn="l">
              <a:lnSpc>
                <a:spcPct val="100000"/>
              </a:lnSpc>
            </a:pPr>
            <a:r>
              <a:rPr lang="en-US" sz="1000" b="1" dirty="0" err="1" smtClean="0"/>
              <a:t>Habitación</a:t>
            </a:r>
            <a:r>
              <a:rPr lang="en-US" sz="1000" b="1" dirty="0" smtClean="0"/>
              <a:t> Superior Room (</a:t>
            </a:r>
            <a:r>
              <a:rPr lang="en-US" sz="1000" b="1" dirty="0" err="1" smtClean="0"/>
              <a:t>uso</a:t>
            </a:r>
            <a:r>
              <a:rPr lang="en-US" sz="1000" b="1" dirty="0" smtClean="0"/>
              <a:t> individual) $1,010.00</a:t>
            </a:r>
            <a:endParaRPr lang="en-US" sz="1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lnSpc>
                <a:spcPct val="100000"/>
              </a:lnSpc>
            </a:pPr>
            <a:r>
              <a:rPr lang="en-US" sz="1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Habitación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Ejecutiva</a:t>
            </a:r>
            <a:r>
              <a: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algn="l">
              <a:lnSpc>
                <a:spcPct val="100000"/>
              </a:lnSpc>
            </a:pP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$1,260.00</a:t>
            </a:r>
          </a:p>
          <a:p>
            <a:pPr algn="l">
              <a:lnSpc>
                <a:spcPct val="100000"/>
              </a:lnSpc>
            </a:pP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Título 1"/>
          <p:cNvSpPr txBox="1">
            <a:spLocks/>
          </p:cNvSpPr>
          <p:nvPr/>
        </p:nvSpPr>
        <p:spPr>
          <a:xfrm>
            <a:off x="161179" y="9283391"/>
            <a:ext cx="1240972" cy="52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s-ES_tradnl" sz="900" b="1" dirty="0"/>
          </a:p>
        </p:txBody>
      </p:sp>
      <p:sp>
        <p:nvSpPr>
          <p:cNvPr id="107" name="Título 1"/>
          <p:cNvSpPr txBox="1">
            <a:spLocks/>
          </p:cNvSpPr>
          <p:nvPr/>
        </p:nvSpPr>
        <p:spPr>
          <a:xfrm>
            <a:off x="1525068" y="8889714"/>
            <a:ext cx="1878076" cy="1051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_tradnl" sz="1000" dirty="0"/>
          </a:p>
        </p:txBody>
      </p:sp>
      <p:sp>
        <p:nvSpPr>
          <p:cNvPr id="108" name="Título 1"/>
          <p:cNvSpPr txBox="1">
            <a:spLocks/>
          </p:cNvSpPr>
          <p:nvPr/>
        </p:nvSpPr>
        <p:spPr>
          <a:xfrm>
            <a:off x="3445726" y="8889290"/>
            <a:ext cx="1812074" cy="983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Título 1"/>
          <p:cNvSpPr txBox="1">
            <a:spLocks/>
          </p:cNvSpPr>
          <p:nvPr/>
        </p:nvSpPr>
        <p:spPr>
          <a:xfrm>
            <a:off x="5281186" y="8931282"/>
            <a:ext cx="1225549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_tradnl" sz="1000" dirty="0" smtClean="0"/>
          </a:p>
        </p:txBody>
      </p:sp>
      <p:sp>
        <p:nvSpPr>
          <p:cNvPr id="110" name="Título 1"/>
          <p:cNvSpPr txBox="1">
            <a:spLocks/>
          </p:cNvSpPr>
          <p:nvPr/>
        </p:nvSpPr>
        <p:spPr>
          <a:xfrm>
            <a:off x="6362896" y="8920090"/>
            <a:ext cx="1243786" cy="891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_tradnl" sz="1000" dirty="0"/>
          </a:p>
          <a:p>
            <a:pPr algn="l"/>
            <a:endParaRPr lang="es-ES_tradnl" sz="1000" dirty="0"/>
          </a:p>
        </p:txBody>
      </p:sp>
      <p:sp>
        <p:nvSpPr>
          <p:cNvPr id="133" name="Título 1"/>
          <p:cNvSpPr txBox="1">
            <a:spLocks/>
          </p:cNvSpPr>
          <p:nvPr/>
        </p:nvSpPr>
        <p:spPr>
          <a:xfrm>
            <a:off x="3362495" y="8884454"/>
            <a:ext cx="1812074" cy="983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lnSpc>
                <a:spcPct val="100000"/>
              </a:lnSpc>
            </a:pP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7" r="4386"/>
          <a:stretch/>
        </p:blipFill>
        <p:spPr>
          <a:xfrm>
            <a:off x="180974" y="1722223"/>
            <a:ext cx="1295401" cy="719444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7" t="19401" r="9713" b="19117"/>
          <a:stretch/>
        </p:blipFill>
        <p:spPr>
          <a:xfrm>
            <a:off x="303887" y="2791169"/>
            <a:ext cx="1041990" cy="389177"/>
          </a:xfrm>
          <a:prstGeom prst="rect">
            <a:avLst/>
          </a:prstGeom>
        </p:spPr>
      </p:pic>
      <p:grpSp>
        <p:nvGrpSpPr>
          <p:cNvPr id="21" name="Agrupar 68"/>
          <p:cNvGrpSpPr/>
          <p:nvPr/>
        </p:nvGrpSpPr>
        <p:grpSpPr>
          <a:xfrm>
            <a:off x="204107" y="2721375"/>
            <a:ext cx="7831972" cy="1033512"/>
            <a:chOff x="185057" y="3461639"/>
            <a:chExt cx="7724401" cy="1033512"/>
          </a:xfrm>
        </p:grpSpPr>
        <p:sp>
          <p:nvSpPr>
            <p:cNvPr id="22" name="Título 1"/>
            <p:cNvSpPr txBox="1">
              <a:spLocks/>
            </p:cNvSpPr>
            <p:nvPr/>
          </p:nvSpPr>
          <p:spPr>
            <a:xfrm>
              <a:off x="1453675" y="3472542"/>
              <a:ext cx="1947266" cy="94125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MX" sz="1000" b="1" u="sng" dirty="0" err="1" smtClean="0"/>
                <a:t>Holiday</a:t>
              </a:r>
              <a:r>
                <a:rPr lang="es-MX" sz="1000" b="1" u="sng" dirty="0" smtClean="0"/>
                <a:t> </a:t>
              </a:r>
              <a:r>
                <a:rPr lang="es-MX" sz="1000" b="1" u="sng" dirty="0" err="1" smtClean="0"/>
                <a:t>Inn</a:t>
              </a:r>
              <a:r>
                <a:rPr lang="es-MX" sz="1000" b="1" u="sng" dirty="0" smtClean="0"/>
                <a:t> Express Puebla</a:t>
              </a:r>
            </a:p>
            <a:p>
              <a:pPr algn="l"/>
              <a:r>
                <a:rPr lang="es-MX" sz="900" dirty="0" smtClean="0"/>
                <a:t>Av. Hermanos Serdán No.45</a:t>
              </a:r>
              <a:r>
                <a:rPr lang="fr-FR" sz="1000" dirty="0" smtClean="0"/>
                <a:t> Colonia Amor, Puebla, Pue. 72140 </a:t>
              </a:r>
              <a:r>
                <a:rPr lang="es-ES_tradnl" sz="1000" dirty="0" smtClean="0"/>
                <a:t/>
              </a:r>
              <a:br>
                <a:rPr lang="es-ES_tradnl" sz="1000" dirty="0" smtClean="0"/>
              </a:br>
              <a:r>
                <a:rPr lang="es-ES_tradnl" sz="1000" dirty="0"/>
                <a:t>T. </a:t>
              </a:r>
              <a:r>
                <a:rPr lang="es-ES_tradnl" sz="1000" dirty="0" smtClean="0"/>
                <a:t>(222)  303-0303</a:t>
              </a:r>
            </a:p>
            <a:p>
              <a:pPr algn="l"/>
              <a:r>
                <a:rPr lang="es-ES_tradnl" sz="1000" dirty="0" smtClean="0">
                  <a:hlinkClick r:id="rId5"/>
                </a:rPr>
                <a:t>www.hiexpress.com/pueblamex</a:t>
              </a:r>
              <a:endParaRPr lang="es-ES_tradnl" sz="1000" dirty="0" smtClean="0"/>
            </a:p>
            <a:p>
              <a:pPr algn="l"/>
              <a:endParaRPr lang="es-ES_tradnl" sz="1000" dirty="0" smtClean="0"/>
            </a:p>
            <a:p>
              <a:pPr algn="l"/>
              <a:endParaRPr lang="es-ES_tradnl" sz="1000" dirty="0"/>
            </a:p>
          </p:txBody>
        </p:sp>
        <p:sp>
          <p:nvSpPr>
            <p:cNvPr id="23" name="Título 1"/>
            <p:cNvSpPr txBox="1">
              <a:spLocks/>
            </p:cNvSpPr>
            <p:nvPr/>
          </p:nvSpPr>
          <p:spPr>
            <a:xfrm>
              <a:off x="5211191" y="3461639"/>
              <a:ext cx="1236117" cy="103351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MX" sz="1100" dirty="0" smtClean="0"/>
                <a:t>Más Impuestos </a:t>
              </a:r>
              <a:endParaRPr lang="es-ES_tradnl" sz="1100" dirty="0" smtClean="0"/>
            </a:p>
            <a:p>
              <a:pPr algn="l"/>
              <a:r>
                <a:rPr lang="es-ES_tradnl" sz="1100" dirty="0" smtClean="0"/>
                <a:t>Incluye estacionamiento, desayuno buffet americano,  </a:t>
              </a:r>
              <a:r>
                <a:rPr lang="es-ES_tradnl" sz="1100" dirty="0" err="1" smtClean="0"/>
                <a:t>Wi</a:t>
              </a:r>
              <a:r>
                <a:rPr lang="es-ES_tradnl" sz="1100" dirty="0" smtClean="0"/>
                <a:t>-Fi.</a:t>
              </a:r>
            </a:p>
          </p:txBody>
        </p:sp>
        <p:sp>
          <p:nvSpPr>
            <p:cNvPr id="24" name="Título 1"/>
            <p:cNvSpPr txBox="1">
              <a:spLocks/>
            </p:cNvSpPr>
            <p:nvPr/>
          </p:nvSpPr>
          <p:spPr>
            <a:xfrm>
              <a:off x="6417964" y="3521217"/>
              <a:ext cx="1491494" cy="89194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Daniela Taboada</a:t>
              </a:r>
            </a:p>
            <a:p>
              <a:pPr algn="l"/>
              <a:r>
                <a:rPr lang="es-ES_tradnl" sz="1000" dirty="0" smtClean="0"/>
                <a:t>Tel (222) 213 7320</a:t>
              </a:r>
            </a:p>
            <a:p>
              <a:pPr algn="l"/>
              <a:r>
                <a:rPr lang="es-ES_tradnl" sz="1000" dirty="0" smtClean="0"/>
                <a:t>Daniela.Taboada@grupopresidente.com</a:t>
              </a:r>
              <a:endParaRPr lang="es-ES_tradnl" sz="1000" dirty="0"/>
            </a:p>
            <a:p>
              <a:pPr algn="l"/>
              <a:endParaRPr lang="es-ES_tradnl" sz="1000" dirty="0"/>
            </a:p>
            <a:p>
              <a:pPr algn="l"/>
              <a:endParaRPr lang="es-ES_tradnl" sz="1000" dirty="0"/>
            </a:p>
          </p:txBody>
        </p:sp>
        <p:cxnSp>
          <p:nvCxnSpPr>
            <p:cNvPr id="25" name="Conector recto 24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ítulo 1"/>
          <p:cNvSpPr txBox="1">
            <a:spLocks/>
          </p:cNvSpPr>
          <p:nvPr/>
        </p:nvSpPr>
        <p:spPr>
          <a:xfrm>
            <a:off x="3410645" y="2629537"/>
            <a:ext cx="1812074" cy="983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000" dirty="0" err="1" smtClean="0"/>
              <a:t>Tarifas</a:t>
            </a:r>
            <a:r>
              <a:rPr lang="en-US" sz="1000" dirty="0" smtClean="0"/>
              <a:t> – </a:t>
            </a:r>
          </a:p>
          <a:p>
            <a:pPr algn="l">
              <a:lnSpc>
                <a:spcPct val="100000"/>
              </a:lnSpc>
            </a:pPr>
            <a:r>
              <a:rPr lang="en-US" sz="1000" b="1" dirty="0" err="1" smtClean="0"/>
              <a:t>Habitación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Sencilla</a:t>
            </a:r>
            <a:r>
              <a:rPr lang="en-US" sz="1000" b="1" dirty="0" smtClean="0"/>
              <a:t> o </a:t>
            </a:r>
            <a:r>
              <a:rPr lang="en-US" sz="1000" b="1" dirty="0" err="1" smtClean="0"/>
              <a:t>Doble</a:t>
            </a:r>
            <a:r>
              <a:rPr lang="en-US" sz="1000" b="1" dirty="0" smtClean="0"/>
              <a:t> $1,017.00</a:t>
            </a:r>
            <a:endParaRPr lang="en-US" sz="1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lnSpc>
                <a:spcPct val="100000"/>
              </a:lnSpc>
            </a:pP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Suite</a:t>
            </a:r>
          </a:p>
          <a:p>
            <a:pPr algn="l">
              <a:lnSpc>
                <a:spcPct val="100000"/>
              </a:lnSpc>
            </a:pP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$1,407.00</a:t>
            </a:r>
          </a:p>
          <a:p>
            <a:pPr algn="l">
              <a:lnSpc>
                <a:spcPct val="100000"/>
              </a:lnSpc>
            </a:pP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75" y="3706907"/>
            <a:ext cx="1162059" cy="1002375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82358" y="4662156"/>
            <a:ext cx="7506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1494821" y="3594267"/>
            <a:ext cx="19309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b="1" dirty="0" smtClean="0"/>
          </a:p>
          <a:p>
            <a:r>
              <a:rPr lang="es-MX" sz="1100" b="1" u="sng" dirty="0" smtClean="0"/>
              <a:t>Hotel Los Aluxes </a:t>
            </a:r>
          </a:p>
          <a:p>
            <a:r>
              <a:rPr lang="es-MX" sz="1100" dirty="0" smtClean="0"/>
              <a:t>Calle 60 no.444 por 49</a:t>
            </a:r>
          </a:p>
          <a:p>
            <a:r>
              <a:rPr lang="es-MX" sz="1100" dirty="0" smtClean="0"/>
              <a:t>Mérida Yucatán</a:t>
            </a:r>
          </a:p>
          <a:p>
            <a:r>
              <a:rPr lang="es-MX" sz="1100" dirty="0" smtClean="0"/>
              <a:t>Tel. 950 10 29 X. 253</a:t>
            </a:r>
          </a:p>
          <a:p>
            <a:r>
              <a:rPr lang="es-MX" sz="1100" dirty="0" smtClean="0"/>
              <a:t>E</a:t>
            </a:r>
            <a:r>
              <a:rPr lang="es-MX" sz="1000" dirty="0" smtClean="0"/>
              <a:t>mir_moreno@losaluxes.com.mx</a:t>
            </a:r>
            <a:endParaRPr lang="es-MX" sz="10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3403143" y="3669871"/>
            <a:ext cx="17815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Tarifas con desayuno </a:t>
            </a:r>
            <a:r>
              <a:rPr lang="es-MX" sz="1100" b="1" dirty="0" err="1" smtClean="0"/>
              <a:t>bufette</a:t>
            </a:r>
            <a:endParaRPr lang="es-MX" sz="1100" b="1" dirty="0" smtClean="0"/>
          </a:p>
          <a:p>
            <a:r>
              <a:rPr lang="es-MX" sz="1100" b="1" dirty="0" err="1" smtClean="0"/>
              <a:t>Hab</a:t>
            </a:r>
            <a:r>
              <a:rPr lang="es-MX" sz="1100" b="1" dirty="0" smtClean="0"/>
              <a:t> Standard    $ 945.00</a:t>
            </a:r>
          </a:p>
          <a:p>
            <a:r>
              <a:rPr lang="es-MX" sz="1100" b="1" dirty="0" smtClean="0"/>
              <a:t>Hab. Doble         $ 1,120.00</a:t>
            </a:r>
            <a:endParaRPr lang="es-MX" sz="11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391121" y="3736157"/>
            <a:ext cx="11401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/>
              <a:t>Incluye impuestos</a:t>
            </a:r>
          </a:p>
          <a:p>
            <a:r>
              <a:rPr lang="es-MX" sz="1100" dirty="0" smtClean="0"/>
              <a:t>Precios por habitación x noche </a:t>
            </a:r>
            <a:endParaRPr lang="es-MX" sz="11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396914" y="3760270"/>
            <a:ext cx="112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smtClean="0"/>
              <a:t>Sr. Emir Moreno</a:t>
            </a:r>
          </a:p>
          <a:p>
            <a:r>
              <a:rPr lang="es-MX" sz="1100" dirty="0" err="1" smtClean="0"/>
              <a:t>Gte</a:t>
            </a:r>
            <a:r>
              <a:rPr lang="es-MX" sz="1100" dirty="0" smtClean="0"/>
              <a:t> de Ventas</a:t>
            </a:r>
          </a:p>
        </p:txBody>
      </p:sp>
      <p:cxnSp>
        <p:nvCxnSpPr>
          <p:cNvPr id="34" name="Conector recto 33"/>
          <p:cNvCxnSpPr/>
          <p:nvPr/>
        </p:nvCxnSpPr>
        <p:spPr>
          <a:xfrm>
            <a:off x="94172" y="5906207"/>
            <a:ext cx="7724122" cy="34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59755" y="7568626"/>
            <a:ext cx="7724122" cy="34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17972" y="8897481"/>
            <a:ext cx="7724122" cy="13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n 39" descr="C:\Users\SRivera\AppData\Local\Temp\Rar$DIa4896.30164\Galeria_Plaza_VC_BLK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07" y="4911219"/>
            <a:ext cx="1067844" cy="800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Imagen 1" descr="Descripción: /Users/Arguelles/Desktop/Drop%20Box_OSTAR/Hoja%20membretada%20Ostar_11-0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" t="1897" r="69965" b="89165"/>
          <a:stretch>
            <a:fillRect/>
          </a:stretch>
        </p:blipFill>
        <p:spPr bwMode="auto">
          <a:xfrm>
            <a:off x="153465" y="6221932"/>
            <a:ext cx="1234795" cy="116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Imagen 42" descr="C:\Users\SRivera\AppData\Local\Temp\Rar$DIa5316.32343\Vista Previa 300 dpi Logo.png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96" y="7598408"/>
            <a:ext cx="1268993" cy="111379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/>
          <p:cNvSpPr txBox="1"/>
          <p:nvPr/>
        </p:nvSpPr>
        <p:spPr>
          <a:xfrm>
            <a:off x="1541724" y="5922878"/>
            <a:ext cx="17475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Hoteles Grupo </a:t>
            </a:r>
            <a:r>
              <a:rPr lang="es-MX" sz="1200" dirty="0" err="1" smtClean="0"/>
              <a:t>Ostar</a:t>
            </a:r>
            <a:r>
              <a:rPr lang="es-MX" sz="1200" dirty="0" smtClean="0"/>
              <a:t>: </a:t>
            </a:r>
          </a:p>
          <a:p>
            <a:r>
              <a:rPr lang="es-MX" sz="1200" dirty="0" err="1" smtClean="0"/>
              <a:t>Geneve</a:t>
            </a:r>
            <a:r>
              <a:rPr lang="es-MX" sz="1200" dirty="0" smtClean="0"/>
              <a:t> México</a:t>
            </a:r>
          </a:p>
          <a:p>
            <a:r>
              <a:rPr lang="es-MX" sz="1200" dirty="0" err="1" smtClean="0"/>
              <a:t>Racquet</a:t>
            </a:r>
            <a:r>
              <a:rPr lang="es-MX" sz="1200" dirty="0" smtClean="0"/>
              <a:t> – Cuernavaca</a:t>
            </a:r>
          </a:p>
          <a:p>
            <a:r>
              <a:rPr lang="es-MX" sz="1200" dirty="0" smtClean="0"/>
              <a:t>Francia – Aguascalientes</a:t>
            </a:r>
          </a:p>
          <a:p>
            <a:r>
              <a:rPr lang="es-MX" sz="1200" dirty="0" smtClean="0"/>
              <a:t>Veracruz -   Veracruz</a:t>
            </a:r>
          </a:p>
          <a:p>
            <a:r>
              <a:rPr lang="es-MX" sz="1200" dirty="0" smtClean="0"/>
              <a:t>Yes </a:t>
            </a:r>
            <a:r>
              <a:rPr lang="es-MX" sz="1200" dirty="0" err="1" smtClean="0"/>
              <a:t>Inn</a:t>
            </a:r>
            <a:r>
              <a:rPr lang="es-MX" sz="1200" dirty="0" smtClean="0"/>
              <a:t> – Nuevo Veracruz</a:t>
            </a:r>
          </a:p>
          <a:p>
            <a:endParaRPr lang="es-MX" sz="1200" dirty="0" smtClean="0"/>
          </a:p>
          <a:p>
            <a:endParaRPr lang="es-MX" sz="1200" dirty="0" smtClean="0"/>
          </a:p>
        </p:txBody>
      </p:sp>
      <p:sp>
        <p:nvSpPr>
          <p:cNvPr id="13" name="CuadroTexto 12"/>
          <p:cNvSpPr txBox="1"/>
          <p:nvPr/>
        </p:nvSpPr>
        <p:spPr>
          <a:xfrm>
            <a:off x="3440321" y="5889842"/>
            <a:ext cx="17072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u="sng" dirty="0" smtClean="0"/>
              <a:t>Tarifas</a:t>
            </a:r>
          </a:p>
          <a:p>
            <a:r>
              <a:rPr lang="es-MX" sz="1200" dirty="0" err="1" smtClean="0"/>
              <a:t>Geneve</a:t>
            </a:r>
            <a:r>
              <a:rPr lang="es-MX" sz="1200" dirty="0" smtClean="0"/>
              <a:t> $ 1,400.00</a:t>
            </a:r>
          </a:p>
          <a:p>
            <a:r>
              <a:rPr lang="es-MX" sz="1200" dirty="0" err="1" smtClean="0"/>
              <a:t>Racquet</a:t>
            </a:r>
            <a:r>
              <a:rPr lang="es-MX" sz="1200" dirty="0" smtClean="0"/>
              <a:t> – Domingo a Jueves $ 850.00</a:t>
            </a:r>
          </a:p>
          <a:p>
            <a:r>
              <a:rPr lang="es-MX" sz="1200" dirty="0" smtClean="0"/>
              <a:t>Viernes y Sábado $ 1,060</a:t>
            </a:r>
          </a:p>
          <a:p>
            <a:r>
              <a:rPr lang="es-MX" sz="1200" dirty="0" smtClean="0"/>
              <a:t>Francia $ 780.00</a:t>
            </a:r>
          </a:p>
          <a:p>
            <a:r>
              <a:rPr lang="es-MX" sz="1200" dirty="0" smtClean="0"/>
              <a:t>Veracruz $ 950</a:t>
            </a:r>
          </a:p>
          <a:p>
            <a:r>
              <a:rPr lang="es-MX" sz="1200" dirty="0" smtClean="0"/>
              <a:t>Yes </a:t>
            </a:r>
            <a:r>
              <a:rPr lang="es-MX" sz="1200" dirty="0" err="1" smtClean="0"/>
              <a:t>Inn</a:t>
            </a:r>
            <a:r>
              <a:rPr lang="es-MX" sz="1200" dirty="0" smtClean="0"/>
              <a:t> - $ 965.00</a:t>
            </a:r>
            <a:endParaRPr lang="es-MX" sz="12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250343" y="5906207"/>
            <a:ext cx="1407052" cy="17389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b="1" dirty="0" smtClean="0"/>
              <a:t>MAS IMPUESTOS</a:t>
            </a:r>
          </a:p>
          <a:p>
            <a:r>
              <a:rPr lang="es-MX" sz="1200" b="1" dirty="0" smtClean="0"/>
              <a:t>Cuenta con hoteles</a:t>
            </a:r>
          </a:p>
          <a:p>
            <a:r>
              <a:rPr lang="es-MX" sz="1200" b="1" dirty="0" smtClean="0"/>
              <a:t>Hotel Viva- Villa</a:t>
            </a:r>
          </a:p>
          <a:p>
            <a:r>
              <a:rPr lang="es-MX" sz="1200" b="1" dirty="0" smtClean="0"/>
              <a:t>hermosa</a:t>
            </a:r>
          </a:p>
          <a:p>
            <a:r>
              <a:rPr lang="es-MX" sz="1200" b="1" dirty="0" smtClean="0"/>
              <a:t>Hotel Ramada –</a:t>
            </a:r>
          </a:p>
          <a:p>
            <a:r>
              <a:rPr lang="es-MX" sz="1200" b="1" dirty="0" smtClean="0"/>
              <a:t>Orlando</a:t>
            </a:r>
          </a:p>
          <a:p>
            <a:r>
              <a:rPr lang="es-MX" sz="1200" b="1" dirty="0" smtClean="0"/>
              <a:t>Hotel Loreto </a:t>
            </a:r>
            <a:r>
              <a:rPr lang="es-MX" sz="1200" b="1" dirty="0" err="1" smtClean="0"/>
              <a:t>Bay</a:t>
            </a:r>
            <a:r>
              <a:rPr lang="es-MX" sz="1200" b="1" dirty="0" smtClean="0"/>
              <a:t> –</a:t>
            </a:r>
          </a:p>
          <a:p>
            <a:r>
              <a:rPr lang="es-MX" sz="1200" b="1" dirty="0" smtClean="0"/>
              <a:t>Baja </a:t>
            </a:r>
          </a:p>
          <a:p>
            <a:r>
              <a:rPr lang="es-MX" sz="1200" b="1" dirty="0" smtClean="0"/>
              <a:t>Hotel Calinda-</a:t>
            </a:r>
            <a:r>
              <a:rPr lang="es-MX" sz="1200" b="1" dirty="0" err="1" smtClean="0"/>
              <a:t>Aca</a:t>
            </a:r>
            <a:endParaRPr lang="es-MX" sz="1200" b="1" dirty="0" smtClean="0"/>
          </a:p>
        </p:txBody>
      </p:sp>
      <p:sp>
        <p:nvSpPr>
          <p:cNvPr id="16" name="CuadroTexto 15"/>
          <p:cNvSpPr txBox="1"/>
          <p:nvPr/>
        </p:nvSpPr>
        <p:spPr>
          <a:xfrm>
            <a:off x="6444939" y="6147794"/>
            <a:ext cx="13940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Contacto</a:t>
            </a:r>
          </a:p>
          <a:p>
            <a:r>
              <a:rPr lang="es-MX" sz="1200" dirty="0" smtClean="0"/>
              <a:t>Adrian Moreno</a:t>
            </a:r>
          </a:p>
          <a:p>
            <a:r>
              <a:rPr lang="es-MX" sz="1200" dirty="0" smtClean="0"/>
              <a:t>Tel. (55) 50 800 </a:t>
            </a:r>
          </a:p>
          <a:p>
            <a:r>
              <a:rPr lang="es-MX" sz="1200" dirty="0" smtClean="0"/>
              <a:t>600</a:t>
            </a:r>
          </a:p>
          <a:p>
            <a:r>
              <a:rPr lang="es-MX" sz="1200" dirty="0" smtClean="0"/>
              <a:t>Correo: </a:t>
            </a:r>
            <a:r>
              <a:rPr lang="es-MX" sz="1200" dirty="0" err="1" smtClean="0"/>
              <a:t>morenoa</a:t>
            </a:r>
            <a:r>
              <a:rPr lang="es-MX" sz="1200" dirty="0" smtClean="0"/>
              <a:t>@</a:t>
            </a:r>
          </a:p>
          <a:p>
            <a:r>
              <a:rPr lang="es-MX" sz="1200" dirty="0" smtClean="0"/>
              <a:t>Ostar.com.mx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439887" y="7540618"/>
            <a:ext cx="17862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u="sng" dirty="0" smtClean="0"/>
              <a:t>Hotel Residencial</a:t>
            </a:r>
          </a:p>
          <a:p>
            <a:r>
              <a:rPr lang="es-MX" sz="1200" dirty="0" smtClean="0"/>
              <a:t>Calle 59 No. 589 x 76 </a:t>
            </a:r>
          </a:p>
          <a:p>
            <a:r>
              <a:rPr lang="es-MX" sz="1200" dirty="0" smtClean="0"/>
              <a:t>Centro</a:t>
            </a:r>
          </a:p>
          <a:p>
            <a:r>
              <a:rPr lang="es-MX" sz="1200" dirty="0" smtClean="0"/>
              <a:t>Mérida, </a:t>
            </a:r>
            <a:r>
              <a:rPr lang="es-MX" sz="1200" dirty="0" err="1" smtClean="0"/>
              <a:t>Yuc</a:t>
            </a:r>
            <a:endParaRPr lang="es-MX" sz="1200" dirty="0" smtClean="0"/>
          </a:p>
          <a:p>
            <a:r>
              <a:rPr lang="es-MX" sz="1200" dirty="0" smtClean="0"/>
              <a:t>Tel. (999) 322 6108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3370855" y="7569000"/>
            <a:ext cx="18583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u="sng" dirty="0" smtClean="0"/>
              <a:t>Tarifas</a:t>
            </a:r>
          </a:p>
          <a:p>
            <a:r>
              <a:rPr lang="es-MX" sz="1200" dirty="0" smtClean="0"/>
              <a:t>Habitación sencilla o Doble $ 720</a:t>
            </a:r>
          </a:p>
          <a:p>
            <a:r>
              <a:rPr lang="es-MX" sz="1200" dirty="0" smtClean="0"/>
              <a:t>Habitación ejecutiva sencilla  $ 890.00</a:t>
            </a:r>
          </a:p>
          <a:p>
            <a:r>
              <a:rPr lang="es-MX" sz="1200" dirty="0" smtClean="0"/>
              <a:t>Suite de Lujo con Terraza $ 1,200.00</a:t>
            </a:r>
            <a:endParaRPr lang="es-MX" sz="12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5191505" y="7698766"/>
            <a:ext cx="1349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Incluye  Impuestos</a:t>
            </a:r>
          </a:p>
          <a:p>
            <a:r>
              <a:rPr lang="es-MX" sz="1200" dirty="0" smtClean="0"/>
              <a:t>Clave de acceso a</a:t>
            </a:r>
          </a:p>
          <a:p>
            <a:r>
              <a:rPr lang="es-MX" sz="1200" dirty="0" smtClean="0"/>
              <a:t>Tarifa PIQHRM18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398008" y="7780001"/>
            <a:ext cx="13876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Miguel Soto </a:t>
            </a:r>
            <a:r>
              <a:rPr lang="es-MX" sz="1200" dirty="0" err="1" smtClean="0"/>
              <a:t>Beylan</a:t>
            </a:r>
            <a:endParaRPr lang="es-MX" sz="1200" dirty="0" smtClean="0"/>
          </a:p>
          <a:p>
            <a:r>
              <a:rPr lang="es-MX" sz="1200" dirty="0" err="1" smtClean="0"/>
              <a:t>gerenciaventas</a:t>
            </a:r>
            <a:r>
              <a:rPr lang="es-MX" sz="1200" dirty="0" smtClean="0"/>
              <a:t>@</a:t>
            </a:r>
          </a:p>
          <a:p>
            <a:r>
              <a:rPr lang="es-MX" sz="1200" dirty="0" err="1"/>
              <a:t>h</a:t>
            </a:r>
            <a:r>
              <a:rPr lang="es-MX" sz="1200" dirty="0" err="1" smtClean="0"/>
              <a:t>otelresidencial</a:t>
            </a:r>
            <a:r>
              <a:rPr lang="es-MX" sz="1200" dirty="0" smtClean="0"/>
              <a:t>.</a:t>
            </a:r>
          </a:p>
          <a:p>
            <a:r>
              <a:rPr lang="es-MX" sz="1200" dirty="0" smtClean="0"/>
              <a:t>Com.mx</a:t>
            </a:r>
            <a:endParaRPr lang="es-MX" sz="1200" dirty="0"/>
          </a:p>
        </p:txBody>
      </p:sp>
      <p:sp>
        <p:nvSpPr>
          <p:cNvPr id="3" name="CuadroTexto 2"/>
          <p:cNvSpPr txBox="1"/>
          <p:nvPr/>
        </p:nvSpPr>
        <p:spPr>
          <a:xfrm>
            <a:off x="1541724" y="4788627"/>
            <a:ext cx="16976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 smtClean="0"/>
              <a:t>Galeria</a:t>
            </a:r>
            <a:r>
              <a:rPr lang="es-MX" sz="1200" dirty="0" smtClean="0"/>
              <a:t> Plaza Veracruz</a:t>
            </a:r>
          </a:p>
          <a:p>
            <a:r>
              <a:rPr lang="es-MX" sz="1200" dirty="0" err="1" smtClean="0"/>
              <a:t>Blvd</a:t>
            </a:r>
            <a:r>
              <a:rPr lang="es-MX" sz="1200" dirty="0" smtClean="0"/>
              <a:t> . </a:t>
            </a:r>
            <a:r>
              <a:rPr lang="es-MX" sz="1200" dirty="0"/>
              <a:t>Adolfo Ruíz Cortines 3495, Playa de Oro</a:t>
            </a:r>
            <a:r>
              <a:rPr lang="es-MX" sz="1200" dirty="0" smtClean="0"/>
              <a:t>, CP </a:t>
            </a:r>
            <a:r>
              <a:rPr lang="es-MX" sz="1200" dirty="0"/>
              <a:t>94294 </a:t>
            </a:r>
            <a:endParaRPr lang="es-MX" sz="1200" dirty="0" smtClean="0"/>
          </a:p>
          <a:p>
            <a:r>
              <a:rPr lang="es-MX" sz="1200" dirty="0" smtClean="0"/>
              <a:t>Tel.,   (229) 989 05 05 </a:t>
            </a:r>
            <a:endParaRPr lang="es-MX" sz="12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362896" y="4845246"/>
            <a:ext cx="12315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Daniel Sánchez</a:t>
            </a:r>
          </a:p>
          <a:p>
            <a:r>
              <a:rPr lang="es-MX" sz="1200" dirty="0" smtClean="0"/>
              <a:t>Correo: Daniel.</a:t>
            </a:r>
          </a:p>
          <a:p>
            <a:r>
              <a:rPr lang="es-MX" sz="1200" dirty="0" err="1" smtClean="0"/>
              <a:t>Sánchez@brisas</a:t>
            </a:r>
            <a:r>
              <a:rPr lang="es-MX" sz="1200" dirty="0" smtClean="0"/>
              <a:t>.</a:t>
            </a:r>
          </a:p>
          <a:p>
            <a:r>
              <a:rPr lang="es-MX" sz="1200" dirty="0" smtClean="0"/>
              <a:t>com.mx</a:t>
            </a:r>
            <a:endParaRPr lang="es-MX" sz="12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575972" y="4834372"/>
            <a:ext cx="1571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Tarifas:</a:t>
            </a:r>
          </a:p>
          <a:p>
            <a:r>
              <a:rPr lang="es-MX" sz="1200" dirty="0" smtClean="0"/>
              <a:t>Sencilla $ 1,140</a:t>
            </a:r>
          </a:p>
          <a:p>
            <a:r>
              <a:rPr lang="es-MX" sz="1200" dirty="0" smtClean="0"/>
              <a:t>Doble  $ 1,290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281186" y="4861027"/>
            <a:ext cx="122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Mas Impuestos</a:t>
            </a:r>
          </a:p>
          <a:p>
            <a:r>
              <a:rPr lang="es-MX" sz="1200" dirty="0" smtClean="0"/>
              <a:t>Incluye desayuno </a:t>
            </a:r>
            <a:r>
              <a:rPr lang="es-MX" sz="1200" dirty="0" err="1" smtClean="0"/>
              <a:t>buffete</a:t>
            </a:r>
            <a:endParaRPr lang="es-MX" sz="1200" dirty="0" smtClean="0"/>
          </a:p>
          <a:p>
            <a:endParaRPr lang="es-MX" sz="1200" dirty="0"/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28" y="8977977"/>
            <a:ext cx="1382204" cy="932478"/>
          </a:xfrm>
          <a:prstGeom prst="rect">
            <a:avLst/>
          </a:prstGeom>
        </p:spPr>
      </p:pic>
      <p:sp>
        <p:nvSpPr>
          <p:cNvPr id="32" name="CuadroTexto 31"/>
          <p:cNvSpPr txBox="1"/>
          <p:nvPr/>
        </p:nvSpPr>
        <p:spPr>
          <a:xfrm>
            <a:off x="1528600" y="8897829"/>
            <a:ext cx="16361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u="sng" dirty="0" err="1" smtClean="0"/>
              <a:t>Holiday</a:t>
            </a:r>
            <a:r>
              <a:rPr lang="es-MX" sz="1100" u="sng" dirty="0" smtClean="0"/>
              <a:t> </a:t>
            </a:r>
            <a:r>
              <a:rPr lang="es-MX" sz="1100" u="sng" dirty="0" err="1" smtClean="0"/>
              <a:t>Inn</a:t>
            </a:r>
            <a:r>
              <a:rPr lang="es-MX" sz="1100" u="sng" dirty="0" smtClean="0"/>
              <a:t> Express</a:t>
            </a:r>
          </a:p>
          <a:p>
            <a:r>
              <a:rPr lang="es-MX" sz="1100" u="sng" dirty="0" smtClean="0"/>
              <a:t>Puerto Vallarta</a:t>
            </a:r>
          </a:p>
          <a:p>
            <a:r>
              <a:rPr lang="es-MX" sz="1100" dirty="0" err="1" smtClean="0"/>
              <a:t>Blvd</a:t>
            </a:r>
            <a:r>
              <a:rPr lang="es-MX" sz="1100" dirty="0" smtClean="0"/>
              <a:t>. Francisco Medina Ascencio 3974</a:t>
            </a:r>
          </a:p>
          <a:p>
            <a:r>
              <a:rPr lang="es-MX" sz="1100" dirty="0" smtClean="0"/>
              <a:t>Col. Villa de las Flores</a:t>
            </a:r>
          </a:p>
          <a:p>
            <a:r>
              <a:rPr lang="es-MX" sz="1100" dirty="0" smtClean="0"/>
              <a:t>Tel. (322) 226 7760</a:t>
            </a:r>
            <a:endParaRPr lang="es-MX" sz="11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374982" y="8995259"/>
            <a:ext cx="18165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u="sng" dirty="0" smtClean="0"/>
              <a:t>Tarifas </a:t>
            </a:r>
          </a:p>
          <a:p>
            <a:r>
              <a:rPr lang="es-MX" sz="1200" dirty="0" smtClean="0"/>
              <a:t>Habitación estándar con</a:t>
            </a:r>
          </a:p>
          <a:p>
            <a:r>
              <a:rPr lang="es-MX" sz="1200" dirty="0" smtClean="0"/>
              <a:t>Cama King </a:t>
            </a:r>
            <a:r>
              <a:rPr lang="es-MX" sz="1200" dirty="0" err="1" smtClean="0"/>
              <a:t>ó</a:t>
            </a:r>
            <a:r>
              <a:rPr lang="es-MX" sz="1200" dirty="0" smtClean="0"/>
              <a:t> doble con 2</a:t>
            </a:r>
          </a:p>
          <a:p>
            <a:r>
              <a:rPr lang="es-MX" sz="1200" dirty="0" smtClean="0"/>
              <a:t>Camas Queen  $  1750.00 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5209238" y="9009131"/>
            <a:ext cx="1263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Mas impuestos</a:t>
            </a:r>
          </a:p>
          <a:p>
            <a:r>
              <a:rPr lang="es-MX" sz="1200" dirty="0" smtClean="0"/>
              <a:t>Incluye desayuno</a:t>
            </a:r>
          </a:p>
          <a:p>
            <a:r>
              <a:rPr lang="es-MX" sz="1200" dirty="0" smtClean="0"/>
              <a:t>buffet americano</a:t>
            </a:r>
          </a:p>
          <a:p>
            <a:r>
              <a:rPr lang="es-MX" sz="1200" dirty="0" smtClean="0"/>
              <a:t>12 años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6472789" y="9227564"/>
            <a:ext cx="1197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José Castellanos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24985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2" y="-105204"/>
            <a:ext cx="7772400" cy="100584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grpSp>
        <p:nvGrpSpPr>
          <p:cNvPr id="69" name="Agrupar 68"/>
          <p:cNvGrpSpPr/>
          <p:nvPr/>
        </p:nvGrpSpPr>
        <p:grpSpPr>
          <a:xfrm>
            <a:off x="172055" y="1708358"/>
            <a:ext cx="7621362" cy="1095318"/>
            <a:chOff x="185057" y="3461639"/>
            <a:chExt cx="7516683" cy="1095318"/>
          </a:xfrm>
        </p:grpSpPr>
        <p:sp>
          <p:nvSpPr>
            <p:cNvPr id="70" name="Título 1"/>
            <p:cNvSpPr txBox="1">
              <a:spLocks/>
            </p:cNvSpPr>
            <p:nvPr/>
          </p:nvSpPr>
          <p:spPr>
            <a:xfrm>
              <a:off x="1691941" y="3505585"/>
              <a:ext cx="1947266" cy="105137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MX" sz="1050" b="1" u="sng" dirty="0" smtClean="0"/>
                <a:t>HOTEL MISION SAN GIL</a:t>
              </a:r>
            </a:p>
            <a:p>
              <a:pPr algn="l"/>
              <a:r>
                <a:rPr lang="es-ES_tradnl" sz="1050" dirty="0" smtClean="0"/>
                <a:t>Carretera México – Querétaro Km.</a:t>
              </a:r>
            </a:p>
            <a:p>
              <a:pPr algn="l"/>
              <a:r>
                <a:rPr lang="es-ES_tradnl" sz="1050" dirty="0" smtClean="0"/>
                <a:t>172</a:t>
              </a:r>
            </a:p>
            <a:p>
              <a:pPr algn="l"/>
              <a:r>
                <a:rPr lang="es-ES_tradnl" sz="1050" dirty="0" smtClean="0"/>
                <a:t>San Juan del Rio</a:t>
              </a:r>
            </a:p>
            <a:p>
              <a:pPr algn="l"/>
              <a:r>
                <a:rPr lang="es-ES_tradnl" sz="1050" dirty="0" smtClean="0"/>
                <a:t>Queretaro</a:t>
              </a:r>
            </a:p>
          </p:txBody>
        </p:sp>
        <p:sp>
          <p:nvSpPr>
            <p:cNvPr id="73" name="Título 1"/>
            <p:cNvSpPr txBox="1">
              <a:spLocks/>
            </p:cNvSpPr>
            <p:nvPr/>
          </p:nvSpPr>
          <p:spPr>
            <a:xfrm>
              <a:off x="5377765" y="3461639"/>
              <a:ext cx="1236117" cy="103351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MX" sz="1100" dirty="0" smtClean="0"/>
                <a:t>Incluye impuestos</a:t>
              </a:r>
              <a:endParaRPr lang="es-ES_tradnl" sz="1100" dirty="0" smtClean="0"/>
            </a:p>
            <a:p>
              <a:pPr algn="l"/>
              <a:r>
                <a:rPr lang="es-ES_tradnl" sz="1100" dirty="0" smtClean="0"/>
                <a:t>15% descuento en alimentos y bebidas</a:t>
              </a:r>
            </a:p>
            <a:p>
              <a:pPr algn="l"/>
              <a:r>
                <a:rPr lang="es-ES_tradnl" sz="1100" dirty="0" smtClean="0"/>
                <a:t>1 copa coctel de bienvenida </a:t>
              </a:r>
            </a:p>
            <a:p>
              <a:pPr algn="l"/>
              <a:endParaRPr lang="es-ES_tradnl" sz="1100" dirty="0" smtClean="0"/>
            </a:p>
            <a:p>
              <a:pPr algn="l"/>
              <a:endParaRPr lang="es-ES_tradnl" sz="1000" dirty="0"/>
            </a:p>
          </p:txBody>
        </p:sp>
        <p:sp>
          <p:nvSpPr>
            <p:cNvPr id="74" name="Título 1"/>
            <p:cNvSpPr txBox="1">
              <a:spLocks/>
            </p:cNvSpPr>
            <p:nvPr/>
          </p:nvSpPr>
          <p:spPr>
            <a:xfrm>
              <a:off x="6641126" y="3461639"/>
              <a:ext cx="1060614" cy="89194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lang="es-ES_tradnl" sz="1000" dirty="0"/>
            </a:p>
            <a:p>
              <a:pPr algn="l"/>
              <a:endParaRPr lang="es-ES_tradnl" sz="1000" dirty="0"/>
            </a:p>
            <a:p>
              <a:pPr algn="l"/>
              <a:endParaRPr lang="es-ES_tradnl" sz="1000" dirty="0"/>
            </a:p>
          </p:txBody>
        </p:sp>
        <p:cxnSp>
          <p:nvCxnSpPr>
            <p:cNvPr id="75" name="Conector recto 74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Agrupar 68"/>
          <p:cNvGrpSpPr/>
          <p:nvPr/>
        </p:nvGrpSpPr>
        <p:grpSpPr>
          <a:xfrm>
            <a:off x="231871" y="9050825"/>
            <a:ext cx="7568007" cy="909717"/>
            <a:chOff x="185057" y="3472543"/>
            <a:chExt cx="7568007" cy="971580"/>
          </a:xfrm>
        </p:grpSpPr>
        <p:sp>
          <p:nvSpPr>
            <p:cNvPr id="85" name="Título 1"/>
            <p:cNvSpPr txBox="1">
              <a:spLocks/>
            </p:cNvSpPr>
            <p:nvPr/>
          </p:nvSpPr>
          <p:spPr>
            <a:xfrm>
              <a:off x="6477000" y="3472543"/>
              <a:ext cx="127606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lang="es-ES_tradnl" sz="1000" dirty="0"/>
            </a:p>
          </p:txBody>
        </p:sp>
        <p:cxnSp>
          <p:nvCxnSpPr>
            <p:cNvPr id="95" name="Conector recto 94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endParaRPr lang="es-ES_tradnl" sz="900" b="1" dirty="0"/>
            </a:p>
          </p:txBody>
        </p:sp>
      </p:grpSp>
      <p:sp>
        <p:nvSpPr>
          <p:cNvPr id="103" name="Título 1"/>
          <p:cNvSpPr txBox="1">
            <a:spLocks/>
          </p:cNvSpPr>
          <p:nvPr/>
        </p:nvSpPr>
        <p:spPr>
          <a:xfrm>
            <a:off x="3418111" y="1695292"/>
            <a:ext cx="1812074" cy="98306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000" dirty="0" err="1" smtClean="0"/>
              <a:t>Tarifas</a:t>
            </a:r>
            <a:r>
              <a:rPr lang="en-US" sz="1000" dirty="0" smtClean="0"/>
              <a:t> </a:t>
            </a:r>
            <a:r>
              <a:rPr lang="en-US" sz="1000" dirty="0"/>
              <a:t> </a:t>
            </a:r>
            <a:r>
              <a:rPr lang="en-US" sz="1000" dirty="0" smtClean="0"/>
              <a:t>Domingo-</a:t>
            </a:r>
            <a:r>
              <a:rPr lang="en-US" sz="1000" dirty="0" err="1" smtClean="0"/>
              <a:t>Jueves</a:t>
            </a:r>
            <a:endParaRPr lang="en-US" sz="1000" dirty="0" smtClean="0"/>
          </a:p>
          <a:p>
            <a:pPr algn="l">
              <a:lnSpc>
                <a:spcPct val="100000"/>
              </a:lnSpc>
            </a:pPr>
            <a:r>
              <a:rPr lang="en-US" sz="1000" dirty="0" smtClean="0"/>
              <a:t>Hab. </a:t>
            </a:r>
            <a:r>
              <a:rPr lang="en-US" sz="1000" dirty="0" err="1" smtClean="0"/>
              <a:t>estandard</a:t>
            </a:r>
            <a:r>
              <a:rPr lang="en-US" sz="1000" dirty="0" smtClean="0"/>
              <a:t> </a:t>
            </a:r>
            <a:r>
              <a:rPr lang="en-US" sz="1000" dirty="0" err="1" smtClean="0"/>
              <a:t>sencilla</a:t>
            </a:r>
            <a:r>
              <a:rPr lang="en-US" sz="1000" dirty="0" smtClean="0"/>
              <a:t> o </a:t>
            </a:r>
            <a:r>
              <a:rPr lang="en-US" sz="1000" dirty="0" err="1" smtClean="0"/>
              <a:t>doble</a:t>
            </a:r>
            <a:endParaRPr lang="en-US" sz="1000" dirty="0" smtClean="0"/>
          </a:p>
          <a:p>
            <a:pPr algn="l">
              <a:lnSpc>
                <a:spcPct val="100000"/>
              </a:lnSpc>
            </a:pPr>
            <a:r>
              <a:rPr lang="en-US" sz="1000" dirty="0" smtClean="0"/>
              <a:t>$  1,175.00</a:t>
            </a:r>
          </a:p>
          <a:p>
            <a:pPr algn="l">
              <a:lnSpc>
                <a:spcPct val="100000"/>
              </a:lnSpc>
            </a:pPr>
            <a:r>
              <a:rPr lang="en-US" sz="1000" dirty="0" smtClean="0"/>
              <a:t>Viernes y </a:t>
            </a:r>
            <a:r>
              <a:rPr lang="en-US" sz="1000" dirty="0" err="1" smtClean="0"/>
              <a:t>Sábado</a:t>
            </a:r>
            <a:endParaRPr lang="en-US" sz="1000" dirty="0" smtClean="0"/>
          </a:p>
          <a:p>
            <a:pPr algn="l">
              <a:lnSpc>
                <a:spcPct val="100000"/>
              </a:lnSpc>
            </a:pPr>
            <a:r>
              <a:rPr lang="en-US" sz="1000" dirty="0" err="1" smtClean="0"/>
              <a:t>Hab.estándard</a:t>
            </a:r>
            <a:r>
              <a:rPr lang="en-US" sz="1000" dirty="0" smtClean="0"/>
              <a:t> </a:t>
            </a:r>
            <a:r>
              <a:rPr lang="en-US" sz="1000" dirty="0" err="1" smtClean="0"/>
              <a:t>sencilla</a:t>
            </a:r>
            <a:r>
              <a:rPr lang="en-US" sz="1000" dirty="0" smtClean="0"/>
              <a:t> o </a:t>
            </a:r>
            <a:r>
              <a:rPr lang="en-US" sz="1000" dirty="0" err="1" smtClean="0"/>
              <a:t>doble</a:t>
            </a:r>
            <a:endParaRPr lang="en-US" sz="1000" dirty="0" smtClean="0"/>
          </a:p>
          <a:p>
            <a:pPr algn="l">
              <a:lnSpc>
                <a:spcPct val="100000"/>
              </a:lnSpc>
            </a:pPr>
            <a:r>
              <a:rPr lang="en-US" sz="1000" dirty="0" smtClean="0"/>
              <a:t>$  1,365</a:t>
            </a:r>
          </a:p>
          <a:p>
            <a:pPr algn="l">
              <a:lnSpc>
                <a:spcPct val="100000"/>
              </a:lnSpc>
            </a:pP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Título 1"/>
          <p:cNvSpPr txBox="1">
            <a:spLocks/>
          </p:cNvSpPr>
          <p:nvPr/>
        </p:nvSpPr>
        <p:spPr>
          <a:xfrm>
            <a:off x="161179" y="9283391"/>
            <a:ext cx="1240972" cy="52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s-ES_tradnl" sz="900" b="1" dirty="0"/>
          </a:p>
        </p:txBody>
      </p:sp>
      <p:sp>
        <p:nvSpPr>
          <p:cNvPr id="107" name="Título 1"/>
          <p:cNvSpPr txBox="1">
            <a:spLocks/>
          </p:cNvSpPr>
          <p:nvPr/>
        </p:nvSpPr>
        <p:spPr>
          <a:xfrm>
            <a:off x="1525068" y="8889714"/>
            <a:ext cx="1878076" cy="1051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_tradnl" sz="1000" dirty="0"/>
          </a:p>
        </p:txBody>
      </p:sp>
      <p:sp>
        <p:nvSpPr>
          <p:cNvPr id="108" name="Título 1"/>
          <p:cNvSpPr txBox="1">
            <a:spLocks/>
          </p:cNvSpPr>
          <p:nvPr/>
        </p:nvSpPr>
        <p:spPr>
          <a:xfrm>
            <a:off x="3445726" y="8889290"/>
            <a:ext cx="1812074" cy="983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Título 1"/>
          <p:cNvSpPr txBox="1">
            <a:spLocks/>
          </p:cNvSpPr>
          <p:nvPr/>
        </p:nvSpPr>
        <p:spPr>
          <a:xfrm>
            <a:off x="5281186" y="8931282"/>
            <a:ext cx="1225549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_tradnl" sz="1000" dirty="0" smtClean="0"/>
          </a:p>
        </p:txBody>
      </p:sp>
      <p:sp>
        <p:nvSpPr>
          <p:cNvPr id="110" name="Título 1"/>
          <p:cNvSpPr txBox="1">
            <a:spLocks/>
          </p:cNvSpPr>
          <p:nvPr/>
        </p:nvSpPr>
        <p:spPr>
          <a:xfrm>
            <a:off x="6362896" y="8920090"/>
            <a:ext cx="1243786" cy="891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_tradnl" sz="1000" dirty="0"/>
          </a:p>
          <a:p>
            <a:pPr algn="l"/>
            <a:endParaRPr lang="es-ES_tradnl" sz="1000" dirty="0"/>
          </a:p>
        </p:txBody>
      </p:sp>
      <p:sp>
        <p:nvSpPr>
          <p:cNvPr id="133" name="Título 1"/>
          <p:cNvSpPr txBox="1">
            <a:spLocks/>
          </p:cNvSpPr>
          <p:nvPr/>
        </p:nvSpPr>
        <p:spPr>
          <a:xfrm>
            <a:off x="3362495" y="8884454"/>
            <a:ext cx="1812074" cy="983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lnSpc>
                <a:spcPct val="100000"/>
              </a:lnSpc>
            </a:pP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Agrupar 68"/>
          <p:cNvGrpSpPr/>
          <p:nvPr/>
        </p:nvGrpSpPr>
        <p:grpSpPr>
          <a:xfrm>
            <a:off x="204107" y="2721375"/>
            <a:ext cx="7831972" cy="1033512"/>
            <a:chOff x="185057" y="3461639"/>
            <a:chExt cx="7724401" cy="1033512"/>
          </a:xfrm>
        </p:grpSpPr>
        <p:sp>
          <p:nvSpPr>
            <p:cNvPr id="22" name="Título 1"/>
            <p:cNvSpPr txBox="1">
              <a:spLocks/>
            </p:cNvSpPr>
            <p:nvPr/>
          </p:nvSpPr>
          <p:spPr>
            <a:xfrm>
              <a:off x="1453675" y="3472542"/>
              <a:ext cx="1947266" cy="94125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lang="es-ES_tradnl" sz="1000" dirty="0"/>
            </a:p>
          </p:txBody>
        </p:sp>
        <p:sp>
          <p:nvSpPr>
            <p:cNvPr id="23" name="Título 1"/>
            <p:cNvSpPr txBox="1">
              <a:spLocks/>
            </p:cNvSpPr>
            <p:nvPr/>
          </p:nvSpPr>
          <p:spPr>
            <a:xfrm>
              <a:off x="5211191" y="3461639"/>
              <a:ext cx="1236117" cy="103351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100" dirty="0" smtClean="0"/>
                <a:t>.</a:t>
              </a:r>
            </a:p>
          </p:txBody>
        </p:sp>
        <p:sp>
          <p:nvSpPr>
            <p:cNvPr id="24" name="Título 1"/>
            <p:cNvSpPr txBox="1">
              <a:spLocks/>
            </p:cNvSpPr>
            <p:nvPr/>
          </p:nvSpPr>
          <p:spPr>
            <a:xfrm>
              <a:off x="6417964" y="3521217"/>
              <a:ext cx="1491494" cy="89194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lang="es-ES_tradnl" sz="1000" dirty="0"/>
            </a:p>
          </p:txBody>
        </p:sp>
        <p:cxnSp>
          <p:nvCxnSpPr>
            <p:cNvPr id="25" name="Conector recto 24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ítulo 1"/>
          <p:cNvSpPr txBox="1">
            <a:spLocks/>
          </p:cNvSpPr>
          <p:nvPr/>
        </p:nvSpPr>
        <p:spPr>
          <a:xfrm>
            <a:off x="3410645" y="2629537"/>
            <a:ext cx="1812074" cy="983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Conector recto 3"/>
          <p:cNvCxnSpPr/>
          <p:nvPr/>
        </p:nvCxnSpPr>
        <p:spPr>
          <a:xfrm>
            <a:off x="235781" y="4662156"/>
            <a:ext cx="7506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1541724" y="3577839"/>
            <a:ext cx="1930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b="1" dirty="0" smtClean="0"/>
          </a:p>
          <a:p>
            <a:endParaRPr lang="es-MX" sz="10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3403143" y="3669871"/>
            <a:ext cx="1781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391121" y="3736157"/>
            <a:ext cx="1140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396914" y="3760270"/>
            <a:ext cx="184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sz="1100" dirty="0" smtClean="0"/>
          </a:p>
        </p:txBody>
      </p:sp>
      <p:cxnSp>
        <p:nvCxnSpPr>
          <p:cNvPr id="34" name="Conector recto 33"/>
          <p:cNvCxnSpPr/>
          <p:nvPr/>
        </p:nvCxnSpPr>
        <p:spPr>
          <a:xfrm>
            <a:off x="94172" y="5906207"/>
            <a:ext cx="7724122" cy="34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59755" y="7568626"/>
            <a:ext cx="7724122" cy="34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17972" y="8897481"/>
            <a:ext cx="7724122" cy="13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1541724" y="592287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sz="1200" dirty="0" smtClean="0"/>
          </a:p>
          <a:p>
            <a:endParaRPr lang="es-MX" sz="1200" dirty="0" smtClean="0"/>
          </a:p>
        </p:txBody>
      </p:sp>
      <p:sp>
        <p:nvSpPr>
          <p:cNvPr id="13" name="CuadroTexto 12"/>
          <p:cNvSpPr txBox="1"/>
          <p:nvPr/>
        </p:nvSpPr>
        <p:spPr>
          <a:xfrm>
            <a:off x="3440321" y="5889842"/>
            <a:ext cx="1707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2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250343" y="5906207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sz="1200" b="1" dirty="0" smtClean="0"/>
          </a:p>
        </p:txBody>
      </p:sp>
      <p:sp>
        <p:nvSpPr>
          <p:cNvPr id="26" name="CuadroTexto 25"/>
          <p:cNvSpPr txBox="1"/>
          <p:nvPr/>
        </p:nvSpPr>
        <p:spPr>
          <a:xfrm>
            <a:off x="3370855" y="7569000"/>
            <a:ext cx="1858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2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5191505" y="7698766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sz="1200" dirty="0"/>
          </a:p>
        </p:txBody>
      </p:sp>
      <p:sp>
        <p:nvSpPr>
          <p:cNvPr id="3" name="CuadroTexto 2"/>
          <p:cNvSpPr txBox="1"/>
          <p:nvPr/>
        </p:nvSpPr>
        <p:spPr>
          <a:xfrm>
            <a:off x="1541724" y="4788627"/>
            <a:ext cx="1697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2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362896" y="4845246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sz="1200" dirty="0" smtClean="0"/>
          </a:p>
        </p:txBody>
      </p:sp>
      <p:sp>
        <p:nvSpPr>
          <p:cNvPr id="14" name="CuadroTexto 13"/>
          <p:cNvSpPr txBox="1"/>
          <p:nvPr/>
        </p:nvSpPr>
        <p:spPr>
          <a:xfrm>
            <a:off x="3575972" y="4834372"/>
            <a:ext cx="1571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200" dirty="0"/>
          </a:p>
        </p:txBody>
      </p:sp>
      <p:pic>
        <p:nvPicPr>
          <p:cNvPr id="58" name="Imagen 57" descr="C:\Users\SRivera\AppData\Local\Microsoft\Windows\Temporary Internet Files\Content.Outlook\RKCFJARN\LO HM San Gil 2016-0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02" y="1695292"/>
            <a:ext cx="981075" cy="75755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CuadroTexto 16"/>
          <p:cNvSpPr txBox="1"/>
          <p:nvPr/>
        </p:nvSpPr>
        <p:spPr>
          <a:xfrm>
            <a:off x="6443064" y="1783259"/>
            <a:ext cx="125386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 smtClean="0"/>
              <a:t>Elizabeth Chavira </a:t>
            </a:r>
          </a:p>
          <a:p>
            <a:r>
              <a:rPr lang="es-MX" sz="1050" dirty="0" smtClean="0"/>
              <a:t>Tel. (427) 271-0030</a:t>
            </a:r>
          </a:p>
          <a:p>
            <a:r>
              <a:rPr lang="es-MX" sz="1050" dirty="0" smtClean="0"/>
              <a:t>Cel. (427) 115 9367</a:t>
            </a:r>
            <a:endParaRPr lang="es-MX" sz="1050" dirty="0"/>
          </a:p>
        </p:txBody>
      </p:sp>
      <p:sp>
        <p:nvSpPr>
          <p:cNvPr id="2" name="CuadroTexto 1"/>
          <p:cNvSpPr txBox="1"/>
          <p:nvPr/>
        </p:nvSpPr>
        <p:spPr>
          <a:xfrm>
            <a:off x="1494263" y="2838294"/>
            <a:ext cx="1984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u="sng" dirty="0" smtClean="0">
                <a:latin typeface="+mj-lt"/>
              </a:rPr>
              <a:t>HOTEL CAMINO REAL POLANCO</a:t>
            </a:r>
          </a:p>
          <a:p>
            <a:r>
              <a:rPr lang="es-MX" sz="10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Mariano Escobedo 700 ’ Col. Anzures 11590 Mexico</a:t>
            </a:r>
          </a:p>
          <a:p>
            <a:r>
              <a:rPr lang="es-MX" sz="10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Tel. 55 5263 8888</a:t>
            </a:r>
            <a:endParaRPr lang="es-MX" sz="105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74" y="2698408"/>
            <a:ext cx="971550" cy="971550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3444239" y="2663588"/>
            <a:ext cx="1938957" cy="1139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Tarifas</a:t>
            </a:r>
          </a:p>
          <a:p>
            <a:r>
              <a:rPr lang="es-MX" sz="1200" dirty="0" smtClean="0"/>
              <a:t>De lujo  $150 </a:t>
            </a:r>
            <a:r>
              <a:rPr lang="es-MX" sz="1200" dirty="0" err="1" smtClean="0"/>
              <a:t>usd</a:t>
            </a:r>
            <a:endParaRPr lang="es-MX" sz="1200" dirty="0" smtClean="0"/>
          </a:p>
          <a:p>
            <a:r>
              <a:rPr lang="es-MX" sz="1200" dirty="0" smtClean="0"/>
              <a:t>Vista </a:t>
            </a:r>
            <a:r>
              <a:rPr lang="es-MX" sz="1200" dirty="0" err="1" smtClean="0"/>
              <a:t>Jardin</a:t>
            </a:r>
            <a:r>
              <a:rPr lang="es-MX" sz="1200" dirty="0" smtClean="0"/>
              <a:t> $170 </a:t>
            </a:r>
            <a:r>
              <a:rPr lang="es-MX" sz="1200" dirty="0" err="1" smtClean="0"/>
              <a:t>usd</a:t>
            </a:r>
            <a:endParaRPr lang="es-MX" sz="1200" dirty="0" smtClean="0"/>
          </a:p>
          <a:p>
            <a:r>
              <a:rPr lang="es-MX" sz="1200" dirty="0" smtClean="0"/>
              <a:t>Camino Real Club $ 210 </a:t>
            </a:r>
            <a:r>
              <a:rPr lang="es-MX" sz="1200" dirty="0" err="1" smtClean="0"/>
              <a:t>usd</a:t>
            </a:r>
            <a:endParaRPr lang="es-MX" sz="1200" dirty="0" smtClean="0"/>
          </a:p>
          <a:p>
            <a:endParaRPr lang="es-MX" dirty="0"/>
          </a:p>
        </p:txBody>
      </p:sp>
      <p:sp>
        <p:nvSpPr>
          <p:cNvPr id="18" name="CuadroTexto 17"/>
          <p:cNvSpPr txBox="1"/>
          <p:nvPr/>
        </p:nvSpPr>
        <p:spPr>
          <a:xfrm flipH="1">
            <a:off x="5337538" y="2896765"/>
            <a:ext cx="1186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Tarifas mas impuestos  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501417" y="2861691"/>
            <a:ext cx="950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Lluvia Flores</a:t>
            </a:r>
          </a:p>
          <a:p>
            <a:r>
              <a:rPr lang="es-MX" sz="1200" dirty="0" smtClean="0"/>
              <a:t>llflores@caminoreal.com.mx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82112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8530"/>
            <a:ext cx="7772400" cy="10058400"/>
          </a:xfrm>
          <a:prstGeom prst="rect">
            <a:avLst/>
          </a:prstGeom>
        </p:spPr>
      </p:pic>
      <p:sp>
        <p:nvSpPr>
          <p:cNvPr id="102" name="Rectángulo 101"/>
          <p:cNvSpPr/>
          <p:nvPr/>
        </p:nvSpPr>
        <p:spPr>
          <a:xfrm>
            <a:off x="1545770" y="7777897"/>
            <a:ext cx="6041574" cy="971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15" name="Agrupar 14"/>
          <p:cNvGrpSpPr/>
          <p:nvPr/>
        </p:nvGrpSpPr>
        <p:grpSpPr>
          <a:xfrm>
            <a:off x="185057" y="2684266"/>
            <a:ext cx="7402287" cy="971581"/>
            <a:chOff x="185057" y="3472542"/>
            <a:chExt cx="7402287" cy="971581"/>
          </a:xfrm>
        </p:grpSpPr>
        <p:sp>
          <p:nvSpPr>
            <p:cNvPr id="16" name="Título 1"/>
            <p:cNvSpPr txBox="1">
              <a:spLocks/>
            </p:cNvSpPr>
            <p:nvPr/>
          </p:nvSpPr>
          <p:spPr>
            <a:xfrm>
              <a:off x="1545770" y="3472542"/>
              <a:ext cx="1752601" cy="95794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92500"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b="1" u="sng" dirty="0" smtClean="0"/>
                <a:t>Querétaro</a:t>
              </a:r>
              <a:r>
                <a:rPr lang="es-ES_tradnl" sz="1000" dirty="0" smtClean="0"/>
                <a:t/>
              </a:r>
              <a:br>
                <a:rPr lang="es-ES_tradnl" sz="1000" dirty="0" smtClean="0"/>
              </a:br>
              <a:r>
                <a:rPr lang="es-ES_tradnl" sz="1000" dirty="0" smtClean="0"/>
                <a:t>Av. 5 de Febrero # 9200</a:t>
              </a:r>
            </a:p>
            <a:p>
              <a:pPr algn="l"/>
              <a:r>
                <a:rPr lang="es-ES_tradnl" sz="1000" dirty="0" smtClean="0"/>
                <a:t>Zona </a:t>
              </a:r>
              <a:r>
                <a:rPr lang="es-ES_tradnl" sz="1000" dirty="0" err="1" smtClean="0"/>
                <a:t>Ind</a:t>
              </a:r>
              <a:r>
                <a:rPr lang="es-ES_tradnl" sz="1000" dirty="0" smtClean="0"/>
                <a:t>. Benito Juárez (Zona </a:t>
              </a:r>
              <a:r>
                <a:rPr lang="es-ES_tradnl" sz="1000" dirty="0" err="1" smtClean="0"/>
                <a:t>Jurica</a:t>
              </a:r>
              <a:r>
                <a:rPr lang="es-ES_tradnl" sz="1000" dirty="0" smtClean="0"/>
                <a:t> dentro de </a:t>
              </a:r>
              <a:r>
                <a:rPr lang="es-ES_tradnl" sz="1000" dirty="0" err="1" smtClean="0"/>
                <a:t>Urban</a:t>
              </a:r>
              <a:r>
                <a:rPr lang="es-ES_tradnl" sz="1000" dirty="0" smtClean="0"/>
                <a:t> Center)</a:t>
              </a:r>
              <a:br>
                <a:rPr lang="es-ES_tradnl" sz="1000" dirty="0" smtClean="0"/>
              </a:br>
              <a:r>
                <a:rPr lang="es-ES_tradnl" sz="1000" dirty="0" smtClean="0"/>
                <a:t/>
              </a:r>
              <a:br>
                <a:rPr lang="es-ES_tradnl" sz="1000" dirty="0" smtClean="0"/>
              </a:br>
              <a:r>
                <a:rPr lang="es-ES_tradnl" sz="1000" dirty="0" smtClean="0"/>
                <a:t>T. (442) 103-3900</a:t>
              </a:r>
              <a:br>
                <a:rPr lang="es-ES_tradnl" sz="1000" dirty="0" smtClean="0"/>
              </a:br>
              <a:r>
                <a:rPr lang="es-ES_tradnl" sz="1000" dirty="0" smtClean="0"/>
                <a:t>01800-248-9397</a:t>
              </a:r>
              <a:endParaRPr lang="es-ES_tradnl" sz="1000" dirty="0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185057" y="3472543"/>
              <a:ext cx="1240972" cy="881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Título 1"/>
            <p:cNvSpPr txBox="1">
              <a:spLocks/>
            </p:cNvSpPr>
            <p:nvPr/>
          </p:nvSpPr>
          <p:spPr>
            <a:xfrm>
              <a:off x="3407228" y="3472543"/>
              <a:ext cx="1752601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1000" dirty="0" smtClean="0"/>
                <a:t>Sencilla - $ 1,230.ºº</a:t>
              </a:r>
              <a:endParaRPr lang="en-US" sz="1000" dirty="0"/>
            </a:p>
            <a:p>
              <a:pPr algn="l">
                <a:lnSpc>
                  <a:spcPct val="100000"/>
                </a:lnSpc>
              </a:pPr>
              <a:r>
                <a:rPr lang="en-US" sz="1000" dirty="0" err="1" smtClean="0"/>
                <a:t>Doble</a:t>
              </a:r>
              <a:r>
                <a:rPr lang="en-US" sz="1000" dirty="0" smtClean="0"/>
                <a:t> - </a:t>
              </a:r>
              <a:r>
                <a:rPr lang="en-US" sz="1000" dirty="0"/>
                <a:t>$ </a:t>
              </a:r>
              <a:r>
                <a:rPr lang="en-US" sz="1000" dirty="0" smtClean="0"/>
                <a:t>1,300.ºº</a:t>
              </a:r>
              <a:endParaRPr lang="es-ES_tradnl" sz="1000" dirty="0"/>
            </a:p>
          </p:txBody>
        </p:sp>
        <p:sp>
          <p:nvSpPr>
            <p:cNvPr id="19" name="Título 1"/>
            <p:cNvSpPr txBox="1">
              <a:spLocks/>
            </p:cNvSpPr>
            <p:nvPr/>
          </p:nvSpPr>
          <p:spPr>
            <a:xfrm>
              <a:off x="52578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M</a:t>
              </a:r>
              <a:r>
                <a:rPr lang="es-ES" sz="1000" dirty="0" err="1" smtClean="0"/>
                <a:t>ás</a:t>
              </a:r>
              <a:r>
                <a:rPr lang="es-ES_tradnl" sz="1000" dirty="0" smtClean="0"/>
                <a:t> </a:t>
              </a:r>
              <a:r>
                <a:rPr lang="es-ES_tradnl" sz="1000" dirty="0"/>
                <a:t>impuestos</a:t>
              </a:r>
            </a:p>
          </p:txBody>
        </p:sp>
        <p:sp>
          <p:nvSpPr>
            <p:cNvPr id="20" name="Título 1"/>
            <p:cNvSpPr txBox="1">
              <a:spLocks/>
            </p:cNvSpPr>
            <p:nvPr/>
          </p:nvSpPr>
          <p:spPr>
            <a:xfrm>
              <a:off x="64770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" sz="1000" dirty="0" smtClean="0"/>
                <a:t>-</a:t>
              </a:r>
              <a:endParaRPr lang="es-ES_tradnl" sz="1000" dirty="0"/>
            </a:p>
          </p:txBody>
        </p:sp>
        <p:cxnSp>
          <p:nvCxnSpPr>
            <p:cNvPr id="21" name="Conector recto 20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900" b="1" dirty="0"/>
                <a:t>City Express  "</a:t>
              </a:r>
              <a:r>
                <a:rPr lang="en-US" sz="900" b="1" dirty="0" err="1"/>
                <a:t>Periférico</a:t>
              </a:r>
              <a:r>
                <a:rPr lang="en-US" sz="900" b="1" dirty="0"/>
                <a:t> Sur"</a:t>
              </a:r>
              <a:endParaRPr lang="es-ES_tradnl" sz="900" b="1" dirty="0"/>
            </a:p>
          </p:txBody>
        </p:sp>
      </p:grpSp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3"/>
          <a:srcRect t="4829"/>
          <a:stretch/>
        </p:blipFill>
        <p:spPr>
          <a:xfrm>
            <a:off x="229279" y="2792569"/>
            <a:ext cx="1152525" cy="297777"/>
          </a:xfrm>
          <a:prstGeom prst="rect">
            <a:avLst/>
          </a:prstGeom>
        </p:spPr>
      </p:pic>
      <p:grpSp>
        <p:nvGrpSpPr>
          <p:cNvPr id="24" name="Agrupar 23"/>
          <p:cNvGrpSpPr/>
          <p:nvPr/>
        </p:nvGrpSpPr>
        <p:grpSpPr>
          <a:xfrm>
            <a:off x="185057" y="3722475"/>
            <a:ext cx="7402287" cy="971581"/>
            <a:chOff x="185057" y="3472542"/>
            <a:chExt cx="7402287" cy="971581"/>
          </a:xfrm>
        </p:grpSpPr>
        <p:sp>
          <p:nvSpPr>
            <p:cNvPr id="25" name="Título 1"/>
            <p:cNvSpPr txBox="1">
              <a:spLocks/>
            </p:cNvSpPr>
            <p:nvPr/>
          </p:nvSpPr>
          <p:spPr>
            <a:xfrm>
              <a:off x="1545770" y="3472542"/>
              <a:ext cx="1752601" cy="95794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b="1" u="sng" dirty="0" smtClean="0"/>
                <a:t>M</a:t>
              </a:r>
              <a:r>
                <a:rPr lang="es-ES" sz="1000" b="1" u="sng" dirty="0" err="1" smtClean="0"/>
                <a:t>éxico</a:t>
              </a:r>
              <a:r>
                <a:rPr lang="es-ES_tradnl" sz="1000" dirty="0" smtClean="0"/>
                <a:t/>
              </a:r>
              <a:br>
                <a:rPr lang="es-ES_tradnl" sz="1000" dirty="0" smtClean="0"/>
              </a:br>
              <a:r>
                <a:rPr lang="es-ES_tradnl" sz="1000" dirty="0" smtClean="0"/>
                <a:t/>
              </a:r>
              <a:br>
                <a:rPr lang="es-ES_tradnl" sz="1000" dirty="0" smtClean="0"/>
              </a:br>
              <a:r>
                <a:rPr lang="es-ES_tradnl" sz="1000" dirty="0" smtClean="0"/>
                <a:t>01800-248-9397</a:t>
              </a:r>
              <a:endParaRPr lang="es-ES_tradnl" sz="1000" dirty="0"/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185057" y="3472543"/>
              <a:ext cx="1240972" cy="881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" name="Título 1"/>
            <p:cNvSpPr txBox="1">
              <a:spLocks/>
            </p:cNvSpPr>
            <p:nvPr/>
          </p:nvSpPr>
          <p:spPr>
            <a:xfrm>
              <a:off x="3407228" y="3472543"/>
              <a:ext cx="1752601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1000" dirty="0" smtClean="0"/>
                <a:t>Sencilla - $ </a:t>
              </a:r>
              <a:r>
                <a:rPr lang="fi-FI" sz="1000" dirty="0" smtClean="0"/>
                <a:t>1,080</a:t>
              </a:r>
              <a:r>
                <a:rPr lang="en-US" sz="1000" dirty="0" smtClean="0"/>
                <a:t>.ºº</a:t>
              </a:r>
              <a:endParaRPr lang="en-US" sz="1000" dirty="0"/>
            </a:p>
            <a:p>
              <a:pPr algn="l">
                <a:lnSpc>
                  <a:spcPct val="100000"/>
                </a:lnSpc>
              </a:pPr>
              <a:r>
                <a:rPr lang="en-US" sz="1000" dirty="0" err="1" smtClean="0"/>
                <a:t>Doble</a:t>
              </a:r>
              <a:r>
                <a:rPr lang="en-US" sz="1000" dirty="0" smtClean="0"/>
                <a:t> - </a:t>
              </a:r>
              <a:r>
                <a:rPr lang="en-US" sz="1000" dirty="0"/>
                <a:t>$ </a:t>
              </a:r>
              <a:r>
                <a:rPr lang="is-IS" sz="1000" dirty="0" smtClean="0"/>
                <a:t>1,150</a:t>
              </a:r>
              <a:r>
                <a:rPr lang="en-US" sz="1000" dirty="0" smtClean="0"/>
                <a:t>.ºº</a:t>
              </a:r>
              <a:endParaRPr lang="es-ES_tradnl" sz="1000" dirty="0"/>
            </a:p>
          </p:txBody>
        </p:sp>
        <p:sp>
          <p:nvSpPr>
            <p:cNvPr id="28" name="Título 1"/>
            <p:cNvSpPr txBox="1">
              <a:spLocks/>
            </p:cNvSpPr>
            <p:nvPr/>
          </p:nvSpPr>
          <p:spPr>
            <a:xfrm>
              <a:off x="52578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M</a:t>
              </a:r>
              <a:r>
                <a:rPr lang="es-ES" sz="1000" dirty="0" err="1" smtClean="0"/>
                <a:t>ás</a:t>
              </a:r>
              <a:r>
                <a:rPr lang="es-ES_tradnl" sz="1000" dirty="0" smtClean="0"/>
                <a:t> </a:t>
              </a:r>
              <a:r>
                <a:rPr lang="es-ES_tradnl" sz="1000" dirty="0"/>
                <a:t>impuestos</a:t>
              </a:r>
            </a:p>
          </p:txBody>
        </p:sp>
        <p:sp>
          <p:nvSpPr>
            <p:cNvPr id="29" name="Título 1"/>
            <p:cNvSpPr txBox="1">
              <a:spLocks/>
            </p:cNvSpPr>
            <p:nvPr/>
          </p:nvSpPr>
          <p:spPr>
            <a:xfrm>
              <a:off x="64770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-</a:t>
              </a:r>
              <a:endParaRPr lang="es-ES_tradnl" sz="1000" dirty="0"/>
            </a:p>
          </p:txBody>
        </p:sp>
        <p:cxnSp>
          <p:nvCxnSpPr>
            <p:cNvPr id="30" name="Conector recto 29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900" b="1" dirty="0"/>
                <a:t>City Express "</a:t>
              </a:r>
              <a:r>
                <a:rPr lang="en-US" sz="900" b="1" dirty="0" err="1"/>
                <a:t>Aeropuerto</a:t>
              </a:r>
              <a:r>
                <a:rPr lang="en-US" sz="900" b="1" dirty="0"/>
                <a:t> México"</a:t>
              </a:r>
              <a:endParaRPr lang="es-ES_tradnl" sz="900" b="1" dirty="0"/>
            </a:p>
          </p:txBody>
        </p:sp>
      </p:grpSp>
      <p:pic>
        <p:nvPicPr>
          <p:cNvPr id="32" name="Imagen 31"/>
          <p:cNvPicPr>
            <a:picLocks noChangeAspect="1"/>
          </p:cNvPicPr>
          <p:nvPr/>
        </p:nvPicPr>
        <p:blipFill rotWithShape="1">
          <a:blip r:embed="rId3"/>
          <a:srcRect t="4829"/>
          <a:stretch/>
        </p:blipFill>
        <p:spPr>
          <a:xfrm>
            <a:off x="229279" y="3830778"/>
            <a:ext cx="1152525" cy="297777"/>
          </a:xfrm>
          <a:prstGeom prst="rect">
            <a:avLst/>
          </a:prstGeom>
        </p:spPr>
      </p:pic>
      <p:grpSp>
        <p:nvGrpSpPr>
          <p:cNvPr id="33" name="Agrupar 32"/>
          <p:cNvGrpSpPr/>
          <p:nvPr/>
        </p:nvGrpSpPr>
        <p:grpSpPr>
          <a:xfrm>
            <a:off x="185057" y="4756618"/>
            <a:ext cx="7402287" cy="971581"/>
            <a:chOff x="185057" y="3472542"/>
            <a:chExt cx="7402287" cy="971581"/>
          </a:xfrm>
        </p:grpSpPr>
        <p:sp>
          <p:nvSpPr>
            <p:cNvPr id="34" name="Título 1"/>
            <p:cNvSpPr txBox="1">
              <a:spLocks/>
            </p:cNvSpPr>
            <p:nvPr/>
          </p:nvSpPr>
          <p:spPr>
            <a:xfrm>
              <a:off x="1545770" y="3472542"/>
              <a:ext cx="1752601" cy="95794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" sz="1000" b="1" u="sng" dirty="0" smtClean="0"/>
                <a:t>Silao, </a:t>
              </a:r>
              <a:r>
                <a:rPr lang="es-ES" sz="1000" b="1" u="sng" dirty="0" err="1" smtClean="0"/>
                <a:t>Gto</a:t>
              </a:r>
              <a:r>
                <a:rPr lang="es-ES" sz="1000" b="1" u="sng" dirty="0" smtClean="0"/>
                <a:t>.</a:t>
              </a:r>
              <a:r>
                <a:rPr lang="es-ES_tradnl" sz="1000" dirty="0"/>
                <a:t/>
              </a:r>
              <a:br>
                <a:rPr lang="es-ES_tradnl" sz="1000" dirty="0"/>
              </a:br>
              <a:r>
                <a:rPr lang="es-ES_tradnl" sz="1000" dirty="0"/>
                <a:t>01800-248-9397</a:t>
              </a:r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185057" y="3472543"/>
              <a:ext cx="1240972" cy="881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Título 1"/>
            <p:cNvSpPr txBox="1">
              <a:spLocks/>
            </p:cNvSpPr>
            <p:nvPr/>
          </p:nvSpPr>
          <p:spPr>
            <a:xfrm>
              <a:off x="3407228" y="3472543"/>
              <a:ext cx="1752601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1000" dirty="0" smtClean="0"/>
                <a:t>Sencilla - $ 652.ºº</a:t>
              </a:r>
              <a:endParaRPr lang="en-US" sz="1000" dirty="0"/>
            </a:p>
            <a:p>
              <a:pPr algn="l">
                <a:lnSpc>
                  <a:spcPct val="100000"/>
                </a:lnSpc>
              </a:pPr>
              <a:r>
                <a:rPr lang="en-US" sz="1000" dirty="0" err="1" smtClean="0"/>
                <a:t>Doble</a:t>
              </a:r>
              <a:r>
                <a:rPr lang="en-US" sz="1000" dirty="0" smtClean="0"/>
                <a:t> - </a:t>
              </a:r>
              <a:r>
                <a:rPr lang="en-US" sz="1000" dirty="0"/>
                <a:t>$ </a:t>
              </a:r>
              <a:r>
                <a:rPr lang="en-US" sz="1000" dirty="0" smtClean="0"/>
                <a:t>722.ºº</a:t>
              </a:r>
              <a:endParaRPr lang="es-ES_tradnl" sz="1000" dirty="0"/>
            </a:p>
          </p:txBody>
        </p:sp>
        <p:sp>
          <p:nvSpPr>
            <p:cNvPr id="37" name="Título 1"/>
            <p:cNvSpPr txBox="1">
              <a:spLocks/>
            </p:cNvSpPr>
            <p:nvPr/>
          </p:nvSpPr>
          <p:spPr>
            <a:xfrm>
              <a:off x="52578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M</a:t>
              </a:r>
              <a:r>
                <a:rPr lang="es-ES" sz="1000" dirty="0" err="1" smtClean="0"/>
                <a:t>ás</a:t>
              </a:r>
              <a:r>
                <a:rPr lang="es-ES_tradnl" sz="1000" dirty="0" smtClean="0"/>
                <a:t> </a:t>
              </a:r>
              <a:r>
                <a:rPr lang="es-ES_tradnl" sz="1000" dirty="0"/>
                <a:t>impuestos</a:t>
              </a:r>
            </a:p>
          </p:txBody>
        </p:sp>
        <p:sp>
          <p:nvSpPr>
            <p:cNvPr id="38" name="Título 1"/>
            <p:cNvSpPr txBox="1">
              <a:spLocks/>
            </p:cNvSpPr>
            <p:nvPr/>
          </p:nvSpPr>
          <p:spPr>
            <a:xfrm>
              <a:off x="64770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" sz="1000" dirty="0" smtClean="0"/>
                <a:t>-</a:t>
              </a:r>
              <a:endParaRPr lang="es-ES_tradnl" sz="1000" dirty="0"/>
            </a:p>
          </p:txBody>
        </p:sp>
        <p:cxnSp>
          <p:nvCxnSpPr>
            <p:cNvPr id="39" name="Conector recto 38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900" b="1" dirty="0"/>
                <a:t>City Express "</a:t>
              </a:r>
              <a:r>
                <a:rPr lang="en-US" sz="900" b="1" dirty="0" err="1"/>
                <a:t>Silao</a:t>
              </a:r>
              <a:r>
                <a:rPr lang="en-US" sz="900" b="1" dirty="0"/>
                <a:t>"</a:t>
              </a:r>
              <a:endParaRPr lang="es-ES_tradnl" sz="900" b="1" dirty="0"/>
            </a:p>
          </p:txBody>
        </p:sp>
      </p:grpSp>
      <p:pic>
        <p:nvPicPr>
          <p:cNvPr id="41" name="Imagen 40"/>
          <p:cNvPicPr>
            <a:picLocks noChangeAspect="1"/>
          </p:cNvPicPr>
          <p:nvPr/>
        </p:nvPicPr>
        <p:blipFill rotWithShape="1">
          <a:blip r:embed="rId3"/>
          <a:srcRect t="4829"/>
          <a:stretch/>
        </p:blipFill>
        <p:spPr>
          <a:xfrm>
            <a:off x="229279" y="4864921"/>
            <a:ext cx="1152525" cy="297777"/>
          </a:xfrm>
          <a:prstGeom prst="rect">
            <a:avLst/>
          </a:prstGeom>
        </p:spPr>
      </p:pic>
      <p:grpSp>
        <p:nvGrpSpPr>
          <p:cNvPr id="42" name="Agrupar 41"/>
          <p:cNvGrpSpPr/>
          <p:nvPr/>
        </p:nvGrpSpPr>
        <p:grpSpPr>
          <a:xfrm>
            <a:off x="185057" y="5765478"/>
            <a:ext cx="7402287" cy="971581"/>
            <a:chOff x="185057" y="3472542"/>
            <a:chExt cx="7402287" cy="971581"/>
          </a:xfrm>
        </p:grpSpPr>
        <p:sp>
          <p:nvSpPr>
            <p:cNvPr id="43" name="Título 1"/>
            <p:cNvSpPr txBox="1">
              <a:spLocks/>
            </p:cNvSpPr>
            <p:nvPr/>
          </p:nvSpPr>
          <p:spPr>
            <a:xfrm>
              <a:off x="1545770" y="3472542"/>
              <a:ext cx="1752601" cy="95794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" sz="1000" b="1" u="sng" dirty="0" smtClean="0"/>
                <a:t>León, </a:t>
              </a:r>
              <a:r>
                <a:rPr lang="es-ES" sz="1000" b="1" u="sng" dirty="0" err="1" smtClean="0"/>
                <a:t>Gto</a:t>
              </a:r>
              <a:r>
                <a:rPr lang="es-ES" sz="1000" b="1" u="sng" dirty="0" smtClean="0"/>
                <a:t>.</a:t>
              </a:r>
              <a:r>
                <a:rPr lang="es-ES_tradnl" sz="1000" dirty="0"/>
                <a:t/>
              </a:r>
              <a:br>
                <a:rPr lang="es-ES_tradnl" sz="1000" dirty="0"/>
              </a:br>
              <a:r>
                <a:rPr lang="es-ES_tradnl" sz="1000" dirty="0"/>
                <a:t/>
              </a:r>
              <a:br>
                <a:rPr lang="es-ES_tradnl" sz="1000" dirty="0"/>
              </a:br>
              <a:r>
                <a:rPr lang="es-ES_tradnl" sz="1000" dirty="0"/>
                <a:t>01800-248-9397</a:t>
              </a:r>
            </a:p>
          </p:txBody>
        </p:sp>
        <p:sp>
          <p:nvSpPr>
            <p:cNvPr id="44" name="Rectángulo 43"/>
            <p:cNvSpPr/>
            <p:nvPr/>
          </p:nvSpPr>
          <p:spPr>
            <a:xfrm>
              <a:off x="185057" y="3472543"/>
              <a:ext cx="1240972" cy="881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5" name="Título 1"/>
            <p:cNvSpPr txBox="1">
              <a:spLocks/>
            </p:cNvSpPr>
            <p:nvPr/>
          </p:nvSpPr>
          <p:spPr>
            <a:xfrm>
              <a:off x="3407228" y="3472543"/>
              <a:ext cx="1752601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1000" dirty="0" smtClean="0"/>
                <a:t>Sencilla - $ 770.ºº</a:t>
              </a:r>
              <a:endParaRPr lang="en-US" sz="1000" dirty="0"/>
            </a:p>
            <a:p>
              <a:pPr algn="l">
                <a:lnSpc>
                  <a:spcPct val="100000"/>
                </a:lnSpc>
              </a:pPr>
              <a:r>
                <a:rPr lang="en-US" sz="1000" dirty="0" err="1" smtClean="0"/>
                <a:t>Doble</a:t>
              </a:r>
              <a:r>
                <a:rPr lang="en-US" sz="1000" dirty="0" smtClean="0"/>
                <a:t> - </a:t>
              </a:r>
              <a:r>
                <a:rPr lang="en-US" sz="1000" dirty="0"/>
                <a:t>$ </a:t>
              </a:r>
              <a:r>
                <a:rPr lang="en-US" sz="1000" dirty="0" smtClean="0"/>
                <a:t>840.ºº</a:t>
              </a:r>
              <a:endParaRPr lang="es-ES_tradnl" sz="1000" dirty="0"/>
            </a:p>
          </p:txBody>
        </p:sp>
        <p:sp>
          <p:nvSpPr>
            <p:cNvPr id="46" name="Título 1"/>
            <p:cNvSpPr txBox="1">
              <a:spLocks/>
            </p:cNvSpPr>
            <p:nvPr/>
          </p:nvSpPr>
          <p:spPr>
            <a:xfrm>
              <a:off x="52578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M</a:t>
              </a:r>
              <a:r>
                <a:rPr lang="es-ES" sz="1000" dirty="0" err="1" smtClean="0"/>
                <a:t>ás</a:t>
              </a:r>
              <a:r>
                <a:rPr lang="es-ES_tradnl" sz="1000" dirty="0" smtClean="0"/>
                <a:t> </a:t>
              </a:r>
              <a:r>
                <a:rPr lang="es-ES_tradnl" sz="1000" dirty="0"/>
                <a:t>impuestos</a:t>
              </a:r>
            </a:p>
          </p:txBody>
        </p:sp>
        <p:sp>
          <p:nvSpPr>
            <p:cNvPr id="47" name="Título 1"/>
            <p:cNvSpPr txBox="1">
              <a:spLocks/>
            </p:cNvSpPr>
            <p:nvPr/>
          </p:nvSpPr>
          <p:spPr>
            <a:xfrm>
              <a:off x="64770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" sz="1000" dirty="0" smtClean="0"/>
                <a:t>-</a:t>
              </a:r>
              <a:endParaRPr lang="es-ES_tradnl" sz="1000" dirty="0"/>
            </a:p>
          </p:txBody>
        </p:sp>
        <p:cxnSp>
          <p:nvCxnSpPr>
            <p:cNvPr id="48" name="Conector recto 47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900" b="1" dirty="0"/>
                <a:t>City Express "León"</a:t>
              </a:r>
              <a:endParaRPr lang="es-ES_tradnl" sz="900" b="1" dirty="0"/>
            </a:p>
          </p:txBody>
        </p:sp>
      </p:grpSp>
      <p:pic>
        <p:nvPicPr>
          <p:cNvPr id="50" name="Imagen 49"/>
          <p:cNvPicPr>
            <a:picLocks noChangeAspect="1"/>
          </p:cNvPicPr>
          <p:nvPr/>
        </p:nvPicPr>
        <p:blipFill rotWithShape="1">
          <a:blip r:embed="rId3"/>
          <a:srcRect t="4829"/>
          <a:stretch/>
        </p:blipFill>
        <p:spPr>
          <a:xfrm>
            <a:off x="229279" y="5873781"/>
            <a:ext cx="1152525" cy="297777"/>
          </a:xfrm>
          <a:prstGeom prst="rect">
            <a:avLst/>
          </a:prstGeom>
        </p:spPr>
      </p:pic>
      <p:grpSp>
        <p:nvGrpSpPr>
          <p:cNvPr id="51" name="Agrupar 50"/>
          <p:cNvGrpSpPr/>
          <p:nvPr/>
        </p:nvGrpSpPr>
        <p:grpSpPr>
          <a:xfrm>
            <a:off x="185057" y="6762997"/>
            <a:ext cx="7402287" cy="971581"/>
            <a:chOff x="185057" y="3472542"/>
            <a:chExt cx="7402287" cy="971581"/>
          </a:xfrm>
        </p:grpSpPr>
        <p:sp>
          <p:nvSpPr>
            <p:cNvPr id="52" name="Título 1"/>
            <p:cNvSpPr txBox="1">
              <a:spLocks/>
            </p:cNvSpPr>
            <p:nvPr/>
          </p:nvSpPr>
          <p:spPr>
            <a:xfrm>
              <a:off x="1545770" y="3472542"/>
              <a:ext cx="1752601" cy="95794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" sz="1000" b="1" u="sng" dirty="0" smtClean="0"/>
                <a:t>Celaya, </a:t>
              </a:r>
              <a:r>
                <a:rPr lang="es-ES" sz="1000" b="1" u="sng" dirty="0" err="1" smtClean="0"/>
                <a:t>Gto</a:t>
              </a:r>
              <a:r>
                <a:rPr lang="es-ES" sz="1000" b="1" u="sng" dirty="0" smtClean="0"/>
                <a:t>.</a:t>
              </a:r>
              <a:r>
                <a:rPr lang="es-ES_tradnl" sz="1000" dirty="0"/>
                <a:t/>
              </a:r>
              <a:br>
                <a:rPr lang="es-ES_tradnl" sz="1000" dirty="0"/>
              </a:br>
              <a:r>
                <a:rPr lang="es-ES_tradnl" sz="1000" dirty="0"/>
                <a:t/>
              </a:r>
              <a:br>
                <a:rPr lang="es-ES_tradnl" sz="1000" dirty="0"/>
              </a:br>
              <a:r>
                <a:rPr lang="es-ES_tradnl" sz="1000" dirty="0"/>
                <a:t>01800-248-9397</a:t>
              </a:r>
            </a:p>
          </p:txBody>
        </p:sp>
        <p:sp>
          <p:nvSpPr>
            <p:cNvPr id="53" name="Rectángulo 52"/>
            <p:cNvSpPr/>
            <p:nvPr/>
          </p:nvSpPr>
          <p:spPr>
            <a:xfrm>
              <a:off x="185057" y="3472543"/>
              <a:ext cx="1240972" cy="881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4" name="Título 1"/>
            <p:cNvSpPr txBox="1">
              <a:spLocks/>
            </p:cNvSpPr>
            <p:nvPr/>
          </p:nvSpPr>
          <p:spPr>
            <a:xfrm>
              <a:off x="3407228" y="3472543"/>
              <a:ext cx="1752601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1000" dirty="0" smtClean="0"/>
                <a:t>Sencilla - $825.ºº</a:t>
              </a:r>
              <a:endParaRPr lang="en-US" sz="1000" dirty="0"/>
            </a:p>
            <a:p>
              <a:pPr algn="l">
                <a:lnSpc>
                  <a:spcPct val="100000"/>
                </a:lnSpc>
              </a:pPr>
              <a:r>
                <a:rPr lang="en-US" sz="1000" dirty="0" err="1" smtClean="0"/>
                <a:t>Doble</a:t>
              </a:r>
              <a:r>
                <a:rPr lang="en-US" sz="1000" dirty="0" smtClean="0"/>
                <a:t> - </a:t>
              </a:r>
              <a:r>
                <a:rPr lang="en-US" sz="1000" dirty="0"/>
                <a:t>$ </a:t>
              </a:r>
              <a:r>
                <a:rPr lang="en-US" sz="1000" dirty="0" smtClean="0"/>
                <a:t>895.ºº</a:t>
              </a:r>
              <a:endParaRPr lang="es-ES_tradnl" sz="1000" dirty="0"/>
            </a:p>
          </p:txBody>
        </p:sp>
        <p:sp>
          <p:nvSpPr>
            <p:cNvPr id="55" name="Título 1"/>
            <p:cNvSpPr txBox="1">
              <a:spLocks/>
            </p:cNvSpPr>
            <p:nvPr/>
          </p:nvSpPr>
          <p:spPr>
            <a:xfrm>
              <a:off x="52578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M</a:t>
              </a:r>
              <a:r>
                <a:rPr lang="es-ES" sz="1000" dirty="0" err="1" smtClean="0"/>
                <a:t>ás</a:t>
              </a:r>
              <a:r>
                <a:rPr lang="es-ES_tradnl" sz="1000" dirty="0" smtClean="0"/>
                <a:t> </a:t>
              </a:r>
              <a:r>
                <a:rPr lang="es-ES_tradnl" sz="1000" dirty="0"/>
                <a:t>impuestos</a:t>
              </a:r>
            </a:p>
          </p:txBody>
        </p:sp>
        <p:sp>
          <p:nvSpPr>
            <p:cNvPr id="56" name="Título 1"/>
            <p:cNvSpPr txBox="1">
              <a:spLocks/>
            </p:cNvSpPr>
            <p:nvPr/>
          </p:nvSpPr>
          <p:spPr>
            <a:xfrm>
              <a:off x="64770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" sz="1000" dirty="0" smtClean="0"/>
                <a:t>-</a:t>
              </a:r>
              <a:endParaRPr lang="es-ES_tradnl" sz="1000" dirty="0"/>
            </a:p>
          </p:txBody>
        </p:sp>
        <p:cxnSp>
          <p:nvCxnSpPr>
            <p:cNvPr id="57" name="Conector recto 56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900" b="1" dirty="0"/>
                <a:t>City Express "Celaya"</a:t>
              </a:r>
              <a:endParaRPr lang="es-ES_tradnl" sz="900" b="1" dirty="0"/>
            </a:p>
          </p:txBody>
        </p:sp>
      </p:grpSp>
      <p:pic>
        <p:nvPicPr>
          <p:cNvPr id="59" name="Imagen 58"/>
          <p:cNvPicPr>
            <a:picLocks noChangeAspect="1"/>
          </p:cNvPicPr>
          <p:nvPr/>
        </p:nvPicPr>
        <p:blipFill rotWithShape="1">
          <a:blip r:embed="rId3"/>
          <a:srcRect t="4829"/>
          <a:stretch/>
        </p:blipFill>
        <p:spPr>
          <a:xfrm>
            <a:off x="229279" y="6871300"/>
            <a:ext cx="1152525" cy="297777"/>
          </a:xfrm>
          <a:prstGeom prst="rect">
            <a:avLst/>
          </a:prstGeom>
        </p:spPr>
      </p:pic>
      <p:grpSp>
        <p:nvGrpSpPr>
          <p:cNvPr id="60" name="Agrupar 59"/>
          <p:cNvGrpSpPr/>
          <p:nvPr/>
        </p:nvGrpSpPr>
        <p:grpSpPr>
          <a:xfrm>
            <a:off x="185057" y="7777897"/>
            <a:ext cx="7745708" cy="1492227"/>
            <a:chOff x="185057" y="3472541"/>
            <a:chExt cx="7745708" cy="1492227"/>
          </a:xfrm>
        </p:grpSpPr>
        <p:sp>
          <p:nvSpPr>
            <p:cNvPr id="61" name="Título 1"/>
            <p:cNvSpPr txBox="1">
              <a:spLocks/>
            </p:cNvSpPr>
            <p:nvPr/>
          </p:nvSpPr>
          <p:spPr>
            <a:xfrm>
              <a:off x="1545770" y="3472542"/>
              <a:ext cx="1752601" cy="149222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" sz="1000" b="1" u="sng" dirty="0" smtClean="0"/>
                <a:t>Chihuahua</a:t>
              </a:r>
            </a:p>
            <a:p>
              <a:pPr algn="l"/>
              <a:r>
                <a:rPr lang="es-ES" sz="1000" b="1" u="sng" dirty="0" smtClean="0"/>
                <a:t>Hermosillo</a:t>
              </a:r>
            </a:p>
            <a:p>
              <a:pPr algn="l"/>
              <a:r>
                <a:rPr lang="es-ES" sz="1000" b="1" u="sng" dirty="0" smtClean="0"/>
                <a:t>Irapuato</a:t>
              </a:r>
            </a:p>
            <a:p>
              <a:pPr algn="l"/>
              <a:r>
                <a:rPr lang="es-ES" sz="1000" b="1" u="sng" dirty="0" smtClean="0"/>
                <a:t>Puebla</a:t>
              </a:r>
            </a:p>
            <a:p>
              <a:pPr algn="l"/>
              <a:r>
                <a:rPr lang="es-ES" sz="1000" b="1" u="sng" dirty="0" smtClean="0"/>
                <a:t>Monterrey</a:t>
              </a:r>
            </a:p>
            <a:p>
              <a:pPr algn="l"/>
              <a:r>
                <a:rPr lang="es-ES" sz="1000" b="1" u="sng" dirty="0" smtClean="0"/>
                <a:t>Saltillo </a:t>
              </a:r>
            </a:p>
            <a:p>
              <a:pPr algn="l"/>
              <a:r>
                <a:rPr lang="es-ES_tradnl" sz="1000" dirty="0"/>
                <a:t/>
              </a:r>
              <a:br>
                <a:rPr lang="es-ES_tradnl" sz="1000" dirty="0"/>
              </a:br>
              <a:r>
                <a:rPr lang="es-ES_tradnl" sz="1000" dirty="0"/>
                <a:t>01800-248-9397</a:t>
              </a:r>
            </a:p>
          </p:txBody>
        </p:sp>
        <p:sp>
          <p:nvSpPr>
            <p:cNvPr id="62" name="Rectángulo 61"/>
            <p:cNvSpPr/>
            <p:nvPr/>
          </p:nvSpPr>
          <p:spPr>
            <a:xfrm>
              <a:off x="185057" y="3472542"/>
              <a:ext cx="1240972" cy="11549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66" name="Conector recto 65"/>
            <p:cNvCxnSpPr/>
            <p:nvPr/>
          </p:nvCxnSpPr>
          <p:spPr>
            <a:xfrm>
              <a:off x="185057" y="4663566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ítulo 1"/>
            <p:cNvSpPr txBox="1">
              <a:spLocks/>
            </p:cNvSpPr>
            <p:nvPr/>
          </p:nvSpPr>
          <p:spPr>
            <a:xfrm>
              <a:off x="185058" y="4123540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900" b="1" dirty="0" err="1"/>
                <a:t>Hoteles</a:t>
              </a:r>
              <a:r>
                <a:rPr lang="en-US" sz="900" b="1" dirty="0"/>
                <a:t> en </a:t>
              </a:r>
              <a:r>
                <a:rPr lang="en-US" sz="900" b="1" dirty="0" smtClean="0"/>
                <a:t>m</a:t>
              </a:r>
              <a:r>
                <a:rPr lang="es-ES" sz="900" b="1" dirty="0" smtClean="0"/>
                <a:t>á</a:t>
              </a:r>
              <a:r>
                <a:rPr lang="en-US" sz="900" b="1" dirty="0" smtClean="0"/>
                <a:t>s </a:t>
              </a:r>
              <a:r>
                <a:rPr lang="en-US" sz="900" b="1" dirty="0" err="1"/>
                <a:t>Ciudades</a:t>
              </a:r>
              <a:r>
                <a:rPr lang="en-US" sz="900" b="1" dirty="0"/>
                <a:t> </a:t>
              </a:r>
              <a:endParaRPr lang="es-ES_tradnl" sz="900" b="1" dirty="0"/>
            </a:p>
          </p:txBody>
        </p:sp>
        <p:sp>
          <p:nvSpPr>
            <p:cNvPr id="96" name="Título 1"/>
            <p:cNvSpPr txBox="1">
              <a:spLocks/>
            </p:cNvSpPr>
            <p:nvPr/>
          </p:nvSpPr>
          <p:spPr>
            <a:xfrm>
              <a:off x="3380333" y="3472542"/>
              <a:ext cx="1206812" cy="97158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" sz="1000" b="1" u="sng" dirty="0"/>
                <a:t>Cd. Obregón</a:t>
              </a:r>
            </a:p>
            <a:p>
              <a:pPr algn="l"/>
              <a:r>
                <a:rPr lang="es-ES" sz="1000" b="1" u="sng" dirty="0"/>
                <a:t>Durango</a:t>
              </a:r>
            </a:p>
            <a:p>
              <a:pPr algn="l"/>
              <a:r>
                <a:rPr lang="es-ES" sz="1000" b="1" u="sng" dirty="0"/>
                <a:t>Salamanca</a:t>
              </a:r>
            </a:p>
            <a:p>
              <a:pPr algn="l"/>
              <a:r>
                <a:rPr lang="es-ES" sz="1000" b="1" u="sng" dirty="0"/>
                <a:t>Chetumal</a:t>
              </a:r>
            </a:p>
            <a:p>
              <a:pPr algn="l"/>
              <a:r>
                <a:rPr lang="es-ES" sz="1000" b="1" u="sng" dirty="0"/>
                <a:t>La Paz</a:t>
              </a:r>
            </a:p>
            <a:p>
              <a:pPr algn="l"/>
              <a:r>
                <a:rPr lang="es-ES" sz="1000" b="1" u="sng" dirty="0"/>
                <a:t>Cabo San </a:t>
              </a:r>
              <a:r>
                <a:rPr lang="es-ES" sz="1000" b="1" u="sng" dirty="0" smtClean="0"/>
                <a:t>Lucas</a:t>
              </a:r>
              <a:endParaRPr lang="es-ES" sz="1000" b="1" u="sng" dirty="0"/>
            </a:p>
          </p:txBody>
        </p:sp>
        <p:sp>
          <p:nvSpPr>
            <p:cNvPr id="97" name="Título 1"/>
            <p:cNvSpPr txBox="1">
              <a:spLocks/>
            </p:cNvSpPr>
            <p:nvPr/>
          </p:nvSpPr>
          <p:spPr>
            <a:xfrm>
              <a:off x="4346047" y="3472542"/>
              <a:ext cx="1206812" cy="106130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" sz="1000" b="1" u="sng" dirty="0" smtClean="0"/>
                <a:t>Guadalajara</a:t>
              </a:r>
              <a:endParaRPr lang="es-ES" sz="1000" b="1" u="sng" dirty="0"/>
            </a:p>
            <a:p>
              <a:pPr algn="l"/>
              <a:r>
                <a:rPr lang="es-ES" sz="1000" b="1" u="sng" dirty="0"/>
                <a:t>Mazatlán</a:t>
              </a:r>
            </a:p>
            <a:p>
              <a:pPr algn="l"/>
              <a:r>
                <a:rPr lang="es-ES" sz="1000" b="1" u="sng" dirty="0"/>
                <a:t>Toluca</a:t>
              </a:r>
            </a:p>
            <a:p>
              <a:pPr algn="l"/>
              <a:r>
                <a:rPr lang="es-ES" sz="1000" b="1" u="sng" dirty="0"/>
                <a:t>Salina Cruz</a:t>
              </a:r>
            </a:p>
            <a:p>
              <a:pPr algn="l"/>
              <a:r>
                <a:rPr lang="es-ES" sz="1000" b="1" u="sng" dirty="0"/>
                <a:t>L. Cárdenas</a:t>
              </a:r>
            </a:p>
            <a:p>
              <a:pPr algn="l"/>
              <a:r>
                <a:rPr lang="es-ES" sz="1000" b="1" u="sng" dirty="0" smtClean="0"/>
                <a:t>Manzanillo</a:t>
              </a:r>
              <a:endParaRPr lang="es-ES" sz="1000" b="1" u="sng" dirty="0"/>
            </a:p>
          </p:txBody>
        </p:sp>
        <p:sp>
          <p:nvSpPr>
            <p:cNvPr id="98" name="Título 1"/>
            <p:cNvSpPr txBox="1">
              <a:spLocks/>
            </p:cNvSpPr>
            <p:nvPr/>
          </p:nvSpPr>
          <p:spPr>
            <a:xfrm>
              <a:off x="5159185" y="3472543"/>
              <a:ext cx="1206812" cy="10613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" sz="1000" b="1" u="sng" dirty="0" smtClean="0"/>
                <a:t>Tampico</a:t>
              </a:r>
              <a:endParaRPr lang="es-ES" sz="1000" b="1" u="sng" dirty="0"/>
            </a:p>
            <a:p>
              <a:pPr algn="l"/>
              <a:r>
                <a:rPr lang="es-ES" sz="1000" b="1" u="sng" dirty="0"/>
                <a:t>Jalapa</a:t>
              </a:r>
            </a:p>
            <a:p>
              <a:pPr algn="l"/>
              <a:r>
                <a:rPr lang="es-ES" sz="1000" b="1" u="sng" dirty="0"/>
                <a:t>Tula</a:t>
              </a:r>
            </a:p>
            <a:p>
              <a:pPr algn="l"/>
              <a:r>
                <a:rPr lang="es-ES" sz="1000" b="1" u="sng" dirty="0"/>
                <a:t>Mexicali</a:t>
              </a:r>
            </a:p>
            <a:p>
              <a:pPr algn="l"/>
              <a:r>
                <a:rPr lang="es-ES" sz="1000" b="1" u="sng" dirty="0"/>
                <a:t>Veracruz</a:t>
              </a:r>
            </a:p>
            <a:p>
              <a:pPr algn="l"/>
              <a:r>
                <a:rPr lang="es-ES" sz="1000" b="1" u="sng" dirty="0"/>
                <a:t>Poza Rica </a:t>
              </a:r>
            </a:p>
          </p:txBody>
        </p:sp>
        <p:sp>
          <p:nvSpPr>
            <p:cNvPr id="99" name="Título 1"/>
            <p:cNvSpPr txBox="1">
              <a:spLocks/>
            </p:cNvSpPr>
            <p:nvPr/>
          </p:nvSpPr>
          <p:spPr>
            <a:xfrm>
              <a:off x="5866776" y="3472543"/>
              <a:ext cx="1206812" cy="10613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" sz="1000" b="1" u="sng" dirty="0" err="1" smtClean="0"/>
                <a:t>Minatiglán</a:t>
              </a:r>
              <a:endParaRPr lang="es-ES" sz="1000" b="1" u="sng" dirty="0"/>
            </a:p>
            <a:p>
              <a:pPr algn="l"/>
              <a:r>
                <a:rPr lang="es-ES" sz="1000" b="1" u="sng" dirty="0"/>
                <a:t>Coatzacoalcos</a:t>
              </a:r>
            </a:p>
            <a:p>
              <a:pPr algn="l"/>
              <a:r>
                <a:rPr lang="es-ES" sz="1000" b="1" u="sng" dirty="0" err="1"/>
                <a:t>Tepozotlán</a:t>
              </a:r>
              <a:endParaRPr lang="es-ES" sz="1000" b="1" u="sng" dirty="0"/>
            </a:p>
            <a:p>
              <a:pPr algn="l"/>
              <a:r>
                <a:rPr lang="es-ES" sz="1000" b="1" u="sng" dirty="0"/>
                <a:t>Cd del Carmen</a:t>
              </a:r>
            </a:p>
            <a:p>
              <a:pPr algn="l"/>
              <a:r>
                <a:rPr lang="es-ES" sz="1000" b="1" u="sng" dirty="0"/>
                <a:t>Cd. </a:t>
              </a:r>
              <a:r>
                <a:rPr lang="es-ES" sz="1000" b="1" u="sng" dirty="0" err="1"/>
                <a:t>Víctoria</a:t>
              </a:r>
              <a:endParaRPr lang="es-ES" sz="1000" b="1" u="sng" dirty="0"/>
            </a:p>
            <a:p>
              <a:pPr algn="l"/>
              <a:r>
                <a:rPr lang="es-ES" sz="1000" b="1" u="sng" dirty="0" smtClean="0"/>
                <a:t>Tuxpan</a:t>
              </a:r>
              <a:endParaRPr lang="es-ES" sz="1000" b="1" u="sng" dirty="0"/>
            </a:p>
          </p:txBody>
        </p:sp>
        <p:sp>
          <p:nvSpPr>
            <p:cNvPr id="100" name="Título 1"/>
            <p:cNvSpPr txBox="1">
              <a:spLocks/>
            </p:cNvSpPr>
            <p:nvPr/>
          </p:nvSpPr>
          <p:spPr>
            <a:xfrm>
              <a:off x="6723953" y="3472543"/>
              <a:ext cx="1206812" cy="10613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" sz="1000" b="1" u="sng" dirty="0" smtClean="0"/>
                <a:t>Toluca</a:t>
              </a:r>
              <a:endParaRPr lang="es-ES" sz="1000" b="1" u="sng" dirty="0"/>
            </a:p>
            <a:p>
              <a:pPr algn="l"/>
              <a:r>
                <a:rPr lang="es-ES" sz="1000" b="1" u="sng" dirty="0"/>
                <a:t>Aguascalientes</a:t>
              </a:r>
            </a:p>
            <a:p>
              <a:pPr algn="l"/>
              <a:r>
                <a:rPr lang="es-ES" sz="1000" b="1" u="sng" dirty="0"/>
                <a:t>Mérida</a:t>
              </a:r>
            </a:p>
            <a:p>
              <a:pPr algn="l"/>
              <a:r>
                <a:rPr lang="es-ES" sz="1000" b="1" u="sng" dirty="0"/>
                <a:t>Cancún</a:t>
              </a:r>
            </a:p>
            <a:p>
              <a:pPr algn="l"/>
              <a:r>
                <a:rPr lang="es-ES" sz="1000" b="1" u="sng" dirty="0"/>
                <a:t>Morelia </a:t>
              </a:r>
            </a:p>
            <a:p>
              <a:pPr algn="l"/>
              <a:r>
                <a:rPr lang="es-ES" sz="1000" b="1" u="sng" dirty="0"/>
                <a:t>Oaxaca</a:t>
              </a:r>
            </a:p>
          </p:txBody>
        </p:sp>
        <p:sp>
          <p:nvSpPr>
            <p:cNvPr id="101" name="Título 1"/>
            <p:cNvSpPr txBox="1">
              <a:spLocks/>
            </p:cNvSpPr>
            <p:nvPr/>
          </p:nvSpPr>
          <p:spPr>
            <a:xfrm>
              <a:off x="2341666" y="3472541"/>
              <a:ext cx="1270158" cy="149222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" sz="1000" b="1" u="sng" dirty="0" smtClean="0"/>
                <a:t>Los Mochis</a:t>
              </a:r>
              <a:endParaRPr lang="es-ES" sz="1000" b="1" u="sng" dirty="0"/>
            </a:p>
            <a:p>
              <a:pPr algn="l"/>
              <a:r>
                <a:rPr lang="es-ES" sz="1000" b="1" u="sng" dirty="0" smtClean="0"/>
                <a:t>S.L.P.</a:t>
              </a:r>
            </a:p>
            <a:p>
              <a:pPr algn="l"/>
              <a:r>
                <a:rPr lang="es-ES" sz="1000" b="1" u="sng" dirty="0" smtClean="0"/>
                <a:t>Zacatecas</a:t>
              </a:r>
            </a:p>
            <a:p>
              <a:pPr algn="l"/>
              <a:r>
                <a:rPr lang="es-ES" sz="1000" b="1" u="sng" dirty="0" smtClean="0"/>
                <a:t>Tuxtla Gutiérrez </a:t>
              </a:r>
              <a:r>
                <a:rPr lang="es-ES" sz="1000" b="1" u="sng" dirty="0"/>
                <a:t>Piedras </a:t>
              </a:r>
              <a:r>
                <a:rPr lang="es-ES" sz="1000" b="1" u="sng" dirty="0" smtClean="0"/>
                <a:t>Negras</a:t>
              </a:r>
            </a:p>
            <a:p>
              <a:pPr algn="l"/>
              <a:r>
                <a:rPr lang="es-ES" sz="1000" b="1" u="sng" dirty="0" smtClean="0"/>
                <a:t>Culiacán</a:t>
              </a:r>
            </a:p>
          </p:txBody>
        </p:sp>
      </p:grpSp>
      <p:pic>
        <p:nvPicPr>
          <p:cNvPr id="68" name="Imagen 67"/>
          <p:cNvPicPr>
            <a:picLocks noChangeAspect="1"/>
          </p:cNvPicPr>
          <p:nvPr/>
        </p:nvPicPr>
        <p:blipFill rotWithShape="1">
          <a:blip r:embed="rId3"/>
          <a:srcRect t="4829"/>
          <a:stretch/>
        </p:blipFill>
        <p:spPr>
          <a:xfrm>
            <a:off x="229279" y="7886201"/>
            <a:ext cx="1152525" cy="297777"/>
          </a:xfrm>
          <a:prstGeom prst="rect">
            <a:avLst/>
          </a:prstGeom>
        </p:spPr>
      </p:pic>
      <p:grpSp>
        <p:nvGrpSpPr>
          <p:cNvPr id="69" name="Agrupar 68"/>
          <p:cNvGrpSpPr/>
          <p:nvPr/>
        </p:nvGrpSpPr>
        <p:grpSpPr>
          <a:xfrm>
            <a:off x="185057" y="1673585"/>
            <a:ext cx="7402287" cy="971581"/>
            <a:chOff x="185057" y="3472542"/>
            <a:chExt cx="7402287" cy="971581"/>
          </a:xfrm>
        </p:grpSpPr>
        <p:sp>
          <p:nvSpPr>
            <p:cNvPr id="70" name="Título 1"/>
            <p:cNvSpPr txBox="1">
              <a:spLocks/>
            </p:cNvSpPr>
            <p:nvPr/>
          </p:nvSpPr>
          <p:spPr>
            <a:xfrm>
              <a:off x="1545770" y="3472542"/>
              <a:ext cx="1752601" cy="95794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92500"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b="1" u="sng" dirty="0" smtClean="0"/>
                <a:t>Querétaro</a:t>
              </a:r>
              <a:r>
                <a:rPr lang="es-ES_tradnl" sz="1000" dirty="0" smtClean="0"/>
                <a:t/>
              </a:r>
              <a:br>
                <a:rPr lang="es-ES_tradnl" sz="1000" dirty="0" smtClean="0"/>
              </a:br>
              <a:r>
                <a:rPr lang="es-ES_tradnl" sz="1000" dirty="0" smtClean="0"/>
                <a:t>Av. 5 de Febrero # 9200</a:t>
              </a:r>
            </a:p>
            <a:p>
              <a:pPr algn="l"/>
              <a:r>
                <a:rPr lang="es-ES_tradnl" sz="1000" dirty="0" smtClean="0"/>
                <a:t>Zona </a:t>
              </a:r>
              <a:r>
                <a:rPr lang="es-ES_tradnl" sz="1000" dirty="0" err="1" smtClean="0"/>
                <a:t>Ind</a:t>
              </a:r>
              <a:r>
                <a:rPr lang="es-ES_tradnl" sz="1000" dirty="0" smtClean="0"/>
                <a:t>. Benito Juárez (Zona </a:t>
              </a:r>
              <a:r>
                <a:rPr lang="es-ES_tradnl" sz="1000" dirty="0" err="1" smtClean="0"/>
                <a:t>Jurica</a:t>
              </a:r>
              <a:r>
                <a:rPr lang="es-ES_tradnl" sz="1000" dirty="0" smtClean="0"/>
                <a:t> dentro de </a:t>
              </a:r>
              <a:r>
                <a:rPr lang="es-ES_tradnl" sz="1000" dirty="0" err="1" smtClean="0"/>
                <a:t>Urban</a:t>
              </a:r>
              <a:r>
                <a:rPr lang="es-ES_tradnl" sz="1000" dirty="0" smtClean="0"/>
                <a:t> Center)</a:t>
              </a:r>
              <a:br>
                <a:rPr lang="es-ES_tradnl" sz="1000" dirty="0" smtClean="0"/>
              </a:br>
              <a:r>
                <a:rPr lang="es-ES_tradnl" sz="1000" dirty="0" smtClean="0"/>
                <a:t/>
              </a:r>
              <a:br>
                <a:rPr lang="es-ES_tradnl" sz="1000" dirty="0" smtClean="0"/>
              </a:br>
              <a:r>
                <a:rPr lang="es-ES_tradnl" sz="1000" dirty="0" smtClean="0"/>
                <a:t>T. (442) 103-3900</a:t>
              </a:r>
              <a:br>
                <a:rPr lang="es-ES_tradnl" sz="1000" dirty="0" smtClean="0"/>
              </a:br>
              <a:r>
                <a:rPr lang="es-ES_tradnl" sz="1000" dirty="0" smtClean="0"/>
                <a:t>01800-248-9397</a:t>
              </a:r>
              <a:endParaRPr lang="es-ES_tradnl" sz="1000" dirty="0"/>
            </a:p>
          </p:txBody>
        </p:sp>
        <p:sp>
          <p:nvSpPr>
            <p:cNvPr id="71" name="Rectángulo 70"/>
            <p:cNvSpPr/>
            <p:nvPr/>
          </p:nvSpPr>
          <p:spPr>
            <a:xfrm>
              <a:off x="185057" y="3472543"/>
              <a:ext cx="1240972" cy="881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2" name="Título 1"/>
            <p:cNvSpPr txBox="1">
              <a:spLocks/>
            </p:cNvSpPr>
            <p:nvPr/>
          </p:nvSpPr>
          <p:spPr>
            <a:xfrm>
              <a:off x="3407228" y="3472543"/>
              <a:ext cx="1752601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1000" dirty="0" smtClean="0"/>
                <a:t>Sencilla - $ 1,000.ºº</a:t>
              </a:r>
              <a:endParaRPr lang="en-US" sz="1000" dirty="0"/>
            </a:p>
            <a:p>
              <a:pPr algn="l">
                <a:lnSpc>
                  <a:spcPct val="100000"/>
                </a:lnSpc>
              </a:pPr>
              <a:r>
                <a:rPr lang="en-US" sz="1000" dirty="0" err="1" smtClean="0"/>
                <a:t>Doble</a:t>
              </a:r>
              <a:r>
                <a:rPr lang="en-US" sz="1000" dirty="0" smtClean="0"/>
                <a:t> - </a:t>
              </a:r>
              <a:r>
                <a:rPr lang="en-US" sz="1000" dirty="0"/>
                <a:t>$ </a:t>
              </a:r>
              <a:r>
                <a:rPr lang="en-US" sz="1000" dirty="0" smtClean="0"/>
                <a:t>1,070.ºº</a:t>
              </a:r>
              <a:endParaRPr lang="es-ES_tradnl" sz="1000" dirty="0"/>
            </a:p>
          </p:txBody>
        </p:sp>
        <p:sp>
          <p:nvSpPr>
            <p:cNvPr id="73" name="Título 1"/>
            <p:cNvSpPr txBox="1">
              <a:spLocks/>
            </p:cNvSpPr>
            <p:nvPr/>
          </p:nvSpPr>
          <p:spPr>
            <a:xfrm>
              <a:off x="52578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M</a:t>
              </a:r>
              <a:r>
                <a:rPr lang="es-ES" sz="1000" dirty="0" err="1" smtClean="0"/>
                <a:t>ás</a:t>
              </a:r>
              <a:r>
                <a:rPr lang="es-ES_tradnl" sz="1000" dirty="0" smtClean="0"/>
                <a:t> </a:t>
              </a:r>
              <a:r>
                <a:rPr lang="es-ES_tradnl" sz="1000" dirty="0"/>
                <a:t>impuestos</a:t>
              </a:r>
            </a:p>
          </p:txBody>
        </p:sp>
        <p:sp>
          <p:nvSpPr>
            <p:cNvPr id="74" name="Título 1"/>
            <p:cNvSpPr txBox="1">
              <a:spLocks/>
            </p:cNvSpPr>
            <p:nvPr/>
          </p:nvSpPr>
          <p:spPr>
            <a:xfrm>
              <a:off x="64770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" sz="1000" dirty="0" smtClean="0"/>
                <a:t>-</a:t>
              </a:r>
              <a:endParaRPr lang="es-ES_tradnl" sz="1000" dirty="0"/>
            </a:p>
          </p:txBody>
        </p:sp>
        <p:cxnSp>
          <p:nvCxnSpPr>
            <p:cNvPr id="75" name="Conector recto 74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900" b="1" dirty="0"/>
                <a:t>City Express  "Plaza </a:t>
              </a:r>
              <a:r>
                <a:rPr lang="en-US" sz="900" b="1" dirty="0" err="1"/>
                <a:t>Satélite</a:t>
              </a:r>
              <a:r>
                <a:rPr lang="en-US" sz="900" b="1" dirty="0"/>
                <a:t>"</a:t>
              </a:r>
              <a:endParaRPr lang="es-ES_tradnl" sz="900" b="1" dirty="0"/>
            </a:p>
          </p:txBody>
        </p:sp>
      </p:grpSp>
      <p:pic>
        <p:nvPicPr>
          <p:cNvPr id="77" name="Imagen 76"/>
          <p:cNvPicPr>
            <a:picLocks noChangeAspect="1"/>
          </p:cNvPicPr>
          <p:nvPr/>
        </p:nvPicPr>
        <p:blipFill rotWithShape="1">
          <a:blip r:embed="rId3"/>
          <a:srcRect t="4829"/>
          <a:stretch/>
        </p:blipFill>
        <p:spPr>
          <a:xfrm>
            <a:off x="229279" y="1781888"/>
            <a:ext cx="1152525" cy="297777"/>
          </a:xfrm>
          <a:prstGeom prst="rect">
            <a:avLst/>
          </a:prstGeom>
        </p:spPr>
      </p:pic>
      <p:grpSp>
        <p:nvGrpSpPr>
          <p:cNvPr id="103" name="Agrupar 102"/>
          <p:cNvGrpSpPr/>
          <p:nvPr/>
        </p:nvGrpSpPr>
        <p:grpSpPr>
          <a:xfrm>
            <a:off x="185057" y="9016098"/>
            <a:ext cx="7402287" cy="971581"/>
            <a:chOff x="185057" y="3472542"/>
            <a:chExt cx="7402287" cy="971581"/>
          </a:xfrm>
        </p:grpSpPr>
        <p:sp>
          <p:nvSpPr>
            <p:cNvPr id="104" name="Título 1"/>
            <p:cNvSpPr txBox="1">
              <a:spLocks/>
            </p:cNvSpPr>
            <p:nvPr/>
          </p:nvSpPr>
          <p:spPr>
            <a:xfrm>
              <a:off x="1545770" y="3472542"/>
              <a:ext cx="1752601" cy="95794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" sz="1000" b="1" u="sng" dirty="0" smtClean="0"/>
                <a:t>Querétaro</a:t>
              </a:r>
              <a:r>
                <a:rPr lang="es-ES_tradnl" sz="1000" dirty="0" smtClean="0"/>
                <a:t/>
              </a:r>
              <a:br>
                <a:rPr lang="es-ES_tradnl" sz="1000" dirty="0" smtClean="0"/>
              </a:br>
              <a:r>
                <a:rPr lang="es-ES_tradnl" sz="1000" dirty="0" err="1" smtClean="0"/>
                <a:t>Carr</a:t>
              </a:r>
              <a:r>
                <a:rPr lang="es-ES_tradnl" sz="1000" dirty="0" smtClean="0"/>
                <a:t>. San Luis Potos</a:t>
              </a:r>
              <a:r>
                <a:rPr lang="es-ES" sz="1000" dirty="0" smtClean="0"/>
                <a:t>í #13001</a:t>
              </a:r>
            </a:p>
            <a:p>
              <a:pPr algn="l"/>
              <a:r>
                <a:rPr lang="es-ES" sz="1000" dirty="0" smtClean="0"/>
                <a:t>Col. </a:t>
              </a:r>
              <a:r>
                <a:rPr lang="es-ES" sz="1000" dirty="0" err="1" smtClean="0"/>
                <a:t>Jurica</a:t>
              </a:r>
              <a:endParaRPr lang="es-ES" sz="1000" dirty="0" smtClean="0"/>
            </a:p>
            <a:p>
              <a:pPr algn="l"/>
              <a:r>
                <a:rPr lang="es-ES_tradnl" sz="1000" dirty="0" smtClean="0"/>
                <a:t/>
              </a:r>
              <a:br>
                <a:rPr lang="es-ES_tradnl" sz="1000" dirty="0" smtClean="0"/>
              </a:br>
              <a:r>
                <a:rPr lang="es-ES_tradnl" sz="1000" dirty="0"/>
                <a:t>T. (442) </a:t>
              </a:r>
              <a:r>
                <a:rPr lang="es-ES_tradnl" sz="1000" dirty="0" smtClean="0"/>
                <a:t>103-3030</a:t>
              </a:r>
              <a:r>
                <a:rPr lang="es-ES_tradnl" sz="1000" dirty="0"/>
                <a:t/>
              </a:r>
              <a:br>
                <a:rPr lang="es-ES_tradnl" sz="1000" dirty="0"/>
              </a:br>
              <a:r>
                <a:rPr lang="es-ES_tradnl" sz="1000" dirty="0" smtClean="0"/>
                <a:t>01800-500-0090</a:t>
              </a:r>
              <a:endParaRPr lang="es-ES_tradnl" sz="1000" dirty="0"/>
            </a:p>
          </p:txBody>
        </p:sp>
        <p:sp>
          <p:nvSpPr>
            <p:cNvPr id="105" name="Rectángulo 104"/>
            <p:cNvSpPr/>
            <p:nvPr/>
          </p:nvSpPr>
          <p:spPr>
            <a:xfrm>
              <a:off x="185057" y="3472543"/>
              <a:ext cx="1240972" cy="881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6" name="Título 1"/>
            <p:cNvSpPr txBox="1">
              <a:spLocks/>
            </p:cNvSpPr>
            <p:nvPr/>
          </p:nvSpPr>
          <p:spPr>
            <a:xfrm>
              <a:off x="3407228" y="3472543"/>
              <a:ext cx="1752601" cy="88174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1000" dirty="0" err="1" smtClean="0"/>
                <a:t>Sencilla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Clasica</a:t>
              </a:r>
              <a:r>
                <a:rPr lang="en-US" sz="1000" dirty="0" smtClean="0"/>
                <a:t> - $ </a:t>
              </a:r>
              <a:r>
                <a:rPr lang="fi-FI" sz="1000" dirty="0" smtClean="0"/>
                <a:t>1,525</a:t>
              </a:r>
              <a:r>
                <a:rPr lang="en-US" sz="1000" dirty="0" smtClean="0"/>
                <a:t>.ºº</a:t>
              </a:r>
            </a:p>
            <a:p>
              <a:pPr algn="l">
                <a:lnSpc>
                  <a:spcPct val="100000"/>
                </a:lnSpc>
              </a:pPr>
              <a:r>
                <a:rPr lang="en-US" sz="1000" dirty="0" err="1" smtClean="0"/>
                <a:t>Sencilla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Doble</a:t>
              </a:r>
              <a:r>
                <a:rPr lang="en-US" sz="1000" dirty="0" smtClean="0"/>
                <a:t>  $  1,650</a:t>
              </a:r>
              <a:endParaRPr lang="en-US" sz="1000" dirty="0"/>
            </a:p>
          </p:txBody>
        </p:sp>
        <p:sp>
          <p:nvSpPr>
            <p:cNvPr id="107" name="Título 1"/>
            <p:cNvSpPr txBox="1">
              <a:spLocks/>
            </p:cNvSpPr>
            <p:nvPr/>
          </p:nvSpPr>
          <p:spPr>
            <a:xfrm>
              <a:off x="52578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M</a:t>
              </a:r>
              <a:r>
                <a:rPr lang="es-ES" sz="1000" dirty="0" err="1" smtClean="0"/>
                <a:t>ás</a:t>
              </a:r>
              <a:r>
                <a:rPr lang="es-ES_tradnl" sz="1000" dirty="0" smtClean="0"/>
                <a:t> impuestos</a:t>
              </a:r>
            </a:p>
            <a:p>
              <a:pPr algn="l"/>
              <a:r>
                <a:rPr lang="es-ES_tradnl" sz="1000" dirty="0" smtClean="0"/>
                <a:t>Incluye desayuno</a:t>
              </a:r>
            </a:p>
            <a:p>
              <a:pPr algn="l"/>
              <a:r>
                <a:rPr lang="es-ES_tradnl" sz="1000" dirty="0" smtClean="0"/>
                <a:t>Estacionamiento</a:t>
              </a:r>
            </a:p>
            <a:p>
              <a:pPr algn="l"/>
              <a:r>
                <a:rPr lang="es-ES_tradnl" sz="1000" dirty="0" smtClean="0"/>
                <a:t>Traslado Aero-Qro-Aero</a:t>
              </a:r>
              <a:endParaRPr lang="es-ES_tradnl" sz="1000" dirty="0"/>
            </a:p>
          </p:txBody>
        </p:sp>
        <p:sp>
          <p:nvSpPr>
            <p:cNvPr id="108" name="Título 1"/>
            <p:cNvSpPr txBox="1">
              <a:spLocks/>
            </p:cNvSpPr>
            <p:nvPr/>
          </p:nvSpPr>
          <p:spPr>
            <a:xfrm>
              <a:off x="64770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MX" sz="1000" dirty="0" smtClean="0"/>
                <a:t>Sr. Gerardo Breña</a:t>
              </a:r>
              <a:endParaRPr lang="es-ES_tradnl" sz="1000" dirty="0"/>
            </a:p>
          </p:txBody>
        </p:sp>
        <p:cxnSp>
          <p:nvCxnSpPr>
            <p:cNvPr id="109" name="Conector recto 108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900" b="1" dirty="0"/>
                <a:t>Four Points by Sheraton "Querétaro"</a:t>
              </a:r>
              <a:endParaRPr lang="es-ES_tradnl" sz="900" b="1" dirty="0"/>
            </a:p>
          </p:txBody>
        </p:sp>
      </p:grpSp>
      <p:pic>
        <p:nvPicPr>
          <p:cNvPr id="112" name="Imagen 1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28" y="9068259"/>
            <a:ext cx="657225" cy="479052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6541478" y="6759471"/>
            <a:ext cx="696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Carlos Sámano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5270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67"/>
            <a:ext cx="7772400" cy="10058400"/>
          </a:xfrm>
          <a:prstGeom prst="rect">
            <a:avLst/>
          </a:prstGeom>
        </p:spPr>
      </p:pic>
      <p:grpSp>
        <p:nvGrpSpPr>
          <p:cNvPr id="15" name="Agrupar 14"/>
          <p:cNvGrpSpPr/>
          <p:nvPr/>
        </p:nvGrpSpPr>
        <p:grpSpPr>
          <a:xfrm>
            <a:off x="185057" y="2720126"/>
            <a:ext cx="7402287" cy="981252"/>
            <a:chOff x="185057" y="3472542"/>
            <a:chExt cx="7402287" cy="981252"/>
          </a:xfrm>
        </p:grpSpPr>
        <p:sp>
          <p:nvSpPr>
            <p:cNvPr id="16" name="Título 1"/>
            <p:cNvSpPr txBox="1">
              <a:spLocks/>
            </p:cNvSpPr>
            <p:nvPr/>
          </p:nvSpPr>
          <p:spPr>
            <a:xfrm>
              <a:off x="1545770" y="3472542"/>
              <a:ext cx="1752601" cy="98125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92500" lnSpcReduction="10000"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b="1" u="sng" dirty="0" smtClean="0"/>
                <a:t>Monterrey</a:t>
              </a:r>
              <a:r>
                <a:rPr lang="es-ES_tradnl" sz="1000" dirty="0" smtClean="0"/>
                <a:t/>
              </a:r>
              <a:br>
                <a:rPr lang="es-ES_tradnl" sz="1000" dirty="0" smtClean="0"/>
              </a:br>
              <a:r>
                <a:rPr lang="es-ES_tradnl" sz="1000" dirty="0" smtClean="0"/>
                <a:t>Av. Miguel </a:t>
              </a:r>
              <a:r>
                <a:rPr lang="es-ES_tradnl" sz="1000" dirty="0" err="1" smtClean="0"/>
                <a:t>Alem</a:t>
              </a:r>
              <a:r>
                <a:rPr lang="es-ES" sz="1000" dirty="0" err="1" smtClean="0"/>
                <a:t>án</a:t>
              </a:r>
              <a:r>
                <a:rPr lang="es-ES" sz="1000" dirty="0" smtClean="0"/>
                <a:t> #6064</a:t>
              </a:r>
            </a:p>
            <a:p>
              <a:pPr algn="l"/>
              <a:r>
                <a:rPr lang="es-ES" sz="1000" dirty="0" smtClean="0"/>
                <a:t>Col. Torres de Lindavista</a:t>
              </a:r>
              <a:endParaRPr lang="es-ES_tradnl" sz="1000" dirty="0"/>
            </a:p>
            <a:p>
              <a:pPr algn="l"/>
              <a:r>
                <a:rPr lang="es-ES_tradnl" sz="1000" dirty="0" err="1"/>
                <a:t>reservaciones@fourpointsbysheratongaleriasmonterrey.com.mx</a:t>
              </a:r>
              <a:endParaRPr lang="es-ES_tradnl" sz="1000" dirty="0"/>
            </a:p>
            <a:p>
              <a:pPr algn="l"/>
              <a:endParaRPr lang="es-ES" sz="1000" dirty="0"/>
            </a:p>
            <a:p>
              <a:pPr algn="l"/>
              <a:r>
                <a:rPr lang="es-ES_tradnl" sz="1000" dirty="0" smtClean="0"/>
                <a:t>T</a:t>
              </a:r>
              <a:r>
                <a:rPr lang="es-ES_tradnl" sz="1000" dirty="0"/>
                <a:t>. </a:t>
              </a:r>
              <a:r>
                <a:rPr lang="es-ES_tradnl" sz="1000" dirty="0" smtClean="0"/>
                <a:t>(818) 318-0000</a:t>
              </a:r>
              <a:r>
                <a:rPr lang="es-ES_tradnl" sz="1000" dirty="0"/>
                <a:t/>
              </a:r>
              <a:br>
                <a:rPr lang="es-ES_tradnl" sz="1000" dirty="0"/>
              </a:br>
              <a:r>
                <a:rPr lang="fi-FI" sz="1000" dirty="0" smtClean="0"/>
                <a:t>01 800-710-1010</a:t>
              </a:r>
              <a:endParaRPr lang="es-ES_tradnl" sz="1000" dirty="0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185057" y="3472543"/>
              <a:ext cx="1240972" cy="881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Título 1"/>
            <p:cNvSpPr txBox="1">
              <a:spLocks/>
            </p:cNvSpPr>
            <p:nvPr/>
          </p:nvSpPr>
          <p:spPr>
            <a:xfrm>
              <a:off x="3407228" y="3472543"/>
              <a:ext cx="1752601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1000" dirty="0" smtClean="0"/>
                <a:t>Sencilla - $ 1,300.ºº</a:t>
              </a:r>
              <a:endParaRPr lang="en-US" sz="1000" dirty="0"/>
            </a:p>
          </p:txBody>
        </p:sp>
        <p:sp>
          <p:nvSpPr>
            <p:cNvPr id="19" name="Título 1"/>
            <p:cNvSpPr txBox="1">
              <a:spLocks/>
            </p:cNvSpPr>
            <p:nvPr/>
          </p:nvSpPr>
          <p:spPr>
            <a:xfrm>
              <a:off x="52578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M</a:t>
              </a:r>
              <a:r>
                <a:rPr lang="es-ES" sz="1000" dirty="0" err="1" smtClean="0"/>
                <a:t>ás</a:t>
              </a:r>
              <a:r>
                <a:rPr lang="es-ES_tradnl" sz="1000" dirty="0" smtClean="0"/>
                <a:t> </a:t>
              </a:r>
              <a:r>
                <a:rPr lang="es-ES_tradnl" sz="1000" dirty="0"/>
                <a:t>impuestos</a:t>
              </a:r>
            </a:p>
          </p:txBody>
        </p:sp>
        <p:sp>
          <p:nvSpPr>
            <p:cNvPr id="20" name="Título 1"/>
            <p:cNvSpPr txBox="1">
              <a:spLocks/>
            </p:cNvSpPr>
            <p:nvPr/>
          </p:nvSpPr>
          <p:spPr>
            <a:xfrm>
              <a:off x="64770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Vilma Carrillo</a:t>
              </a:r>
              <a:endParaRPr lang="es-ES_tradnl" sz="1000" dirty="0"/>
            </a:p>
          </p:txBody>
        </p:sp>
        <p:cxnSp>
          <p:nvCxnSpPr>
            <p:cNvPr id="21" name="Conector recto 20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92500"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900" b="1" dirty="0"/>
                <a:t>Four Points by Sheraton </a:t>
              </a:r>
              <a:r>
                <a:rPr lang="en-US" sz="900" b="1" dirty="0" smtClean="0"/>
                <a:t>"</a:t>
              </a:r>
              <a:r>
                <a:rPr lang="en-US" sz="900" b="1" dirty="0" err="1"/>
                <a:t>Lindavista</a:t>
              </a:r>
              <a:r>
                <a:rPr lang="en-US" sz="900" b="1" dirty="0"/>
                <a:t> </a:t>
              </a:r>
              <a:r>
                <a:rPr lang="en-US" sz="900" b="1" dirty="0" smtClean="0"/>
                <a:t> - Monterrey</a:t>
              </a:r>
              <a:r>
                <a:rPr lang="en-US" sz="900" b="1" dirty="0"/>
                <a:t>"</a:t>
              </a:r>
              <a:endParaRPr lang="es-ES_tradnl" sz="900" b="1" dirty="0"/>
            </a:p>
          </p:txBody>
        </p:sp>
      </p:grpSp>
      <p:grpSp>
        <p:nvGrpSpPr>
          <p:cNvPr id="24" name="Agrupar 23"/>
          <p:cNvGrpSpPr/>
          <p:nvPr/>
        </p:nvGrpSpPr>
        <p:grpSpPr>
          <a:xfrm>
            <a:off x="185057" y="3758335"/>
            <a:ext cx="7402287" cy="971581"/>
            <a:chOff x="185057" y="3472542"/>
            <a:chExt cx="7402287" cy="971581"/>
          </a:xfrm>
        </p:grpSpPr>
        <p:sp>
          <p:nvSpPr>
            <p:cNvPr id="25" name="Título 1"/>
            <p:cNvSpPr txBox="1">
              <a:spLocks/>
            </p:cNvSpPr>
            <p:nvPr/>
          </p:nvSpPr>
          <p:spPr>
            <a:xfrm>
              <a:off x="1545770" y="3472542"/>
              <a:ext cx="1752601" cy="95794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" sz="1000" b="1" u="sng" dirty="0" smtClean="0"/>
                <a:t>Querétaro</a:t>
              </a:r>
              <a:r>
                <a:rPr lang="es-ES_tradnl" sz="1000" dirty="0" smtClean="0"/>
                <a:t/>
              </a:r>
              <a:br>
                <a:rPr lang="es-ES_tradnl" sz="1000" dirty="0" smtClean="0"/>
              </a:br>
              <a:r>
                <a:rPr lang="es-ES_tradnl" sz="1000" dirty="0" smtClean="0"/>
                <a:t>Paseo </a:t>
              </a:r>
              <a:r>
                <a:rPr lang="es-ES_tradnl" sz="1000" dirty="0" err="1" smtClean="0"/>
                <a:t>Jurica</a:t>
              </a:r>
              <a:r>
                <a:rPr lang="es-ES_tradnl" sz="1000" dirty="0" smtClean="0"/>
                <a:t>-Esq. Pase</a:t>
              </a:r>
              <a:r>
                <a:rPr lang="es-ES" sz="1000" dirty="0" smtClean="0"/>
                <a:t>o del Mesón</a:t>
              </a:r>
            </a:p>
            <a:p>
              <a:pPr algn="l"/>
              <a:endParaRPr lang="es-ES_tradnl" sz="1000" dirty="0" smtClean="0"/>
            </a:p>
            <a:p>
              <a:pPr algn="l"/>
              <a:r>
                <a:rPr lang="es-ES_tradnl" sz="1000" dirty="0" smtClean="0"/>
                <a:t>T. (442) 218-0022</a:t>
              </a:r>
              <a:br>
                <a:rPr lang="es-ES_tradnl" sz="1000" dirty="0" smtClean="0"/>
              </a:br>
              <a:r>
                <a:rPr lang="es-ES_tradnl" sz="1000" dirty="0" smtClean="0"/>
                <a:t>01800-227-4727</a:t>
              </a:r>
              <a:endParaRPr lang="es-ES_tradnl" sz="1000" dirty="0"/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185057" y="3472543"/>
              <a:ext cx="1240972" cy="881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" name="Título 1"/>
            <p:cNvSpPr txBox="1">
              <a:spLocks/>
            </p:cNvSpPr>
            <p:nvPr/>
          </p:nvSpPr>
          <p:spPr>
            <a:xfrm>
              <a:off x="3407228" y="3472543"/>
              <a:ext cx="1752601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1000" dirty="0" err="1"/>
                <a:t>Tarifa</a:t>
              </a:r>
              <a:r>
                <a:rPr lang="en-US" sz="1000" dirty="0"/>
                <a:t> Standard - $ </a:t>
              </a:r>
              <a:r>
                <a:rPr lang="en-US" sz="1000" dirty="0" smtClean="0"/>
                <a:t>1,530.ºº</a:t>
              </a:r>
            </a:p>
            <a:p>
              <a:pPr algn="l">
                <a:lnSpc>
                  <a:spcPct val="100000"/>
                </a:lnSpc>
              </a:pPr>
              <a:endParaRPr lang="en-US" sz="1000" dirty="0"/>
            </a:p>
            <a:p>
              <a:pPr algn="l">
                <a:lnSpc>
                  <a:spcPct val="100000"/>
                </a:lnSpc>
              </a:pPr>
              <a:r>
                <a:rPr lang="en-US" sz="900" dirty="0" err="1" smtClean="0"/>
                <a:t>Tarifa</a:t>
              </a:r>
              <a:r>
                <a:rPr lang="en-US" sz="900" dirty="0" smtClean="0"/>
                <a:t> Business Club- $1,840.00</a:t>
              </a:r>
            </a:p>
          </p:txBody>
        </p:sp>
        <p:sp>
          <p:nvSpPr>
            <p:cNvPr id="28" name="Título 1"/>
            <p:cNvSpPr txBox="1">
              <a:spLocks/>
            </p:cNvSpPr>
            <p:nvPr/>
          </p:nvSpPr>
          <p:spPr>
            <a:xfrm>
              <a:off x="52578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M</a:t>
              </a:r>
              <a:r>
                <a:rPr lang="es-ES" sz="1000" dirty="0" err="1" smtClean="0"/>
                <a:t>ás</a:t>
              </a:r>
              <a:r>
                <a:rPr lang="es-ES_tradnl" sz="1000" dirty="0" smtClean="0"/>
                <a:t> impuestos</a:t>
              </a:r>
            </a:p>
            <a:p>
              <a:pPr algn="l"/>
              <a:r>
                <a:rPr lang="es-ES_tradnl" sz="1000" dirty="0" smtClean="0"/>
                <a:t>Incluye Desayuno</a:t>
              </a:r>
              <a:endParaRPr lang="es-ES_tradnl" sz="1000" dirty="0"/>
            </a:p>
          </p:txBody>
        </p:sp>
        <p:sp>
          <p:nvSpPr>
            <p:cNvPr id="29" name="Título 1"/>
            <p:cNvSpPr txBox="1">
              <a:spLocks/>
            </p:cNvSpPr>
            <p:nvPr/>
          </p:nvSpPr>
          <p:spPr>
            <a:xfrm>
              <a:off x="64770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Olga S</a:t>
              </a:r>
              <a:r>
                <a:rPr lang="es-ES" sz="1000" dirty="0" err="1" smtClean="0"/>
                <a:t>ánchez</a:t>
              </a:r>
              <a:endParaRPr lang="es-ES_tradnl" sz="1000" dirty="0"/>
            </a:p>
          </p:txBody>
        </p:sp>
        <p:cxnSp>
          <p:nvCxnSpPr>
            <p:cNvPr id="30" name="Conector recto 29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900" b="1" dirty="0" smtClean="0"/>
                <a:t>Hotel Hacienda </a:t>
              </a:r>
              <a:r>
                <a:rPr lang="en-US" sz="900" b="1" dirty="0" err="1" smtClean="0"/>
                <a:t>Jurica</a:t>
              </a:r>
              <a:endParaRPr lang="es-ES_tradnl" sz="900" b="1" dirty="0"/>
            </a:p>
          </p:txBody>
        </p:sp>
      </p:grpSp>
      <p:grpSp>
        <p:nvGrpSpPr>
          <p:cNvPr id="33" name="Agrupar 32"/>
          <p:cNvGrpSpPr/>
          <p:nvPr/>
        </p:nvGrpSpPr>
        <p:grpSpPr>
          <a:xfrm>
            <a:off x="185057" y="4792478"/>
            <a:ext cx="7402287" cy="971581"/>
            <a:chOff x="185057" y="3472542"/>
            <a:chExt cx="7402287" cy="971581"/>
          </a:xfrm>
        </p:grpSpPr>
        <p:sp>
          <p:nvSpPr>
            <p:cNvPr id="34" name="Título 1"/>
            <p:cNvSpPr txBox="1">
              <a:spLocks/>
            </p:cNvSpPr>
            <p:nvPr/>
          </p:nvSpPr>
          <p:spPr>
            <a:xfrm>
              <a:off x="1545770" y="3472542"/>
              <a:ext cx="1752601" cy="95794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92500" lnSpcReduction="20000"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" sz="1000" b="1" u="sng" dirty="0" smtClean="0"/>
                <a:t>Monterrey</a:t>
              </a:r>
              <a:r>
                <a:rPr lang="es-ES_tradnl" sz="1000" dirty="0"/>
                <a:t/>
              </a:r>
              <a:br>
                <a:rPr lang="es-ES_tradnl" sz="1000" dirty="0"/>
              </a:br>
              <a:r>
                <a:rPr lang="es-ES_tradnl" sz="1000" dirty="0" smtClean="0"/>
                <a:t>Calle Morelos #574 </a:t>
              </a:r>
              <a:r>
                <a:rPr lang="es-ES_tradnl" sz="1000" dirty="0" err="1" smtClean="0"/>
                <a:t>Ote</a:t>
              </a:r>
              <a:endParaRPr lang="es-ES_tradnl" sz="1000" dirty="0" smtClean="0"/>
            </a:p>
            <a:p>
              <a:pPr algn="l"/>
              <a:r>
                <a:rPr lang="es-ES_tradnl" sz="1000" dirty="0" smtClean="0"/>
                <a:t>Col. Centro</a:t>
              </a:r>
            </a:p>
            <a:p>
              <a:pPr algn="l"/>
              <a:r>
                <a:rPr lang="es-ES_tradnl" sz="1000" dirty="0" err="1" smtClean="0"/>
                <a:t>reservaciones@hotelmonterreymacroplaza.com.mx</a:t>
              </a:r>
              <a:endParaRPr lang="es-ES_tradnl" sz="1000" dirty="0" smtClean="0"/>
            </a:p>
            <a:p>
              <a:pPr algn="l"/>
              <a:endParaRPr lang="es-ES_tradnl" sz="1000" dirty="0"/>
            </a:p>
            <a:p>
              <a:pPr algn="l"/>
              <a:r>
                <a:rPr lang="es-ES_tradnl" sz="1000" dirty="0" smtClean="0"/>
                <a:t>T. (818) </a:t>
              </a:r>
              <a:r>
                <a:rPr lang="is-IS" sz="1000" dirty="0" smtClean="0"/>
                <a:t>380-6000, 218 -0022, 380-6075</a:t>
              </a:r>
              <a:endParaRPr lang="es-ES_tradnl" sz="1000" dirty="0"/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185057" y="3472543"/>
              <a:ext cx="1240972" cy="881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Título 1"/>
            <p:cNvSpPr txBox="1">
              <a:spLocks/>
            </p:cNvSpPr>
            <p:nvPr/>
          </p:nvSpPr>
          <p:spPr>
            <a:xfrm>
              <a:off x="3407228" y="3472543"/>
              <a:ext cx="1752601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1000" dirty="0" err="1" smtClean="0"/>
                <a:t>Doble</a:t>
              </a:r>
              <a:r>
                <a:rPr lang="en-US" sz="1000" dirty="0" smtClean="0"/>
                <a:t> - $ 1,100.ºº</a:t>
              </a:r>
              <a:endParaRPr lang="en-US" sz="1000" dirty="0"/>
            </a:p>
          </p:txBody>
        </p:sp>
        <p:sp>
          <p:nvSpPr>
            <p:cNvPr id="37" name="Título 1"/>
            <p:cNvSpPr txBox="1">
              <a:spLocks/>
            </p:cNvSpPr>
            <p:nvPr/>
          </p:nvSpPr>
          <p:spPr>
            <a:xfrm>
              <a:off x="52578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M</a:t>
              </a:r>
              <a:r>
                <a:rPr lang="es-ES" sz="1000" dirty="0" err="1" smtClean="0"/>
                <a:t>ás</a:t>
              </a:r>
              <a:r>
                <a:rPr lang="es-ES_tradnl" sz="1000" dirty="0" smtClean="0"/>
                <a:t> </a:t>
              </a:r>
              <a:r>
                <a:rPr lang="es-ES_tradnl" sz="1000" dirty="0"/>
                <a:t>impuestos</a:t>
              </a:r>
            </a:p>
          </p:txBody>
        </p:sp>
        <p:sp>
          <p:nvSpPr>
            <p:cNvPr id="38" name="Título 1"/>
            <p:cNvSpPr txBox="1">
              <a:spLocks/>
            </p:cNvSpPr>
            <p:nvPr/>
          </p:nvSpPr>
          <p:spPr>
            <a:xfrm>
              <a:off x="64770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/>
                <a:t>Priscila </a:t>
              </a:r>
              <a:r>
                <a:rPr lang="es-ES_tradnl" sz="1000" dirty="0" smtClean="0"/>
                <a:t>Rubio</a:t>
              </a:r>
              <a:endParaRPr lang="es-ES_tradnl" sz="1000" dirty="0"/>
            </a:p>
          </p:txBody>
        </p:sp>
        <p:cxnSp>
          <p:nvCxnSpPr>
            <p:cNvPr id="39" name="Conector recto 38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900" b="1" dirty="0"/>
                <a:t>Hotel Monterrey Macro Plaza</a:t>
              </a:r>
              <a:endParaRPr lang="es-ES_tradnl" sz="900" b="1" dirty="0"/>
            </a:p>
          </p:txBody>
        </p:sp>
      </p:grpSp>
      <p:grpSp>
        <p:nvGrpSpPr>
          <p:cNvPr id="42" name="Agrupar 41"/>
          <p:cNvGrpSpPr/>
          <p:nvPr/>
        </p:nvGrpSpPr>
        <p:grpSpPr>
          <a:xfrm>
            <a:off x="185057" y="5828233"/>
            <a:ext cx="7402287" cy="971581"/>
            <a:chOff x="185057" y="3472542"/>
            <a:chExt cx="7402287" cy="971581"/>
          </a:xfrm>
        </p:grpSpPr>
        <p:sp>
          <p:nvSpPr>
            <p:cNvPr id="43" name="Título 1"/>
            <p:cNvSpPr txBox="1">
              <a:spLocks/>
            </p:cNvSpPr>
            <p:nvPr/>
          </p:nvSpPr>
          <p:spPr>
            <a:xfrm>
              <a:off x="1545770" y="3472542"/>
              <a:ext cx="1752601" cy="95794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" sz="1000" b="1" u="sng" dirty="0" smtClean="0"/>
                <a:t>Querétaro</a:t>
              </a:r>
              <a:r>
                <a:rPr lang="es-ES_tradnl" sz="1000" dirty="0"/>
                <a:t/>
              </a:r>
              <a:br>
                <a:rPr lang="es-ES_tradnl" sz="1000" dirty="0"/>
              </a:br>
              <a:r>
                <a:rPr lang="es-ES_tradnl" sz="1000" dirty="0" err="1" smtClean="0"/>
                <a:t>Blvd</a:t>
              </a:r>
              <a:r>
                <a:rPr lang="es-ES_tradnl" sz="1000" dirty="0" smtClean="0"/>
                <a:t>. Villas del Mes</a:t>
              </a:r>
              <a:r>
                <a:rPr lang="es-ES" sz="1000" dirty="0" err="1" smtClean="0"/>
                <a:t>ón</a:t>
              </a:r>
              <a:r>
                <a:rPr lang="es-ES" sz="1000" dirty="0" smtClean="0"/>
                <a:t> #56</a:t>
              </a:r>
            </a:p>
            <a:p>
              <a:pPr algn="l"/>
              <a:r>
                <a:rPr lang="es-ES" sz="1000" dirty="0" err="1" smtClean="0"/>
                <a:t>Juriquilla</a:t>
              </a:r>
              <a:endParaRPr lang="es-ES" sz="1000" dirty="0" smtClean="0"/>
            </a:p>
            <a:p>
              <a:pPr algn="l"/>
              <a:r>
                <a:rPr lang="es-ES_tradnl" sz="1000" dirty="0"/>
                <a:t/>
              </a:r>
              <a:br>
                <a:rPr lang="es-ES_tradnl" sz="1000" dirty="0"/>
              </a:br>
              <a:r>
                <a:rPr lang="es-ES_tradnl" sz="1000" dirty="0" smtClean="0"/>
                <a:t>T. (442) 234-0000</a:t>
              </a:r>
              <a:endParaRPr lang="es-ES_tradnl" sz="1000" dirty="0"/>
            </a:p>
          </p:txBody>
        </p:sp>
        <p:sp>
          <p:nvSpPr>
            <p:cNvPr id="44" name="Rectángulo 43"/>
            <p:cNvSpPr/>
            <p:nvPr/>
          </p:nvSpPr>
          <p:spPr>
            <a:xfrm>
              <a:off x="185057" y="3472543"/>
              <a:ext cx="1240972" cy="881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5" name="Título 1"/>
            <p:cNvSpPr txBox="1">
              <a:spLocks/>
            </p:cNvSpPr>
            <p:nvPr/>
          </p:nvSpPr>
          <p:spPr>
            <a:xfrm>
              <a:off x="3407228" y="3472543"/>
              <a:ext cx="1752601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1000" dirty="0" smtClean="0"/>
                <a:t>Sencilla - $ 1,208.00</a:t>
              </a:r>
              <a:endParaRPr lang="en-US" sz="1000" dirty="0"/>
            </a:p>
            <a:p>
              <a:pPr algn="l">
                <a:lnSpc>
                  <a:spcPct val="100000"/>
                </a:lnSpc>
              </a:pPr>
              <a:r>
                <a:rPr lang="en-US" sz="1000" dirty="0" err="1" smtClean="0"/>
                <a:t>Doble</a:t>
              </a:r>
              <a:r>
                <a:rPr lang="en-US" sz="1000" dirty="0" smtClean="0"/>
                <a:t> -    $ 1,363.00</a:t>
              </a:r>
              <a:endParaRPr lang="es-ES_tradnl" sz="1000" dirty="0"/>
            </a:p>
          </p:txBody>
        </p:sp>
        <p:sp>
          <p:nvSpPr>
            <p:cNvPr id="46" name="Título 1"/>
            <p:cNvSpPr txBox="1">
              <a:spLocks/>
            </p:cNvSpPr>
            <p:nvPr/>
          </p:nvSpPr>
          <p:spPr>
            <a:xfrm>
              <a:off x="5159829" y="3472543"/>
              <a:ext cx="1317171" cy="92345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92500"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M</a:t>
              </a:r>
              <a:r>
                <a:rPr lang="es-ES" sz="1000" dirty="0" err="1" smtClean="0"/>
                <a:t>ás</a:t>
              </a:r>
              <a:r>
                <a:rPr lang="es-ES_tradnl" sz="1000" dirty="0" smtClean="0"/>
                <a:t> impuestos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endParaRPr lang="es-ES_tradnl" sz="1000" dirty="0"/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s-ES_tradnl" sz="1000" dirty="0" smtClean="0"/>
                <a:t>15% descuento en alimentos y bebidas 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s-ES_tradnl" sz="1000" dirty="0" smtClean="0"/>
                <a:t>Transportación Hotel-Parque-Hotel</a:t>
              </a:r>
              <a:endParaRPr lang="es-ES_tradnl" sz="1000" dirty="0"/>
            </a:p>
          </p:txBody>
        </p:sp>
        <p:sp>
          <p:nvSpPr>
            <p:cNvPr id="47" name="Título 1"/>
            <p:cNvSpPr txBox="1">
              <a:spLocks/>
            </p:cNvSpPr>
            <p:nvPr/>
          </p:nvSpPr>
          <p:spPr>
            <a:xfrm>
              <a:off x="64770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" sz="1000" dirty="0" smtClean="0"/>
                <a:t>Elena Bautista</a:t>
              </a:r>
              <a:endParaRPr lang="es-ES_tradnl" sz="1000" dirty="0"/>
            </a:p>
          </p:txBody>
        </p:sp>
        <p:cxnSp>
          <p:nvCxnSpPr>
            <p:cNvPr id="48" name="Conector recto 47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900" b="1" dirty="0" smtClean="0"/>
                <a:t>Hotel </a:t>
              </a:r>
              <a:r>
                <a:rPr lang="en-US" sz="900" b="1" dirty="0" err="1" smtClean="0"/>
                <a:t>Misi</a:t>
              </a:r>
              <a:r>
                <a:rPr lang="es-ES" sz="900" b="1" dirty="0" err="1" smtClean="0"/>
                <a:t>ón</a:t>
              </a:r>
              <a:r>
                <a:rPr lang="es-ES" sz="900" b="1" dirty="0" smtClean="0"/>
                <a:t> </a:t>
              </a:r>
              <a:r>
                <a:rPr lang="es-ES" sz="900" b="1" dirty="0" err="1" smtClean="0"/>
                <a:t>Juriquilla</a:t>
              </a:r>
              <a:endParaRPr lang="es-ES_tradnl" sz="900" b="1" dirty="0"/>
            </a:p>
          </p:txBody>
        </p:sp>
      </p:grpSp>
      <p:grpSp>
        <p:nvGrpSpPr>
          <p:cNvPr id="51" name="Agrupar 50"/>
          <p:cNvGrpSpPr/>
          <p:nvPr/>
        </p:nvGrpSpPr>
        <p:grpSpPr>
          <a:xfrm>
            <a:off x="185057" y="6870577"/>
            <a:ext cx="7402287" cy="971581"/>
            <a:chOff x="185057" y="3472542"/>
            <a:chExt cx="7402287" cy="971581"/>
          </a:xfrm>
        </p:grpSpPr>
        <p:sp>
          <p:nvSpPr>
            <p:cNvPr id="52" name="Título 1"/>
            <p:cNvSpPr txBox="1">
              <a:spLocks/>
            </p:cNvSpPr>
            <p:nvPr/>
          </p:nvSpPr>
          <p:spPr>
            <a:xfrm>
              <a:off x="1545770" y="3472542"/>
              <a:ext cx="1752601" cy="95794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" sz="1000" b="1" u="sng" dirty="0"/>
                <a:t>Querétaro </a:t>
              </a:r>
              <a:r>
                <a:rPr lang="es-ES_tradnl" sz="1000" dirty="0"/>
                <a:t/>
              </a:r>
              <a:br>
                <a:rPr lang="es-ES_tradnl" sz="1000" dirty="0"/>
              </a:br>
              <a:r>
                <a:rPr lang="es-ES_tradnl" sz="1000" dirty="0" smtClean="0"/>
                <a:t>Anillo Vial 2, </a:t>
              </a:r>
            </a:p>
            <a:p>
              <a:pPr algn="l"/>
              <a:r>
                <a:rPr lang="es-ES_tradnl" sz="1000" dirty="0" smtClean="0"/>
                <a:t>Fray Jun</a:t>
              </a:r>
              <a:r>
                <a:rPr lang="es-ES" sz="1000" dirty="0" err="1" smtClean="0"/>
                <a:t>ípero</a:t>
              </a:r>
              <a:r>
                <a:rPr lang="es-ES" sz="1000" dirty="0" smtClean="0"/>
                <a:t> Serra #1500-A</a:t>
              </a:r>
            </a:p>
            <a:p>
              <a:pPr algn="l"/>
              <a:r>
                <a:rPr lang="es-ES" sz="1000" dirty="0" err="1" smtClean="0"/>
                <a:t>reservaciones@cpqueretaro.com.mx</a:t>
              </a:r>
              <a:endParaRPr lang="es-ES" sz="1000" dirty="0" smtClean="0"/>
            </a:p>
            <a:p>
              <a:pPr algn="l"/>
              <a:endParaRPr lang="es-ES_tradnl" sz="1000" dirty="0" smtClean="0"/>
            </a:p>
            <a:p>
              <a:pPr algn="l"/>
              <a:r>
                <a:rPr lang="es-ES_tradnl" sz="1000" dirty="0" smtClean="0"/>
                <a:t>T. (442) 2270900</a:t>
              </a:r>
              <a:endParaRPr lang="es-ES_tradnl" sz="1000" dirty="0"/>
            </a:p>
          </p:txBody>
        </p:sp>
        <p:sp>
          <p:nvSpPr>
            <p:cNvPr id="53" name="Rectángulo 52"/>
            <p:cNvSpPr/>
            <p:nvPr/>
          </p:nvSpPr>
          <p:spPr>
            <a:xfrm>
              <a:off x="185057" y="3472543"/>
              <a:ext cx="1240972" cy="881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4" name="Título 1"/>
            <p:cNvSpPr txBox="1">
              <a:spLocks/>
            </p:cNvSpPr>
            <p:nvPr/>
          </p:nvSpPr>
          <p:spPr>
            <a:xfrm>
              <a:off x="3407228" y="3472543"/>
              <a:ext cx="1752601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1000" dirty="0" err="1" smtClean="0"/>
                <a:t>Sencilla</a:t>
              </a:r>
              <a:r>
                <a:rPr lang="en-US" sz="1000" dirty="0" smtClean="0"/>
                <a:t> </a:t>
              </a:r>
              <a:r>
                <a:rPr lang="en-US" sz="1000" dirty="0"/>
                <a:t> </a:t>
              </a:r>
              <a:r>
                <a:rPr lang="en-US" sz="1000" dirty="0" smtClean="0"/>
                <a:t>o </a:t>
              </a:r>
              <a:r>
                <a:rPr lang="en-US" sz="1000" dirty="0" err="1" smtClean="0"/>
                <a:t>Doble</a:t>
              </a:r>
              <a:r>
                <a:rPr lang="en-US" sz="1000" dirty="0" smtClean="0"/>
                <a:t>  Hab. Standard                  </a:t>
              </a:r>
              <a:r>
                <a:rPr lang="en-US" sz="1000" dirty="0"/>
                <a:t>$ </a:t>
              </a:r>
              <a:r>
                <a:rPr lang="en-US" sz="1000" dirty="0" smtClean="0"/>
                <a:t>1,770.ºº</a:t>
              </a:r>
              <a:endParaRPr lang="es-ES_tradnl" sz="1000" dirty="0"/>
            </a:p>
          </p:txBody>
        </p:sp>
        <p:sp>
          <p:nvSpPr>
            <p:cNvPr id="55" name="Título 1"/>
            <p:cNvSpPr txBox="1">
              <a:spLocks/>
            </p:cNvSpPr>
            <p:nvPr/>
          </p:nvSpPr>
          <p:spPr>
            <a:xfrm>
              <a:off x="52578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M</a:t>
              </a:r>
              <a:r>
                <a:rPr lang="es-ES" sz="1000" dirty="0" err="1" smtClean="0"/>
                <a:t>ás</a:t>
              </a:r>
              <a:r>
                <a:rPr lang="es-ES_tradnl" sz="1000" dirty="0" smtClean="0"/>
                <a:t> </a:t>
              </a:r>
              <a:r>
                <a:rPr lang="es-ES_tradnl" sz="1000" dirty="0"/>
                <a:t>impuestos</a:t>
              </a:r>
            </a:p>
          </p:txBody>
        </p:sp>
        <p:sp>
          <p:nvSpPr>
            <p:cNvPr id="56" name="Título 1"/>
            <p:cNvSpPr txBox="1">
              <a:spLocks/>
            </p:cNvSpPr>
            <p:nvPr/>
          </p:nvSpPr>
          <p:spPr>
            <a:xfrm>
              <a:off x="64770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" sz="1000" dirty="0" smtClean="0"/>
                <a:t>Jeannette Herrera</a:t>
              </a:r>
            </a:p>
            <a:p>
              <a:pPr algn="l"/>
              <a:r>
                <a:rPr lang="es-ES" sz="1000" dirty="0" smtClean="0"/>
                <a:t>Tel. 238 – 99 -00</a:t>
              </a:r>
              <a:endParaRPr lang="es-ES_tradnl" sz="1000" dirty="0"/>
            </a:p>
          </p:txBody>
        </p:sp>
        <p:cxnSp>
          <p:nvCxnSpPr>
            <p:cNvPr id="57" name="Conector recto 56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900" b="1" dirty="0"/>
                <a:t>Hotel Crown Plaza Diamante</a:t>
              </a:r>
              <a:endParaRPr lang="es-ES_tradnl" sz="900" b="1" dirty="0"/>
            </a:p>
          </p:txBody>
        </p:sp>
      </p:grpSp>
      <p:grpSp>
        <p:nvGrpSpPr>
          <p:cNvPr id="69" name="Agrupar 68"/>
          <p:cNvGrpSpPr/>
          <p:nvPr/>
        </p:nvGrpSpPr>
        <p:grpSpPr>
          <a:xfrm>
            <a:off x="187463" y="1673585"/>
            <a:ext cx="7402287" cy="1051372"/>
            <a:chOff x="185057" y="3472542"/>
            <a:chExt cx="7402287" cy="1051372"/>
          </a:xfrm>
        </p:grpSpPr>
        <p:sp>
          <p:nvSpPr>
            <p:cNvPr id="70" name="Título 1"/>
            <p:cNvSpPr txBox="1">
              <a:spLocks/>
            </p:cNvSpPr>
            <p:nvPr/>
          </p:nvSpPr>
          <p:spPr>
            <a:xfrm>
              <a:off x="1545770" y="3472542"/>
              <a:ext cx="1752601" cy="105137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92500" lnSpcReduction="20000"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b="1" u="sng" dirty="0" smtClean="0"/>
                <a:t>Monterrey</a:t>
              </a:r>
              <a:r>
                <a:rPr lang="es-ES_tradnl" sz="1000" dirty="0" smtClean="0"/>
                <a:t/>
              </a:r>
              <a:br>
                <a:rPr lang="es-ES_tradnl" sz="1000" dirty="0" smtClean="0"/>
              </a:br>
              <a:r>
                <a:rPr lang="es-ES_tradnl" sz="1000" dirty="0" smtClean="0"/>
                <a:t>Insurgentes #3961</a:t>
              </a:r>
            </a:p>
            <a:p>
              <a:pPr algn="l"/>
              <a:r>
                <a:rPr lang="es-ES_tradnl" sz="1000" dirty="0" smtClean="0"/>
                <a:t>Col. Vista Hermosa-Monterrey</a:t>
              </a:r>
            </a:p>
            <a:p>
              <a:pPr algn="l"/>
              <a:r>
                <a:rPr lang="es-ES_tradnl" sz="1000" dirty="0" err="1" smtClean="0"/>
                <a:t>reservaciones@fourpointsbysheratongaleriasmonterrey.com.mx</a:t>
              </a:r>
              <a:endParaRPr lang="es-ES_tradnl" sz="1000" dirty="0" smtClean="0"/>
            </a:p>
            <a:p>
              <a:pPr algn="l"/>
              <a:r>
                <a:rPr lang="es-ES_tradnl" sz="1000" dirty="0" smtClean="0"/>
                <a:t/>
              </a:r>
              <a:br>
                <a:rPr lang="es-ES_tradnl" sz="1000" dirty="0" smtClean="0"/>
              </a:br>
              <a:r>
                <a:rPr lang="es-ES_tradnl" sz="1000" dirty="0" smtClean="0"/>
                <a:t/>
              </a:r>
              <a:br>
                <a:rPr lang="es-ES_tradnl" sz="1000" dirty="0" smtClean="0"/>
              </a:br>
              <a:r>
                <a:rPr lang="es-ES_tradnl" sz="1000" dirty="0"/>
                <a:t>T. </a:t>
              </a:r>
              <a:r>
                <a:rPr lang="es-ES_tradnl" sz="1000" dirty="0" smtClean="0"/>
                <a:t>(818) 389-1610</a:t>
              </a:r>
              <a:r>
                <a:rPr lang="es-ES_tradnl" sz="1000" dirty="0"/>
                <a:t/>
              </a:r>
              <a:br>
                <a:rPr lang="es-ES_tradnl" sz="1000" dirty="0"/>
              </a:br>
              <a:r>
                <a:rPr lang="es-ES_tradnl" sz="1000" dirty="0" smtClean="0"/>
                <a:t>01 800-500-0090</a:t>
              </a:r>
              <a:endParaRPr lang="es-ES_tradnl" sz="1000" dirty="0"/>
            </a:p>
          </p:txBody>
        </p:sp>
        <p:sp>
          <p:nvSpPr>
            <p:cNvPr id="71" name="Rectángulo 70"/>
            <p:cNvSpPr/>
            <p:nvPr/>
          </p:nvSpPr>
          <p:spPr>
            <a:xfrm>
              <a:off x="185057" y="3472543"/>
              <a:ext cx="1240972" cy="881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2" name="Título 1"/>
            <p:cNvSpPr txBox="1">
              <a:spLocks/>
            </p:cNvSpPr>
            <p:nvPr/>
          </p:nvSpPr>
          <p:spPr>
            <a:xfrm>
              <a:off x="3407228" y="3472543"/>
              <a:ext cx="1752601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1000" dirty="0" smtClean="0"/>
                <a:t>Sencilla - $ 1,300.ºº</a:t>
              </a:r>
              <a:endParaRPr lang="en-US" sz="1000" dirty="0"/>
            </a:p>
          </p:txBody>
        </p:sp>
        <p:sp>
          <p:nvSpPr>
            <p:cNvPr id="73" name="Título 1"/>
            <p:cNvSpPr txBox="1">
              <a:spLocks/>
            </p:cNvSpPr>
            <p:nvPr/>
          </p:nvSpPr>
          <p:spPr>
            <a:xfrm>
              <a:off x="52578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M</a:t>
              </a:r>
              <a:r>
                <a:rPr lang="es-ES" sz="1000" dirty="0" err="1" smtClean="0"/>
                <a:t>ás</a:t>
              </a:r>
              <a:r>
                <a:rPr lang="es-ES_tradnl" sz="1000" dirty="0" smtClean="0"/>
                <a:t> </a:t>
              </a:r>
              <a:r>
                <a:rPr lang="es-ES_tradnl" sz="1000" dirty="0"/>
                <a:t>impuestos</a:t>
              </a:r>
            </a:p>
          </p:txBody>
        </p:sp>
        <p:sp>
          <p:nvSpPr>
            <p:cNvPr id="74" name="Título 1"/>
            <p:cNvSpPr txBox="1">
              <a:spLocks/>
            </p:cNvSpPr>
            <p:nvPr/>
          </p:nvSpPr>
          <p:spPr>
            <a:xfrm>
              <a:off x="64770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Vilma Carrillo</a:t>
              </a:r>
              <a:endParaRPr lang="es-ES_tradnl" sz="1000" dirty="0"/>
            </a:p>
          </p:txBody>
        </p:sp>
        <p:cxnSp>
          <p:nvCxnSpPr>
            <p:cNvPr id="75" name="Conector recto 74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92500"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900" b="1" dirty="0"/>
                <a:t>Four Points by Sheraton </a:t>
              </a:r>
              <a:r>
                <a:rPr lang="en-US" sz="900" b="1" dirty="0" smtClean="0"/>
                <a:t>"</a:t>
              </a:r>
              <a:r>
                <a:rPr lang="en-US" sz="900" b="1" dirty="0" err="1"/>
                <a:t>Galerías</a:t>
              </a:r>
              <a:r>
                <a:rPr lang="en-US" sz="900" b="1" dirty="0"/>
                <a:t> Monterrey"</a:t>
              </a:r>
              <a:endParaRPr lang="es-ES_tradnl" sz="900" b="1" dirty="0"/>
            </a:p>
          </p:txBody>
        </p:sp>
      </p:grpSp>
      <p:pic>
        <p:nvPicPr>
          <p:cNvPr id="79" name="Imagen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47" y="1717330"/>
            <a:ext cx="657225" cy="479052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56" y="2805700"/>
            <a:ext cx="657225" cy="479052"/>
          </a:xfrm>
          <a:prstGeom prst="rect">
            <a:avLst/>
          </a:prstGeom>
        </p:spPr>
      </p:pic>
      <p:pic>
        <p:nvPicPr>
          <p:cNvPr id="82" name="Imagen 81"/>
          <p:cNvPicPr>
            <a:picLocks noChangeAspect="1"/>
          </p:cNvPicPr>
          <p:nvPr/>
        </p:nvPicPr>
        <p:blipFill rotWithShape="1">
          <a:blip r:embed="rId4"/>
          <a:srcRect r="2982"/>
          <a:stretch/>
        </p:blipFill>
        <p:spPr>
          <a:xfrm>
            <a:off x="552914" y="3796821"/>
            <a:ext cx="505251" cy="491228"/>
          </a:xfrm>
          <a:prstGeom prst="rect">
            <a:avLst/>
          </a:prstGeom>
        </p:spPr>
      </p:pic>
      <p:pic>
        <p:nvPicPr>
          <p:cNvPr id="83" name="Imagen 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539" y="4874934"/>
            <a:ext cx="762000" cy="380251"/>
          </a:xfrm>
          <a:prstGeom prst="rect">
            <a:avLst/>
          </a:prstGeom>
        </p:spPr>
      </p:pic>
      <p:pic>
        <p:nvPicPr>
          <p:cNvPr id="84" name="Imagen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746" y="5889403"/>
            <a:ext cx="809625" cy="433791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134" y="6916956"/>
            <a:ext cx="818809" cy="456181"/>
          </a:xfrm>
          <a:prstGeom prst="rect">
            <a:avLst/>
          </a:prstGeom>
        </p:spPr>
      </p:pic>
      <p:grpSp>
        <p:nvGrpSpPr>
          <p:cNvPr id="87" name="Agrupar 86"/>
          <p:cNvGrpSpPr/>
          <p:nvPr/>
        </p:nvGrpSpPr>
        <p:grpSpPr>
          <a:xfrm>
            <a:off x="185057" y="7885478"/>
            <a:ext cx="7402287" cy="971581"/>
            <a:chOff x="185057" y="3472542"/>
            <a:chExt cx="7402287" cy="971581"/>
          </a:xfrm>
        </p:grpSpPr>
        <p:sp>
          <p:nvSpPr>
            <p:cNvPr id="88" name="Título 1"/>
            <p:cNvSpPr txBox="1">
              <a:spLocks/>
            </p:cNvSpPr>
            <p:nvPr/>
          </p:nvSpPr>
          <p:spPr>
            <a:xfrm>
              <a:off x="1545770" y="3472542"/>
              <a:ext cx="1752601" cy="95794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" sz="1000" b="1" u="sng" dirty="0"/>
                <a:t>Querétaro </a:t>
              </a:r>
              <a:r>
                <a:rPr lang="es-ES_tradnl" sz="1000" dirty="0"/>
                <a:t/>
              </a:r>
              <a:br>
                <a:rPr lang="es-ES_tradnl" sz="1000" dirty="0"/>
              </a:br>
              <a:r>
                <a:rPr lang="es-ES" sz="1000" dirty="0" err="1" smtClean="0"/>
                <a:t>Carr</a:t>
              </a:r>
              <a:r>
                <a:rPr lang="es-ES" sz="1000" dirty="0" smtClean="0"/>
                <a:t>. </a:t>
              </a:r>
              <a:r>
                <a:rPr lang="es-ES" sz="1000" dirty="0" err="1" smtClean="0"/>
                <a:t>Qro</a:t>
              </a:r>
              <a:r>
                <a:rPr lang="es-ES" sz="1000" dirty="0" smtClean="0"/>
                <a:t>-SLP #10662</a:t>
              </a:r>
            </a:p>
            <a:p>
              <a:pPr algn="l"/>
              <a:r>
                <a:rPr lang="es-ES" sz="1000" dirty="0" smtClean="0"/>
                <a:t>Col. El Salitre</a:t>
              </a:r>
            </a:p>
            <a:p>
              <a:pPr algn="l"/>
              <a:r>
                <a:rPr lang="es-ES" sz="1000" dirty="0" err="1" smtClean="0"/>
                <a:t>reservaciones@hiqzkrystal.com.mx</a:t>
              </a:r>
              <a:endParaRPr lang="es-ES" sz="1000" dirty="0" smtClean="0"/>
            </a:p>
            <a:p>
              <a:pPr algn="l"/>
              <a:endParaRPr lang="es-ES_tradnl" sz="1000" dirty="0" smtClean="0"/>
            </a:p>
            <a:p>
              <a:pPr algn="l"/>
              <a:r>
                <a:rPr lang="es-ES_tradnl" sz="1000" dirty="0" smtClean="0"/>
                <a:t>T. (442) 238-9900</a:t>
              </a:r>
              <a:endParaRPr lang="es-ES_tradnl" sz="1000" dirty="0"/>
            </a:p>
          </p:txBody>
        </p:sp>
        <p:sp>
          <p:nvSpPr>
            <p:cNvPr id="89" name="Rectángulo 88"/>
            <p:cNvSpPr/>
            <p:nvPr/>
          </p:nvSpPr>
          <p:spPr>
            <a:xfrm>
              <a:off x="185057" y="3472543"/>
              <a:ext cx="1240972" cy="881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0" name="Título 1"/>
            <p:cNvSpPr txBox="1">
              <a:spLocks/>
            </p:cNvSpPr>
            <p:nvPr/>
          </p:nvSpPr>
          <p:spPr>
            <a:xfrm>
              <a:off x="3407228" y="3472543"/>
              <a:ext cx="1752601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1000" dirty="0" err="1" smtClean="0"/>
                <a:t>Sencilla</a:t>
              </a:r>
              <a:r>
                <a:rPr lang="en-US" sz="1000" dirty="0" smtClean="0"/>
                <a:t> o </a:t>
              </a:r>
              <a:r>
                <a:rPr lang="en-US" sz="1000" dirty="0" err="1" smtClean="0"/>
                <a:t>Doble</a:t>
              </a:r>
              <a:r>
                <a:rPr lang="en-US" sz="1000" dirty="0" smtClean="0"/>
                <a:t>  Hab. Standard                </a:t>
              </a:r>
              <a:r>
                <a:rPr lang="en-US" sz="1000" dirty="0"/>
                <a:t>$ </a:t>
              </a:r>
              <a:r>
                <a:rPr lang="en-US" sz="1000" dirty="0" smtClean="0"/>
                <a:t>1,379.ºº</a:t>
              </a:r>
              <a:endParaRPr lang="es-ES_tradnl" sz="1000" dirty="0"/>
            </a:p>
          </p:txBody>
        </p:sp>
        <p:sp>
          <p:nvSpPr>
            <p:cNvPr id="91" name="Título 1"/>
            <p:cNvSpPr txBox="1">
              <a:spLocks/>
            </p:cNvSpPr>
            <p:nvPr/>
          </p:nvSpPr>
          <p:spPr>
            <a:xfrm>
              <a:off x="52578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M</a:t>
              </a:r>
              <a:r>
                <a:rPr lang="es-ES" sz="1000" dirty="0" err="1" smtClean="0"/>
                <a:t>ás</a:t>
              </a:r>
              <a:r>
                <a:rPr lang="es-ES_tradnl" sz="1000" dirty="0" smtClean="0"/>
                <a:t> </a:t>
              </a:r>
              <a:r>
                <a:rPr lang="es-ES_tradnl" sz="1000" dirty="0"/>
                <a:t>impuestos</a:t>
              </a:r>
            </a:p>
          </p:txBody>
        </p:sp>
        <p:cxnSp>
          <p:nvCxnSpPr>
            <p:cNvPr id="93" name="Conector recto 92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900" b="1" dirty="0"/>
                <a:t>Holiday Inn Krystal</a:t>
              </a:r>
              <a:endParaRPr lang="es-ES_tradnl" sz="900" b="1" dirty="0"/>
            </a:p>
          </p:txBody>
        </p:sp>
      </p:grpSp>
      <p:pic>
        <p:nvPicPr>
          <p:cNvPr id="95" name="Imagen 94"/>
          <p:cNvPicPr>
            <a:picLocks noChangeAspect="1"/>
          </p:cNvPicPr>
          <p:nvPr/>
        </p:nvPicPr>
        <p:blipFill rotWithShape="1">
          <a:blip r:embed="rId8"/>
          <a:srcRect t="5300" b="9922"/>
          <a:stretch/>
        </p:blipFill>
        <p:spPr>
          <a:xfrm>
            <a:off x="453795" y="7958683"/>
            <a:ext cx="771525" cy="441175"/>
          </a:xfrm>
          <a:prstGeom prst="rect">
            <a:avLst/>
          </a:prstGeom>
        </p:spPr>
      </p:pic>
      <p:grpSp>
        <p:nvGrpSpPr>
          <p:cNvPr id="111" name="Agrupar 110"/>
          <p:cNvGrpSpPr/>
          <p:nvPr/>
        </p:nvGrpSpPr>
        <p:grpSpPr>
          <a:xfrm>
            <a:off x="185057" y="8916419"/>
            <a:ext cx="7402287" cy="971581"/>
            <a:chOff x="185057" y="3472542"/>
            <a:chExt cx="7402287" cy="971581"/>
          </a:xfrm>
        </p:grpSpPr>
        <p:sp>
          <p:nvSpPr>
            <p:cNvPr id="113" name="Título 1"/>
            <p:cNvSpPr txBox="1">
              <a:spLocks/>
            </p:cNvSpPr>
            <p:nvPr/>
          </p:nvSpPr>
          <p:spPr>
            <a:xfrm>
              <a:off x="1545770" y="3472542"/>
              <a:ext cx="1752601" cy="97158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92500" lnSpcReduction="10000"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" sz="1000" b="1" u="sng" dirty="0"/>
                <a:t>Querétaro </a:t>
              </a:r>
              <a:r>
                <a:rPr lang="es-ES_tradnl" sz="1000" dirty="0"/>
                <a:t/>
              </a:r>
              <a:br>
                <a:rPr lang="es-ES_tradnl" sz="1000" dirty="0"/>
              </a:br>
              <a:r>
                <a:rPr lang="es-ES" sz="1000" dirty="0" smtClean="0"/>
                <a:t>Anillo Vial #2, </a:t>
              </a:r>
            </a:p>
            <a:p>
              <a:pPr algn="l"/>
              <a:r>
                <a:rPr lang="es-ES" sz="1000" dirty="0" smtClean="0"/>
                <a:t>Fray Junípero Serra #1500-A</a:t>
              </a:r>
            </a:p>
            <a:p>
              <a:pPr algn="l"/>
              <a:r>
                <a:rPr lang="es-ES" sz="1000" dirty="0" smtClean="0"/>
                <a:t>Col. Arboledas</a:t>
              </a:r>
            </a:p>
            <a:p>
              <a:pPr algn="l"/>
              <a:r>
                <a:rPr lang="es-ES" sz="1000" dirty="0" err="1" smtClean="0"/>
                <a:t>reservaciones@hiqzdiamante.com.mx</a:t>
              </a:r>
              <a:endParaRPr lang="es-ES" sz="1000" dirty="0" smtClean="0"/>
            </a:p>
            <a:p>
              <a:pPr algn="l"/>
              <a:endParaRPr lang="es-ES_tradnl" sz="1000" dirty="0" smtClean="0"/>
            </a:p>
            <a:p>
              <a:pPr algn="l"/>
              <a:r>
                <a:rPr lang="es-ES_tradnl" sz="1000" dirty="0" smtClean="0"/>
                <a:t>T. (442) 211-7090</a:t>
              </a:r>
              <a:endParaRPr lang="es-ES_tradnl" sz="1000" dirty="0"/>
            </a:p>
          </p:txBody>
        </p:sp>
        <p:sp>
          <p:nvSpPr>
            <p:cNvPr id="114" name="Rectángulo 113"/>
            <p:cNvSpPr/>
            <p:nvPr/>
          </p:nvSpPr>
          <p:spPr>
            <a:xfrm>
              <a:off x="185057" y="3472543"/>
              <a:ext cx="1240972" cy="881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5" name="Título 1"/>
            <p:cNvSpPr txBox="1">
              <a:spLocks/>
            </p:cNvSpPr>
            <p:nvPr/>
          </p:nvSpPr>
          <p:spPr>
            <a:xfrm>
              <a:off x="3407228" y="3472543"/>
              <a:ext cx="1752601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1000" dirty="0" err="1" smtClean="0"/>
                <a:t>Sencilla</a:t>
              </a:r>
              <a:r>
                <a:rPr lang="en-US" sz="1000" dirty="0" smtClean="0"/>
                <a:t> </a:t>
              </a:r>
              <a:r>
                <a:rPr lang="en-US" sz="1000" dirty="0"/>
                <a:t> </a:t>
              </a:r>
              <a:r>
                <a:rPr lang="en-US" sz="1000" dirty="0" smtClean="0"/>
                <a:t>o </a:t>
              </a:r>
              <a:r>
                <a:rPr lang="en-US" sz="1000" dirty="0" err="1" smtClean="0"/>
                <a:t>Doble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Habitación</a:t>
              </a:r>
              <a:endParaRPr lang="en-US" sz="1000" dirty="0"/>
            </a:p>
            <a:p>
              <a:pPr algn="l">
                <a:lnSpc>
                  <a:spcPct val="100000"/>
                </a:lnSpc>
              </a:pPr>
              <a:r>
                <a:rPr lang="en-US" sz="1000" dirty="0" smtClean="0"/>
                <a:t>Standard                </a:t>
              </a:r>
              <a:r>
                <a:rPr lang="en-US" sz="1000" dirty="0"/>
                <a:t>$ </a:t>
              </a:r>
              <a:r>
                <a:rPr lang="en-US" sz="1000" dirty="0" smtClean="0"/>
                <a:t>1379.ºº</a:t>
              </a:r>
              <a:endParaRPr lang="es-ES_tradnl" sz="1000" dirty="0"/>
            </a:p>
          </p:txBody>
        </p:sp>
        <p:sp>
          <p:nvSpPr>
            <p:cNvPr id="116" name="Título 1"/>
            <p:cNvSpPr txBox="1">
              <a:spLocks/>
            </p:cNvSpPr>
            <p:nvPr/>
          </p:nvSpPr>
          <p:spPr>
            <a:xfrm>
              <a:off x="52578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M</a:t>
              </a:r>
              <a:r>
                <a:rPr lang="es-ES" sz="1000" dirty="0" err="1" smtClean="0"/>
                <a:t>ás</a:t>
              </a:r>
              <a:r>
                <a:rPr lang="es-ES_tradnl" sz="1000" dirty="0" smtClean="0"/>
                <a:t> </a:t>
              </a:r>
              <a:r>
                <a:rPr lang="es-ES_tradnl" sz="1000" dirty="0"/>
                <a:t>impuestos</a:t>
              </a:r>
            </a:p>
          </p:txBody>
        </p:sp>
        <p:cxnSp>
          <p:nvCxnSpPr>
            <p:cNvPr id="118" name="Conector recto 117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900" b="1" dirty="0"/>
                <a:t>Holiday Inn </a:t>
              </a:r>
              <a:r>
                <a:rPr lang="en-US" sz="900" b="1" dirty="0" err="1"/>
                <a:t>Zona</a:t>
              </a:r>
              <a:r>
                <a:rPr lang="en-US" sz="900" b="1" dirty="0"/>
                <a:t> Diamante</a:t>
              </a:r>
              <a:endParaRPr lang="es-ES_tradnl" sz="900" b="1" dirty="0"/>
            </a:p>
          </p:txBody>
        </p:sp>
      </p:grpSp>
      <p:pic>
        <p:nvPicPr>
          <p:cNvPr id="120" name="Imagen 119"/>
          <p:cNvPicPr>
            <a:picLocks noChangeAspect="1"/>
          </p:cNvPicPr>
          <p:nvPr/>
        </p:nvPicPr>
        <p:blipFill rotWithShape="1">
          <a:blip r:embed="rId8"/>
          <a:srcRect t="5300" b="9922"/>
          <a:stretch/>
        </p:blipFill>
        <p:spPr>
          <a:xfrm>
            <a:off x="453795" y="8989625"/>
            <a:ext cx="771525" cy="441175"/>
          </a:xfrm>
          <a:prstGeom prst="rect">
            <a:avLst/>
          </a:prstGeom>
        </p:spPr>
      </p:pic>
      <p:sp>
        <p:nvSpPr>
          <p:cNvPr id="77" name="Título 1"/>
          <p:cNvSpPr txBox="1">
            <a:spLocks/>
          </p:cNvSpPr>
          <p:nvPr/>
        </p:nvSpPr>
        <p:spPr>
          <a:xfrm>
            <a:off x="6435990" y="7874292"/>
            <a:ext cx="1110344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000" dirty="0" smtClean="0"/>
              <a:t>Jeannette Herrera </a:t>
            </a:r>
          </a:p>
          <a:p>
            <a:pPr algn="l"/>
            <a:r>
              <a:rPr lang="es-ES" sz="1000" dirty="0" smtClean="0"/>
              <a:t>Tel. 238 – 99 -00</a:t>
            </a:r>
            <a:endParaRPr lang="es-ES_tradnl" sz="1000" dirty="0"/>
          </a:p>
        </p:txBody>
      </p:sp>
      <p:sp>
        <p:nvSpPr>
          <p:cNvPr id="78" name="Título 1"/>
          <p:cNvSpPr txBox="1">
            <a:spLocks/>
          </p:cNvSpPr>
          <p:nvPr/>
        </p:nvSpPr>
        <p:spPr>
          <a:xfrm>
            <a:off x="6479406" y="8895098"/>
            <a:ext cx="1110344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000" dirty="0" smtClean="0"/>
              <a:t>Jeannette Herrera</a:t>
            </a:r>
          </a:p>
          <a:p>
            <a:pPr algn="l"/>
            <a:r>
              <a:rPr lang="es-ES" sz="1000" dirty="0" smtClean="0"/>
              <a:t>Tel. 238 – 99 -00</a:t>
            </a:r>
            <a:endParaRPr lang="es-ES_tradnl" sz="1000" dirty="0"/>
          </a:p>
        </p:txBody>
      </p:sp>
    </p:spTree>
    <p:extLst>
      <p:ext uri="{BB962C8B-B14F-4D97-AF65-F5344CB8AC3E}">
        <p14:creationId xmlns:p14="http://schemas.microsoft.com/office/powerpoint/2010/main" val="196605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5" y="-101484"/>
            <a:ext cx="7772400" cy="10058400"/>
          </a:xfrm>
          <a:prstGeom prst="rect">
            <a:avLst/>
          </a:prstGeom>
        </p:spPr>
      </p:pic>
      <p:grpSp>
        <p:nvGrpSpPr>
          <p:cNvPr id="15" name="Agrupar 14"/>
          <p:cNvGrpSpPr/>
          <p:nvPr/>
        </p:nvGrpSpPr>
        <p:grpSpPr>
          <a:xfrm>
            <a:off x="185057" y="2720126"/>
            <a:ext cx="7402287" cy="981252"/>
            <a:chOff x="185057" y="3472542"/>
            <a:chExt cx="7402287" cy="981252"/>
          </a:xfrm>
        </p:grpSpPr>
        <p:sp>
          <p:nvSpPr>
            <p:cNvPr id="16" name="Título 1"/>
            <p:cNvSpPr txBox="1">
              <a:spLocks/>
            </p:cNvSpPr>
            <p:nvPr/>
          </p:nvSpPr>
          <p:spPr>
            <a:xfrm>
              <a:off x="1545770" y="3472542"/>
              <a:ext cx="1752601" cy="98125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b="1" u="sng" dirty="0" smtClean="0"/>
                <a:t>San Miguel de Allende, </a:t>
              </a:r>
              <a:r>
                <a:rPr lang="es-ES_tradnl" sz="1000" b="1" u="sng" dirty="0" err="1" smtClean="0"/>
                <a:t>Gto</a:t>
              </a:r>
              <a:r>
                <a:rPr lang="es-ES_tradnl" sz="1000" b="1" u="sng" dirty="0" smtClean="0"/>
                <a:t>.</a:t>
              </a:r>
              <a:r>
                <a:rPr lang="es-ES_tradnl" sz="1000" dirty="0" smtClean="0"/>
                <a:t/>
              </a:r>
              <a:br>
                <a:rPr lang="es-ES_tradnl" sz="1000" dirty="0" smtClean="0"/>
              </a:br>
              <a:r>
                <a:rPr lang="es-ES" sz="1000" dirty="0" smtClean="0"/>
                <a:t>Hidalgo #69,</a:t>
              </a:r>
            </a:p>
            <a:p>
              <a:pPr algn="l"/>
              <a:r>
                <a:rPr lang="es-ES" sz="1000" dirty="0" smtClean="0"/>
                <a:t>Col. Centro</a:t>
              </a:r>
              <a:endParaRPr lang="es-ES_tradnl" sz="1000" dirty="0"/>
            </a:p>
            <a:p>
              <a:pPr algn="l"/>
              <a:endParaRPr lang="es-ES" sz="1000" dirty="0"/>
            </a:p>
            <a:p>
              <a:pPr algn="l"/>
              <a:r>
                <a:rPr lang="es-ES_tradnl" sz="1000" dirty="0" smtClean="0"/>
                <a:t>T</a:t>
              </a:r>
              <a:r>
                <a:rPr lang="es-ES_tradnl" sz="1000" dirty="0"/>
                <a:t>. </a:t>
              </a:r>
              <a:r>
                <a:rPr lang="es-ES_tradnl" sz="1000" dirty="0" smtClean="0"/>
                <a:t>(415) 154-9770 / 71</a:t>
              </a:r>
              <a:r>
                <a:rPr lang="es-ES_tradnl" sz="1000" dirty="0"/>
                <a:t/>
              </a:r>
              <a:br>
                <a:rPr lang="es-ES_tradnl" sz="1000" dirty="0"/>
              </a:br>
              <a:r>
                <a:rPr lang="fi-FI" sz="1000" dirty="0" smtClean="0"/>
                <a:t>01 800-590-6230</a:t>
              </a:r>
              <a:endParaRPr lang="es-ES_tradnl" sz="1000" dirty="0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185057" y="3472543"/>
              <a:ext cx="1240972" cy="881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Título 1"/>
            <p:cNvSpPr txBox="1">
              <a:spLocks/>
            </p:cNvSpPr>
            <p:nvPr/>
          </p:nvSpPr>
          <p:spPr>
            <a:xfrm>
              <a:off x="3407228" y="3472543"/>
              <a:ext cx="1752601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1000" dirty="0" err="1" smtClean="0"/>
                <a:t>Tarifa</a:t>
              </a:r>
              <a:r>
                <a:rPr lang="en-US" sz="1000" dirty="0" smtClean="0"/>
                <a:t> Standard - $ 1,770.ºº</a:t>
              </a:r>
              <a:endParaRPr lang="en-US" sz="1000" dirty="0"/>
            </a:p>
          </p:txBody>
        </p:sp>
        <p:sp>
          <p:nvSpPr>
            <p:cNvPr id="19" name="Título 1"/>
            <p:cNvSpPr txBox="1">
              <a:spLocks/>
            </p:cNvSpPr>
            <p:nvPr/>
          </p:nvSpPr>
          <p:spPr>
            <a:xfrm>
              <a:off x="52578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Con </a:t>
              </a:r>
              <a:r>
                <a:rPr lang="es-ES_tradnl" sz="1000" dirty="0"/>
                <a:t>impuestos</a:t>
              </a:r>
            </a:p>
          </p:txBody>
        </p:sp>
        <p:sp>
          <p:nvSpPr>
            <p:cNvPr id="20" name="Título 1"/>
            <p:cNvSpPr txBox="1">
              <a:spLocks/>
            </p:cNvSpPr>
            <p:nvPr/>
          </p:nvSpPr>
          <p:spPr>
            <a:xfrm>
              <a:off x="64770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No</a:t>
              </a:r>
              <a:r>
                <a:rPr lang="es-ES" sz="1000" dirty="0" smtClean="0"/>
                <a:t>é Ibarra</a:t>
              </a:r>
              <a:endParaRPr lang="es-ES_tradnl" sz="1000" dirty="0"/>
            </a:p>
          </p:txBody>
        </p:sp>
        <p:cxnSp>
          <p:nvCxnSpPr>
            <p:cNvPr id="21" name="Conector recto 20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900" b="1" dirty="0"/>
                <a:t>Doña </a:t>
              </a:r>
              <a:r>
                <a:rPr lang="en-US" sz="900" b="1" dirty="0" err="1"/>
                <a:t>Urraca</a:t>
              </a:r>
              <a:r>
                <a:rPr lang="en-US" sz="900" b="1" dirty="0"/>
                <a:t> "San Miguel de Allende"</a:t>
              </a:r>
              <a:endParaRPr lang="es-ES_tradnl" sz="900" b="1" dirty="0"/>
            </a:p>
          </p:txBody>
        </p:sp>
      </p:grpSp>
      <p:grpSp>
        <p:nvGrpSpPr>
          <p:cNvPr id="69" name="Agrupar 68"/>
          <p:cNvGrpSpPr/>
          <p:nvPr/>
        </p:nvGrpSpPr>
        <p:grpSpPr>
          <a:xfrm>
            <a:off x="185057" y="1673585"/>
            <a:ext cx="7402287" cy="1051372"/>
            <a:chOff x="185057" y="3472542"/>
            <a:chExt cx="7402287" cy="1051372"/>
          </a:xfrm>
        </p:grpSpPr>
        <p:sp>
          <p:nvSpPr>
            <p:cNvPr id="70" name="Título 1"/>
            <p:cNvSpPr txBox="1">
              <a:spLocks/>
            </p:cNvSpPr>
            <p:nvPr/>
          </p:nvSpPr>
          <p:spPr>
            <a:xfrm>
              <a:off x="1545770" y="3472542"/>
              <a:ext cx="1752601" cy="105137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b="1" u="sng" dirty="0" err="1" smtClean="0"/>
                <a:t>Quer</a:t>
              </a:r>
              <a:r>
                <a:rPr lang="es-ES" sz="1000" b="1" u="sng" dirty="0" err="1" smtClean="0"/>
                <a:t>étaro</a:t>
              </a:r>
              <a:r>
                <a:rPr lang="es-ES_tradnl" sz="1000" dirty="0" smtClean="0"/>
                <a:t/>
              </a:r>
              <a:br>
                <a:rPr lang="es-ES_tradnl" sz="1000" dirty="0" smtClean="0"/>
              </a:br>
              <a:r>
                <a:rPr lang="es-ES_tradnl" sz="1000" dirty="0" smtClean="0"/>
                <a:t>Av. 5 de Febrero #1351</a:t>
              </a:r>
              <a:br>
                <a:rPr lang="es-ES_tradnl" sz="1000" dirty="0" smtClean="0"/>
              </a:br>
              <a:r>
                <a:rPr lang="es-ES_tradnl" sz="1000" dirty="0" smtClean="0"/>
                <a:t/>
              </a:r>
              <a:br>
                <a:rPr lang="es-ES_tradnl" sz="1000" dirty="0" smtClean="0"/>
              </a:br>
              <a:r>
                <a:rPr lang="es-ES_tradnl" sz="1000" dirty="0"/>
                <a:t>T. </a:t>
              </a:r>
              <a:r>
                <a:rPr lang="es-ES_tradnl" sz="1000" dirty="0" smtClean="0"/>
                <a:t>(442) 483-0800</a:t>
              </a:r>
              <a:r>
                <a:rPr lang="es-ES_tradnl" sz="1000" dirty="0"/>
                <a:t/>
              </a:r>
              <a:br>
                <a:rPr lang="es-ES_tradnl" sz="1000" dirty="0"/>
              </a:br>
              <a:r>
                <a:rPr lang="es-ES_tradnl" sz="1000" dirty="0" smtClean="0"/>
                <a:t>01 800-900-8800</a:t>
              </a:r>
              <a:endParaRPr lang="es-ES_tradnl" sz="1000" dirty="0"/>
            </a:p>
          </p:txBody>
        </p:sp>
        <p:sp>
          <p:nvSpPr>
            <p:cNvPr id="71" name="Rectángulo 70"/>
            <p:cNvSpPr/>
            <p:nvPr/>
          </p:nvSpPr>
          <p:spPr>
            <a:xfrm>
              <a:off x="185057" y="3472543"/>
              <a:ext cx="1240972" cy="881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2" name="Título 1"/>
            <p:cNvSpPr txBox="1">
              <a:spLocks/>
            </p:cNvSpPr>
            <p:nvPr/>
          </p:nvSpPr>
          <p:spPr>
            <a:xfrm>
              <a:off x="3407228" y="3472543"/>
              <a:ext cx="1752601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1000" dirty="0" err="1" smtClean="0"/>
                <a:t>Tarifa</a:t>
              </a:r>
              <a:r>
                <a:rPr lang="en-US" sz="1000" dirty="0" smtClean="0"/>
                <a:t> Standard - USD$ 74.ºº</a:t>
              </a:r>
              <a:endParaRPr lang="en-US" sz="1000" dirty="0"/>
            </a:p>
          </p:txBody>
        </p:sp>
        <p:sp>
          <p:nvSpPr>
            <p:cNvPr id="73" name="Título 1"/>
            <p:cNvSpPr txBox="1">
              <a:spLocks/>
            </p:cNvSpPr>
            <p:nvPr/>
          </p:nvSpPr>
          <p:spPr>
            <a:xfrm>
              <a:off x="52578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M</a:t>
              </a:r>
              <a:r>
                <a:rPr lang="es-ES" sz="1000" dirty="0" err="1" smtClean="0"/>
                <a:t>ás</a:t>
              </a:r>
              <a:r>
                <a:rPr lang="es-ES_tradnl" sz="1000" dirty="0" smtClean="0"/>
                <a:t> </a:t>
              </a:r>
              <a:r>
                <a:rPr lang="es-ES_tradnl" sz="1000" dirty="0"/>
                <a:t>impuestos</a:t>
              </a:r>
            </a:p>
          </p:txBody>
        </p:sp>
        <p:sp>
          <p:nvSpPr>
            <p:cNvPr id="74" name="Título 1"/>
            <p:cNvSpPr txBox="1">
              <a:spLocks/>
            </p:cNvSpPr>
            <p:nvPr/>
          </p:nvSpPr>
          <p:spPr>
            <a:xfrm>
              <a:off x="64770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-</a:t>
              </a:r>
              <a:endParaRPr lang="es-ES_tradnl" sz="1000" dirty="0"/>
            </a:p>
          </p:txBody>
        </p:sp>
        <p:cxnSp>
          <p:nvCxnSpPr>
            <p:cNvPr id="75" name="Conector recto 74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900" b="1" dirty="0"/>
                <a:t>Courtyard Marriott -Querétaro</a:t>
              </a:r>
              <a:endParaRPr lang="es-ES_tradnl" sz="900" b="1" dirty="0"/>
            </a:p>
          </p:txBody>
        </p:sp>
      </p:grpSp>
      <p:pic>
        <p:nvPicPr>
          <p:cNvPr id="77" name="Imagen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30" y="1707502"/>
            <a:ext cx="809625" cy="480464"/>
          </a:xfrm>
          <a:prstGeom prst="rect">
            <a:avLst/>
          </a:prstGeom>
        </p:spPr>
      </p:pic>
      <p:pic>
        <p:nvPicPr>
          <p:cNvPr id="78" name="Imagen 77"/>
          <p:cNvPicPr>
            <a:picLocks noChangeAspect="1"/>
          </p:cNvPicPr>
          <p:nvPr/>
        </p:nvPicPr>
        <p:blipFill rotWithShape="1">
          <a:blip r:embed="rId4"/>
          <a:srcRect r="5726"/>
          <a:stretch/>
        </p:blipFill>
        <p:spPr>
          <a:xfrm>
            <a:off x="519792" y="2763903"/>
            <a:ext cx="571499" cy="433123"/>
          </a:xfrm>
          <a:prstGeom prst="rect">
            <a:avLst/>
          </a:prstGeom>
        </p:spPr>
      </p:pic>
      <p:grpSp>
        <p:nvGrpSpPr>
          <p:cNvPr id="23" name="Agrupar 22"/>
          <p:cNvGrpSpPr/>
          <p:nvPr/>
        </p:nvGrpSpPr>
        <p:grpSpPr>
          <a:xfrm>
            <a:off x="185052" y="4800001"/>
            <a:ext cx="7402287" cy="981252"/>
            <a:chOff x="185057" y="3472542"/>
            <a:chExt cx="7402287" cy="981252"/>
          </a:xfrm>
        </p:grpSpPr>
        <p:sp>
          <p:nvSpPr>
            <p:cNvPr id="24" name="Título 1"/>
            <p:cNvSpPr txBox="1">
              <a:spLocks/>
            </p:cNvSpPr>
            <p:nvPr/>
          </p:nvSpPr>
          <p:spPr>
            <a:xfrm>
              <a:off x="1545770" y="3472542"/>
              <a:ext cx="1763487" cy="98125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b="1" u="sng" dirty="0" err="1" smtClean="0"/>
                <a:t>Quer</a:t>
              </a:r>
              <a:r>
                <a:rPr lang="es-ES" sz="1000" b="1" u="sng" dirty="0" err="1" smtClean="0"/>
                <a:t>étaro</a:t>
              </a:r>
              <a:r>
                <a:rPr lang="es-ES_tradnl" sz="1000" dirty="0" smtClean="0"/>
                <a:t/>
              </a:r>
              <a:br>
                <a:rPr lang="es-ES_tradnl" sz="1000" dirty="0" smtClean="0"/>
              </a:br>
              <a:r>
                <a:rPr lang="es-ES" sz="1000" dirty="0" err="1" smtClean="0"/>
                <a:t>Blvd</a:t>
              </a:r>
              <a:r>
                <a:rPr lang="es-ES" sz="1000" dirty="0" smtClean="0"/>
                <a:t>. Bernardo Quintana #4100-1</a:t>
              </a:r>
            </a:p>
            <a:p>
              <a:pPr algn="l"/>
              <a:r>
                <a:rPr lang="es-ES" sz="1000" dirty="0" smtClean="0"/>
                <a:t>Col. Balcón Campestre</a:t>
              </a:r>
              <a:endParaRPr lang="es-ES_tradnl" sz="1000" dirty="0"/>
            </a:p>
            <a:p>
              <a:pPr algn="l"/>
              <a:endParaRPr lang="es-ES" sz="1000" dirty="0"/>
            </a:p>
            <a:p>
              <a:pPr algn="l"/>
              <a:r>
                <a:rPr lang="es-ES_tradnl" sz="1000" dirty="0" smtClean="0"/>
                <a:t>T</a:t>
              </a:r>
              <a:r>
                <a:rPr lang="es-ES_tradnl" sz="1000" dirty="0"/>
                <a:t>. </a:t>
              </a:r>
              <a:r>
                <a:rPr lang="es-ES_tradnl" sz="1000" dirty="0" smtClean="0"/>
                <a:t>(442) 153-2829</a:t>
              </a:r>
              <a:r>
                <a:rPr lang="es-ES_tradnl" sz="1000" dirty="0"/>
                <a:t/>
              </a:r>
              <a:br>
                <a:rPr lang="es-ES_tradnl" sz="1000" dirty="0"/>
              </a:br>
              <a:r>
                <a:rPr lang="es-ES_tradnl" sz="1000" dirty="0" smtClean="0"/>
                <a:t>T. </a:t>
              </a:r>
              <a:r>
                <a:rPr lang="es-ES_tradnl" sz="1000" smtClean="0"/>
                <a:t>(442) 475-49 58</a:t>
              </a:r>
              <a:endParaRPr lang="es-ES_tradnl" sz="1000" dirty="0"/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185057" y="3472543"/>
              <a:ext cx="1240972" cy="881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Título 1"/>
            <p:cNvSpPr txBox="1">
              <a:spLocks/>
            </p:cNvSpPr>
            <p:nvPr/>
          </p:nvSpPr>
          <p:spPr>
            <a:xfrm>
              <a:off x="3407228" y="3472543"/>
              <a:ext cx="1752601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1000" dirty="0" smtClean="0"/>
                <a:t>Sencilla / </a:t>
              </a:r>
              <a:r>
                <a:rPr lang="en-US" sz="1000" dirty="0" err="1" smtClean="0"/>
                <a:t>Doble</a:t>
              </a:r>
              <a:r>
                <a:rPr lang="en-US" sz="1000" dirty="0" smtClean="0"/>
                <a:t> - $ 1,135.ºº</a:t>
              </a:r>
            </a:p>
            <a:p>
              <a:pPr algn="l">
                <a:lnSpc>
                  <a:spcPct val="100000"/>
                </a:lnSpc>
              </a:pPr>
              <a:r>
                <a:rPr lang="en-US" sz="1000" dirty="0" smtClean="0"/>
                <a:t>Suite - </a:t>
              </a:r>
              <a:r>
                <a:rPr lang="en-US" sz="1000" dirty="0"/>
                <a:t>$ </a:t>
              </a:r>
              <a:r>
                <a:rPr lang="en-US" sz="1000" dirty="0" smtClean="0"/>
                <a:t>1,535.ºº</a:t>
              </a:r>
            </a:p>
            <a:p>
              <a:pPr algn="l">
                <a:lnSpc>
                  <a:spcPct val="100000"/>
                </a:lnSpc>
              </a:pPr>
              <a:r>
                <a:rPr lang="en-US" sz="1000" dirty="0" err="1" smtClean="0"/>
                <a:t>Tranportación</a:t>
              </a:r>
              <a:r>
                <a:rPr lang="en-US" sz="1000" dirty="0" smtClean="0"/>
                <a:t> al PIQ</a:t>
              </a:r>
            </a:p>
            <a:p>
              <a:pPr algn="l">
                <a:lnSpc>
                  <a:spcPct val="100000"/>
                </a:lnSpc>
              </a:pPr>
              <a:r>
                <a:rPr lang="en-US" sz="1000" dirty="0" err="1" smtClean="0"/>
                <a:t>Desayuno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Bufett</a:t>
              </a:r>
              <a:r>
                <a:rPr lang="en-US" sz="1000" dirty="0" smtClean="0"/>
                <a:t> (</a:t>
              </a:r>
              <a:r>
                <a:rPr lang="en-US" sz="1000" dirty="0" err="1" smtClean="0"/>
                <a:t>incluído</a:t>
              </a:r>
              <a:r>
                <a:rPr lang="en-US" sz="1000" dirty="0" smtClean="0"/>
                <a:t>)</a:t>
              </a:r>
              <a:endParaRPr lang="en-US" sz="1000" dirty="0"/>
            </a:p>
            <a:p>
              <a:pPr algn="l">
                <a:lnSpc>
                  <a:spcPct val="100000"/>
                </a:lnSpc>
              </a:pPr>
              <a:endParaRPr lang="en-US" sz="1000" dirty="0"/>
            </a:p>
          </p:txBody>
        </p:sp>
        <p:sp>
          <p:nvSpPr>
            <p:cNvPr id="27" name="Título 1"/>
            <p:cNvSpPr txBox="1">
              <a:spLocks/>
            </p:cNvSpPr>
            <p:nvPr/>
          </p:nvSpPr>
          <p:spPr>
            <a:xfrm>
              <a:off x="52578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M</a:t>
              </a:r>
              <a:r>
                <a:rPr lang="es-ES" sz="1000" dirty="0" err="1" smtClean="0"/>
                <a:t>ás</a:t>
              </a:r>
              <a:r>
                <a:rPr lang="es-ES_tradnl" sz="1000" dirty="0" smtClean="0"/>
                <a:t> </a:t>
              </a:r>
              <a:r>
                <a:rPr lang="es-ES_tradnl" sz="1000" dirty="0"/>
                <a:t>impuestos</a:t>
              </a:r>
            </a:p>
          </p:txBody>
        </p:sp>
        <p:sp>
          <p:nvSpPr>
            <p:cNvPr id="28" name="Título 1"/>
            <p:cNvSpPr txBox="1">
              <a:spLocks/>
            </p:cNvSpPr>
            <p:nvPr/>
          </p:nvSpPr>
          <p:spPr>
            <a:xfrm>
              <a:off x="64770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" sz="1000" dirty="0" smtClean="0"/>
                <a:t>Moisés Páez</a:t>
              </a:r>
              <a:endParaRPr lang="es-ES_tradnl" sz="1000" dirty="0"/>
            </a:p>
          </p:txBody>
        </p:sp>
        <p:cxnSp>
          <p:nvCxnSpPr>
            <p:cNvPr id="29" name="Conector recto 28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900" b="1" dirty="0" smtClean="0"/>
                <a:t>Hampton By Hilton</a:t>
              </a:r>
              <a:endParaRPr lang="es-ES_tradnl" sz="900" b="1" dirty="0"/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185052" y="3753460"/>
            <a:ext cx="7402287" cy="1051372"/>
            <a:chOff x="185057" y="3472542"/>
            <a:chExt cx="7402287" cy="1051372"/>
          </a:xfrm>
        </p:grpSpPr>
        <p:sp>
          <p:nvSpPr>
            <p:cNvPr id="32" name="Título 1"/>
            <p:cNvSpPr txBox="1">
              <a:spLocks/>
            </p:cNvSpPr>
            <p:nvPr/>
          </p:nvSpPr>
          <p:spPr>
            <a:xfrm>
              <a:off x="1545770" y="3472542"/>
              <a:ext cx="1752601" cy="105137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b="1" u="sng" dirty="0" err="1" smtClean="0"/>
                <a:t>Quer</a:t>
              </a:r>
              <a:r>
                <a:rPr lang="es-ES" sz="1000" b="1" u="sng" dirty="0" err="1" smtClean="0"/>
                <a:t>étaro</a:t>
              </a:r>
              <a:r>
                <a:rPr lang="es-ES_tradnl" sz="1000" dirty="0" smtClean="0"/>
                <a:t/>
              </a:r>
              <a:br>
                <a:rPr lang="es-ES_tradnl" sz="1000" dirty="0" smtClean="0"/>
              </a:br>
              <a:r>
                <a:rPr lang="es-ES_tradnl" sz="1000" dirty="0" err="1" smtClean="0"/>
                <a:t>Carr</a:t>
              </a:r>
              <a:r>
                <a:rPr lang="es-ES_tradnl" sz="1000" dirty="0" smtClean="0"/>
                <a:t>. SLP-</a:t>
              </a:r>
              <a:r>
                <a:rPr lang="es-ES_tradnl" sz="1000" dirty="0" err="1" smtClean="0"/>
                <a:t>Quer</a:t>
              </a:r>
              <a:r>
                <a:rPr lang="es-ES" sz="1000" dirty="0" err="1" smtClean="0"/>
                <a:t>étaro</a:t>
              </a:r>
              <a:r>
                <a:rPr lang="es-ES" sz="1000" dirty="0" smtClean="0"/>
                <a:t> km. 26.5</a:t>
              </a:r>
            </a:p>
            <a:p>
              <a:pPr algn="l"/>
              <a:r>
                <a:rPr lang="es-ES" sz="1000" dirty="0" smtClean="0"/>
                <a:t>Poblado Corea (A 5 min. de PIQ)</a:t>
              </a:r>
              <a:r>
                <a:rPr lang="es-ES_tradnl" sz="1000" dirty="0" smtClean="0"/>
                <a:t/>
              </a:r>
              <a:br>
                <a:rPr lang="es-ES_tradnl" sz="1000" dirty="0" smtClean="0"/>
              </a:br>
              <a:r>
                <a:rPr lang="es-ES_tradnl" sz="1000" dirty="0" smtClean="0"/>
                <a:t/>
              </a:r>
              <a:br>
                <a:rPr lang="es-ES_tradnl" sz="1000" dirty="0" smtClean="0"/>
              </a:br>
              <a:r>
                <a:rPr lang="es-ES_tradnl" sz="1000" dirty="0"/>
                <a:t>T. </a:t>
              </a:r>
              <a:r>
                <a:rPr lang="es-ES_tradnl" sz="1000" dirty="0" smtClean="0"/>
                <a:t>(442) 213-6329</a:t>
              </a:r>
              <a:r>
                <a:rPr lang="es-ES_tradnl" sz="1000" dirty="0"/>
                <a:t/>
              </a:r>
              <a:br>
                <a:rPr lang="es-ES_tradnl" sz="1000" dirty="0"/>
              </a:br>
              <a:r>
                <a:rPr lang="es-ES_tradnl" sz="1000" dirty="0" smtClean="0"/>
                <a:t>(442) 455-6522</a:t>
              </a:r>
              <a:endParaRPr lang="es-ES_tradnl" sz="1000" dirty="0"/>
            </a:p>
          </p:txBody>
        </p:sp>
        <p:sp>
          <p:nvSpPr>
            <p:cNvPr id="33" name="Rectángulo 32"/>
            <p:cNvSpPr/>
            <p:nvPr/>
          </p:nvSpPr>
          <p:spPr>
            <a:xfrm>
              <a:off x="185057" y="3472543"/>
              <a:ext cx="1240972" cy="881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4" name="Título 1"/>
            <p:cNvSpPr txBox="1">
              <a:spLocks/>
            </p:cNvSpPr>
            <p:nvPr/>
          </p:nvSpPr>
          <p:spPr>
            <a:xfrm>
              <a:off x="3407228" y="3472543"/>
              <a:ext cx="1752601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1000" dirty="0" smtClean="0"/>
                <a:t>Standard </a:t>
              </a:r>
              <a:r>
                <a:rPr lang="en-US" sz="1000" dirty="0"/>
                <a:t>- $ </a:t>
              </a:r>
              <a:r>
                <a:rPr lang="en-US" sz="1000" dirty="0" smtClean="0"/>
                <a:t>899.ºº</a:t>
              </a:r>
              <a:endParaRPr lang="en-US" sz="1000" dirty="0"/>
            </a:p>
            <a:p>
              <a:pPr algn="l">
                <a:lnSpc>
                  <a:spcPct val="100000"/>
                </a:lnSpc>
              </a:pPr>
              <a:r>
                <a:rPr lang="en-US" sz="1000" dirty="0" smtClean="0"/>
                <a:t>Con </a:t>
              </a:r>
              <a:r>
                <a:rPr lang="en-US" sz="1000" dirty="0" err="1" smtClean="0"/>
                <a:t>Desayuno</a:t>
              </a:r>
              <a:r>
                <a:rPr lang="en-US" sz="1000" dirty="0" smtClean="0"/>
                <a:t> </a:t>
              </a:r>
              <a:r>
                <a:rPr lang="en-US" sz="1000" dirty="0"/>
                <a:t>- $ </a:t>
              </a:r>
              <a:r>
                <a:rPr lang="en-US" sz="1000" dirty="0" smtClean="0"/>
                <a:t>1,080.ºº</a:t>
              </a:r>
              <a:endParaRPr lang="es-ES_tradnl" sz="1000" dirty="0"/>
            </a:p>
          </p:txBody>
        </p:sp>
        <p:sp>
          <p:nvSpPr>
            <p:cNvPr id="35" name="Título 1"/>
            <p:cNvSpPr txBox="1">
              <a:spLocks/>
            </p:cNvSpPr>
            <p:nvPr/>
          </p:nvSpPr>
          <p:spPr>
            <a:xfrm>
              <a:off x="52578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Con </a:t>
              </a:r>
              <a:r>
                <a:rPr lang="es-ES_tradnl" sz="1000" dirty="0"/>
                <a:t>impuestos</a:t>
              </a:r>
            </a:p>
          </p:txBody>
        </p:sp>
        <p:sp>
          <p:nvSpPr>
            <p:cNvPr id="36" name="Título 1"/>
            <p:cNvSpPr txBox="1">
              <a:spLocks/>
            </p:cNvSpPr>
            <p:nvPr/>
          </p:nvSpPr>
          <p:spPr>
            <a:xfrm>
              <a:off x="64770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Ismael </a:t>
              </a:r>
              <a:r>
                <a:rPr lang="es-ES_tradnl" sz="1000" dirty="0" err="1" smtClean="0"/>
                <a:t>Kinany</a:t>
              </a:r>
              <a:endParaRPr lang="es-ES_tradnl" sz="1000" dirty="0"/>
            </a:p>
          </p:txBody>
        </p:sp>
        <p:cxnSp>
          <p:nvCxnSpPr>
            <p:cNvPr id="37" name="Conector recto 36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ítulo 1"/>
            <p:cNvSpPr txBox="1">
              <a:spLocks/>
            </p:cNvSpPr>
            <p:nvPr/>
          </p:nvSpPr>
          <p:spPr>
            <a:xfrm>
              <a:off x="283028" y="347254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900" b="1" dirty="0" smtClean="0"/>
                <a:t>Quinta del Lago </a:t>
              </a:r>
            </a:p>
            <a:p>
              <a:pPr algn="l">
                <a:lnSpc>
                  <a:spcPct val="100000"/>
                </a:lnSpc>
              </a:pPr>
              <a:r>
                <a:rPr lang="en-US" sz="900" b="1" dirty="0" smtClean="0"/>
                <a:t>(Hotel &amp; Rest)</a:t>
              </a:r>
              <a:endParaRPr lang="es-ES_tradnl" sz="900" b="1" dirty="0"/>
            </a:p>
          </p:txBody>
        </p:sp>
      </p:grpSp>
      <p:pic>
        <p:nvPicPr>
          <p:cNvPr id="41" name="Imagen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480" y="4174198"/>
            <a:ext cx="757238" cy="435293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636" y="4876203"/>
            <a:ext cx="733425" cy="459018"/>
          </a:xfrm>
          <a:prstGeom prst="rect">
            <a:avLst/>
          </a:prstGeom>
        </p:spPr>
      </p:pic>
      <p:grpSp>
        <p:nvGrpSpPr>
          <p:cNvPr id="39" name="Agrupar 30"/>
          <p:cNvGrpSpPr/>
          <p:nvPr/>
        </p:nvGrpSpPr>
        <p:grpSpPr>
          <a:xfrm>
            <a:off x="185058" y="5856075"/>
            <a:ext cx="7402287" cy="1095406"/>
            <a:chOff x="185057" y="3472542"/>
            <a:chExt cx="7402287" cy="1095406"/>
          </a:xfrm>
        </p:grpSpPr>
        <p:sp>
          <p:nvSpPr>
            <p:cNvPr id="40" name="Título 1"/>
            <p:cNvSpPr txBox="1">
              <a:spLocks/>
            </p:cNvSpPr>
            <p:nvPr/>
          </p:nvSpPr>
          <p:spPr>
            <a:xfrm>
              <a:off x="1545770" y="3472542"/>
              <a:ext cx="1752601" cy="105137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MX" sz="1000" b="1" u="sng" dirty="0" smtClean="0"/>
                <a:t>Puebla</a:t>
              </a:r>
              <a:r>
                <a:rPr lang="es-ES_tradnl" sz="1000" dirty="0" smtClean="0"/>
                <a:t/>
              </a:r>
              <a:br>
                <a:rPr lang="es-ES_tradnl" sz="1000" dirty="0" smtClean="0"/>
              </a:br>
              <a:r>
                <a:rPr lang="es-ES_tradnl" sz="1000" dirty="0" err="1"/>
                <a:t>Blvd</a:t>
              </a:r>
              <a:r>
                <a:rPr lang="es-ES_tradnl" sz="1000" dirty="0"/>
                <a:t>. Atlixco No. </a:t>
              </a:r>
              <a:r>
                <a:rPr lang="es-ES_tradnl" sz="1000" dirty="0" smtClean="0"/>
                <a:t>4,303</a:t>
              </a:r>
            </a:p>
            <a:p>
              <a:pPr algn="l"/>
              <a:r>
                <a:rPr lang="it-IT" sz="1000" dirty="0"/>
                <a:t>Col. Las Animas Sta. </a:t>
              </a:r>
              <a:r>
                <a:rPr lang="it-IT" sz="1000" dirty="0" smtClean="0"/>
                <a:t>Anita</a:t>
              </a:r>
            </a:p>
            <a:p>
              <a:pPr algn="l"/>
              <a:r>
                <a:rPr lang="it-IT" sz="1000" dirty="0" smtClean="0"/>
                <a:t>Puebla, Pue.</a:t>
              </a:r>
              <a:r>
                <a:rPr lang="es-ES_tradnl" sz="1000" dirty="0" smtClean="0"/>
                <a:t/>
              </a:r>
              <a:br>
                <a:rPr lang="es-ES_tradnl" sz="1000" dirty="0" smtClean="0"/>
              </a:br>
              <a:r>
                <a:rPr lang="es-ES_tradnl" sz="1000" dirty="0"/>
                <a:t>T. </a:t>
              </a:r>
              <a:r>
                <a:rPr lang="es-ES_tradnl" sz="1000" dirty="0" smtClean="0"/>
                <a:t>(222) 211-84-40</a:t>
              </a:r>
              <a:r>
                <a:rPr lang="es-ES_tradnl" sz="1000" dirty="0"/>
                <a:t/>
              </a:r>
              <a:br>
                <a:rPr lang="es-ES_tradnl" sz="1000" dirty="0"/>
              </a:br>
              <a:endParaRPr lang="es-ES_tradnl" sz="1000" dirty="0"/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185057" y="3472543"/>
              <a:ext cx="1240972" cy="881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4" name="Título 1"/>
            <p:cNvSpPr txBox="1">
              <a:spLocks/>
            </p:cNvSpPr>
            <p:nvPr/>
          </p:nvSpPr>
          <p:spPr>
            <a:xfrm>
              <a:off x="3407228" y="3472543"/>
              <a:ext cx="1752601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1000" dirty="0" smtClean="0"/>
                <a:t>Jr. Suite </a:t>
              </a:r>
              <a:r>
                <a:rPr lang="en-US" sz="1000" dirty="0"/>
                <a:t>- $ </a:t>
              </a:r>
              <a:r>
                <a:rPr lang="en-US" sz="1000" dirty="0" smtClean="0"/>
                <a:t>1,013.ºº</a:t>
              </a:r>
            </a:p>
            <a:p>
              <a:pPr algn="l">
                <a:lnSpc>
                  <a:spcPct val="100000"/>
                </a:lnSpc>
              </a:pPr>
              <a:r>
                <a:rPr lang="en-US" sz="1000" dirty="0" smtClean="0"/>
                <a:t>Suite      </a:t>
              </a:r>
              <a:r>
                <a:rPr lang="en-US" sz="1000" dirty="0"/>
                <a:t>-  $</a:t>
              </a:r>
              <a:r>
                <a:rPr lang="en-US" sz="1000" dirty="0" smtClean="0"/>
                <a:t>1,200.ºº</a:t>
              </a:r>
              <a:endParaRPr lang="en-US" sz="1000" dirty="0"/>
            </a:p>
            <a:p>
              <a:pPr algn="l">
                <a:lnSpc>
                  <a:spcPct val="100000"/>
                </a:lnSpc>
              </a:pPr>
              <a:r>
                <a:rPr lang="en-US" sz="1000" dirty="0"/>
                <a:t>Suite </a:t>
              </a:r>
              <a:r>
                <a:rPr lang="en-US" sz="1000" dirty="0" smtClean="0"/>
                <a:t>Lux-  </a:t>
              </a:r>
              <a:r>
                <a:rPr lang="en-US" sz="1000" dirty="0"/>
                <a:t>$</a:t>
              </a:r>
              <a:r>
                <a:rPr lang="en-US" sz="1000" dirty="0" smtClean="0"/>
                <a:t>1,388.ºº</a:t>
              </a:r>
              <a:endParaRPr lang="en-US" sz="1000" dirty="0"/>
            </a:p>
            <a:p>
              <a:pPr algn="l">
                <a:lnSpc>
                  <a:spcPct val="100000"/>
                </a:lnSpc>
              </a:pPr>
              <a:endParaRPr lang="en-US" sz="1000" dirty="0"/>
            </a:p>
          </p:txBody>
        </p:sp>
        <p:sp>
          <p:nvSpPr>
            <p:cNvPr id="45" name="Título 1"/>
            <p:cNvSpPr txBox="1">
              <a:spLocks/>
            </p:cNvSpPr>
            <p:nvPr/>
          </p:nvSpPr>
          <p:spPr>
            <a:xfrm>
              <a:off x="52578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Más </a:t>
              </a:r>
              <a:r>
                <a:rPr lang="es-ES_tradnl" sz="1000" dirty="0"/>
                <a:t>impuestos</a:t>
              </a:r>
            </a:p>
          </p:txBody>
        </p:sp>
        <p:sp>
          <p:nvSpPr>
            <p:cNvPr id="46" name="Título 1"/>
            <p:cNvSpPr txBox="1">
              <a:spLocks/>
            </p:cNvSpPr>
            <p:nvPr/>
          </p:nvSpPr>
          <p:spPr>
            <a:xfrm>
              <a:off x="64770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err="1" smtClean="0"/>
                <a:t>Kathia</a:t>
              </a:r>
              <a:r>
                <a:rPr lang="es-ES_tradnl" sz="1000" dirty="0" smtClean="0"/>
                <a:t> Aranza</a:t>
              </a:r>
              <a:endParaRPr lang="es-ES_tradnl" sz="1000" dirty="0"/>
            </a:p>
          </p:txBody>
        </p:sp>
        <p:cxnSp>
          <p:nvCxnSpPr>
            <p:cNvPr id="47" name="Conector recto 46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ítulo 1"/>
            <p:cNvSpPr txBox="1">
              <a:spLocks/>
            </p:cNvSpPr>
            <p:nvPr/>
          </p:nvSpPr>
          <p:spPr>
            <a:xfrm>
              <a:off x="185058" y="4110748"/>
              <a:ext cx="136071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900" b="1" dirty="0"/>
                <a:t>MM Grand Hotel Puebla</a:t>
              </a:r>
              <a:endParaRPr lang="es-ES_tradnl" sz="900" b="1" dirty="0"/>
            </a:p>
          </p:txBody>
        </p:sp>
      </p:grpSp>
      <p:pic>
        <p:nvPicPr>
          <p:cNvPr id="49" name="Imagen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929" y="5863580"/>
            <a:ext cx="457200" cy="524741"/>
          </a:xfrm>
          <a:prstGeom prst="rect">
            <a:avLst/>
          </a:prstGeom>
        </p:spPr>
      </p:pic>
      <p:grpSp>
        <p:nvGrpSpPr>
          <p:cNvPr id="50" name="Agrupar 30"/>
          <p:cNvGrpSpPr/>
          <p:nvPr/>
        </p:nvGrpSpPr>
        <p:grpSpPr>
          <a:xfrm>
            <a:off x="70759" y="6883828"/>
            <a:ext cx="7516586" cy="1051372"/>
            <a:chOff x="70758" y="3472542"/>
            <a:chExt cx="7516586" cy="1051372"/>
          </a:xfrm>
        </p:grpSpPr>
        <p:sp>
          <p:nvSpPr>
            <p:cNvPr id="51" name="Título 1"/>
            <p:cNvSpPr txBox="1">
              <a:spLocks/>
            </p:cNvSpPr>
            <p:nvPr/>
          </p:nvSpPr>
          <p:spPr>
            <a:xfrm>
              <a:off x="1545770" y="3472542"/>
              <a:ext cx="1752601" cy="105137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MX" sz="1000" b="1" u="sng" dirty="0" smtClean="0"/>
                <a:t>Querétaro</a:t>
              </a:r>
              <a:r>
                <a:rPr lang="es-ES_tradnl" sz="1000" dirty="0" smtClean="0"/>
                <a:t/>
              </a:r>
              <a:br>
                <a:rPr lang="es-ES_tradnl" sz="1000" dirty="0" smtClean="0"/>
              </a:br>
              <a:r>
                <a:rPr lang="es-ES_tradnl" sz="1000" dirty="0" err="1"/>
                <a:t>Blvd</a:t>
              </a:r>
              <a:r>
                <a:rPr lang="es-ES_tradnl" sz="1000" dirty="0"/>
                <a:t>. </a:t>
              </a:r>
              <a:r>
                <a:rPr lang="es-ES_tradnl" sz="1000" dirty="0" smtClean="0"/>
                <a:t>Bernardo Quintana No.7001</a:t>
              </a:r>
            </a:p>
            <a:p>
              <a:pPr algn="l"/>
              <a:r>
                <a:rPr lang="it-IT" sz="1000" dirty="0"/>
                <a:t>Col. </a:t>
              </a:r>
              <a:r>
                <a:rPr lang="it-IT" sz="1000" dirty="0" smtClean="0"/>
                <a:t>Centro Sur </a:t>
              </a:r>
            </a:p>
            <a:p>
              <a:pPr algn="l"/>
              <a:r>
                <a:rPr lang="it-IT" sz="1000" dirty="0" smtClean="0"/>
                <a:t>Querétaro, Qro.</a:t>
              </a:r>
              <a:r>
                <a:rPr lang="es-ES_tradnl" sz="1000" dirty="0" smtClean="0"/>
                <a:t/>
              </a:r>
              <a:br>
                <a:rPr lang="es-ES_tradnl" sz="1000" dirty="0" smtClean="0"/>
              </a:br>
              <a:r>
                <a:rPr lang="es-ES_tradnl" sz="1000" dirty="0"/>
                <a:t>T. </a:t>
              </a:r>
              <a:r>
                <a:rPr lang="es-ES_tradnl" sz="1000" dirty="0" smtClean="0"/>
                <a:t>(442) 238-63-19</a:t>
              </a:r>
              <a:r>
                <a:rPr lang="es-ES_tradnl" sz="1000" dirty="0"/>
                <a:t/>
              </a:r>
              <a:br>
                <a:rPr lang="es-ES_tradnl" sz="1000" dirty="0"/>
              </a:br>
              <a:endParaRPr lang="es-ES_tradnl" sz="1000" dirty="0"/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185057" y="3472543"/>
              <a:ext cx="1240972" cy="881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3" name="Título 1"/>
            <p:cNvSpPr txBox="1">
              <a:spLocks/>
            </p:cNvSpPr>
            <p:nvPr/>
          </p:nvSpPr>
          <p:spPr>
            <a:xfrm>
              <a:off x="3407228" y="3472543"/>
              <a:ext cx="1752601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1000" dirty="0" err="1" smtClean="0"/>
                <a:t>Sencilal</a:t>
              </a:r>
              <a:r>
                <a:rPr lang="en-US" sz="1000" dirty="0" smtClean="0"/>
                <a:t> </a:t>
              </a:r>
              <a:r>
                <a:rPr lang="en-US" sz="1000" dirty="0"/>
                <a:t> </a:t>
              </a:r>
              <a:r>
                <a:rPr lang="en-US" sz="1000" dirty="0" smtClean="0"/>
                <a:t>  $ 1,365</a:t>
              </a:r>
            </a:p>
            <a:p>
              <a:pPr algn="l">
                <a:lnSpc>
                  <a:spcPct val="100000"/>
                </a:lnSpc>
              </a:pPr>
              <a:r>
                <a:rPr lang="en-US" sz="1000" dirty="0" err="1" smtClean="0"/>
                <a:t>Doble</a:t>
              </a:r>
              <a:r>
                <a:rPr lang="en-US" sz="1000" dirty="0" smtClean="0"/>
                <a:t>:      $  1,505</a:t>
              </a:r>
            </a:p>
            <a:p>
              <a:pPr algn="l">
                <a:lnSpc>
                  <a:spcPct val="100000"/>
                </a:lnSpc>
              </a:pPr>
              <a:endParaRPr lang="en-US" sz="1000" dirty="0"/>
            </a:p>
          </p:txBody>
        </p:sp>
        <p:sp>
          <p:nvSpPr>
            <p:cNvPr id="54" name="Título 1"/>
            <p:cNvSpPr txBox="1">
              <a:spLocks/>
            </p:cNvSpPr>
            <p:nvPr/>
          </p:nvSpPr>
          <p:spPr>
            <a:xfrm>
              <a:off x="52578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Más </a:t>
              </a:r>
              <a:r>
                <a:rPr lang="es-ES_tradnl" sz="1000" dirty="0"/>
                <a:t>impuestos</a:t>
              </a:r>
            </a:p>
          </p:txBody>
        </p:sp>
        <p:sp>
          <p:nvSpPr>
            <p:cNvPr id="55" name="Título 1"/>
            <p:cNvSpPr txBox="1">
              <a:spLocks/>
            </p:cNvSpPr>
            <p:nvPr/>
          </p:nvSpPr>
          <p:spPr>
            <a:xfrm>
              <a:off x="64770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Paloma Villarreal</a:t>
              </a:r>
              <a:endParaRPr lang="es-ES_tradnl" sz="1000" dirty="0"/>
            </a:p>
          </p:txBody>
        </p:sp>
        <p:cxnSp>
          <p:nvCxnSpPr>
            <p:cNvPr id="56" name="Conector recto 55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ítulo 1"/>
            <p:cNvSpPr txBox="1">
              <a:spLocks/>
            </p:cNvSpPr>
            <p:nvPr/>
          </p:nvSpPr>
          <p:spPr>
            <a:xfrm>
              <a:off x="70758" y="3996448"/>
              <a:ext cx="136071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900" b="1" dirty="0" smtClean="0"/>
                <a:t>Fiesta Inn Centro Sur</a:t>
              </a:r>
            </a:p>
            <a:p>
              <a:pPr>
                <a:lnSpc>
                  <a:spcPct val="100000"/>
                </a:lnSpc>
              </a:pPr>
              <a:r>
                <a:rPr lang="en-US" sz="900" b="1" dirty="0" smtClean="0"/>
                <a:t>Querétaro</a:t>
              </a:r>
            </a:p>
          </p:txBody>
        </p:sp>
      </p:grpSp>
      <p:pic>
        <p:nvPicPr>
          <p:cNvPr id="58" name="Imagen 5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686" y="6967847"/>
            <a:ext cx="938669" cy="351901"/>
          </a:xfrm>
          <a:prstGeom prst="rect">
            <a:avLst/>
          </a:prstGeom>
        </p:spPr>
      </p:pic>
      <p:grpSp>
        <p:nvGrpSpPr>
          <p:cNvPr id="59" name="Agrupar 30"/>
          <p:cNvGrpSpPr/>
          <p:nvPr/>
        </p:nvGrpSpPr>
        <p:grpSpPr>
          <a:xfrm>
            <a:off x="70753" y="7931120"/>
            <a:ext cx="7516586" cy="1051372"/>
            <a:chOff x="70758" y="3472542"/>
            <a:chExt cx="7516586" cy="1051372"/>
          </a:xfrm>
        </p:grpSpPr>
        <p:sp>
          <p:nvSpPr>
            <p:cNvPr id="60" name="Título 1"/>
            <p:cNvSpPr txBox="1">
              <a:spLocks/>
            </p:cNvSpPr>
            <p:nvPr/>
          </p:nvSpPr>
          <p:spPr>
            <a:xfrm>
              <a:off x="1545770" y="3472542"/>
              <a:ext cx="1752601" cy="105137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MX" sz="1000" b="1" u="sng" dirty="0" smtClean="0"/>
                <a:t>Querétaro</a:t>
              </a:r>
              <a:r>
                <a:rPr lang="es-ES_tradnl" sz="1000" dirty="0" smtClean="0"/>
                <a:t/>
              </a:r>
              <a:br>
                <a:rPr lang="es-ES_tradnl" sz="1000" dirty="0" smtClean="0"/>
              </a:br>
              <a:r>
                <a:rPr lang="es-ES_tradnl" sz="1000" dirty="0" err="1"/>
                <a:t>Blvd</a:t>
              </a:r>
              <a:r>
                <a:rPr lang="es-ES_tradnl" sz="1000" dirty="0"/>
                <a:t>. </a:t>
              </a:r>
              <a:r>
                <a:rPr lang="es-ES_tradnl" sz="1000" dirty="0" smtClean="0"/>
                <a:t>Bernardo Quintana No.7001</a:t>
              </a:r>
            </a:p>
            <a:p>
              <a:pPr algn="l"/>
              <a:r>
                <a:rPr lang="it-IT" sz="1000" dirty="0"/>
                <a:t>Col. </a:t>
              </a:r>
              <a:r>
                <a:rPr lang="it-IT" sz="1000" dirty="0" smtClean="0"/>
                <a:t>Centro Sur </a:t>
              </a:r>
            </a:p>
            <a:p>
              <a:pPr algn="l"/>
              <a:r>
                <a:rPr lang="it-IT" sz="1000" dirty="0" smtClean="0"/>
                <a:t>Quérétaro, Qro.</a:t>
              </a:r>
              <a:r>
                <a:rPr lang="es-ES_tradnl" sz="1000" dirty="0" smtClean="0"/>
                <a:t/>
              </a:r>
              <a:br>
                <a:rPr lang="es-ES_tradnl" sz="1000" dirty="0" smtClean="0"/>
              </a:br>
              <a:r>
                <a:rPr lang="es-ES_tradnl" sz="1000" dirty="0"/>
                <a:t>T. </a:t>
              </a:r>
              <a:r>
                <a:rPr lang="es-ES_tradnl" sz="1000" dirty="0" smtClean="0"/>
                <a:t>(442) 238-63-19</a:t>
              </a:r>
              <a:r>
                <a:rPr lang="es-ES_tradnl" sz="1000" dirty="0"/>
                <a:t/>
              </a:r>
              <a:br>
                <a:rPr lang="es-ES_tradnl" sz="1000" dirty="0"/>
              </a:br>
              <a:endParaRPr lang="es-ES_tradnl" sz="1000" dirty="0"/>
            </a:p>
          </p:txBody>
        </p:sp>
        <p:sp>
          <p:nvSpPr>
            <p:cNvPr id="61" name="Rectángulo 60"/>
            <p:cNvSpPr/>
            <p:nvPr/>
          </p:nvSpPr>
          <p:spPr>
            <a:xfrm>
              <a:off x="185057" y="3472543"/>
              <a:ext cx="1240972" cy="881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2" name="Título 1"/>
            <p:cNvSpPr txBox="1">
              <a:spLocks/>
            </p:cNvSpPr>
            <p:nvPr/>
          </p:nvSpPr>
          <p:spPr>
            <a:xfrm>
              <a:off x="3407228" y="3472543"/>
              <a:ext cx="1752601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1000" dirty="0" smtClean="0"/>
                <a:t>Sencilla            </a:t>
              </a:r>
              <a:r>
                <a:rPr lang="en-US" sz="1000" dirty="0"/>
                <a:t>$ </a:t>
              </a:r>
              <a:r>
                <a:rPr lang="en-US" sz="1000" dirty="0" smtClean="0"/>
                <a:t> 816.00</a:t>
              </a:r>
            </a:p>
            <a:p>
              <a:pPr algn="l">
                <a:lnSpc>
                  <a:spcPct val="100000"/>
                </a:lnSpc>
              </a:pPr>
              <a:r>
                <a:rPr lang="en-US" sz="1000" dirty="0" err="1" smtClean="0"/>
                <a:t>Doble</a:t>
              </a:r>
              <a:r>
                <a:rPr lang="en-US" sz="1000" dirty="0" smtClean="0"/>
                <a:t>               </a:t>
              </a:r>
              <a:r>
                <a:rPr lang="en-US" sz="1000" dirty="0"/>
                <a:t>$  </a:t>
              </a:r>
              <a:r>
                <a:rPr lang="en-US" sz="1000" dirty="0" smtClean="0"/>
                <a:t>966.00</a:t>
              </a:r>
              <a:endParaRPr lang="en-US" sz="1000" dirty="0"/>
            </a:p>
            <a:p>
              <a:pPr algn="l">
                <a:lnSpc>
                  <a:spcPct val="100000"/>
                </a:lnSpc>
              </a:pPr>
              <a:endParaRPr lang="en-US" sz="1000" dirty="0"/>
            </a:p>
          </p:txBody>
        </p:sp>
        <p:sp>
          <p:nvSpPr>
            <p:cNvPr id="63" name="Título 1"/>
            <p:cNvSpPr txBox="1">
              <a:spLocks/>
            </p:cNvSpPr>
            <p:nvPr/>
          </p:nvSpPr>
          <p:spPr>
            <a:xfrm>
              <a:off x="52578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Más </a:t>
              </a:r>
              <a:r>
                <a:rPr lang="es-ES_tradnl" sz="1000" dirty="0"/>
                <a:t>impuestos</a:t>
              </a:r>
            </a:p>
          </p:txBody>
        </p:sp>
        <p:sp>
          <p:nvSpPr>
            <p:cNvPr id="64" name="Título 1"/>
            <p:cNvSpPr txBox="1">
              <a:spLocks/>
            </p:cNvSpPr>
            <p:nvPr/>
          </p:nvSpPr>
          <p:spPr>
            <a:xfrm>
              <a:off x="64770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Paloma Villarreal</a:t>
              </a:r>
              <a:endParaRPr lang="es-ES_tradnl" sz="1000" dirty="0"/>
            </a:p>
          </p:txBody>
        </p:sp>
        <p:cxnSp>
          <p:nvCxnSpPr>
            <p:cNvPr id="65" name="Conector recto 64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ítulo 1"/>
            <p:cNvSpPr txBox="1">
              <a:spLocks/>
            </p:cNvSpPr>
            <p:nvPr/>
          </p:nvSpPr>
          <p:spPr>
            <a:xfrm>
              <a:off x="70758" y="3996448"/>
              <a:ext cx="136071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900" b="1" dirty="0" smtClean="0"/>
                <a:t>Hotel ONE –Centro Sur </a:t>
              </a:r>
            </a:p>
            <a:p>
              <a:pPr>
                <a:lnSpc>
                  <a:spcPct val="100000"/>
                </a:lnSpc>
              </a:pPr>
              <a:r>
                <a:rPr lang="en-US" sz="900" b="1" dirty="0" smtClean="0"/>
                <a:t>Querétaro</a:t>
              </a:r>
            </a:p>
          </p:txBody>
        </p:sp>
      </p:grpSp>
      <p:pic>
        <p:nvPicPr>
          <p:cNvPr id="67" name="Imagen 6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2029" y="7984102"/>
            <a:ext cx="381000" cy="516100"/>
          </a:xfrm>
          <a:prstGeom prst="rect">
            <a:avLst/>
          </a:prstGeom>
        </p:spPr>
      </p:pic>
      <p:grpSp>
        <p:nvGrpSpPr>
          <p:cNvPr id="68" name="Agrupar 30"/>
          <p:cNvGrpSpPr/>
          <p:nvPr/>
        </p:nvGrpSpPr>
        <p:grpSpPr>
          <a:xfrm>
            <a:off x="80282" y="8948504"/>
            <a:ext cx="7516586" cy="1051372"/>
            <a:chOff x="70758" y="3472542"/>
            <a:chExt cx="7516586" cy="1051372"/>
          </a:xfrm>
        </p:grpSpPr>
        <p:sp>
          <p:nvSpPr>
            <p:cNvPr id="79" name="Título 1"/>
            <p:cNvSpPr txBox="1">
              <a:spLocks/>
            </p:cNvSpPr>
            <p:nvPr/>
          </p:nvSpPr>
          <p:spPr>
            <a:xfrm>
              <a:off x="1545770" y="3472542"/>
              <a:ext cx="1752601" cy="105137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MX" sz="1000" b="1" u="sng" dirty="0"/>
                <a:t>Tequisquiapan</a:t>
              </a:r>
            </a:p>
            <a:p>
              <a:pPr algn="l"/>
              <a:r>
                <a:rPr lang="es-MX" sz="1000" dirty="0" smtClean="0"/>
                <a:t>Av</a:t>
              </a:r>
              <a:r>
                <a:rPr lang="es-MX" sz="1000" dirty="0"/>
                <a:t>. </a:t>
              </a:r>
              <a:r>
                <a:rPr lang="es-MX" sz="1000" dirty="0" err="1" smtClean="0"/>
                <a:t>Níños</a:t>
              </a:r>
              <a:r>
                <a:rPr lang="es-MX" sz="1000" dirty="0" smtClean="0"/>
                <a:t> Héroes Núm.. </a:t>
              </a:r>
              <a:r>
                <a:rPr lang="es-MX" sz="1000" dirty="0"/>
                <a:t>33</a:t>
              </a:r>
            </a:p>
            <a:p>
              <a:pPr algn="l"/>
              <a:r>
                <a:rPr lang="es-MX" sz="1000" dirty="0"/>
                <a:t>Col. Centro</a:t>
              </a:r>
            </a:p>
            <a:p>
              <a:pPr algn="l"/>
              <a:r>
                <a:rPr lang="es-MX" sz="1000" dirty="0"/>
                <a:t>Tequisquiapan, Qro. </a:t>
              </a:r>
            </a:p>
            <a:p>
              <a:pPr algn="l"/>
              <a:r>
                <a:rPr lang="es-MX" sz="1000" dirty="0"/>
                <a:t>(414)) 273-00-15 &amp; 273 00 47</a:t>
              </a:r>
            </a:p>
            <a:p>
              <a:pPr algn="l"/>
              <a:r>
                <a:rPr lang="es-MX" sz="1000" dirty="0"/>
                <a:t>QRO (442) 212.12.11</a:t>
              </a:r>
              <a:endParaRPr lang="es-ES_tradnl" sz="1000" dirty="0"/>
            </a:p>
          </p:txBody>
        </p:sp>
        <p:sp>
          <p:nvSpPr>
            <p:cNvPr id="80" name="Rectángulo 79"/>
            <p:cNvSpPr/>
            <p:nvPr/>
          </p:nvSpPr>
          <p:spPr>
            <a:xfrm>
              <a:off x="185057" y="3472543"/>
              <a:ext cx="1240972" cy="881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1" name="Título 1"/>
            <p:cNvSpPr txBox="1">
              <a:spLocks/>
            </p:cNvSpPr>
            <p:nvPr/>
          </p:nvSpPr>
          <p:spPr>
            <a:xfrm>
              <a:off x="3407228" y="3472543"/>
              <a:ext cx="1752601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1000" dirty="0" err="1" smtClean="0"/>
                <a:t>Sencilla</a:t>
              </a:r>
              <a:r>
                <a:rPr lang="en-US" sz="1000" dirty="0" smtClean="0"/>
                <a:t>/</a:t>
              </a:r>
              <a:r>
                <a:rPr lang="en-US" sz="1000" dirty="0" err="1" smtClean="0"/>
                <a:t>Doble</a:t>
              </a:r>
              <a:r>
                <a:rPr lang="en-US" sz="1000" dirty="0" smtClean="0"/>
                <a:t>         </a:t>
              </a:r>
              <a:r>
                <a:rPr lang="en-US" sz="1000" dirty="0"/>
                <a:t>$ </a:t>
              </a:r>
              <a:r>
                <a:rPr lang="en-US" sz="1000" dirty="0" smtClean="0"/>
                <a:t> 900.ºº</a:t>
              </a:r>
            </a:p>
            <a:p>
              <a:pPr algn="l">
                <a:lnSpc>
                  <a:spcPct val="100000"/>
                </a:lnSpc>
              </a:pPr>
              <a:endParaRPr lang="en-US" sz="1000" dirty="0"/>
            </a:p>
          </p:txBody>
        </p:sp>
        <p:sp>
          <p:nvSpPr>
            <p:cNvPr id="82" name="Título 1"/>
            <p:cNvSpPr txBox="1">
              <a:spLocks/>
            </p:cNvSpPr>
            <p:nvPr/>
          </p:nvSpPr>
          <p:spPr>
            <a:xfrm>
              <a:off x="52578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Con </a:t>
              </a:r>
              <a:r>
                <a:rPr lang="es-ES_tradnl" sz="1000" dirty="0"/>
                <a:t>impuestos</a:t>
              </a:r>
            </a:p>
          </p:txBody>
        </p:sp>
        <p:sp>
          <p:nvSpPr>
            <p:cNvPr id="83" name="Título 1"/>
            <p:cNvSpPr txBox="1">
              <a:spLocks/>
            </p:cNvSpPr>
            <p:nvPr/>
          </p:nvSpPr>
          <p:spPr>
            <a:xfrm>
              <a:off x="64770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Christian A. Martínez</a:t>
              </a:r>
            </a:p>
            <a:p>
              <a:pPr algn="l"/>
              <a:r>
                <a:rPr lang="es-ES_tradnl" sz="1000" dirty="0" smtClean="0"/>
                <a:t>ventas@hotelesrio.com.mx</a:t>
              </a:r>
              <a:endParaRPr lang="es-ES_tradnl" sz="1000" dirty="0"/>
            </a:p>
          </p:txBody>
        </p:sp>
        <p:cxnSp>
          <p:nvCxnSpPr>
            <p:cNvPr id="84" name="Conector recto 83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ítulo 1"/>
            <p:cNvSpPr txBox="1">
              <a:spLocks/>
            </p:cNvSpPr>
            <p:nvPr/>
          </p:nvSpPr>
          <p:spPr>
            <a:xfrm>
              <a:off x="70758" y="3996448"/>
              <a:ext cx="136071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900" b="1" dirty="0" smtClean="0"/>
                <a:t>Hotel  Río</a:t>
              </a:r>
            </a:p>
            <a:p>
              <a:pPr>
                <a:lnSpc>
                  <a:spcPct val="100000"/>
                </a:lnSpc>
              </a:pPr>
              <a:r>
                <a:rPr lang="en-US" sz="900" b="1" dirty="0" err="1" smtClean="0"/>
                <a:t>Tequisquiapan</a:t>
              </a:r>
              <a:endParaRPr lang="en-US" sz="900" b="1" dirty="0" smtClean="0"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4584" y="8993933"/>
            <a:ext cx="816240" cy="42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7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7861"/>
            <a:ext cx="7772400" cy="10058400"/>
          </a:xfrm>
          <a:prstGeom prst="rect">
            <a:avLst/>
          </a:prstGeom>
        </p:spPr>
      </p:pic>
      <p:grpSp>
        <p:nvGrpSpPr>
          <p:cNvPr id="69" name="Agrupar 68"/>
          <p:cNvGrpSpPr/>
          <p:nvPr/>
        </p:nvGrpSpPr>
        <p:grpSpPr>
          <a:xfrm>
            <a:off x="185057" y="1673585"/>
            <a:ext cx="7402287" cy="1051372"/>
            <a:chOff x="185057" y="3472542"/>
            <a:chExt cx="7402287" cy="1051372"/>
          </a:xfrm>
        </p:grpSpPr>
        <p:sp>
          <p:nvSpPr>
            <p:cNvPr id="70" name="Título 1"/>
            <p:cNvSpPr txBox="1">
              <a:spLocks/>
            </p:cNvSpPr>
            <p:nvPr/>
          </p:nvSpPr>
          <p:spPr>
            <a:xfrm>
              <a:off x="1545770" y="3472542"/>
              <a:ext cx="1752601" cy="105137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b="1" u="sng" dirty="0" err="1" smtClean="0"/>
                <a:t>Quer</a:t>
              </a:r>
              <a:r>
                <a:rPr lang="es-ES" sz="1000" b="1" u="sng" dirty="0" err="1" smtClean="0"/>
                <a:t>étaro</a:t>
              </a:r>
              <a:r>
                <a:rPr lang="es-ES_tradnl" sz="1000" dirty="0" smtClean="0"/>
                <a:t/>
              </a:r>
              <a:br>
                <a:rPr lang="es-ES_tradnl" sz="1000" dirty="0" smtClean="0"/>
              </a:br>
              <a:r>
                <a:rPr lang="es-ES_tradnl" sz="1000" dirty="0" err="1" smtClean="0"/>
                <a:t>Carr.Qro</a:t>
              </a:r>
              <a:r>
                <a:rPr lang="es-ES_tradnl" sz="1000" dirty="0" smtClean="0"/>
                <a:t>-SLP No. 681</a:t>
              </a:r>
            </a:p>
            <a:p>
              <a:pPr algn="l"/>
              <a:r>
                <a:rPr lang="es-ES_tradnl" sz="1000" dirty="0" smtClean="0"/>
                <a:t>Querétaro, Qro. CP76100</a:t>
              </a:r>
              <a:br>
                <a:rPr lang="es-ES_tradnl" sz="1000" dirty="0" smtClean="0"/>
              </a:br>
              <a:r>
                <a:rPr lang="es-ES_tradnl" sz="1000" dirty="0" smtClean="0"/>
                <a:t/>
              </a:r>
              <a:br>
                <a:rPr lang="es-ES_tradnl" sz="1000" dirty="0" smtClean="0"/>
              </a:br>
              <a:r>
                <a:rPr lang="es-ES_tradnl" sz="1000" dirty="0"/>
                <a:t>T. </a:t>
              </a:r>
              <a:r>
                <a:rPr lang="es-ES_tradnl" sz="1000" dirty="0" smtClean="0"/>
                <a:t>(442) 368-30300</a:t>
              </a:r>
              <a:r>
                <a:rPr lang="es-ES_tradnl" sz="1000" dirty="0"/>
                <a:t/>
              </a:r>
              <a:br>
                <a:rPr lang="es-ES_tradnl" sz="1000" dirty="0"/>
              </a:br>
              <a:r>
                <a:rPr lang="es-ES_tradnl" sz="1000" dirty="0" smtClean="0"/>
                <a:t>laura.romero@Hilton.com</a:t>
              </a:r>
              <a:endParaRPr lang="es-ES_tradnl" sz="1000" dirty="0"/>
            </a:p>
          </p:txBody>
        </p:sp>
        <p:sp>
          <p:nvSpPr>
            <p:cNvPr id="71" name="Rectángulo 70"/>
            <p:cNvSpPr/>
            <p:nvPr/>
          </p:nvSpPr>
          <p:spPr>
            <a:xfrm>
              <a:off x="185057" y="3472543"/>
              <a:ext cx="1240972" cy="881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2" name="Título 1"/>
            <p:cNvSpPr txBox="1">
              <a:spLocks/>
            </p:cNvSpPr>
            <p:nvPr/>
          </p:nvSpPr>
          <p:spPr>
            <a:xfrm>
              <a:off x="3407228" y="3472543"/>
              <a:ext cx="1752601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1000" dirty="0" err="1" smtClean="0"/>
                <a:t>Tarifas</a:t>
              </a:r>
              <a:endParaRPr lang="en-US" sz="1000" dirty="0" smtClean="0"/>
            </a:p>
            <a:p>
              <a:pPr algn="l">
                <a:lnSpc>
                  <a:spcPct val="100000"/>
                </a:lnSpc>
              </a:pPr>
              <a:r>
                <a:rPr lang="en-US" sz="1000" dirty="0" smtClean="0"/>
                <a:t>1 – 4  </a:t>
              </a:r>
              <a:r>
                <a:rPr lang="en-US" sz="1000" dirty="0" err="1" smtClean="0"/>
                <a:t>Noches</a:t>
              </a:r>
              <a:r>
                <a:rPr lang="en-US" sz="1000" dirty="0" smtClean="0"/>
                <a:t>   $1,250.00</a:t>
              </a:r>
            </a:p>
            <a:p>
              <a:pPr algn="l">
                <a:lnSpc>
                  <a:spcPct val="100000"/>
                </a:lnSpc>
              </a:pPr>
              <a:r>
                <a:rPr lang="en-US" sz="1000" dirty="0" smtClean="0"/>
                <a:t>5 – 15 </a:t>
              </a:r>
              <a:r>
                <a:rPr lang="en-US" sz="1000" dirty="0" err="1" smtClean="0"/>
                <a:t>Noches</a:t>
              </a:r>
              <a:r>
                <a:rPr lang="en-US" sz="1000" dirty="0" smtClean="0"/>
                <a:t>  $1,200.00</a:t>
              </a:r>
            </a:p>
            <a:p>
              <a:pPr algn="l">
                <a:lnSpc>
                  <a:spcPct val="100000"/>
                </a:lnSpc>
              </a:pPr>
              <a:r>
                <a:rPr lang="en-US" sz="1000" dirty="0" smtClean="0"/>
                <a:t>16 … Adelante  $1,150.00</a:t>
              </a:r>
            </a:p>
            <a:p>
              <a:pPr algn="l">
                <a:lnSpc>
                  <a:spcPct val="100000"/>
                </a:lnSpc>
              </a:pPr>
              <a:endParaRPr lang="en-US" sz="1000" dirty="0"/>
            </a:p>
          </p:txBody>
        </p:sp>
        <p:sp>
          <p:nvSpPr>
            <p:cNvPr id="73" name="Título 1"/>
            <p:cNvSpPr txBox="1">
              <a:spLocks/>
            </p:cNvSpPr>
            <p:nvPr/>
          </p:nvSpPr>
          <p:spPr>
            <a:xfrm>
              <a:off x="52578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M</a:t>
              </a:r>
              <a:r>
                <a:rPr lang="es-ES" sz="1000" dirty="0" err="1" smtClean="0"/>
                <a:t>ás</a:t>
              </a:r>
              <a:r>
                <a:rPr lang="es-ES_tradnl" sz="1000" dirty="0" smtClean="0"/>
                <a:t> impuestos</a:t>
              </a:r>
            </a:p>
            <a:p>
              <a:pPr algn="l"/>
              <a:r>
                <a:rPr lang="es-ES_tradnl" sz="1000" dirty="0" smtClean="0"/>
                <a:t>Desayuno Buffet</a:t>
              </a:r>
            </a:p>
            <a:p>
              <a:pPr algn="l"/>
              <a:r>
                <a:rPr lang="es-ES_tradnl" sz="1000" dirty="0" err="1" smtClean="0"/>
                <a:t>Incluído</a:t>
              </a:r>
              <a:endParaRPr lang="es-ES_tradnl" sz="1000" dirty="0" smtClean="0"/>
            </a:p>
            <a:p>
              <a:pPr algn="l"/>
              <a:r>
                <a:rPr lang="es-ES_tradnl" sz="1000" dirty="0" err="1" smtClean="0"/>
                <a:t>Transp</a:t>
              </a:r>
              <a:r>
                <a:rPr lang="es-ES_tradnl" sz="1000" dirty="0" smtClean="0"/>
                <a:t> al PIQ</a:t>
              </a:r>
              <a:endParaRPr lang="es-ES_tradnl" sz="1000" dirty="0"/>
            </a:p>
          </p:txBody>
        </p:sp>
        <p:sp>
          <p:nvSpPr>
            <p:cNvPr id="74" name="Título 1"/>
            <p:cNvSpPr txBox="1">
              <a:spLocks/>
            </p:cNvSpPr>
            <p:nvPr/>
          </p:nvSpPr>
          <p:spPr>
            <a:xfrm>
              <a:off x="6320517" y="3472543"/>
              <a:ext cx="1247491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Maricela Albarrán</a:t>
              </a:r>
            </a:p>
            <a:p>
              <a:pPr algn="l"/>
              <a:endParaRPr lang="es-ES_tradnl" sz="1000" dirty="0" smtClean="0"/>
            </a:p>
            <a:p>
              <a:pPr algn="l"/>
              <a:r>
                <a:rPr lang="es-ES_tradnl" sz="800" dirty="0" smtClean="0">
                  <a:hlinkClick r:id="rId3"/>
                </a:rPr>
                <a:t>maricela.Albarran@hilton.com</a:t>
              </a:r>
              <a:endParaRPr lang="es-ES_tradnl" sz="800" dirty="0" smtClean="0"/>
            </a:p>
            <a:p>
              <a:pPr algn="l"/>
              <a:endParaRPr lang="es-ES_tradnl" sz="1000" dirty="0"/>
            </a:p>
          </p:txBody>
        </p:sp>
        <p:cxnSp>
          <p:nvCxnSpPr>
            <p:cNvPr id="75" name="Conector recto 74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900" b="1" dirty="0" smtClean="0"/>
                <a:t>Homewood Suites</a:t>
              </a:r>
            </a:p>
            <a:p>
              <a:pPr algn="l">
                <a:lnSpc>
                  <a:spcPct val="100000"/>
                </a:lnSpc>
              </a:pPr>
              <a:r>
                <a:rPr lang="en-US" sz="900" b="1" dirty="0" smtClean="0"/>
                <a:t>JURIQUILLA </a:t>
              </a:r>
              <a:endParaRPr lang="es-ES_tradnl" sz="900" b="1" dirty="0"/>
            </a:p>
          </p:txBody>
        </p: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05" y="1726212"/>
            <a:ext cx="840475" cy="408299"/>
          </a:xfrm>
          <a:prstGeom prst="rect">
            <a:avLst/>
          </a:prstGeom>
        </p:spPr>
      </p:pic>
      <p:grpSp>
        <p:nvGrpSpPr>
          <p:cNvPr id="86" name="Agrupar 68"/>
          <p:cNvGrpSpPr/>
          <p:nvPr/>
        </p:nvGrpSpPr>
        <p:grpSpPr>
          <a:xfrm>
            <a:off x="137431" y="2843401"/>
            <a:ext cx="7402287" cy="1051372"/>
            <a:chOff x="185057" y="3472542"/>
            <a:chExt cx="7402287" cy="1051372"/>
          </a:xfrm>
        </p:grpSpPr>
        <p:sp>
          <p:nvSpPr>
            <p:cNvPr id="87" name="Título 1"/>
            <p:cNvSpPr txBox="1">
              <a:spLocks/>
            </p:cNvSpPr>
            <p:nvPr/>
          </p:nvSpPr>
          <p:spPr>
            <a:xfrm>
              <a:off x="1545770" y="3472542"/>
              <a:ext cx="1752601" cy="105137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MX" sz="1000" b="1" u="sng" dirty="0" smtClean="0"/>
                <a:t>México, D.F.</a:t>
              </a:r>
              <a:r>
                <a:rPr lang="es-ES_tradnl" sz="1000" dirty="0" smtClean="0"/>
                <a:t/>
              </a:r>
              <a:br>
                <a:rPr lang="es-ES_tradnl" sz="1000" dirty="0" smtClean="0"/>
              </a:br>
              <a:r>
                <a:rPr lang="es-ES_tradnl" sz="1000" dirty="0" smtClean="0"/>
                <a:t>Paseo de la Reforma No. 325</a:t>
              </a:r>
            </a:p>
            <a:p>
              <a:pPr algn="l"/>
              <a:r>
                <a:rPr lang="es-ES_tradnl" sz="1000" dirty="0" smtClean="0"/>
                <a:t>Col. Cuauhtémoc- México D.F.</a:t>
              </a:r>
              <a:br>
                <a:rPr lang="es-ES_tradnl" sz="1000" dirty="0" smtClean="0"/>
              </a:br>
              <a:r>
                <a:rPr lang="es-ES_tradnl" sz="1000" dirty="0" smtClean="0"/>
                <a:t/>
              </a:r>
              <a:br>
                <a:rPr lang="es-ES_tradnl" sz="1000" dirty="0" smtClean="0"/>
              </a:br>
              <a:r>
                <a:rPr lang="es-ES_tradnl" sz="1000" dirty="0"/>
                <a:t>T. </a:t>
              </a:r>
              <a:r>
                <a:rPr lang="es-ES_tradnl" sz="1000" dirty="0" smtClean="0"/>
                <a:t>(55) 5242- 55 55</a:t>
              </a:r>
              <a:r>
                <a:rPr lang="es-ES_tradnl" sz="1000" dirty="0"/>
                <a:t/>
              </a:r>
              <a:br>
                <a:rPr lang="es-ES_tradnl" sz="1000" dirty="0"/>
              </a:br>
              <a:r>
                <a:rPr lang="es-ES_tradnl" sz="700" b="1" dirty="0" smtClean="0"/>
                <a:t>reservaciones.mariaisabel@sheraton.com</a:t>
              </a:r>
              <a:endParaRPr lang="es-ES_tradnl" sz="700" b="1" dirty="0"/>
            </a:p>
          </p:txBody>
        </p:sp>
        <p:sp>
          <p:nvSpPr>
            <p:cNvPr id="88" name="Rectángulo 87"/>
            <p:cNvSpPr/>
            <p:nvPr/>
          </p:nvSpPr>
          <p:spPr>
            <a:xfrm>
              <a:off x="185057" y="3472543"/>
              <a:ext cx="1240972" cy="881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89" name="Título 1"/>
            <p:cNvSpPr txBox="1">
              <a:spLocks/>
            </p:cNvSpPr>
            <p:nvPr/>
          </p:nvSpPr>
          <p:spPr>
            <a:xfrm>
              <a:off x="3407228" y="3472543"/>
              <a:ext cx="1752601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1000" dirty="0" err="1" smtClean="0"/>
                <a:t>Tarifas</a:t>
              </a:r>
              <a:endParaRPr lang="en-US" sz="1000" dirty="0" smtClean="0"/>
            </a:p>
            <a:p>
              <a:pPr algn="l">
                <a:lnSpc>
                  <a:spcPct val="100000"/>
                </a:lnSpc>
              </a:pPr>
              <a:r>
                <a:rPr lang="en-US" sz="1000" dirty="0" smtClean="0"/>
                <a:t>Classic               $135.00 USD</a:t>
              </a:r>
            </a:p>
            <a:p>
              <a:pPr algn="l">
                <a:lnSpc>
                  <a:spcPct val="100000"/>
                </a:lnSpc>
              </a:pPr>
              <a:r>
                <a:rPr lang="en-US" sz="1000" dirty="0" smtClean="0"/>
                <a:t>Business            $165.00 USD</a:t>
              </a:r>
            </a:p>
            <a:p>
              <a:pPr algn="l">
                <a:lnSpc>
                  <a:spcPct val="100000"/>
                </a:lnSpc>
              </a:pPr>
              <a:r>
                <a:rPr lang="en-US" sz="1000" dirty="0" smtClean="0"/>
                <a:t>Sheraton Club  $ 210.00 USD</a:t>
              </a:r>
            </a:p>
            <a:p>
              <a:pPr algn="l">
                <a:lnSpc>
                  <a:spcPct val="100000"/>
                </a:lnSpc>
              </a:pPr>
              <a:endParaRPr lang="en-US" sz="1000" dirty="0"/>
            </a:p>
          </p:txBody>
        </p:sp>
        <p:sp>
          <p:nvSpPr>
            <p:cNvPr id="90" name="Título 1"/>
            <p:cNvSpPr txBox="1">
              <a:spLocks/>
            </p:cNvSpPr>
            <p:nvPr/>
          </p:nvSpPr>
          <p:spPr>
            <a:xfrm>
              <a:off x="52578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M</a:t>
              </a:r>
              <a:r>
                <a:rPr lang="es-ES" sz="1000" dirty="0" err="1" smtClean="0"/>
                <a:t>ás</a:t>
              </a:r>
              <a:r>
                <a:rPr lang="es-ES_tradnl" sz="1000" dirty="0" smtClean="0"/>
                <a:t> impuestos</a:t>
              </a:r>
            </a:p>
            <a:p>
              <a:pPr algn="l"/>
              <a:r>
                <a:rPr lang="es-ES_tradnl" sz="1000" dirty="0" smtClean="0"/>
                <a:t>Desayuno buffet</a:t>
              </a:r>
              <a:endParaRPr lang="es-ES_tradnl" sz="1000" dirty="0"/>
            </a:p>
          </p:txBody>
        </p:sp>
        <p:sp>
          <p:nvSpPr>
            <p:cNvPr id="91" name="Título 1"/>
            <p:cNvSpPr txBox="1">
              <a:spLocks/>
            </p:cNvSpPr>
            <p:nvPr/>
          </p:nvSpPr>
          <p:spPr>
            <a:xfrm>
              <a:off x="64770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Leticia Flores</a:t>
              </a:r>
            </a:p>
            <a:p>
              <a:pPr algn="l"/>
              <a:r>
                <a:rPr lang="es-ES_tradnl" sz="1000" dirty="0" err="1" smtClean="0"/>
                <a:t>Gte</a:t>
              </a:r>
              <a:r>
                <a:rPr lang="es-ES_tradnl" sz="1000" dirty="0" smtClean="0"/>
                <a:t>. Ventas</a:t>
              </a:r>
            </a:p>
            <a:p>
              <a:pPr algn="l"/>
              <a:r>
                <a:rPr lang="es-ES_tradnl" sz="1000" dirty="0" smtClean="0"/>
                <a:t>(55) 5242-5555</a:t>
              </a:r>
            </a:p>
            <a:p>
              <a:pPr algn="l"/>
              <a:r>
                <a:rPr lang="es-ES_tradnl" sz="1000" dirty="0" smtClean="0"/>
                <a:t>Ext. </a:t>
              </a:r>
              <a:r>
                <a:rPr lang="es-ES_tradnl" sz="1000" smtClean="0"/>
                <a:t>5636</a:t>
              </a:r>
              <a:endParaRPr lang="es-ES_tradnl" sz="1000" dirty="0"/>
            </a:p>
          </p:txBody>
        </p:sp>
        <p:cxnSp>
          <p:nvCxnSpPr>
            <p:cNvPr id="92" name="Conector recto 91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endParaRPr lang="es-ES_tradnl" sz="900" b="1" dirty="0"/>
            </a:p>
          </p:txBody>
        </p: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933" y="2850183"/>
            <a:ext cx="503967" cy="477089"/>
          </a:xfrm>
          <a:prstGeom prst="rect">
            <a:avLst/>
          </a:prstGeom>
        </p:spPr>
      </p:pic>
      <p:sp>
        <p:nvSpPr>
          <p:cNvPr id="94" name="Título 1"/>
          <p:cNvSpPr txBox="1">
            <a:spLocks/>
          </p:cNvSpPr>
          <p:nvPr/>
        </p:nvSpPr>
        <p:spPr>
          <a:xfrm>
            <a:off x="204393" y="3290689"/>
            <a:ext cx="1240972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900" b="1" dirty="0" smtClean="0"/>
              <a:t>María  Isabel Sheraton</a:t>
            </a:r>
          </a:p>
          <a:p>
            <a:pPr algn="l">
              <a:lnSpc>
                <a:spcPct val="100000"/>
              </a:lnSpc>
            </a:pPr>
            <a:r>
              <a:rPr lang="en-US" sz="900" b="1" dirty="0" smtClean="0"/>
              <a:t>Ciudad de México </a:t>
            </a:r>
            <a:endParaRPr lang="es-ES_tradnl" sz="900" b="1" dirty="0"/>
          </a:p>
        </p:txBody>
      </p:sp>
      <p:grpSp>
        <p:nvGrpSpPr>
          <p:cNvPr id="22" name="Agrupar 68"/>
          <p:cNvGrpSpPr/>
          <p:nvPr/>
        </p:nvGrpSpPr>
        <p:grpSpPr>
          <a:xfrm>
            <a:off x="137430" y="3953744"/>
            <a:ext cx="7469249" cy="981796"/>
            <a:chOff x="185057" y="3472542"/>
            <a:chExt cx="7469249" cy="1051372"/>
          </a:xfrm>
        </p:grpSpPr>
        <p:sp>
          <p:nvSpPr>
            <p:cNvPr id="23" name="Título 1"/>
            <p:cNvSpPr txBox="1">
              <a:spLocks/>
            </p:cNvSpPr>
            <p:nvPr/>
          </p:nvSpPr>
          <p:spPr>
            <a:xfrm>
              <a:off x="1545770" y="3472542"/>
              <a:ext cx="1752601" cy="105137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92500" lnSpcReduction="20000"/>
            </a:bodyPr>
            <a:lstStyle>
              <a:defPPr>
                <a:defRPr lang="es-ES_tradnl"/>
              </a:defPPr>
              <a:lvl1pPr defTabSz="777240">
                <a:lnSpc>
                  <a:spcPct val="90000"/>
                </a:lnSpc>
                <a:spcBef>
                  <a:spcPct val="0"/>
                </a:spcBef>
                <a:buNone/>
                <a:defRPr sz="1000"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MX" b="1" u="sng" dirty="0" smtClean="0"/>
                <a:t>Querétaro</a:t>
              </a:r>
              <a:r>
                <a:rPr lang="es-ES_tradnl" dirty="0"/>
                <a:t/>
              </a:r>
              <a:br>
                <a:rPr lang="es-ES_tradnl" dirty="0"/>
              </a:br>
              <a:r>
                <a:rPr lang="es-ES_tradnl" dirty="0"/>
                <a:t>Autopista QRO-MEX No. 2100</a:t>
              </a:r>
            </a:p>
            <a:p>
              <a:r>
                <a:rPr lang="es-ES_tradnl" dirty="0"/>
                <a:t>Col. Lomas de Casa Blanca</a:t>
              </a:r>
            </a:p>
            <a:p>
              <a:r>
                <a:rPr lang="es-ES_tradnl" dirty="0"/>
                <a:t>Querétaro, Qro</a:t>
              </a:r>
              <a:r>
                <a:rPr lang="es-ES_tradnl" dirty="0" smtClean="0"/>
                <a:t>.</a:t>
              </a:r>
            </a:p>
            <a:p>
              <a:r>
                <a:rPr lang="es-ES_tradnl" dirty="0" smtClean="0">
                  <a:hlinkClick r:id="rId6"/>
                </a:rPr>
                <a:t>queretaro.comercial@occidentalhotels.com</a:t>
              </a:r>
              <a:endParaRPr lang="es-ES_tradnl" dirty="0" smtClean="0"/>
            </a:p>
            <a:p>
              <a:r>
                <a:rPr lang="es-ES_tradnl" dirty="0"/>
                <a:t/>
              </a:r>
              <a:br>
                <a:rPr lang="es-ES_tradnl" dirty="0"/>
              </a:br>
              <a:r>
                <a:rPr lang="es-ES_tradnl" dirty="0"/>
                <a:t/>
              </a:r>
              <a:br>
                <a:rPr lang="es-ES_tradnl" dirty="0"/>
              </a:br>
              <a:endParaRPr lang="es-ES_tradnl" dirty="0"/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185057" y="3472543"/>
              <a:ext cx="1240972" cy="88174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/>
            <a:p>
              <a:pPr defTabSz="777240">
                <a:lnSpc>
                  <a:spcPct val="90000"/>
                </a:lnSpc>
                <a:spcBef>
                  <a:spcPct val="0"/>
                </a:spcBef>
              </a:pPr>
              <a:endParaRPr lang="es-ES_tradnl" sz="1000" dirty="0">
                <a:solidFill>
                  <a:schemeClr val="tx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25" name="Título 1"/>
            <p:cNvSpPr txBox="1">
              <a:spLocks/>
            </p:cNvSpPr>
            <p:nvPr/>
          </p:nvSpPr>
          <p:spPr>
            <a:xfrm>
              <a:off x="3407228" y="3472543"/>
              <a:ext cx="1842231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defPPr>
                <a:defRPr lang="es-ES_tradnl"/>
              </a:defPPr>
              <a:lvl1pPr defTabSz="777240">
                <a:lnSpc>
                  <a:spcPct val="90000"/>
                </a:lnSpc>
                <a:spcBef>
                  <a:spcPct val="0"/>
                </a:spcBef>
                <a:buNone/>
                <a:defRPr sz="1000"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err="1"/>
                <a:t>Tarifas</a:t>
              </a:r>
              <a:endParaRPr lang="en-US" dirty="0"/>
            </a:p>
            <a:p>
              <a:r>
                <a:rPr lang="en-US" dirty="0" err="1" smtClean="0"/>
                <a:t>Sencilla</a:t>
              </a:r>
              <a:r>
                <a:rPr lang="en-US" dirty="0" smtClean="0"/>
                <a:t> </a:t>
              </a:r>
              <a:r>
                <a:rPr lang="en-US" dirty="0" err="1" smtClean="0"/>
                <a:t>Cama</a:t>
              </a:r>
              <a:r>
                <a:rPr lang="en-US" dirty="0" smtClean="0"/>
                <a:t> King       $929.00</a:t>
              </a:r>
            </a:p>
            <a:p>
              <a:r>
                <a:rPr lang="en-US" dirty="0" err="1" smtClean="0"/>
                <a:t>Doble</a:t>
              </a:r>
              <a:r>
                <a:rPr lang="en-US" dirty="0" smtClean="0"/>
                <a:t> 2 Camas Mat.    $929.00</a:t>
              </a:r>
            </a:p>
            <a:p>
              <a:r>
                <a:rPr lang="en-US" dirty="0" smtClean="0"/>
                <a:t>Suite                              $1,345.00</a:t>
              </a:r>
              <a:endParaRPr lang="en-US" dirty="0"/>
            </a:p>
            <a:p>
              <a:endParaRPr lang="en-US" dirty="0"/>
            </a:p>
          </p:txBody>
        </p:sp>
        <p:sp>
          <p:nvSpPr>
            <p:cNvPr id="26" name="Título 1"/>
            <p:cNvSpPr txBox="1">
              <a:spLocks/>
            </p:cNvSpPr>
            <p:nvPr/>
          </p:nvSpPr>
          <p:spPr>
            <a:xfrm>
              <a:off x="52578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defPPr>
                <a:defRPr lang="es-ES_tradnl"/>
              </a:defPPr>
              <a:lvl1pPr defTabSz="777240">
                <a:lnSpc>
                  <a:spcPct val="90000"/>
                </a:lnSpc>
                <a:spcBef>
                  <a:spcPct val="0"/>
                </a:spcBef>
                <a:buNone/>
                <a:defRPr sz="1000"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MX" dirty="0" smtClean="0"/>
                <a:t>Con Impuestos</a:t>
              </a:r>
              <a:endParaRPr lang="es-ES_tradnl" dirty="0"/>
            </a:p>
          </p:txBody>
        </p:sp>
        <p:sp>
          <p:nvSpPr>
            <p:cNvPr id="27" name="Título 1"/>
            <p:cNvSpPr txBox="1">
              <a:spLocks/>
            </p:cNvSpPr>
            <p:nvPr/>
          </p:nvSpPr>
          <p:spPr>
            <a:xfrm>
              <a:off x="6476999" y="3472543"/>
              <a:ext cx="1177307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defPPr>
                <a:defRPr lang="es-ES_tradnl"/>
              </a:defPPr>
              <a:lvl1pPr defTabSz="777240">
                <a:lnSpc>
                  <a:spcPct val="90000"/>
                </a:lnSpc>
                <a:spcBef>
                  <a:spcPct val="0"/>
                </a:spcBef>
                <a:buNone/>
                <a:defRPr sz="1000"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_tradnl" dirty="0"/>
                <a:t>Moisés Paez</a:t>
              </a:r>
            </a:p>
            <a:p>
              <a:r>
                <a:rPr lang="es-ES_tradnl" dirty="0"/>
                <a:t>Dir. Comercial</a:t>
              </a:r>
            </a:p>
            <a:p>
              <a:r>
                <a:rPr lang="es-ES_tradnl" dirty="0" smtClean="0"/>
                <a:t>222-27-60</a:t>
              </a:r>
            </a:p>
            <a:p>
              <a:r>
                <a:rPr lang="es-ES_tradnl" dirty="0" err="1" smtClean="0"/>
                <a:t>Cel</a:t>
              </a:r>
              <a:r>
                <a:rPr lang="es-ES_tradnl" dirty="0" smtClean="0"/>
                <a:t> (442) 1270159</a:t>
              </a:r>
              <a:endParaRPr lang="es-ES_tradnl" dirty="0"/>
            </a:p>
          </p:txBody>
        </p:sp>
        <p:cxnSp>
          <p:nvCxnSpPr>
            <p:cNvPr id="28" name="Conector recto 27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</p:cxnSp>
        <p:sp>
          <p:nvSpPr>
            <p:cNvPr id="29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defPPr>
                <a:defRPr lang="es-ES_tradnl"/>
              </a:defPPr>
              <a:lvl1pPr defTabSz="777240">
                <a:lnSpc>
                  <a:spcPct val="90000"/>
                </a:lnSpc>
                <a:spcBef>
                  <a:spcPct val="0"/>
                </a:spcBef>
                <a:buNone/>
                <a:defRPr sz="1000">
                  <a:latin typeface="+mj-lt"/>
                  <a:ea typeface="+mj-ea"/>
                  <a:cs typeface="+mj-cs"/>
                </a:defRPr>
              </a:lvl1pPr>
            </a:lstStyle>
            <a:p>
              <a:endParaRPr lang="es-ES_tradnl" dirty="0"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393" y="4022049"/>
            <a:ext cx="953719" cy="232936"/>
          </a:xfrm>
          <a:prstGeom prst="rect">
            <a:avLst/>
          </a:prstGeom>
        </p:spPr>
      </p:pic>
      <p:sp>
        <p:nvSpPr>
          <p:cNvPr id="31" name="Título 1"/>
          <p:cNvSpPr txBox="1">
            <a:spLocks/>
          </p:cNvSpPr>
          <p:nvPr/>
        </p:nvSpPr>
        <p:spPr>
          <a:xfrm>
            <a:off x="104773" y="4325447"/>
            <a:ext cx="1240972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900" b="1" dirty="0" smtClean="0"/>
              <a:t>Occidental Querétaro</a:t>
            </a:r>
          </a:p>
          <a:p>
            <a:pPr algn="l">
              <a:lnSpc>
                <a:spcPct val="100000"/>
              </a:lnSpc>
            </a:pPr>
            <a:endParaRPr lang="es-ES_tradnl" sz="900" b="1" dirty="0"/>
          </a:p>
        </p:txBody>
      </p:sp>
      <p:grpSp>
        <p:nvGrpSpPr>
          <p:cNvPr id="32" name="Agrupar 68"/>
          <p:cNvGrpSpPr/>
          <p:nvPr/>
        </p:nvGrpSpPr>
        <p:grpSpPr>
          <a:xfrm>
            <a:off x="204393" y="4914286"/>
            <a:ext cx="7568007" cy="1051372"/>
            <a:chOff x="185057" y="3472542"/>
            <a:chExt cx="7568007" cy="1051372"/>
          </a:xfrm>
        </p:grpSpPr>
        <p:sp>
          <p:nvSpPr>
            <p:cNvPr id="33" name="Título 1"/>
            <p:cNvSpPr txBox="1">
              <a:spLocks/>
            </p:cNvSpPr>
            <p:nvPr/>
          </p:nvSpPr>
          <p:spPr>
            <a:xfrm>
              <a:off x="1545770" y="3472542"/>
              <a:ext cx="1805378" cy="105137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MX" sz="1000" b="1" u="sng" dirty="0" smtClean="0"/>
                <a:t>Querétaro</a:t>
              </a:r>
              <a:r>
                <a:rPr lang="es-ES_tradnl" sz="1000" dirty="0" smtClean="0"/>
                <a:t/>
              </a:r>
              <a:br>
                <a:rPr lang="es-ES_tradnl" sz="1000" dirty="0" smtClean="0"/>
              </a:br>
              <a:r>
                <a:rPr lang="es-ES_tradnl" sz="1000" dirty="0" smtClean="0"/>
                <a:t>Ave. Santa Teresa  No. 502 “A”</a:t>
              </a:r>
            </a:p>
            <a:p>
              <a:pPr algn="l"/>
              <a:r>
                <a:rPr lang="es-ES_tradnl" sz="1000" dirty="0" err="1" smtClean="0"/>
                <a:t>Fracc</a:t>
              </a:r>
              <a:r>
                <a:rPr lang="es-ES_tradnl" sz="1000" dirty="0" smtClean="0"/>
                <a:t>. Juriquilla  Santa </a:t>
              </a:r>
              <a:r>
                <a:rPr lang="es-ES_tradnl" sz="1000" dirty="0" err="1" smtClean="0"/>
                <a:t>Fé</a:t>
              </a:r>
              <a:endParaRPr lang="es-ES_tradnl" sz="1000" dirty="0" smtClean="0"/>
            </a:p>
            <a:p>
              <a:pPr algn="l"/>
              <a:r>
                <a:rPr lang="es-ES_tradnl" sz="1000" dirty="0" smtClean="0"/>
                <a:t>Querétaro, Qro.</a:t>
              </a:r>
            </a:p>
            <a:p>
              <a:pPr algn="l"/>
              <a:r>
                <a:rPr lang="es-ES_tradnl" sz="1000" dirty="0" smtClean="0"/>
                <a:t>C.P.  76 147</a:t>
              </a:r>
            </a:p>
            <a:p>
              <a:pPr algn="l"/>
              <a:r>
                <a:rPr lang="es-ES_tradnl" sz="1000" dirty="0" smtClean="0"/>
                <a:t>T. (442) 478 –20 -00</a:t>
              </a:r>
              <a:br>
                <a:rPr lang="es-ES_tradnl" sz="1000" dirty="0" smtClean="0"/>
              </a:br>
              <a:endParaRPr lang="es-ES_tradnl" sz="700" b="1" dirty="0"/>
            </a:p>
          </p:txBody>
        </p:sp>
        <p:sp>
          <p:nvSpPr>
            <p:cNvPr id="34" name="Rectángulo 33"/>
            <p:cNvSpPr/>
            <p:nvPr/>
          </p:nvSpPr>
          <p:spPr>
            <a:xfrm>
              <a:off x="185057" y="3472543"/>
              <a:ext cx="1240972" cy="881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36" name="Título 1"/>
            <p:cNvSpPr txBox="1">
              <a:spLocks/>
            </p:cNvSpPr>
            <p:nvPr/>
          </p:nvSpPr>
          <p:spPr>
            <a:xfrm>
              <a:off x="5257800" y="3472543"/>
              <a:ext cx="119986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M</a:t>
              </a:r>
              <a:r>
                <a:rPr lang="es-ES" sz="1000" dirty="0" err="1" smtClean="0"/>
                <a:t>ás</a:t>
              </a:r>
              <a:r>
                <a:rPr lang="es-ES_tradnl" sz="1000" dirty="0" smtClean="0"/>
                <a:t> impuestos</a:t>
              </a:r>
            </a:p>
            <a:p>
              <a:pPr algn="l"/>
              <a:r>
                <a:rPr lang="es-ES_tradnl" sz="1000" dirty="0" smtClean="0"/>
                <a:t>Transportación </a:t>
              </a:r>
            </a:p>
            <a:p>
              <a:pPr algn="l"/>
              <a:r>
                <a:rPr lang="es-ES_tradnl" sz="1000" dirty="0" smtClean="0">
                  <a:solidFill>
                    <a:srgbClr val="FF0000"/>
                  </a:solidFill>
                </a:rPr>
                <a:t>Permiten mascotas</a:t>
              </a:r>
            </a:p>
          </p:txBody>
        </p:sp>
        <p:sp>
          <p:nvSpPr>
            <p:cNvPr id="37" name="Título 1"/>
            <p:cNvSpPr txBox="1">
              <a:spLocks/>
            </p:cNvSpPr>
            <p:nvPr/>
          </p:nvSpPr>
          <p:spPr>
            <a:xfrm>
              <a:off x="6477000" y="3472543"/>
              <a:ext cx="127606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lang="es-ES_tradnl" sz="1000" dirty="0"/>
            </a:p>
          </p:txBody>
        </p:sp>
        <p:cxnSp>
          <p:nvCxnSpPr>
            <p:cNvPr id="38" name="Conector recto 37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endParaRPr lang="es-ES_tradnl" sz="900" b="1" dirty="0"/>
            </a:p>
          </p:txBody>
        </p:sp>
      </p:grpSp>
      <p:pic>
        <p:nvPicPr>
          <p:cNvPr id="5" name="Imagen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798" y="4992365"/>
            <a:ext cx="740292" cy="363652"/>
          </a:xfrm>
          <a:prstGeom prst="rect">
            <a:avLst/>
          </a:prstGeom>
        </p:spPr>
      </p:pic>
      <p:sp>
        <p:nvSpPr>
          <p:cNvPr id="41" name="Título 1"/>
          <p:cNvSpPr txBox="1">
            <a:spLocks/>
          </p:cNvSpPr>
          <p:nvPr/>
        </p:nvSpPr>
        <p:spPr>
          <a:xfrm>
            <a:off x="189172" y="5464621"/>
            <a:ext cx="1240972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900" b="1" dirty="0" smtClean="0"/>
              <a:t>Candlewood Suites</a:t>
            </a:r>
          </a:p>
          <a:p>
            <a:pPr algn="l">
              <a:lnSpc>
                <a:spcPct val="100000"/>
              </a:lnSpc>
            </a:pPr>
            <a:r>
              <a:rPr lang="en-US" sz="900" b="1" dirty="0" smtClean="0"/>
              <a:t>Querétaro Juriquilla </a:t>
            </a:r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3370484" y="5021339"/>
            <a:ext cx="1752601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000" dirty="0" err="1" smtClean="0"/>
              <a:t>Tarifas</a:t>
            </a:r>
            <a:endParaRPr lang="en-US" sz="1000" dirty="0" smtClean="0"/>
          </a:p>
          <a:p>
            <a:pPr algn="l">
              <a:lnSpc>
                <a:spcPct val="100000"/>
              </a:lnSpc>
            </a:pPr>
            <a:r>
              <a:rPr lang="en-US" sz="1000" dirty="0" smtClean="0"/>
              <a:t>De 1 a 6 </a:t>
            </a:r>
            <a:r>
              <a:rPr lang="en-US" sz="1000" dirty="0" err="1" smtClean="0"/>
              <a:t>noches</a:t>
            </a:r>
            <a:r>
              <a:rPr lang="en-US" sz="1000" dirty="0" smtClean="0"/>
              <a:t>     $1,245.00 </a:t>
            </a:r>
          </a:p>
          <a:p>
            <a:pPr algn="l">
              <a:lnSpc>
                <a:spcPct val="100000"/>
              </a:lnSpc>
            </a:pPr>
            <a:r>
              <a:rPr lang="en-US" sz="1000" dirty="0" smtClean="0"/>
              <a:t>De 7  a 14 </a:t>
            </a:r>
            <a:r>
              <a:rPr lang="en-US" sz="1000" dirty="0" err="1" smtClean="0"/>
              <a:t>noches</a:t>
            </a:r>
            <a:r>
              <a:rPr lang="en-US" sz="1000" dirty="0" smtClean="0"/>
              <a:t>   $</a:t>
            </a:r>
            <a:r>
              <a:rPr lang="en-US" sz="1000" dirty="0"/>
              <a:t>,</a:t>
            </a:r>
            <a:r>
              <a:rPr lang="en-US" sz="1000" dirty="0" smtClean="0"/>
              <a:t>175.00</a:t>
            </a:r>
          </a:p>
          <a:p>
            <a:pPr algn="l">
              <a:lnSpc>
                <a:spcPct val="100000"/>
              </a:lnSpc>
            </a:pPr>
            <a:r>
              <a:rPr lang="en-US" sz="1000" dirty="0" smtClean="0"/>
              <a:t>De 15 a 30 </a:t>
            </a:r>
            <a:r>
              <a:rPr lang="en-US" sz="1000" dirty="0" err="1" smtClean="0"/>
              <a:t>noches</a:t>
            </a:r>
            <a:r>
              <a:rPr lang="en-US" sz="1000" dirty="0" smtClean="0"/>
              <a:t>  $1,115.00</a:t>
            </a:r>
          </a:p>
          <a:p>
            <a:pPr algn="l">
              <a:lnSpc>
                <a:spcPct val="100000"/>
              </a:lnSpc>
            </a:pPr>
            <a:endParaRPr lang="en-US" sz="1000" dirty="0"/>
          </a:p>
        </p:txBody>
      </p:sp>
      <p:sp>
        <p:nvSpPr>
          <p:cNvPr id="43" name="Título 1"/>
          <p:cNvSpPr txBox="1">
            <a:spLocks/>
          </p:cNvSpPr>
          <p:nvPr/>
        </p:nvSpPr>
        <p:spPr>
          <a:xfrm>
            <a:off x="6427687" y="4899994"/>
            <a:ext cx="1110344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s-ES_tradnl"/>
            </a:defPPr>
            <a:lvl1pPr defTabSz="777240">
              <a:lnSpc>
                <a:spcPct val="90000"/>
              </a:lnSpc>
              <a:spcBef>
                <a:spcPct val="0"/>
              </a:spcBef>
              <a:buNone/>
              <a:defRPr sz="1000"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/>
              <a:t>Bethsaida Bernal </a:t>
            </a:r>
            <a:endParaRPr lang="es-ES_tradnl" dirty="0"/>
          </a:p>
          <a:p>
            <a:r>
              <a:rPr lang="es-ES_tradnl" dirty="0" smtClean="0"/>
              <a:t>Ejecutiva de Ventas </a:t>
            </a:r>
            <a:endParaRPr lang="es-ES_tradnl" dirty="0"/>
          </a:p>
          <a:p>
            <a:r>
              <a:rPr lang="es-ES_tradnl" dirty="0" smtClean="0"/>
              <a:t>478  20  00</a:t>
            </a:r>
            <a:endParaRPr lang="es-ES_tradnl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204394" y="4777137"/>
            <a:ext cx="7402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68"/>
          <p:cNvGrpSpPr/>
          <p:nvPr/>
        </p:nvGrpSpPr>
        <p:grpSpPr>
          <a:xfrm>
            <a:off x="204394" y="5968461"/>
            <a:ext cx="7568007" cy="1051372"/>
            <a:chOff x="185057" y="3472542"/>
            <a:chExt cx="7568007" cy="1051372"/>
          </a:xfrm>
        </p:grpSpPr>
        <p:sp>
          <p:nvSpPr>
            <p:cNvPr id="46" name="Título 1"/>
            <p:cNvSpPr txBox="1">
              <a:spLocks/>
            </p:cNvSpPr>
            <p:nvPr/>
          </p:nvSpPr>
          <p:spPr>
            <a:xfrm>
              <a:off x="1545770" y="3472542"/>
              <a:ext cx="1805378" cy="105137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MX" sz="1000" b="1" u="sng" dirty="0" smtClean="0"/>
                <a:t>San Luis Potosí</a:t>
              </a:r>
              <a:r>
                <a:rPr lang="es-ES_tradnl" sz="1000" dirty="0" smtClean="0"/>
                <a:t/>
              </a:r>
              <a:br>
                <a:rPr lang="es-ES_tradnl" sz="1000" dirty="0" smtClean="0"/>
              </a:br>
              <a:r>
                <a:rPr lang="es-ES_tradnl" sz="1000" dirty="0" smtClean="0"/>
                <a:t>Ave. Venustiano Carranza Núm. 1513</a:t>
              </a:r>
            </a:p>
            <a:p>
              <a:pPr algn="l"/>
              <a:r>
                <a:rPr lang="es-ES_tradnl" sz="1000" dirty="0" smtClean="0"/>
                <a:t>Col. Los </a:t>
              </a:r>
              <a:r>
                <a:rPr lang="es-ES_tradnl" sz="1000" dirty="0" err="1" smtClean="0"/>
                <a:t>Alamos</a:t>
              </a:r>
              <a:endParaRPr lang="es-ES_tradnl" sz="1000" dirty="0" smtClean="0"/>
            </a:p>
            <a:p>
              <a:pPr algn="l"/>
              <a:r>
                <a:rPr lang="es-ES_tradnl" sz="1000" dirty="0" smtClean="0"/>
                <a:t>San Luis Potosí, S.L.P.</a:t>
              </a:r>
            </a:p>
            <a:p>
              <a:pPr algn="l"/>
              <a:r>
                <a:rPr lang="es-ES_tradnl" sz="1000" dirty="0" smtClean="0"/>
                <a:t>C.P.  78174</a:t>
              </a:r>
            </a:p>
            <a:p>
              <a:pPr algn="l"/>
              <a:r>
                <a:rPr lang="es-ES_tradnl" sz="1000" dirty="0" smtClean="0"/>
                <a:t>T. (444) 880-84-00</a:t>
              </a:r>
              <a:br>
                <a:rPr lang="es-ES_tradnl" sz="1000" dirty="0" smtClean="0"/>
              </a:br>
              <a:endParaRPr lang="es-ES_tradnl" sz="700" b="1" dirty="0"/>
            </a:p>
          </p:txBody>
        </p:sp>
        <p:sp>
          <p:nvSpPr>
            <p:cNvPr id="47" name="Rectángulo 46"/>
            <p:cNvSpPr/>
            <p:nvPr/>
          </p:nvSpPr>
          <p:spPr>
            <a:xfrm>
              <a:off x="185057" y="3472543"/>
              <a:ext cx="1240972" cy="881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48" name="Título 1"/>
            <p:cNvSpPr txBox="1">
              <a:spLocks/>
            </p:cNvSpPr>
            <p:nvPr/>
          </p:nvSpPr>
          <p:spPr>
            <a:xfrm>
              <a:off x="5257800" y="3472543"/>
              <a:ext cx="119986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MX" sz="1000" dirty="0" smtClean="0"/>
                <a:t>Con </a:t>
              </a:r>
              <a:r>
                <a:rPr lang="es-ES_tradnl" sz="1000" dirty="0" smtClean="0"/>
                <a:t>impuestos</a:t>
              </a:r>
            </a:p>
            <a:p>
              <a:pPr algn="l"/>
              <a:r>
                <a:rPr lang="es-ES_tradnl" sz="1000" dirty="0" smtClean="0"/>
                <a:t>Transportación </a:t>
              </a:r>
            </a:p>
            <a:p>
              <a:pPr algn="l"/>
              <a:r>
                <a:rPr lang="es-ES_tradnl" sz="1000" dirty="0" smtClean="0"/>
                <a:t>Desayuno</a:t>
              </a:r>
            </a:p>
          </p:txBody>
        </p:sp>
        <p:sp>
          <p:nvSpPr>
            <p:cNvPr id="49" name="Título 1"/>
            <p:cNvSpPr txBox="1">
              <a:spLocks/>
            </p:cNvSpPr>
            <p:nvPr/>
          </p:nvSpPr>
          <p:spPr>
            <a:xfrm>
              <a:off x="6477000" y="3472543"/>
              <a:ext cx="127606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lang="es-ES_tradnl" sz="1000" dirty="0"/>
            </a:p>
          </p:txBody>
        </p:sp>
        <p:cxnSp>
          <p:nvCxnSpPr>
            <p:cNvPr id="50" name="Conector recto 49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endParaRPr lang="es-ES_tradnl" sz="900" b="1" dirty="0"/>
            </a:p>
          </p:txBody>
        </p:sp>
      </p:grpSp>
      <p:sp>
        <p:nvSpPr>
          <p:cNvPr id="52" name="Título 1"/>
          <p:cNvSpPr txBox="1">
            <a:spLocks/>
          </p:cNvSpPr>
          <p:nvPr/>
        </p:nvSpPr>
        <p:spPr>
          <a:xfrm>
            <a:off x="237885" y="6512893"/>
            <a:ext cx="1240972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900" b="1" dirty="0" smtClean="0"/>
              <a:t>City Express Jr.</a:t>
            </a:r>
          </a:p>
          <a:p>
            <a:pPr algn="l">
              <a:lnSpc>
                <a:spcPct val="100000"/>
              </a:lnSpc>
            </a:pPr>
            <a:r>
              <a:rPr lang="en-US" sz="900" b="1" dirty="0" smtClean="0"/>
              <a:t>San Luis Potosí </a:t>
            </a:r>
          </a:p>
        </p:txBody>
      </p:sp>
      <p:sp>
        <p:nvSpPr>
          <p:cNvPr id="53" name="Título 1"/>
          <p:cNvSpPr txBox="1">
            <a:spLocks/>
          </p:cNvSpPr>
          <p:nvPr/>
        </p:nvSpPr>
        <p:spPr>
          <a:xfrm>
            <a:off x="3363698" y="6059866"/>
            <a:ext cx="1752601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000" dirty="0" err="1" smtClean="0"/>
              <a:t>Tarifas</a:t>
            </a:r>
            <a:endParaRPr lang="en-US" sz="1000" dirty="0" smtClean="0"/>
          </a:p>
          <a:p>
            <a:pPr algn="l">
              <a:lnSpc>
                <a:spcPct val="100000"/>
              </a:lnSpc>
            </a:pPr>
            <a:r>
              <a:rPr lang="en-US" sz="1000" dirty="0" smtClean="0"/>
              <a:t>Hab. Sencilla            $773.50</a:t>
            </a:r>
          </a:p>
          <a:p>
            <a:pPr algn="l">
              <a:lnSpc>
                <a:spcPct val="100000"/>
              </a:lnSpc>
            </a:pPr>
            <a:r>
              <a:rPr lang="en-US" sz="1000" dirty="0" smtClean="0"/>
              <a:t>Hab. </a:t>
            </a:r>
            <a:r>
              <a:rPr lang="en-US" sz="1000" dirty="0" err="1" smtClean="0"/>
              <a:t>Doble</a:t>
            </a:r>
            <a:r>
              <a:rPr lang="en-US" sz="1000" dirty="0" smtClean="0"/>
              <a:t>                $892.50</a:t>
            </a:r>
          </a:p>
          <a:p>
            <a:pPr algn="l">
              <a:lnSpc>
                <a:spcPct val="100000"/>
              </a:lnSpc>
            </a:pPr>
            <a:endParaRPr lang="en-US" sz="1000" dirty="0"/>
          </a:p>
        </p:txBody>
      </p:sp>
      <p:sp>
        <p:nvSpPr>
          <p:cNvPr id="54" name="Título 1"/>
          <p:cNvSpPr txBox="1">
            <a:spLocks/>
          </p:cNvSpPr>
          <p:nvPr/>
        </p:nvSpPr>
        <p:spPr>
          <a:xfrm>
            <a:off x="6429374" y="6010993"/>
            <a:ext cx="1110344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s-ES_tradnl"/>
            </a:defPPr>
            <a:lvl1pPr defTabSz="777240">
              <a:lnSpc>
                <a:spcPct val="90000"/>
              </a:lnSpc>
              <a:spcBef>
                <a:spcPct val="0"/>
              </a:spcBef>
              <a:buNone/>
              <a:defRPr sz="1000"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/>
              <a:t>Denisse González</a:t>
            </a:r>
            <a:endParaRPr lang="es-ES_tradnl" dirty="0"/>
          </a:p>
          <a:p>
            <a:r>
              <a:rPr lang="es-ES_tradnl" dirty="0" smtClean="0"/>
              <a:t>Gerente Ventas </a:t>
            </a:r>
            <a:endParaRPr lang="es-ES_tradnl" dirty="0"/>
          </a:p>
          <a:p>
            <a:r>
              <a:rPr lang="es-ES_tradnl" dirty="0" smtClean="0"/>
              <a:t>(444) 481-56 63</a:t>
            </a:r>
            <a:endParaRPr lang="es-ES_tradn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3857" y="6082098"/>
            <a:ext cx="1058568" cy="400050"/>
          </a:xfrm>
          <a:prstGeom prst="rect">
            <a:avLst/>
          </a:prstGeom>
        </p:spPr>
      </p:pic>
      <p:grpSp>
        <p:nvGrpSpPr>
          <p:cNvPr id="55" name="Agrupar 68"/>
          <p:cNvGrpSpPr/>
          <p:nvPr/>
        </p:nvGrpSpPr>
        <p:grpSpPr>
          <a:xfrm>
            <a:off x="185057" y="7026875"/>
            <a:ext cx="7568007" cy="1023716"/>
            <a:chOff x="185057" y="3472542"/>
            <a:chExt cx="7568007" cy="1051372"/>
          </a:xfrm>
        </p:grpSpPr>
        <p:sp>
          <p:nvSpPr>
            <p:cNvPr id="56" name="Título 1"/>
            <p:cNvSpPr txBox="1">
              <a:spLocks/>
            </p:cNvSpPr>
            <p:nvPr/>
          </p:nvSpPr>
          <p:spPr>
            <a:xfrm>
              <a:off x="1545770" y="3472542"/>
              <a:ext cx="1805378" cy="105137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MX" sz="1000" b="1" u="sng" dirty="0" smtClean="0"/>
                <a:t>León, </a:t>
              </a:r>
              <a:r>
                <a:rPr lang="es-MX" sz="1000" b="1" u="sng" dirty="0" err="1" smtClean="0"/>
                <a:t>Gto</a:t>
              </a:r>
              <a:r>
                <a:rPr lang="es-MX" sz="1000" b="1" u="sng" dirty="0" smtClean="0"/>
                <a:t>.</a:t>
              </a:r>
              <a:r>
                <a:rPr lang="es-ES_tradnl" sz="1000" dirty="0" smtClean="0"/>
                <a:t/>
              </a:r>
              <a:br>
                <a:rPr lang="es-ES_tradnl" sz="1000" dirty="0" smtClean="0"/>
              </a:br>
              <a:r>
                <a:rPr lang="es-MX" sz="1000" dirty="0" err="1"/>
                <a:t>Blvd</a:t>
              </a:r>
              <a:r>
                <a:rPr lang="es-MX" sz="1000" dirty="0"/>
                <a:t>. Adolfo López Mateos No. </a:t>
              </a:r>
              <a:r>
                <a:rPr lang="es-MX" sz="1000" dirty="0" smtClean="0"/>
                <a:t>2211</a:t>
              </a:r>
            </a:p>
            <a:p>
              <a:pPr algn="l"/>
              <a:r>
                <a:rPr lang="es-MX" sz="1000" dirty="0" smtClean="0"/>
                <a:t>Col</a:t>
              </a:r>
              <a:r>
                <a:rPr lang="es-MX" sz="1000" dirty="0"/>
                <a:t>. Las </a:t>
              </a:r>
              <a:r>
                <a:rPr lang="es-MX" sz="1000" dirty="0" err="1"/>
                <a:t>Bugambilias</a:t>
              </a:r>
              <a:r>
                <a:rPr lang="es-MX" sz="1000" dirty="0"/>
                <a:t>, </a:t>
              </a:r>
              <a:endParaRPr lang="es-MX" sz="1000" dirty="0" smtClean="0"/>
            </a:p>
            <a:p>
              <a:pPr algn="l"/>
              <a:r>
                <a:rPr lang="es-ES_tradnl" sz="1000" dirty="0" smtClean="0"/>
                <a:t>León, </a:t>
              </a:r>
              <a:r>
                <a:rPr lang="es-ES_tradnl" sz="1000" dirty="0" err="1" smtClean="0"/>
                <a:t>Gto</a:t>
              </a:r>
              <a:r>
                <a:rPr lang="es-ES_tradnl" sz="1000" dirty="0" smtClean="0"/>
                <a:t>. – C.P. 37270</a:t>
              </a:r>
            </a:p>
            <a:p>
              <a:pPr algn="l"/>
              <a:r>
                <a:rPr lang="es-ES_tradnl" sz="1000" dirty="0" smtClean="0"/>
                <a:t>T. </a:t>
              </a:r>
              <a:r>
                <a:rPr lang="es-MX" sz="1000" dirty="0" smtClean="0"/>
                <a:t>(</a:t>
              </a:r>
              <a:r>
                <a:rPr lang="es-MX" sz="1000" dirty="0"/>
                <a:t>477) 710 </a:t>
              </a:r>
              <a:r>
                <a:rPr lang="es-MX" sz="1000" dirty="0" smtClean="0"/>
                <a:t>40 90 </a:t>
              </a:r>
              <a:r>
                <a:rPr lang="es-ES_tradnl" sz="1000" dirty="0" smtClean="0"/>
                <a:t/>
              </a:r>
              <a:br>
                <a:rPr lang="es-ES_tradnl" sz="1000" dirty="0" smtClean="0"/>
              </a:br>
              <a:endParaRPr lang="es-ES_tradnl" sz="700" b="1" dirty="0"/>
            </a:p>
          </p:txBody>
        </p:sp>
        <p:sp>
          <p:nvSpPr>
            <p:cNvPr id="57" name="Rectángulo 56"/>
            <p:cNvSpPr/>
            <p:nvPr/>
          </p:nvSpPr>
          <p:spPr>
            <a:xfrm>
              <a:off x="185057" y="3472543"/>
              <a:ext cx="1240972" cy="881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58" name="Título 1"/>
            <p:cNvSpPr txBox="1">
              <a:spLocks/>
            </p:cNvSpPr>
            <p:nvPr/>
          </p:nvSpPr>
          <p:spPr>
            <a:xfrm>
              <a:off x="5257800" y="3472543"/>
              <a:ext cx="119986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MX" sz="1000" dirty="0" smtClean="0"/>
                <a:t>Con </a:t>
              </a:r>
              <a:r>
                <a:rPr lang="es-ES_tradnl" sz="1000" dirty="0" smtClean="0"/>
                <a:t>impuestos</a:t>
              </a:r>
            </a:p>
            <a:p>
              <a:pPr algn="l"/>
              <a:r>
                <a:rPr lang="es-ES_tradnl" sz="1000" dirty="0" smtClean="0"/>
                <a:t> </a:t>
              </a:r>
            </a:p>
            <a:p>
              <a:pPr algn="l"/>
              <a:r>
                <a:rPr lang="es-ES_tradnl" sz="1000" dirty="0" smtClean="0"/>
                <a:t>Desayuno </a:t>
              </a:r>
              <a:r>
                <a:rPr lang="es-ES_tradnl" sz="1000" dirty="0" err="1" smtClean="0"/>
                <a:t>Buffete</a:t>
              </a:r>
              <a:endParaRPr lang="es-ES_tradnl" sz="1000" dirty="0" smtClean="0"/>
            </a:p>
          </p:txBody>
        </p:sp>
        <p:sp>
          <p:nvSpPr>
            <p:cNvPr id="59" name="Título 1"/>
            <p:cNvSpPr txBox="1">
              <a:spLocks/>
            </p:cNvSpPr>
            <p:nvPr/>
          </p:nvSpPr>
          <p:spPr>
            <a:xfrm>
              <a:off x="6477000" y="3472543"/>
              <a:ext cx="127606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lang="es-ES_tradnl" sz="1000" dirty="0"/>
            </a:p>
          </p:txBody>
        </p:sp>
        <p:cxnSp>
          <p:nvCxnSpPr>
            <p:cNvPr id="60" name="Conector recto 59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endParaRPr lang="es-ES_tradnl" sz="900" b="1" dirty="0"/>
            </a:p>
          </p:txBody>
        </p:sp>
      </p:grpSp>
      <p:sp>
        <p:nvSpPr>
          <p:cNvPr id="62" name="Título 1"/>
          <p:cNvSpPr txBox="1">
            <a:spLocks/>
          </p:cNvSpPr>
          <p:nvPr/>
        </p:nvSpPr>
        <p:spPr>
          <a:xfrm>
            <a:off x="137432" y="7483317"/>
            <a:ext cx="1347468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900" b="1" dirty="0" smtClean="0"/>
              <a:t>Real de Minas </a:t>
            </a:r>
            <a:r>
              <a:rPr lang="en-US" sz="900" b="1" dirty="0" err="1" smtClean="0"/>
              <a:t>Poliforum</a:t>
            </a:r>
            <a:endParaRPr lang="en-US" sz="900" b="1" dirty="0" smtClean="0"/>
          </a:p>
          <a:p>
            <a:pPr algn="l">
              <a:lnSpc>
                <a:spcPct val="100000"/>
              </a:lnSpc>
            </a:pPr>
            <a:r>
              <a:rPr lang="en-US" sz="900" b="1" dirty="0" smtClean="0"/>
              <a:t>León, </a:t>
            </a:r>
            <a:r>
              <a:rPr lang="en-US" sz="900" b="1" dirty="0" err="1" smtClean="0"/>
              <a:t>Gto</a:t>
            </a:r>
            <a:r>
              <a:rPr lang="en-US" sz="900" b="1" dirty="0" smtClean="0"/>
              <a:t>. 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165" y="7107030"/>
            <a:ext cx="597440" cy="401303"/>
          </a:xfrm>
          <a:prstGeom prst="rect">
            <a:avLst/>
          </a:prstGeom>
        </p:spPr>
      </p:pic>
      <p:sp>
        <p:nvSpPr>
          <p:cNvPr id="64" name="Título 1"/>
          <p:cNvSpPr txBox="1">
            <a:spLocks/>
          </p:cNvSpPr>
          <p:nvPr/>
        </p:nvSpPr>
        <p:spPr>
          <a:xfrm>
            <a:off x="3347755" y="7062365"/>
            <a:ext cx="1812074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000" dirty="0" err="1" smtClean="0"/>
              <a:t>Tarifas</a:t>
            </a:r>
            <a:endParaRPr lang="en-US" sz="1000" dirty="0"/>
          </a:p>
          <a:p>
            <a:pPr algn="l">
              <a:lnSpc>
                <a:spcPct val="100000"/>
              </a:lnSpc>
            </a:pPr>
            <a:r>
              <a:rPr lang="en-US" sz="1000" dirty="0" smtClean="0"/>
              <a:t> </a:t>
            </a:r>
          </a:p>
          <a:p>
            <a:pPr algn="l">
              <a:lnSpc>
                <a:spcPct val="100000"/>
              </a:lnSpc>
            </a:pPr>
            <a:r>
              <a:rPr lang="en-US" sz="1000" dirty="0" err="1" smtClean="0"/>
              <a:t>Hab</a:t>
            </a:r>
            <a:r>
              <a:rPr lang="en-US" sz="1000" dirty="0" smtClean="0"/>
              <a:t> Sencilla o </a:t>
            </a:r>
            <a:r>
              <a:rPr lang="en-US" sz="1000" dirty="0" err="1" smtClean="0"/>
              <a:t>Doble</a:t>
            </a:r>
            <a:r>
              <a:rPr lang="en-US" sz="1000" dirty="0" smtClean="0"/>
              <a:t>  $1,180</a:t>
            </a:r>
          </a:p>
          <a:p>
            <a:pPr algn="l">
              <a:lnSpc>
                <a:spcPct val="100000"/>
              </a:lnSpc>
            </a:pPr>
            <a:endParaRPr lang="en-US" sz="1000" dirty="0"/>
          </a:p>
        </p:txBody>
      </p:sp>
      <p:sp>
        <p:nvSpPr>
          <p:cNvPr id="65" name="Título 1"/>
          <p:cNvSpPr txBox="1">
            <a:spLocks/>
          </p:cNvSpPr>
          <p:nvPr/>
        </p:nvSpPr>
        <p:spPr>
          <a:xfrm>
            <a:off x="6496337" y="7056705"/>
            <a:ext cx="1110344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s-ES_tradnl"/>
            </a:defPPr>
            <a:lvl1pPr defTabSz="777240">
              <a:lnSpc>
                <a:spcPct val="90000"/>
              </a:lnSpc>
              <a:spcBef>
                <a:spcPct val="0"/>
              </a:spcBef>
              <a:buNone/>
              <a:defRPr sz="1000"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/>
              <a:t>Reservaciones</a:t>
            </a:r>
          </a:p>
          <a:p>
            <a:r>
              <a:rPr lang="es-ES_tradnl" dirty="0" smtClean="0"/>
              <a:t>Teléfono</a:t>
            </a:r>
          </a:p>
          <a:p>
            <a:r>
              <a:rPr lang="es-MX" dirty="0"/>
              <a:t>01 800 470 7000</a:t>
            </a:r>
            <a:endParaRPr lang="es-ES_tradnl" dirty="0" smtClean="0"/>
          </a:p>
          <a:p>
            <a:r>
              <a:rPr lang="es-ES_tradnl" dirty="0" smtClean="0"/>
              <a:t>Corina </a:t>
            </a:r>
            <a:r>
              <a:rPr lang="es-ES_tradnl" dirty="0" err="1" smtClean="0"/>
              <a:t>Sacnité</a:t>
            </a:r>
            <a:endParaRPr lang="es-ES_tradnl" dirty="0"/>
          </a:p>
        </p:txBody>
      </p:sp>
      <p:grpSp>
        <p:nvGrpSpPr>
          <p:cNvPr id="66" name="Agrupar 68"/>
          <p:cNvGrpSpPr/>
          <p:nvPr/>
        </p:nvGrpSpPr>
        <p:grpSpPr>
          <a:xfrm>
            <a:off x="189172" y="7998908"/>
            <a:ext cx="7568007" cy="984428"/>
            <a:chOff x="185057" y="3472542"/>
            <a:chExt cx="7568007" cy="1051372"/>
          </a:xfrm>
        </p:grpSpPr>
        <p:sp>
          <p:nvSpPr>
            <p:cNvPr id="67" name="Título 1"/>
            <p:cNvSpPr txBox="1">
              <a:spLocks/>
            </p:cNvSpPr>
            <p:nvPr/>
          </p:nvSpPr>
          <p:spPr>
            <a:xfrm>
              <a:off x="1545770" y="3472542"/>
              <a:ext cx="1805378" cy="105137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MX" sz="1000" b="1" u="sng" dirty="0" smtClean="0"/>
                <a:t>León, </a:t>
              </a:r>
              <a:r>
                <a:rPr lang="es-MX" sz="1000" b="1" u="sng" dirty="0" err="1" smtClean="0"/>
                <a:t>Gto</a:t>
              </a:r>
              <a:r>
                <a:rPr lang="es-MX" sz="1000" b="1" u="sng" dirty="0" smtClean="0"/>
                <a:t>.</a:t>
              </a:r>
              <a:r>
                <a:rPr lang="es-ES_tradnl" sz="1000" dirty="0" smtClean="0"/>
                <a:t/>
              </a:r>
              <a:br>
                <a:rPr lang="es-ES_tradnl" sz="1000" dirty="0" smtClean="0"/>
              </a:br>
              <a:r>
                <a:rPr lang="es-MX" sz="1000" dirty="0" err="1"/>
                <a:t>Blvd</a:t>
              </a:r>
              <a:r>
                <a:rPr lang="es-MX" sz="1000" dirty="0"/>
                <a:t>. Adolfo López Mateos </a:t>
              </a:r>
              <a:r>
                <a:rPr lang="es-MX" sz="1000" dirty="0" err="1" smtClean="0"/>
                <a:t>Ote</a:t>
              </a:r>
              <a:r>
                <a:rPr lang="es-MX" sz="1000" dirty="0" smtClean="0"/>
                <a:t>. 1902</a:t>
              </a:r>
            </a:p>
            <a:p>
              <a:pPr algn="l"/>
              <a:r>
                <a:rPr lang="es-MX" sz="1000" dirty="0" smtClean="0"/>
                <a:t>Col</a:t>
              </a:r>
              <a:r>
                <a:rPr lang="es-MX" sz="1000" dirty="0"/>
                <a:t>. </a:t>
              </a:r>
              <a:r>
                <a:rPr lang="es-MX" sz="1000" dirty="0" smtClean="0"/>
                <a:t>El Mirador  </a:t>
              </a:r>
              <a:endParaRPr lang="es-MX" sz="1000" dirty="0"/>
            </a:p>
            <a:p>
              <a:pPr algn="l"/>
              <a:r>
                <a:rPr lang="es-ES_tradnl" sz="1000" dirty="0" smtClean="0"/>
                <a:t>León, </a:t>
              </a:r>
              <a:r>
                <a:rPr lang="es-ES_tradnl" sz="1000" dirty="0" err="1" smtClean="0"/>
                <a:t>Gto</a:t>
              </a:r>
              <a:r>
                <a:rPr lang="es-ES_tradnl" sz="1000" dirty="0" smtClean="0"/>
                <a:t>. – C.P.  37270</a:t>
              </a:r>
            </a:p>
            <a:p>
              <a:pPr algn="l"/>
              <a:r>
                <a:rPr lang="es-ES_tradnl" sz="1000" dirty="0" smtClean="0"/>
                <a:t>T. </a:t>
              </a:r>
              <a:r>
                <a:rPr lang="es-MX" sz="1000" dirty="0" smtClean="0"/>
                <a:t>(</a:t>
              </a:r>
              <a:r>
                <a:rPr lang="es-MX" sz="1000" dirty="0"/>
                <a:t>477) 710 </a:t>
              </a:r>
              <a:r>
                <a:rPr lang="es-MX" sz="1000" dirty="0" smtClean="0"/>
                <a:t>40-90 </a:t>
              </a:r>
              <a:r>
                <a:rPr lang="es-ES_tradnl" sz="1000" dirty="0" smtClean="0"/>
                <a:t/>
              </a:r>
              <a:br>
                <a:rPr lang="es-ES_tradnl" sz="1000" dirty="0" smtClean="0"/>
              </a:br>
              <a:endParaRPr lang="es-ES_tradnl" sz="700" b="1" dirty="0"/>
            </a:p>
          </p:txBody>
        </p:sp>
        <p:sp>
          <p:nvSpPr>
            <p:cNvPr id="68" name="Rectángulo 67"/>
            <p:cNvSpPr/>
            <p:nvPr/>
          </p:nvSpPr>
          <p:spPr>
            <a:xfrm>
              <a:off x="185057" y="3472543"/>
              <a:ext cx="1240972" cy="881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77" name="Título 1"/>
            <p:cNvSpPr txBox="1">
              <a:spLocks/>
            </p:cNvSpPr>
            <p:nvPr/>
          </p:nvSpPr>
          <p:spPr>
            <a:xfrm>
              <a:off x="5257800" y="3472543"/>
              <a:ext cx="119986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MX" sz="1000" dirty="0" smtClean="0"/>
                <a:t>Con </a:t>
              </a:r>
              <a:r>
                <a:rPr lang="es-ES_tradnl" sz="1000" dirty="0" smtClean="0"/>
                <a:t>impuestos</a:t>
              </a:r>
            </a:p>
            <a:p>
              <a:pPr algn="l"/>
              <a:r>
                <a:rPr lang="es-ES_tradnl" sz="1000" dirty="0" smtClean="0"/>
                <a:t> </a:t>
              </a:r>
            </a:p>
            <a:p>
              <a:pPr algn="l"/>
              <a:r>
                <a:rPr lang="es-ES_tradnl" sz="1000" dirty="0" smtClean="0"/>
                <a:t>Desayuno</a:t>
              </a:r>
            </a:p>
          </p:txBody>
        </p:sp>
        <p:sp>
          <p:nvSpPr>
            <p:cNvPr id="78" name="Título 1"/>
            <p:cNvSpPr txBox="1">
              <a:spLocks/>
            </p:cNvSpPr>
            <p:nvPr/>
          </p:nvSpPr>
          <p:spPr>
            <a:xfrm>
              <a:off x="6477000" y="3472543"/>
              <a:ext cx="127606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lang="es-ES_tradnl" sz="1000" dirty="0"/>
            </a:p>
          </p:txBody>
        </p:sp>
        <p:cxnSp>
          <p:nvCxnSpPr>
            <p:cNvPr id="79" name="Conector recto 78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endParaRPr lang="es-ES_tradnl" sz="900" b="1" dirty="0"/>
            </a:p>
          </p:txBody>
        </p:sp>
      </p:grpSp>
      <p:grpSp>
        <p:nvGrpSpPr>
          <p:cNvPr id="81" name="Agrupar 68"/>
          <p:cNvGrpSpPr/>
          <p:nvPr/>
        </p:nvGrpSpPr>
        <p:grpSpPr>
          <a:xfrm>
            <a:off x="204395" y="8927027"/>
            <a:ext cx="7568007" cy="984428"/>
            <a:chOff x="185057" y="3426037"/>
            <a:chExt cx="7568007" cy="1051372"/>
          </a:xfrm>
        </p:grpSpPr>
        <p:sp>
          <p:nvSpPr>
            <p:cNvPr id="82" name="Título 1"/>
            <p:cNvSpPr txBox="1">
              <a:spLocks/>
            </p:cNvSpPr>
            <p:nvPr/>
          </p:nvSpPr>
          <p:spPr>
            <a:xfrm>
              <a:off x="1545770" y="3426037"/>
              <a:ext cx="1842120" cy="105137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92500"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MX" sz="1000" b="1" u="sng" dirty="0" smtClean="0"/>
                <a:t>San Miguel de Allende</a:t>
              </a:r>
              <a:r>
                <a:rPr lang="es-ES_tradnl" sz="1000" dirty="0" smtClean="0"/>
                <a:t/>
              </a:r>
              <a:br>
                <a:rPr lang="es-ES_tradnl" sz="1000" dirty="0" smtClean="0"/>
              </a:br>
              <a:r>
                <a:rPr lang="es-MX" sz="1000" dirty="0"/>
                <a:t>Carretera San Miguel - Celaya Km. </a:t>
              </a:r>
              <a:r>
                <a:rPr lang="es-MX" sz="1000" dirty="0" smtClean="0"/>
                <a:t>2 </a:t>
              </a:r>
            </a:p>
            <a:p>
              <a:pPr algn="l"/>
              <a:r>
                <a:rPr lang="es-MX" sz="1000" dirty="0" err="1" smtClean="0"/>
                <a:t>Fracc</a:t>
              </a:r>
              <a:r>
                <a:rPr lang="es-MX" sz="1000" dirty="0" smtClean="0"/>
                <a:t>. </a:t>
              </a:r>
              <a:r>
                <a:rPr lang="es-MX" sz="1000" dirty="0"/>
                <a:t>"Villa de los Frailes, </a:t>
              </a:r>
            </a:p>
            <a:p>
              <a:pPr algn="l"/>
              <a:r>
                <a:rPr lang="es-ES_tradnl" sz="1000" dirty="0" smtClean="0"/>
                <a:t>San Miguel de </a:t>
              </a:r>
              <a:r>
                <a:rPr lang="es-ES_tradnl" sz="1000" dirty="0" err="1" smtClean="0"/>
                <a:t>Allenge</a:t>
              </a:r>
              <a:r>
                <a:rPr lang="es-ES_tradnl" sz="1000" dirty="0" smtClean="0"/>
                <a:t>, </a:t>
              </a:r>
              <a:r>
                <a:rPr lang="es-ES_tradnl" sz="1000" dirty="0" err="1" smtClean="0"/>
                <a:t>Gto</a:t>
              </a:r>
              <a:r>
                <a:rPr lang="es-ES_tradnl" sz="1000" dirty="0" smtClean="0"/>
                <a:t>. </a:t>
              </a:r>
            </a:p>
            <a:p>
              <a:pPr algn="l"/>
              <a:r>
                <a:rPr lang="es-MX" sz="1000" dirty="0" smtClean="0"/>
                <a:t>C.P. 37790</a:t>
              </a:r>
            </a:p>
            <a:p>
              <a:pPr algn="l"/>
              <a:r>
                <a:rPr lang="es-MX" sz="1000" dirty="0" smtClean="0"/>
                <a:t>T. (415) 152 93 00 </a:t>
              </a:r>
              <a:r>
                <a:rPr lang="es-ES_tradnl" sz="1000" dirty="0" smtClean="0"/>
                <a:t/>
              </a:r>
              <a:br>
                <a:rPr lang="es-ES_tradnl" sz="1000" dirty="0" smtClean="0"/>
              </a:br>
              <a:endParaRPr lang="es-ES_tradnl" sz="700" b="1" dirty="0"/>
            </a:p>
          </p:txBody>
        </p:sp>
        <p:sp>
          <p:nvSpPr>
            <p:cNvPr id="83" name="Rectángulo 82"/>
            <p:cNvSpPr/>
            <p:nvPr/>
          </p:nvSpPr>
          <p:spPr>
            <a:xfrm>
              <a:off x="185057" y="3472543"/>
              <a:ext cx="1240972" cy="881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84" name="Título 1"/>
            <p:cNvSpPr txBox="1">
              <a:spLocks/>
            </p:cNvSpPr>
            <p:nvPr/>
          </p:nvSpPr>
          <p:spPr>
            <a:xfrm>
              <a:off x="5257800" y="3472543"/>
              <a:ext cx="119986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MX" sz="1000" dirty="0" smtClean="0"/>
                <a:t>Con </a:t>
              </a:r>
              <a:r>
                <a:rPr lang="es-ES_tradnl" sz="1000" dirty="0" smtClean="0"/>
                <a:t>impuestos</a:t>
              </a:r>
            </a:p>
            <a:p>
              <a:pPr algn="l"/>
              <a:r>
                <a:rPr lang="es-ES_tradnl" sz="1000" dirty="0" smtClean="0"/>
                <a:t> </a:t>
              </a:r>
            </a:p>
            <a:p>
              <a:pPr algn="l"/>
              <a:r>
                <a:rPr lang="es-ES_tradnl" sz="1000" dirty="0" smtClean="0"/>
                <a:t>Desayuno</a:t>
              </a:r>
            </a:p>
          </p:txBody>
        </p:sp>
        <p:sp>
          <p:nvSpPr>
            <p:cNvPr id="85" name="Título 1"/>
            <p:cNvSpPr txBox="1">
              <a:spLocks/>
            </p:cNvSpPr>
            <p:nvPr/>
          </p:nvSpPr>
          <p:spPr>
            <a:xfrm>
              <a:off x="6477000" y="3472543"/>
              <a:ext cx="127606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lang="es-ES_tradnl" sz="1000" dirty="0"/>
            </a:p>
          </p:txBody>
        </p:sp>
        <p:cxnSp>
          <p:nvCxnSpPr>
            <p:cNvPr id="95" name="Conector recto 94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endParaRPr lang="es-ES_tradnl" sz="900" b="1" dirty="0"/>
            </a:p>
          </p:txBody>
        </p:sp>
      </p:grpSp>
      <p:sp>
        <p:nvSpPr>
          <p:cNvPr id="97" name="Título 1"/>
          <p:cNvSpPr txBox="1">
            <a:spLocks/>
          </p:cNvSpPr>
          <p:nvPr/>
        </p:nvSpPr>
        <p:spPr>
          <a:xfrm>
            <a:off x="3398099" y="8000099"/>
            <a:ext cx="1812074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000" dirty="0" err="1" smtClean="0"/>
              <a:t>Tarifas</a:t>
            </a:r>
            <a:endParaRPr lang="en-US" sz="1000" dirty="0"/>
          </a:p>
          <a:p>
            <a:pPr algn="l">
              <a:lnSpc>
                <a:spcPct val="100000"/>
              </a:lnSpc>
            </a:pPr>
            <a:r>
              <a:rPr lang="en-US" sz="1000" dirty="0" smtClean="0"/>
              <a:t> </a:t>
            </a:r>
          </a:p>
          <a:p>
            <a:pPr algn="l">
              <a:lnSpc>
                <a:spcPct val="100000"/>
              </a:lnSpc>
            </a:pPr>
            <a:r>
              <a:rPr lang="en-US" sz="1000" dirty="0" err="1" smtClean="0"/>
              <a:t>Hab</a:t>
            </a:r>
            <a:r>
              <a:rPr lang="en-US" sz="1000" dirty="0" smtClean="0"/>
              <a:t> Sencilla o </a:t>
            </a:r>
            <a:r>
              <a:rPr lang="en-US" sz="1000" dirty="0" err="1" smtClean="0"/>
              <a:t>Doble</a:t>
            </a:r>
            <a:r>
              <a:rPr lang="en-US" sz="1000" dirty="0" smtClean="0"/>
              <a:t>  $1,099.00</a:t>
            </a:r>
          </a:p>
          <a:p>
            <a:pPr algn="l">
              <a:lnSpc>
                <a:spcPct val="100000"/>
              </a:lnSpc>
            </a:pPr>
            <a:endParaRPr lang="en-US" sz="1000" dirty="0"/>
          </a:p>
        </p:txBody>
      </p:sp>
      <p:sp>
        <p:nvSpPr>
          <p:cNvPr id="98" name="Título 1"/>
          <p:cNvSpPr txBox="1">
            <a:spLocks/>
          </p:cNvSpPr>
          <p:nvPr/>
        </p:nvSpPr>
        <p:spPr>
          <a:xfrm>
            <a:off x="6457664" y="8027828"/>
            <a:ext cx="1110344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s-ES_tradnl"/>
            </a:defPPr>
            <a:lvl1pPr defTabSz="777240">
              <a:lnSpc>
                <a:spcPct val="90000"/>
              </a:lnSpc>
              <a:spcBef>
                <a:spcPct val="0"/>
              </a:spcBef>
              <a:buNone/>
              <a:defRPr sz="1000"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/>
              <a:t>Reservaciones</a:t>
            </a:r>
          </a:p>
          <a:p>
            <a:r>
              <a:rPr lang="es-ES_tradnl" dirty="0" smtClean="0"/>
              <a:t>Teléfono</a:t>
            </a:r>
          </a:p>
          <a:p>
            <a:r>
              <a:rPr lang="es-MX" dirty="0"/>
              <a:t>01 800 470 7000</a:t>
            </a:r>
            <a:endParaRPr lang="es-ES_tradnl" dirty="0" smtClean="0"/>
          </a:p>
          <a:p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3042" y="8037724"/>
            <a:ext cx="466858" cy="473001"/>
          </a:xfrm>
          <a:prstGeom prst="rect">
            <a:avLst/>
          </a:prstGeom>
        </p:spPr>
      </p:pic>
      <p:sp>
        <p:nvSpPr>
          <p:cNvPr id="99" name="Título 1"/>
          <p:cNvSpPr txBox="1">
            <a:spLocks/>
          </p:cNvSpPr>
          <p:nvPr/>
        </p:nvSpPr>
        <p:spPr>
          <a:xfrm>
            <a:off x="152531" y="8487100"/>
            <a:ext cx="1378017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900" b="1" dirty="0" smtClean="0"/>
              <a:t>Real de Minas Business Class</a:t>
            </a:r>
          </a:p>
          <a:p>
            <a:pPr algn="l">
              <a:lnSpc>
                <a:spcPct val="100000"/>
              </a:lnSpc>
            </a:pPr>
            <a:r>
              <a:rPr lang="en-US" sz="900" b="1" dirty="0" smtClean="0"/>
              <a:t>León, </a:t>
            </a:r>
            <a:r>
              <a:rPr lang="en-US" sz="900" b="1" dirty="0" err="1" smtClean="0"/>
              <a:t>Gto</a:t>
            </a:r>
            <a:r>
              <a:rPr lang="en-US" sz="900" b="1" dirty="0" smtClean="0"/>
              <a:t>. 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7622" y="8967205"/>
            <a:ext cx="467834" cy="478973"/>
          </a:xfrm>
          <a:prstGeom prst="rect">
            <a:avLst/>
          </a:prstGeom>
        </p:spPr>
      </p:pic>
      <p:sp>
        <p:nvSpPr>
          <p:cNvPr id="100" name="Título 1"/>
          <p:cNvSpPr txBox="1">
            <a:spLocks/>
          </p:cNvSpPr>
          <p:nvPr/>
        </p:nvSpPr>
        <p:spPr>
          <a:xfrm>
            <a:off x="257038" y="9448800"/>
            <a:ext cx="1378017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900" b="1" dirty="0" err="1" smtClean="0"/>
              <a:t>Imperio</a:t>
            </a:r>
            <a:r>
              <a:rPr lang="en-US" sz="900" b="1" dirty="0" smtClean="0"/>
              <a:t> de Angeles</a:t>
            </a:r>
          </a:p>
          <a:p>
            <a:pPr algn="l">
              <a:lnSpc>
                <a:spcPct val="100000"/>
              </a:lnSpc>
            </a:pPr>
            <a:r>
              <a:rPr lang="en-US" sz="900" b="1" dirty="0" smtClean="0"/>
              <a:t>San Miguel de Allende </a:t>
            </a:r>
          </a:p>
        </p:txBody>
      </p:sp>
      <p:sp>
        <p:nvSpPr>
          <p:cNvPr id="101" name="Título 1"/>
          <p:cNvSpPr txBox="1">
            <a:spLocks/>
          </p:cNvSpPr>
          <p:nvPr/>
        </p:nvSpPr>
        <p:spPr>
          <a:xfrm>
            <a:off x="6481115" y="8963999"/>
            <a:ext cx="1110344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defPPr>
              <a:defRPr lang="es-ES_tradnl"/>
            </a:defPPr>
            <a:lvl1pPr defTabSz="777240">
              <a:lnSpc>
                <a:spcPct val="90000"/>
              </a:lnSpc>
              <a:spcBef>
                <a:spcPct val="0"/>
              </a:spcBef>
              <a:buNone/>
              <a:defRPr sz="1000"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100" dirty="0" smtClean="0"/>
              <a:t>Rosalba Rojas</a:t>
            </a:r>
          </a:p>
          <a:p>
            <a:r>
              <a:rPr lang="es-ES_tradnl" sz="1100" dirty="0" smtClean="0"/>
              <a:t>Ejecutiva de </a:t>
            </a:r>
            <a:r>
              <a:rPr lang="es-ES_tradnl" sz="1100" dirty="0" err="1" smtClean="0"/>
              <a:t>Vtas</a:t>
            </a:r>
            <a:r>
              <a:rPr lang="es-ES_tradnl" sz="1100" dirty="0" smtClean="0"/>
              <a:t>.</a:t>
            </a:r>
          </a:p>
          <a:p>
            <a:r>
              <a:rPr lang="es-ES_tradnl" dirty="0" smtClean="0"/>
              <a:t>Tel. (415) 152.93.00</a:t>
            </a:r>
          </a:p>
          <a:p>
            <a:r>
              <a:rPr lang="es-ES_tradnl" dirty="0" smtClean="0"/>
              <a:t>Ext.  413</a:t>
            </a:r>
          </a:p>
          <a:p>
            <a:r>
              <a:rPr lang="es-ES_tradnl" dirty="0" smtClean="0"/>
              <a:t>Cel. (415) 101 90 83</a:t>
            </a:r>
          </a:p>
          <a:p>
            <a:endParaRPr lang="es-ES_tradnl" dirty="0"/>
          </a:p>
        </p:txBody>
      </p:sp>
      <p:sp>
        <p:nvSpPr>
          <p:cNvPr id="102" name="Título 1"/>
          <p:cNvSpPr txBox="1">
            <a:spLocks/>
          </p:cNvSpPr>
          <p:nvPr/>
        </p:nvSpPr>
        <p:spPr>
          <a:xfrm>
            <a:off x="3389758" y="8945619"/>
            <a:ext cx="1812074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000" dirty="0" err="1" smtClean="0"/>
              <a:t>Tarifas</a:t>
            </a:r>
            <a:r>
              <a:rPr lang="en-US" sz="1000" dirty="0" smtClean="0"/>
              <a:t> – Sencilla o </a:t>
            </a:r>
            <a:r>
              <a:rPr lang="en-US" sz="1000" dirty="0" err="1" smtClean="0"/>
              <a:t>Doble</a:t>
            </a:r>
            <a:endParaRPr lang="en-US" sz="1000" dirty="0" smtClean="0"/>
          </a:p>
          <a:p>
            <a:pPr algn="l">
              <a:lnSpc>
                <a:spcPct val="100000"/>
              </a:lnSpc>
            </a:pPr>
            <a:r>
              <a:rPr lang="en-US" sz="1000" b="1" dirty="0" smtClean="0"/>
              <a:t>De Dom a </a:t>
            </a:r>
            <a:r>
              <a:rPr lang="en-US" sz="1000" b="1" dirty="0" err="1" smtClean="0"/>
              <a:t>Jueves</a:t>
            </a:r>
            <a:r>
              <a:rPr lang="en-US" sz="1000" b="1" dirty="0" smtClean="0"/>
              <a:t> $1,388. 00 </a:t>
            </a:r>
          </a:p>
          <a:p>
            <a:pPr algn="l">
              <a:lnSpc>
                <a:spcPct val="100000"/>
              </a:lnSpc>
            </a:pPr>
            <a:r>
              <a:rPr lang="en-US" sz="1000" dirty="0" smtClean="0"/>
              <a:t>Viernes a </a:t>
            </a:r>
            <a:r>
              <a:rPr lang="en-US" sz="1000" dirty="0" err="1" smtClean="0"/>
              <a:t>Sabado</a:t>
            </a:r>
            <a:r>
              <a:rPr lang="en-US" sz="1000" dirty="0" smtClean="0"/>
              <a:t> $ 3,690.00</a:t>
            </a:r>
          </a:p>
          <a:p>
            <a:pPr algn="l">
              <a:lnSpc>
                <a:spcPct val="100000"/>
              </a:lnSpc>
            </a:pPr>
            <a:r>
              <a:rPr lang="en-US" sz="1000" dirty="0" smtClean="0"/>
              <a:t>            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1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Costo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en-US" sz="1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noche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991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grpSp>
        <p:nvGrpSpPr>
          <p:cNvPr id="69" name="Agrupar 68"/>
          <p:cNvGrpSpPr/>
          <p:nvPr/>
        </p:nvGrpSpPr>
        <p:grpSpPr>
          <a:xfrm>
            <a:off x="185057" y="1673585"/>
            <a:ext cx="7546741" cy="1051372"/>
            <a:chOff x="185057" y="3472542"/>
            <a:chExt cx="7546741" cy="1051372"/>
          </a:xfrm>
        </p:grpSpPr>
        <p:sp>
          <p:nvSpPr>
            <p:cNvPr id="70" name="Título 1"/>
            <p:cNvSpPr txBox="1">
              <a:spLocks/>
            </p:cNvSpPr>
            <p:nvPr/>
          </p:nvSpPr>
          <p:spPr>
            <a:xfrm>
              <a:off x="1545770" y="3472542"/>
              <a:ext cx="1752601" cy="105137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92500"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MX" sz="1000" b="1" u="sng" dirty="0" smtClean="0"/>
                <a:t>San Miguel de Allende</a:t>
              </a:r>
            </a:p>
            <a:p>
              <a:pPr algn="l"/>
              <a:r>
                <a:rPr lang="es-ES_tradnl" sz="1000" dirty="0" smtClean="0"/>
                <a:t>Salida Real a Querétaro No. 189-A</a:t>
              </a:r>
            </a:p>
            <a:p>
              <a:pPr algn="l"/>
              <a:r>
                <a:rPr lang="es-ES_tradnl" sz="1000" dirty="0" smtClean="0"/>
                <a:t>San Miguel de Allende, </a:t>
              </a:r>
              <a:r>
                <a:rPr lang="es-ES_tradnl" sz="1000" dirty="0" err="1" smtClean="0"/>
                <a:t>Gto</a:t>
              </a:r>
              <a:r>
                <a:rPr lang="es-ES_tradnl" sz="1000" dirty="0" smtClean="0"/>
                <a:t>.</a:t>
              </a:r>
              <a:br>
                <a:rPr lang="es-ES_tradnl" sz="1000" dirty="0" smtClean="0"/>
              </a:br>
              <a:r>
                <a:rPr lang="es-ES_tradnl" sz="1000" dirty="0" smtClean="0"/>
                <a:t/>
              </a:r>
              <a:br>
                <a:rPr lang="es-ES_tradnl" sz="1000" dirty="0" smtClean="0"/>
              </a:br>
              <a:r>
                <a:rPr lang="es-ES_tradnl" sz="1000" dirty="0"/>
                <a:t>T. </a:t>
              </a:r>
              <a:r>
                <a:rPr lang="es-ES_tradnl" sz="1000" dirty="0" smtClean="0"/>
                <a:t>(415) 154-72 61  &amp; 154.6965</a:t>
              </a:r>
              <a:r>
                <a:rPr lang="es-ES_tradnl" sz="1000" dirty="0"/>
                <a:t/>
              </a:r>
              <a:br>
                <a:rPr lang="es-ES_tradnl" sz="1000" dirty="0"/>
              </a:br>
              <a:r>
                <a:rPr lang="es-ES_tradnl" sz="1000" dirty="0" smtClean="0"/>
                <a:t>ventas@hotelcasaprimavera.com</a:t>
              </a:r>
              <a:endParaRPr lang="es-ES_tradnl" sz="1000" dirty="0"/>
            </a:p>
          </p:txBody>
        </p:sp>
        <p:sp>
          <p:nvSpPr>
            <p:cNvPr id="71" name="Rectángulo 70"/>
            <p:cNvSpPr/>
            <p:nvPr/>
          </p:nvSpPr>
          <p:spPr>
            <a:xfrm>
              <a:off x="185057" y="3472543"/>
              <a:ext cx="1240972" cy="881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3" name="Título 1"/>
            <p:cNvSpPr txBox="1">
              <a:spLocks/>
            </p:cNvSpPr>
            <p:nvPr/>
          </p:nvSpPr>
          <p:spPr>
            <a:xfrm>
              <a:off x="52578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MX" sz="1000" dirty="0" smtClean="0"/>
                <a:t>Con Impuestos</a:t>
              </a:r>
              <a:endParaRPr lang="es-ES_tradnl" sz="1000" dirty="0" smtClean="0"/>
            </a:p>
            <a:p>
              <a:pPr algn="l"/>
              <a:r>
                <a:rPr lang="es-ES_tradnl" sz="1000" dirty="0" smtClean="0"/>
                <a:t>Desayuno Americano</a:t>
              </a:r>
              <a:endParaRPr lang="es-ES_tradnl" sz="1000" dirty="0"/>
            </a:p>
          </p:txBody>
        </p:sp>
        <p:sp>
          <p:nvSpPr>
            <p:cNvPr id="74" name="Título 1"/>
            <p:cNvSpPr txBox="1">
              <a:spLocks/>
            </p:cNvSpPr>
            <p:nvPr/>
          </p:nvSpPr>
          <p:spPr>
            <a:xfrm>
              <a:off x="6455734" y="3472543"/>
              <a:ext cx="1276064" cy="89194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Francisco Ramírez</a:t>
              </a:r>
            </a:p>
            <a:p>
              <a:pPr algn="l"/>
              <a:r>
                <a:rPr lang="es-ES_tradnl" sz="1000" dirty="0" err="1" smtClean="0"/>
                <a:t>Cel</a:t>
              </a:r>
              <a:r>
                <a:rPr lang="es-ES_tradnl" sz="1000" dirty="0" smtClean="0"/>
                <a:t> (415) 109-99 59</a:t>
              </a:r>
            </a:p>
            <a:p>
              <a:pPr algn="l"/>
              <a:endParaRPr lang="es-ES_tradnl" sz="1000" dirty="0"/>
            </a:p>
            <a:p>
              <a:pPr algn="l"/>
              <a:r>
                <a:rPr lang="es-ES_tradnl" sz="1000" dirty="0" smtClean="0"/>
                <a:t>Jorge F. Sandoval</a:t>
              </a:r>
            </a:p>
            <a:p>
              <a:pPr algn="l"/>
              <a:r>
                <a:rPr lang="es-ES_tradnl" sz="1000" dirty="0" smtClean="0"/>
                <a:t>(415) 154.72 61 Ext 129</a:t>
              </a:r>
            </a:p>
            <a:p>
              <a:pPr algn="l"/>
              <a:endParaRPr lang="es-ES_tradnl" sz="1000" dirty="0"/>
            </a:p>
          </p:txBody>
        </p:sp>
        <p:cxnSp>
          <p:nvCxnSpPr>
            <p:cNvPr id="75" name="Conector recto 74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900" b="1" dirty="0" smtClean="0"/>
                <a:t>Hotel Casa Primavera</a:t>
              </a:r>
            </a:p>
            <a:p>
              <a:pPr algn="l">
                <a:lnSpc>
                  <a:spcPct val="100000"/>
                </a:lnSpc>
              </a:pPr>
              <a:r>
                <a:rPr lang="en-US" sz="900" b="1" dirty="0" smtClean="0"/>
                <a:t>San Miguel de Allende</a:t>
              </a:r>
              <a:endParaRPr lang="es-ES_tradnl" sz="900" b="1" dirty="0"/>
            </a:p>
          </p:txBody>
        </p:sp>
      </p:grpSp>
      <p:grpSp>
        <p:nvGrpSpPr>
          <p:cNvPr id="86" name="Agrupar 68"/>
          <p:cNvGrpSpPr/>
          <p:nvPr/>
        </p:nvGrpSpPr>
        <p:grpSpPr>
          <a:xfrm>
            <a:off x="137431" y="3357782"/>
            <a:ext cx="7402287" cy="457200"/>
            <a:chOff x="185057" y="3986923"/>
            <a:chExt cx="7402287" cy="457200"/>
          </a:xfrm>
        </p:grpSpPr>
        <p:cxnSp>
          <p:nvCxnSpPr>
            <p:cNvPr id="92" name="Conector recto 91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endParaRPr lang="es-ES_tradnl" sz="900" b="1" dirty="0"/>
            </a:p>
          </p:txBody>
        </p:sp>
      </p:grpSp>
      <p:grpSp>
        <p:nvGrpSpPr>
          <p:cNvPr id="22" name="Agrupar 68"/>
          <p:cNvGrpSpPr/>
          <p:nvPr/>
        </p:nvGrpSpPr>
        <p:grpSpPr>
          <a:xfrm>
            <a:off x="137430" y="3953744"/>
            <a:ext cx="7402287" cy="907284"/>
            <a:chOff x="185057" y="3472543"/>
            <a:chExt cx="7402287" cy="971580"/>
          </a:xfrm>
        </p:grpSpPr>
        <p:sp>
          <p:nvSpPr>
            <p:cNvPr id="24" name="Rectángulo 23"/>
            <p:cNvSpPr/>
            <p:nvPr/>
          </p:nvSpPr>
          <p:spPr>
            <a:xfrm>
              <a:off x="185057" y="3472543"/>
              <a:ext cx="1240972" cy="88174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/>
            <a:p>
              <a:pPr defTabSz="777240">
                <a:lnSpc>
                  <a:spcPct val="90000"/>
                </a:lnSpc>
                <a:spcBef>
                  <a:spcPct val="0"/>
                </a:spcBef>
              </a:pPr>
              <a:endParaRPr lang="es-ES_tradnl" sz="1000" dirty="0">
                <a:solidFill>
                  <a:schemeClr val="tx1"/>
                </a:solidFill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28" name="Conector recto 27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</p:cxnSp>
        <p:sp>
          <p:nvSpPr>
            <p:cNvPr id="29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defPPr>
                <a:defRPr lang="es-ES_tradnl"/>
              </a:defPPr>
              <a:lvl1pPr defTabSz="777240">
                <a:lnSpc>
                  <a:spcPct val="90000"/>
                </a:lnSpc>
                <a:spcBef>
                  <a:spcPct val="0"/>
                </a:spcBef>
                <a:buNone/>
                <a:defRPr sz="1000">
                  <a:latin typeface="+mj-lt"/>
                  <a:ea typeface="+mj-ea"/>
                  <a:cs typeface="+mj-cs"/>
                </a:defRPr>
              </a:lvl1pPr>
            </a:lstStyle>
            <a:p>
              <a:endParaRPr lang="es-ES_tradnl" dirty="0"/>
            </a:p>
          </p:txBody>
        </p:sp>
      </p:grpSp>
      <p:grpSp>
        <p:nvGrpSpPr>
          <p:cNvPr id="32" name="Agrupar 68"/>
          <p:cNvGrpSpPr/>
          <p:nvPr/>
        </p:nvGrpSpPr>
        <p:grpSpPr>
          <a:xfrm>
            <a:off x="204393" y="4914287"/>
            <a:ext cx="7568007" cy="971580"/>
            <a:chOff x="185057" y="3472543"/>
            <a:chExt cx="7568007" cy="971580"/>
          </a:xfrm>
        </p:grpSpPr>
        <p:sp>
          <p:nvSpPr>
            <p:cNvPr id="37" name="Título 1"/>
            <p:cNvSpPr txBox="1">
              <a:spLocks/>
            </p:cNvSpPr>
            <p:nvPr/>
          </p:nvSpPr>
          <p:spPr>
            <a:xfrm>
              <a:off x="6477000" y="3472543"/>
              <a:ext cx="127606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lang="es-ES_tradnl" sz="1000" dirty="0"/>
            </a:p>
          </p:txBody>
        </p:sp>
        <p:cxnSp>
          <p:nvCxnSpPr>
            <p:cNvPr id="38" name="Conector recto 37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endParaRPr lang="es-ES_tradnl" sz="900" b="1" dirty="0"/>
            </a:p>
          </p:txBody>
        </p:sp>
      </p:grpSp>
      <p:cxnSp>
        <p:nvCxnSpPr>
          <p:cNvPr id="44" name="Conector recto 43"/>
          <p:cNvCxnSpPr/>
          <p:nvPr/>
        </p:nvCxnSpPr>
        <p:spPr>
          <a:xfrm>
            <a:off x="204394" y="4777137"/>
            <a:ext cx="7402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68"/>
          <p:cNvGrpSpPr/>
          <p:nvPr/>
        </p:nvGrpSpPr>
        <p:grpSpPr>
          <a:xfrm>
            <a:off x="204394" y="5968462"/>
            <a:ext cx="7568007" cy="971580"/>
            <a:chOff x="185057" y="3472543"/>
            <a:chExt cx="7568007" cy="971580"/>
          </a:xfrm>
        </p:grpSpPr>
        <p:sp>
          <p:nvSpPr>
            <p:cNvPr id="49" name="Título 1"/>
            <p:cNvSpPr txBox="1">
              <a:spLocks/>
            </p:cNvSpPr>
            <p:nvPr/>
          </p:nvSpPr>
          <p:spPr>
            <a:xfrm>
              <a:off x="6477000" y="3472543"/>
              <a:ext cx="127606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lang="es-ES_tradnl" sz="1000" dirty="0"/>
            </a:p>
          </p:txBody>
        </p:sp>
        <p:cxnSp>
          <p:nvCxnSpPr>
            <p:cNvPr id="50" name="Conector recto 49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endParaRPr lang="es-ES_tradnl" sz="900" b="1" dirty="0"/>
            </a:p>
          </p:txBody>
        </p:sp>
      </p:grpSp>
      <p:grpSp>
        <p:nvGrpSpPr>
          <p:cNvPr id="55" name="Agrupar 68"/>
          <p:cNvGrpSpPr/>
          <p:nvPr/>
        </p:nvGrpSpPr>
        <p:grpSpPr>
          <a:xfrm>
            <a:off x="185057" y="7026876"/>
            <a:ext cx="7568007" cy="946023"/>
            <a:chOff x="185057" y="3472543"/>
            <a:chExt cx="7568007" cy="971580"/>
          </a:xfrm>
        </p:grpSpPr>
        <p:sp>
          <p:nvSpPr>
            <p:cNvPr id="59" name="Título 1"/>
            <p:cNvSpPr txBox="1">
              <a:spLocks/>
            </p:cNvSpPr>
            <p:nvPr/>
          </p:nvSpPr>
          <p:spPr>
            <a:xfrm>
              <a:off x="6477000" y="3472543"/>
              <a:ext cx="127606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lang="es-ES_tradnl" sz="1000" dirty="0"/>
            </a:p>
          </p:txBody>
        </p:sp>
        <p:cxnSp>
          <p:nvCxnSpPr>
            <p:cNvPr id="60" name="Conector recto 59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endParaRPr lang="es-ES_tradnl" sz="900" b="1" dirty="0"/>
            </a:p>
          </p:txBody>
        </p:sp>
      </p:grpSp>
      <p:grpSp>
        <p:nvGrpSpPr>
          <p:cNvPr id="66" name="Agrupar 68"/>
          <p:cNvGrpSpPr/>
          <p:nvPr/>
        </p:nvGrpSpPr>
        <p:grpSpPr>
          <a:xfrm>
            <a:off x="189172" y="7998910"/>
            <a:ext cx="7568007" cy="909717"/>
            <a:chOff x="185057" y="3472543"/>
            <a:chExt cx="7568007" cy="971580"/>
          </a:xfrm>
        </p:grpSpPr>
        <p:sp>
          <p:nvSpPr>
            <p:cNvPr id="78" name="Título 1"/>
            <p:cNvSpPr txBox="1">
              <a:spLocks/>
            </p:cNvSpPr>
            <p:nvPr/>
          </p:nvSpPr>
          <p:spPr>
            <a:xfrm>
              <a:off x="6477000" y="3472543"/>
              <a:ext cx="127606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lang="es-ES_tradnl" sz="1000" dirty="0"/>
            </a:p>
          </p:txBody>
        </p:sp>
        <p:cxnSp>
          <p:nvCxnSpPr>
            <p:cNvPr id="79" name="Conector recto 78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endParaRPr lang="es-ES_tradnl" sz="900" b="1" dirty="0"/>
            </a:p>
          </p:txBody>
        </p:sp>
      </p:grpSp>
      <p:grpSp>
        <p:nvGrpSpPr>
          <p:cNvPr id="81" name="Agrupar 68"/>
          <p:cNvGrpSpPr/>
          <p:nvPr/>
        </p:nvGrpSpPr>
        <p:grpSpPr>
          <a:xfrm>
            <a:off x="204395" y="8970573"/>
            <a:ext cx="7568007" cy="909717"/>
            <a:chOff x="185057" y="3472543"/>
            <a:chExt cx="7568007" cy="971580"/>
          </a:xfrm>
        </p:grpSpPr>
        <p:sp>
          <p:nvSpPr>
            <p:cNvPr id="85" name="Título 1"/>
            <p:cNvSpPr txBox="1">
              <a:spLocks/>
            </p:cNvSpPr>
            <p:nvPr/>
          </p:nvSpPr>
          <p:spPr>
            <a:xfrm>
              <a:off x="6477000" y="3472543"/>
              <a:ext cx="127606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lang="es-ES_tradnl" sz="1000" dirty="0"/>
            </a:p>
          </p:txBody>
        </p:sp>
        <p:cxnSp>
          <p:nvCxnSpPr>
            <p:cNvPr id="95" name="Conector recto 94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endParaRPr lang="es-ES_tradnl" sz="900" b="1" dirty="0"/>
            </a:p>
          </p:txBody>
        </p:sp>
      </p:grp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l="8364" r="4250"/>
          <a:stretch/>
        </p:blipFill>
        <p:spPr>
          <a:xfrm>
            <a:off x="495987" y="1737903"/>
            <a:ext cx="523858" cy="424479"/>
          </a:xfrm>
          <a:prstGeom prst="rect">
            <a:avLst/>
          </a:prstGeom>
        </p:spPr>
      </p:pic>
      <p:sp>
        <p:nvSpPr>
          <p:cNvPr id="103" name="Título 1"/>
          <p:cNvSpPr txBox="1">
            <a:spLocks/>
          </p:cNvSpPr>
          <p:nvPr/>
        </p:nvSpPr>
        <p:spPr>
          <a:xfrm>
            <a:off x="3418111" y="1695292"/>
            <a:ext cx="1812074" cy="9830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000" dirty="0" err="1" smtClean="0"/>
              <a:t>Tarifas</a:t>
            </a:r>
            <a:r>
              <a:rPr lang="en-US" sz="1000" dirty="0" smtClean="0"/>
              <a:t> – </a:t>
            </a:r>
          </a:p>
          <a:p>
            <a:pPr algn="l">
              <a:lnSpc>
                <a:spcPct val="100000"/>
              </a:lnSpc>
            </a:pPr>
            <a:r>
              <a:rPr lang="en-US" sz="1000" b="1" dirty="0" err="1" smtClean="0"/>
              <a:t>Habitación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Sencilla</a:t>
            </a:r>
            <a:r>
              <a:rPr lang="en-US" sz="1000" b="1" dirty="0" smtClean="0"/>
              <a:t> </a:t>
            </a:r>
          </a:p>
          <a:p>
            <a:pPr algn="l">
              <a:lnSpc>
                <a:spcPct val="100000"/>
              </a:lnSpc>
            </a:pPr>
            <a:r>
              <a:rPr lang="en-US" sz="1000" b="1" dirty="0" smtClean="0"/>
              <a:t>De Dom  a </a:t>
            </a:r>
            <a:r>
              <a:rPr lang="en-US" sz="1000" b="1" dirty="0" err="1" smtClean="0"/>
              <a:t>Jue</a:t>
            </a:r>
            <a:r>
              <a:rPr lang="en-US" sz="1000" b="1" dirty="0" smtClean="0"/>
              <a:t>      $1,062.00 </a:t>
            </a:r>
          </a:p>
          <a:p>
            <a:pPr algn="l">
              <a:lnSpc>
                <a:spcPct val="100000"/>
              </a:lnSpc>
            </a:pP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 &amp; </a:t>
            </a:r>
            <a:r>
              <a:rPr lang="en-US" sz="1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Sáb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$1,500.00</a:t>
            </a:r>
          </a:p>
          <a:p>
            <a:pPr algn="l">
              <a:lnSpc>
                <a:spcPct val="100000"/>
              </a:lnSpc>
            </a:pPr>
            <a:r>
              <a:rPr lang="en-US" sz="1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Habitación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Doble</a:t>
            </a:r>
            <a:endParaRPr lang="en-US" sz="1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lnSpc>
                <a:spcPct val="100000"/>
              </a:lnSpc>
            </a:pP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Dom  a </a:t>
            </a:r>
            <a:r>
              <a:rPr lang="en-US" sz="1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Jue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$1,250.00</a:t>
            </a:r>
          </a:p>
          <a:p>
            <a:pPr algn="l">
              <a:lnSpc>
                <a:spcPct val="100000"/>
              </a:lnSpc>
            </a:pP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 &amp; </a:t>
            </a:r>
            <a:r>
              <a:rPr lang="en-US" sz="1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Sáb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$1,650.00</a:t>
            </a:r>
          </a:p>
          <a:p>
            <a:pPr algn="l">
              <a:lnSpc>
                <a:spcPct val="100000"/>
              </a:lnSpc>
            </a:pP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" y="2724363"/>
            <a:ext cx="895349" cy="501176"/>
          </a:xfrm>
          <a:prstGeom prst="rect">
            <a:avLst/>
          </a:prstGeom>
        </p:spPr>
      </p:pic>
      <p:sp>
        <p:nvSpPr>
          <p:cNvPr id="41" name="Título 1"/>
          <p:cNvSpPr txBox="1">
            <a:spLocks/>
          </p:cNvSpPr>
          <p:nvPr/>
        </p:nvSpPr>
        <p:spPr>
          <a:xfrm>
            <a:off x="185058" y="3256299"/>
            <a:ext cx="1240972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900" b="1" dirty="0" smtClean="0"/>
              <a:t>Hotel Camino Real</a:t>
            </a:r>
          </a:p>
          <a:p>
            <a:pPr algn="l">
              <a:lnSpc>
                <a:spcPct val="100000"/>
              </a:lnSpc>
            </a:pPr>
            <a:r>
              <a:rPr lang="en-US" sz="900" b="1" dirty="0" err="1" smtClean="0"/>
              <a:t>Pedregal</a:t>
            </a:r>
            <a:r>
              <a:rPr lang="en-US" sz="900" b="1" dirty="0" smtClean="0"/>
              <a:t> –Cd. de México</a:t>
            </a:r>
            <a:endParaRPr lang="es-ES_tradnl" sz="900" b="1" dirty="0"/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490431" y="2691252"/>
            <a:ext cx="1752601" cy="10513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000" b="1" u="sng" dirty="0" smtClean="0"/>
              <a:t>Ciudad de México</a:t>
            </a:r>
          </a:p>
          <a:p>
            <a:pPr algn="l"/>
            <a:endParaRPr lang="es-MX" sz="1000" b="1" u="sng" dirty="0" smtClean="0"/>
          </a:p>
          <a:p>
            <a:pPr algn="l"/>
            <a:r>
              <a:rPr lang="es-ES_tradnl" sz="1000" dirty="0" smtClean="0"/>
              <a:t>Periférico Sur Núm. 3647</a:t>
            </a:r>
          </a:p>
          <a:p>
            <a:pPr algn="l"/>
            <a:r>
              <a:rPr lang="es-ES_tradnl" sz="1000" dirty="0" smtClean="0"/>
              <a:t>Col. Héroes de Padierna</a:t>
            </a:r>
            <a:br>
              <a:rPr lang="es-ES_tradnl" sz="1000" dirty="0" smtClean="0"/>
            </a:br>
            <a:r>
              <a:rPr lang="es-ES_tradnl" sz="1000" dirty="0" smtClean="0"/>
              <a:t>Ciudad de México- C.P. 10700</a:t>
            </a:r>
            <a:br>
              <a:rPr lang="es-ES_tradnl" sz="1000" dirty="0" smtClean="0"/>
            </a:br>
            <a:r>
              <a:rPr lang="es-ES_tradnl" sz="1000" dirty="0"/>
              <a:t>T. </a:t>
            </a:r>
            <a:r>
              <a:rPr lang="es-ES_tradnl" sz="1000" dirty="0" smtClean="0"/>
              <a:t>(55) 5449-36-50</a:t>
            </a:r>
            <a:r>
              <a:rPr lang="es-ES_tradnl" sz="1000" dirty="0"/>
              <a:t/>
            </a:r>
            <a:br>
              <a:rPr lang="es-ES_tradnl" sz="1000" dirty="0"/>
            </a:br>
            <a:r>
              <a:rPr lang="es-ES_tradnl" sz="1000" dirty="0" smtClean="0"/>
              <a:t>yazmin.Jimenez@caminoreal.com.mx</a:t>
            </a:r>
            <a:endParaRPr lang="es-ES_tradnl" sz="1000" dirty="0"/>
          </a:p>
        </p:txBody>
      </p:sp>
      <p:sp>
        <p:nvSpPr>
          <p:cNvPr id="43" name="Título 1"/>
          <p:cNvSpPr txBox="1">
            <a:spLocks/>
          </p:cNvSpPr>
          <p:nvPr/>
        </p:nvSpPr>
        <p:spPr>
          <a:xfrm>
            <a:off x="3390496" y="2646752"/>
            <a:ext cx="1812074" cy="983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000" dirty="0" err="1" smtClean="0"/>
              <a:t>Tarifas</a:t>
            </a:r>
            <a:r>
              <a:rPr lang="en-US" sz="1000" dirty="0" smtClean="0"/>
              <a:t> – </a:t>
            </a:r>
            <a:r>
              <a:rPr lang="en-US" sz="1000" dirty="0" err="1" smtClean="0"/>
              <a:t>Mxp</a:t>
            </a:r>
            <a:r>
              <a:rPr lang="en-US" sz="1000" dirty="0" smtClean="0"/>
              <a:t>.</a:t>
            </a:r>
          </a:p>
          <a:p>
            <a:pPr algn="l">
              <a:lnSpc>
                <a:spcPct val="100000"/>
              </a:lnSpc>
            </a:pPr>
            <a:r>
              <a:rPr lang="en-US" sz="1000" b="1" dirty="0" smtClean="0"/>
              <a:t>De </a:t>
            </a:r>
            <a:r>
              <a:rPr lang="en-US" sz="1000" b="1" dirty="0" err="1" smtClean="0"/>
              <a:t>Lujo</a:t>
            </a:r>
            <a:r>
              <a:rPr lang="en-US" sz="1000" b="1" dirty="0" smtClean="0"/>
              <a:t>                $1,430.00</a:t>
            </a:r>
          </a:p>
          <a:p>
            <a:pPr algn="l">
              <a:lnSpc>
                <a:spcPct val="100000"/>
              </a:lnSpc>
            </a:pP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 Club             $1,980.00</a:t>
            </a:r>
          </a:p>
          <a:p>
            <a:pPr algn="l">
              <a:lnSpc>
                <a:spcPct val="100000"/>
              </a:lnSpc>
            </a:pP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Jr. Suite                $2,680.00</a:t>
            </a:r>
          </a:p>
          <a:p>
            <a:pPr algn="l">
              <a:lnSpc>
                <a:spcPct val="100000"/>
              </a:lnSpc>
            </a:pP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 Suite        $3,780.00</a:t>
            </a:r>
          </a:p>
          <a:p>
            <a:pPr algn="l">
              <a:lnSpc>
                <a:spcPct val="100000"/>
              </a:lnSpc>
            </a:pP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ítulo 1"/>
          <p:cNvSpPr txBox="1">
            <a:spLocks/>
          </p:cNvSpPr>
          <p:nvPr/>
        </p:nvSpPr>
        <p:spPr>
          <a:xfrm>
            <a:off x="5230185" y="2673805"/>
            <a:ext cx="1202469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000" dirty="0" smtClean="0"/>
              <a:t>MAS  Impuestos</a:t>
            </a:r>
            <a:endParaRPr lang="es-ES_tradnl" sz="1000" dirty="0" smtClean="0"/>
          </a:p>
          <a:p>
            <a:pPr algn="l"/>
            <a:r>
              <a:rPr lang="es-ES_tradnl" sz="1000" dirty="0" smtClean="0"/>
              <a:t>Desayuno Continental</a:t>
            </a:r>
            <a:endParaRPr lang="es-ES_tradnl" sz="1000" dirty="0"/>
          </a:p>
        </p:txBody>
      </p:sp>
      <p:sp>
        <p:nvSpPr>
          <p:cNvPr id="47" name="Título 1"/>
          <p:cNvSpPr txBox="1">
            <a:spLocks/>
          </p:cNvSpPr>
          <p:nvPr/>
        </p:nvSpPr>
        <p:spPr>
          <a:xfrm>
            <a:off x="6432654" y="2662538"/>
            <a:ext cx="1276064" cy="891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1000" dirty="0" smtClean="0"/>
              <a:t>Martha Zamora</a:t>
            </a:r>
          </a:p>
          <a:p>
            <a:pPr algn="l"/>
            <a:r>
              <a:rPr lang="es-ES_tradnl" sz="1000" dirty="0" err="1" smtClean="0"/>
              <a:t>Gte</a:t>
            </a:r>
            <a:r>
              <a:rPr lang="es-ES_tradnl" sz="1000" dirty="0" smtClean="0"/>
              <a:t>. de Ventas </a:t>
            </a:r>
          </a:p>
          <a:p>
            <a:pPr algn="l"/>
            <a:r>
              <a:rPr lang="es-ES_tradnl" sz="1000" dirty="0" smtClean="0"/>
              <a:t>Tel (55) 5449-36.50</a:t>
            </a:r>
          </a:p>
          <a:p>
            <a:pPr algn="l"/>
            <a:r>
              <a:rPr lang="es-ES_tradnl" sz="1000" dirty="0" smtClean="0"/>
              <a:t>Ext.  8879</a:t>
            </a:r>
          </a:p>
          <a:p>
            <a:pPr algn="l"/>
            <a:endParaRPr lang="es-ES_tradnl" sz="1000" dirty="0"/>
          </a:p>
          <a:p>
            <a:pPr algn="l"/>
            <a:endParaRPr lang="es-ES_tradnl" sz="1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584" y="3857654"/>
            <a:ext cx="975344" cy="371260"/>
          </a:xfrm>
          <a:prstGeom prst="rect">
            <a:avLst/>
          </a:prstGeom>
        </p:spPr>
      </p:pic>
      <p:sp>
        <p:nvSpPr>
          <p:cNvPr id="48" name="Título 1"/>
          <p:cNvSpPr txBox="1">
            <a:spLocks/>
          </p:cNvSpPr>
          <p:nvPr/>
        </p:nvSpPr>
        <p:spPr>
          <a:xfrm>
            <a:off x="185057" y="4228405"/>
            <a:ext cx="1240972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900" b="1" dirty="0" smtClean="0"/>
              <a:t>Hotel WYNDHAM </a:t>
            </a:r>
          </a:p>
          <a:p>
            <a:pPr>
              <a:lnSpc>
                <a:spcPct val="100000"/>
              </a:lnSpc>
            </a:pPr>
            <a:r>
              <a:rPr lang="en-US" sz="900" b="1" dirty="0" smtClean="0"/>
              <a:t>Garden  LEON</a:t>
            </a:r>
            <a:endParaRPr lang="es-ES_tradnl" sz="900" b="1" dirty="0"/>
          </a:p>
        </p:txBody>
      </p:sp>
      <p:sp>
        <p:nvSpPr>
          <p:cNvPr id="52" name="Título 1"/>
          <p:cNvSpPr txBox="1">
            <a:spLocks/>
          </p:cNvSpPr>
          <p:nvPr/>
        </p:nvSpPr>
        <p:spPr>
          <a:xfrm>
            <a:off x="1522929" y="3814982"/>
            <a:ext cx="1752601" cy="10513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000" b="1" u="sng" dirty="0" smtClean="0"/>
              <a:t>León, </a:t>
            </a:r>
            <a:r>
              <a:rPr lang="es-MX" sz="1000" b="1" u="sng" dirty="0" err="1" smtClean="0"/>
              <a:t>Gto</a:t>
            </a:r>
            <a:r>
              <a:rPr lang="es-MX" sz="1000" b="1" u="sng" dirty="0" smtClean="0"/>
              <a:t>.</a:t>
            </a:r>
          </a:p>
          <a:p>
            <a:pPr algn="l"/>
            <a:endParaRPr lang="es-MX" sz="1000" b="1" u="sng" dirty="0" smtClean="0"/>
          </a:p>
          <a:p>
            <a:pPr algn="l"/>
            <a:r>
              <a:rPr lang="es-ES_tradnl" sz="1000" dirty="0" err="1" smtClean="0"/>
              <a:t>Blv</a:t>
            </a:r>
            <a:r>
              <a:rPr lang="es-ES_tradnl" sz="1000" dirty="0" smtClean="0"/>
              <a:t>. Adolfo López Mateos </a:t>
            </a:r>
            <a:r>
              <a:rPr lang="es-ES_tradnl" sz="1000" dirty="0" err="1" smtClean="0"/>
              <a:t>Ote</a:t>
            </a:r>
            <a:r>
              <a:rPr lang="es-ES_tradnl" sz="1000" dirty="0" smtClean="0"/>
              <a:t>.- No. 2,510</a:t>
            </a:r>
          </a:p>
          <a:p>
            <a:pPr algn="l"/>
            <a:r>
              <a:rPr lang="es-ES_tradnl" sz="1000" dirty="0" smtClean="0"/>
              <a:t>Col Jardines de Jerez</a:t>
            </a:r>
            <a:br>
              <a:rPr lang="es-ES_tradnl" sz="1000" dirty="0" smtClean="0"/>
            </a:br>
            <a:r>
              <a:rPr lang="es-ES_tradnl" sz="1000" dirty="0" smtClean="0"/>
              <a:t>León, </a:t>
            </a:r>
            <a:r>
              <a:rPr lang="es-ES_tradnl" sz="1000" dirty="0" err="1" smtClean="0"/>
              <a:t>Gto</a:t>
            </a:r>
            <a:r>
              <a:rPr lang="es-ES_tradnl" sz="1000" dirty="0" smtClean="0"/>
              <a:t>. – C.P. </a:t>
            </a:r>
            <a:r>
              <a:rPr lang="es-MX" sz="900" dirty="0"/>
              <a:t>37530</a:t>
            </a:r>
            <a:endParaRPr lang="es-ES_tradnl" sz="1000" dirty="0" smtClean="0"/>
          </a:p>
          <a:p>
            <a:pPr algn="l"/>
            <a:r>
              <a:rPr lang="es-ES_tradnl" sz="1000" dirty="0" smtClean="0"/>
              <a:t>T</a:t>
            </a:r>
            <a:r>
              <a:rPr lang="es-ES_tradnl" sz="1000" dirty="0"/>
              <a:t>. </a:t>
            </a:r>
            <a:r>
              <a:rPr lang="es-ES_tradnl" sz="1000" dirty="0" smtClean="0"/>
              <a:t>(477) 267-73-00</a:t>
            </a:r>
            <a:r>
              <a:rPr lang="es-ES_tradnl" sz="1000" dirty="0"/>
              <a:t/>
            </a:r>
            <a:br>
              <a:rPr lang="es-ES_tradnl" sz="1000" dirty="0"/>
            </a:br>
            <a:endParaRPr lang="es-ES_tradnl" sz="1000" dirty="0"/>
          </a:p>
        </p:txBody>
      </p:sp>
      <p:sp>
        <p:nvSpPr>
          <p:cNvPr id="53" name="Título 1"/>
          <p:cNvSpPr txBox="1">
            <a:spLocks/>
          </p:cNvSpPr>
          <p:nvPr/>
        </p:nvSpPr>
        <p:spPr>
          <a:xfrm>
            <a:off x="3418111" y="3808812"/>
            <a:ext cx="1812074" cy="983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000" dirty="0" err="1" smtClean="0"/>
              <a:t>Tarifas</a:t>
            </a:r>
            <a:r>
              <a:rPr lang="en-US" sz="1000" dirty="0" smtClean="0"/>
              <a:t> – </a:t>
            </a:r>
            <a:r>
              <a:rPr lang="en-US" sz="1000" dirty="0" err="1" smtClean="0"/>
              <a:t>Mxp</a:t>
            </a:r>
            <a:r>
              <a:rPr lang="en-US" sz="1000" dirty="0" smtClean="0"/>
              <a:t>.</a:t>
            </a:r>
          </a:p>
          <a:p>
            <a:pPr algn="l">
              <a:lnSpc>
                <a:spcPct val="100000"/>
              </a:lnSpc>
            </a:pPr>
            <a:r>
              <a:rPr lang="en-US" sz="1000" b="1" dirty="0" smtClean="0"/>
              <a:t>Hab.  </a:t>
            </a:r>
            <a:r>
              <a:rPr lang="en-US" sz="1000" b="1" dirty="0" err="1" smtClean="0"/>
              <a:t>Sencilla</a:t>
            </a:r>
            <a:r>
              <a:rPr lang="en-US" sz="1000" b="1" dirty="0" smtClean="0"/>
              <a:t>      $990.00</a:t>
            </a:r>
          </a:p>
          <a:p>
            <a:pPr algn="l">
              <a:lnSpc>
                <a:spcPct val="100000"/>
              </a:lnSpc>
            </a:pP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lnSpc>
                <a:spcPct val="100000"/>
              </a:lnSpc>
            </a:pP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Hab.  </a:t>
            </a:r>
            <a:r>
              <a:rPr lang="en-US" sz="1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Doble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$1,140.00</a:t>
            </a:r>
          </a:p>
          <a:p>
            <a:pPr algn="l">
              <a:lnSpc>
                <a:spcPct val="100000"/>
              </a:lnSpc>
            </a:pP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ítulo 1"/>
          <p:cNvSpPr txBox="1">
            <a:spLocks/>
          </p:cNvSpPr>
          <p:nvPr/>
        </p:nvSpPr>
        <p:spPr>
          <a:xfrm>
            <a:off x="5230185" y="3931950"/>
            <a:ext cx="1225549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000" dirty="0" smtClean="0"/>
              <a:t>MAS  Impuestos</a:t>
            </a:r>
            <a:endParaRPr lang="es-ES_tradnl" sz="1000" dirty="0" smtClean="0"/>
          </a:p>
          <a:p>
            <a:pPr algn="l"/>
            <a:r>
              <a:rPr lang="es-ES_tradnl" sz="1000" dirty="0" smtClean="0"/>
              <a:t>Desayuno  Buffet</a:t>
            </a:r>
          </a:p>
          <a:p>
            <a:pPr algn="l"/>
            <a:r>
              <a:rPr lang="es-ES_tradnl" sz="1000" dirty="0" smtClean="0"/>
              <a:t>Americano </a:t>
            </a:r>
            <a:endParaRPr lang="es-ES_tradnl" sz="1000" dirty="0"/>
          </a:p>
        </p:txBody>
      </p:sp>
      <p:sp>
        <p:nvSpPr>
          <p:cNvPr id="56" name="Título 1"/>
          <p:cNvSpPr txBox="1">
            <a:spLocks/>
          </p:cNvSpPr>
          <p:nvPr/>
        </p:nvSpPr>
        <p:spPr>
          <a:xfrm>
            <a:off x="6432654" y="4950841"/>
            <a:ext cx="1276064" cy="891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1000" dirty="0" smtClean="0"/>
              <a:t>Oswaldo Galicia </a:t>
            </a:r>
          </a:p>
          <a:p>
            <a:pPr algn="l"/>
            <a:r>
              <a:rPr lang="es-ES_tradnl" sz="1000" dirty="0" err="1" smtClean="0"/>
              <a:t>Gte</a:t>
            </a:r>
            <a:r>
              <a:rPr lang="es-ES_tradnl" sz="1000" dirty="0" smtClean="0"/>
              <a:t>. de Ventas </a:t>
            </a:r>
          </a:p>
          <a:p>
            <a:pPr algn="l"/>
            <a:r>
              <a:rPr lang="es-ES_tradnl" sz="1000" dirty="0" smtClean="0"/>
              <a:t>Tel (462) 144-56-00</a:t>
            </a:r>
          </a:p>
          <a:p>
            <a:pPr algn="l"/>
            <a:endParaRPr lang="es-ES_tradnl" sz="1000" dirty="0"/>
          </a:p>
          <a:p>
            <a:pPr algn="l"/>
            <a:endParaRPr lang="es-ES_tradnl" sz="1000" dirty="0"/>
          </a:p>
        </p:txBody>
      </p:sp>
      <p:pic>
        <p:nvPicPr>
          <p:cNvPr id="57" name="Imagen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244" y="4830952"/>
            <a:ext cx="975344" cy="371260"/>
          </a:xfrm>
          <a:prstGeom prst="rect">
            <a:avLst/>
          </a:prstGeom>
        </p:spPr>
      </p:pic>
      <p:pic>
        <p:nvPicPr>
          <p:cNvPr id="58" name="Imagen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244" y="6030000"/>
            <a:ext cx="975344" cy="371260"/>
          </a:xfrm>
          <a:prstGeom prst="rect">
            <a:avLst/>
          </a:prstGeom>
        </p:spPr>
      </p:pic>
      <p:sp>
        <p:nvSpPr>
          <p:cNvPr id="62" name="Título 1"/>
          <p:cNvSpPr txBox="1">
            <a:spLocks/>
          </p:cNvSpPr>
          <p:nvPr/>
        </p:nvSpPr>
        <p:spPr>
          <a:xfrm>
            <a:off x="144770" y="5200067"/>
            <a:ext cx="1240972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900" b="1" dirty="0" smtClean="0"/>
              <a:t>Hotel WYNDHAM </a:t>
            </a:r>
          </a:p>
          <a:p>
            <a:pPr>
              <a:lnSpc>
                <a:spcPct val="100000"/>
              </a:lnSpc>
            </a:pPr>
            <a:r>
              <a:rPr lang="en-US" sz="900" b="1" dirty="0" smtClean="0"/>
              <a:t>Garden  IRAPUATO</a:t>
            </a:r>
            <a:endParaRPr lang="es-ES_tradnl" sz="900" b="1" dirty="0"/>
          </a:p>
        </p:txBody>
      </p:sp>
      <p:sp>
        <p:nvSpPr>
          <p:cNvPr id="63" name="Título 1"/>
          <p:cNvSpPr txBox="1">
            <a:spLocks/>
          </p:cNvSpPr>
          <p:nvPr/>
        </p:nvSpPr>
        <p:spPr>
          <a:xfrm>
            <a:off x="1553436" y="4825280"/>
            <a:ext cx="1752601" cy="10513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000" b="1" u="sng" dirty="0" smtClean="0"/>
              <a:t>Irapuato, </a:t>
            </a:r>
            <a:r>
              <a:rPr lang="es-MX" sz="1000" b="1" u="sng" dirty="0" err="1" smtClean="0"/>
              <a:t>Gto</a:t>
            </a:r>
            <a:r>
              <a:rPr lang="es-MX" sz="1000" b="1" u="sng" dirty="0" smtClean="0"/>
              <a:t>.</a:t>
            </a:r>
          </a:p>
          <a:p>
            <a:pPr algn="l"/>
            <a:endParaRPr lang="es-MX" sz="1000" b="1" u="sng" dirty="0" smtClean="0"/>
          </a:p>
          <a:p>
            <a:pPr algn="l"/>
            <a:r>
              <a:rPr lang="es-ES_tradnl" sz="1000" dirty="0" smtClean="0"/>
              <a:t>Héroe de Nacozari No. 1,710</a:t>
            </a:r>
          </a:p>
          <a:p>
            <a:pPr algn="l"/>
            <a:r>
              <a:rPr lang="es-ES_tradnl" sz="1000" dirty="0" smtClean="0"/>
              <a:t>Col Las Eras</a:t>
            </a:r>
          </a:p>
          <a:p>
            <a:pPr algn="l"/>
            <a:r>
              <a:rPr lang="es-ES_tradnl" sz="1000" dirty="0" smtClean="0"/>
              <a:t>Irapuato, </a:t>
            </a:r>
            <a:r>
              <a:rPr lang="es-ES_tradnl" sz="1000" dirty="0" err="1" smtClean="0"/>
              <a:t>Gto</a:t>
            </a:r>
            <a:r>
              <a:rPr lang="es-ES_tradnl" sz="1000" dirty="0" smtClean="0"/>
              <a:t>.- C.P. </a:t>
            </a:r>
            <a:r>
              <a:rPr lang="es-MX" sz="1000" dirty="0"/>
              <a:t>36640</a:t>
            </a:r>
            <a:endParaRPr lang="es-ES_tradnl" sz="1000" dirty="0" smtClean="0"/>
          </a:p>
          <a:p>
            <a:pPr algn="l"/>
            <a:r>
              <a:rPr lang="es-ES_tradnl" sz="1000" dirty="0" smtClean="0"/>
              <a:t>T</a:t>
            </a:r>
            <a:r>
              <a:rPr lang="es-ES_tradnl" sz="1000" dirty="0"/>
              <a:t>. </a:t>
            </a:r>
            <a:r>
              <a:rPr lang="es-ES_tradnl" sz="1000" dirty="0" smtClean="0"/>
              <a:t>(462) 144-56-00</a:t>
            </a:r>
            <a:r>
              <a:rPr lang="es-ES_tradnl" sz="1000" dirty="0"/>
              <a:t/>
            </a:r>
            <a:br>
              <a:rPr lang="es-ES_tradnl" sz="1000" dirty="0"/>
            </a:br>
            <a:endParaRPr lang="es-ES_tradnl" sz="1000" dirty="0"/>
          </a:p>
        </p:txBody>
      </p:sp>
      <p:sp>
        <p:nvSpPr>
          <p:cNvPr id="64" name="Título 1"/>
          <p:cNvSpPr txBox="1">
            <a:spLocks/>
          </p:cNvSpPr>
          <p:nvPr/>
        </p:nvSpPr>
        <p:spPr>
          <a:xfrm>
            <a:off x="3390496" y="4817755"/>
            <a:ext cx="1812074" cy="983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000" dirty="0" err="1" smtClean="0"/>
              <a:t>Tarifas</a:t>
            </a:r>
            <a:r>
              <a:rPr lang="en-US" sz="1000" dirty="0" smtClean="0"/>
              <a:t> – </a:t>
            </a:r>
            <a:r>
              <a:rPr lang="en-US" sz="1000" dirty="0" err="1" smtClean="0"/>
              <a:t>Mxp</a:t>
            </a:r>
            <a:r>
              <a:rPr lang="en-US" sz="1000" dirty="0" smtClean="0"/>
              <a:t>.</a:t>
            </a:r>
          </a:p>
          <a:p>
            <a:pPr algn="l">
              <a:lnSpc>
                <a:spcPct val="100000"/>
              </a:lnSpc>
            </a:pPr>
            <a:r>
              <a:rPr lang="en-US" sz="1000" b="1" dirty="0" smtClean="0"/>
              <a:t>Hab.  </a:t>
            </a:r>
            <a:r>
              <a:rPr lang="en-US" sz="1000" b="1" dirty="0" err="1" smtClean="0"/>
              <a:t>Sencilla</a:t>
            </a:r>
            <a:r>
              <a:rPr lang="en-US" sz="1000" b="1" dirty="0" smtClean="0"/>
              <a:t>      $800.00</a:t>
            </a:r>
          </a:p>
          <a:p>
            <a:pPr algn="l">
              <a:lnSpc>
                <a:spcPct val="100000"/>
              </a:lnSpc>
            </a:pP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lnSpc>
                <a:spcPct val="100000"/>
              </a:lnSpc>
            </a:pP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Hab.  </a:t>
            </a:r>
            <a:r>
              <a:rPr lang="en-US" sz="1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Doble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$950.00</a:t>
            </a:r>
          </a:p>
          <a:p>
            <a:pPr algn="l">
              <a:lnSpc>
                <a:spcPct val="100000"/>
              </a:lnSpc>
            </a:pP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Título 1"/>
          <p:cNvSpPr txBox="1">
            <a:spLocks/>
          </p:cNvSpPr>
          <p:nvPr/>
        </p:nvSpPr>
        <p:spPr>
          <a:xfrm>
            <a:off x="5200197" y="4942112"/>
            <a:ext cx="1225549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000" dirty="0" smtClean="0"/>
              <a:t>MAS  Impuestos</a:t>
            </a:r>
            <a:endParaRPr lang="es-ES_tradnl" sz="1000" dirty="0" smtClean="0"/>
          </a:p>
          <a:p>
            <a:pPr algn="l"/>
            <a:r>
              <a:rPr lang="es-ES_tradnl" sz="1000" dirty="0" smtClean="0"/>
              <a:t>Desayuno  Buffet</a:t>
            </a:r>
          </a:p>
          <a:p>
            <a:pPr algn="l"/>
            <a:r>
              <a:rPr lang="es-ES_tradnl" sz="1000" dirty="0" smtClean="0"/>
              <a:t>Americano </a:t>
            </a:r>
            <a:endParaRPr lang="es-ES_tradnl" sz="1000" dirty="0"/>
          </a:p>
        </p:txBody>
      </p:sp>
      <p:sp>
        <p:nvSpPr>
          <p:cNvPr id="67" name="Título 1"/>
          <p:cNvSpPr txBox="1">
            <a:spLocks/>
          </p:cNvSpPr>
          <p:nvPr/>
        </p:nvSpPr>
        <p:spPr>
          <a:xfrm>
            <a:off x="6427517" y="3928136"/>
            <a:ext cx="1276064" cy="891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1000" dirty="0" smtClean="0"/>
              <a:t>Lucero Hernández</a:t>
            </a:r>
          </a:p>
          <a:p>
            <a:pPr algn="l"/>
            <a:r>
              <a:rPr lang="es-ES_tradnl" sz="1000" dirty="0" err="1" smtClean="0"/>
              <a:t>Gte</a:t>
            </a:r>
            <a:r>
              <a:rPr lang="es-ES_tradnl" sz="1000" dirty="0" smtClean="0"/>
              <a:t>. de Ventas </a:t>
            </a:r>
          </a:p>
          <a:p>
            <a:pPr algn="l"/>
            <a:r>
              <a:rPr lang="es-ES_tradnl" sz="1000" dirty="0" smtClean="0"/>
              <a:t>Tel (477) 267-73-00</a:t>
            </a:r>
          </a:p>
          <a:p>
            <a:pPr algn="l"/>
            <a:endParaRPr lang="es-ES_tradnl" sz="1000" dirty="0"/>
          </a:p>
          <a:p>
            <a:pPr algn="l"/>
            <a:endParaRPr lang="es-ES_tradnl" sz="1000" dirty="0"/>
          </a:p>
        </p:txBody>
      </p:sp>
      <p:sp>
        <p:nvSpPr>
          <p:cNvPr id="68" name="Título 1"/>
          <p:cNvSpPr txBox="1">
            <a:spLocks/>
          </p:cNvSpPr>
          <p:nvPr/>
        </p:nvSpPr>
        <p:spPr>
          <a:xfrm>
            <a:off x="101516" y="6351243"/>
            <a:ext cx="1240972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900" b="1" dirty="0" smtClean="0"/>
              <a:t>Hotel WYNDHAM </a:t>
            </a:r>
          </a:p>
          <a:p>
            <a:pPr>
              <a:lnSpc>
                <a:spcPct val="100000"/>
              </a:lnSpc>
            </a:pPr>
            <a:r>
              <a:rPr lang="en-US" sz="900" b="1" dirty="0" smtClean="0"/>
              <a:t>Garden  CELAYA </a:t>
            </a:r>
            <a:endParaRPr lang="es-ES_tradnl" sz="900" b="1" dirty="0"/>
          </a:p>
        </p:txBody>
      </p:sp>
      <p:sp>
        <p:nvSpPr>
          <p:cNvPr id="72" name="Título 1"/>
          <p:cNvSpPr txBox="1">
            <a:spLocks/>
          </p:cNvSpPr>
          <p:nvPr/>
        </p:nvSpPr>
        <p:spPr>
          <a:xfrm>
            <a:off x="1596817" y="5941505"/>
            <a:ext cx="1752601" cy="10513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000" b="1" u="sng" dirty="0" smtClean="0"/>
              <a:t>Celaya, </a:t>
            </a:r>
            <a:r>
              <a:rPr lang="es-MX" sz="1000" b="1" u="sng" dirty="0" err="1" smtClean="0"/>
              <a:t>Gto</a:t>
            </a:r>
            <a:r>
              <a:rPr lang="es-MX" sz="1000" b="1" u="sng" dirty="0" smtClean="0"/>
              <a:t>.</a:t>
            </a:r>
          </a:p>
          <a:p>
            <a:pPr algn="l"/>
            <a:endParaRPr lang="es-MX" sz="1000" b="1" u="sng" dirty="0" smtClean="0"/>
          </a:p>
          <a:p>
            <a:pPr algn="l"/>
            <a:r>
              <a:rPr lang="es-ES_tradnl" sz="1000" dirty="0" smtClean="0"/>
              <a:t>Eje </a:t>
            </a:r>
            <a:r>
              <a:rPr lang="es-ES_tradnl" sz="1000" dirty="0" err="1" smtClean="0"/>
              <a:t>Nor</a:t>
            </a:r>
            <a:r>
              <a:rPr lang="es-ES_tradnl" sz="1000" dirty="0" smtClean="0"/>
              <a:t> Poniente No. 101</a:t>
            </a:r>
          </a:p>
          <a:p>
            <a:pPr algn="l"/>
            <a:r>
              <a:rPr lang="es-ES_tradnl" sz="1000" dirty="0" smtClean="0"/>
              <a:t>Col. Ciudadela </a:t>
            </a:r>
          </a:p>
          <a:p>
            <a:pPr algn="l"/>
            <a:r>
              <a:rPr lang="es-ES_tradnl" sz="1000" dirty="0" smtClean="0"/>
              <a:t>Celaya, </a:t>
            </a:r>
            <a:r>
              <a:rPr lang="es-ES_tradnl" sz="1000" dirty="0" err="1" smtClean="0"/>
              <a:t>Gto</a:t>
            </a:r>
            <a:r>
              <a:rPr lang="es-ES_tradnl" sz="1000" dirty="0" smtClean="0"/>
              <a:t>.- C.P. </a:t>
            </a:r>
            <a:r>
              <a:rPr lang="es-MX" sz="1000" dirty="0" smtClean="0"/>
              <a:t>38017</a:t>
            </a:r>
            <a:endParaRPr lang="es-ES_tradnl" sz="1000" dirty="0" smtClean="0"/>
          </a:p>
          <a:p>
            <a:pPr algn="l"/>
            <a:r>
              <a:rPr lang="es-ES_tradnl" sz="1000" dirty="0" smtClean="0"/>
              <a:t>T</a:t>
            </a:r>
            <a:r>
              <a:rPr lang="es-ES_tradnl" sz="1000" dirty="0"/>
              <a:t>. </a:t>
            </a:r>
            <a:r>
              <a:rPr lang="es-ES_tradnl" sz="1000" dirty="0" smtClean="0"/>
              <a:t>(461) 192-05-00</a:t>
            </a:r>
            <a:r>
              <a:rPr lang="es-ES_tradnl" sz="1000" dirty="0"/>
              <a:t/>
            </a:r>
            <a:br>
              <a:rPr lang="es-ES_tradnl" sz="1000" dirty="0"/>
            </a:br>
            <a:endParaRPr lang="es-ES_tradnl" sz="1000" dirty="0"/>
          </a:p>
        </p:txBody>
      </p:sp>
      <p:pic>
        <p:nvPicPr>
          <p:cNvPr id="77" name="Imagen 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68" y="6964423"/>
            <a:ext cx="975344" cy="371260"/>
          </a:xfrm>
          <a:prstGeom prst="rect">
            <a:avLst/>
          </a:prstGeom>
        </p:spPr>
      </p:pic>
      <p:sp>
        <p:nvSpPr>
          <p:cNvPr id="82" name="Título 1"/>
          <p:cNvSpPr txBox="1">
            <a:spLocks/>
          </p:cNvSpPr>
          <p:nvPr/>
        </p:nvSpPr>
        <p:spPr>
          <a:xfrm>
            <a:off x="3418111" y="5921176"/>
            <a:ext cx="1812074" cy="983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000" dirty="0" err="1" smtClean="0"/>
              <a:t>Tarifas</a:t>
            </a:r>
            <a:r>
              <a:rPr lang="en-US" sz="1000" dirty="0" smtClean="0"/>
              <a:t> – </a:t>
            </a:r>
            <a:r>
              <a:rPr lang="en-US" sz="1000" dirty="0" err="1" smtClean="0"/>
              <a:t>Mxp</a:t>
            </a:r>
            <a:r>
              <a:rPr lang="en-US" sz="1000" dirty="0" smtClean="0"/>
              <a:t>.</a:t>
            </a:r>
          </a:p>
          <a:p>
            <a:pPr algn="l">
              <a:lnSpc>
                <a:spcPct val="100000"/>
              </a:lnSpc>
            </a:pPr>
            <a:r>
              <a:rPr lang="en-US" sz="1000" b="1" dirty="0" smtClean="0"/>
              <a:t>Hab.  </a:t>
            </a:r>
            <a:r>
              <a:rPr lang="en-US" sz="1000" b="1" dirty="0" err="1" smtClean="0"/>
              <a:t>Sencilla</a:t>
            </a:r>
            <a:r>
              <a:rPr lang="en-US" sz="1000" b="1" dirty="0" smtClean="0"/>
              <a:t>      $800.00</a:t>
            </a:r>
          </a:p>
          <a:p>
            <a:pPr algn="l">
              <a:lnSpc>
                <a:spcPct val="100000"/>
              </a:lnSpc>
            </a:pP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lnSpc>
                <a:spcPct val="100000"/>
              </a:lnSpc>
            </a:pP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Hab.  </a:t>
            </a:r>
            <a:r>
              <a:rPr lang="en-US" sz="1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Doble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$950.00</a:t>
            </a:r>
          </a:p>
          <a:p>
            <a:pPr algn="l">
              <a:lnSpc>
                <a:spcPct val="100000"/>
              </a:lnSpc>
            </a:pP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Título 1"/>
          <p:cNvSpPr txBox="1">
            <a:spLocks/>
          </p:cNvSpPr>
          <p:nvPr/>
        </p:nvSpPr>
        <p:spPr>
          <a:xfrm>
            <a:off x="5207105" y="5961690"/>
            <a:ext cx="1225549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000" dirty="0" smtClean="0"/>
              <a:t>MAS  Impuestos</a:t>
            </a:r>
            <a:endParaRPr lang="es-ES_tradnl" sz="1000" dirty="0" smtClean="0"/>
          </a:p>
          <a:p>
            <a:pPr algn="l"/>
            <a:r>
              <a:rPr lang="es-ES_tradnl" sz="1000" dirty="0" smtClean="0"/>
              <a:t>Desayuno  Buffet</a:t>
            </a:r>
          </a:p>
          <a:p>
            <a:pPr algn="l"/>
            <a:r>
              <a:rPr lang="es-ES_tradnl" sz="1000" dirty="0" smtClean="0"/>
              <a:t>Americano </a:t>
            </a:r>
            <a:endParaRPr lang="es-ES_tradnl" sz="1000" dirty="0"/>
          </a:p>
        </p:txBody>
      </p:sp>
      <p:sp>
        <p:nvSpPr>
          <p:cNvPr id="84" name="Título 1"/>
          <p:cNvSpPr txBox="1">
            <a:spLocks/>
          </p:cNvSpPr>
          <p:nvPr/>
        </p:nvSpPr>
        <p:spPr>
          <a:xfrm>
            <a:off x="6432654" y="5990017"/>
            <a:ext cx="1276064" cy="891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1000" dirty="0" smtClean="0"/>
              <a:t>Violeta Cepeda</a:t>
            </a:r>
          </a:p>
          <a:p>
            <a:pPr algn="l"/>
            <a:r>
              <a:rPr lang="es-ES_tradnl" sz="1000" dirty="0" smtClean="0"/>
              <a:t>Ventas </a:t>
            </a:r>
          </a:p>
          <a:p>
            <a:pPr algn="l"/>
            <a:r>
              <a:rPr lang="es-ES_tradnl" sz="1000" dirty="0" smtClean="0"/>
              <a:t>Tel (461) 192-05-00</a:t>
            </a:r>
          </a:p>
          <a:p>
            <a:pPr algn="l"/>
            <a:endParaRPr lang="es-ES_tradnl" sz="1000" dirty="0"/>
          </a:p>
          <a:p>
            <a:pPr algn="l"/>
            <a:endParaRPr lang="es-ES_tradnl" sz="1000" dirty="0"/>
          </a:p>
        </p:txBody>
      </p:sp>
      <p:sp>
        <p:nvSpPr>
          <p:cNvPr id="87" name="Título 1"/>
          <p:cNvSpPr txBox="1">
            <a:spLocks/>
          </p:cNvSpPr>
          <p:nvPr/>
        </p:nvSpPr>
        <p:spPr>
          <a:xfrm>
            <a:off x="170956" y="7322054"/>
            <a:ext cx="1240972" cy="52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900" b="1" dirty="0" smtClean="0"/>
              <a:t>Hotel WYNDHAM </a:t>
            </a:r>
          </a:p>
          <a:p>
            <a:pPr>
              <a:lnSpc>
                <a:spcPct val="100000"/>
              </a:lnSpc>
            </a:pPr>
            <a:r>
              <a:rPr lang="en-US" sz="900" b="1" dirty="0" smtClean="0"/>
              <a:t>Garden  SILAO</a:t>
            </a:r>
          </a:p>
          <a:p>
            <a:pPr>
              <a:lnSpc>
                <a:spcPct val="100000"/>
              </a:lnSpc>
            </a:pPr>
            <a:r>
              <a:rPr lang="en-US" sz="900" b="1" dirty="0" err="1" smtClean="0"/>
              <a:t>Aeropuerto</a:t>
            </a:r>
            <a:r>
              <a:rPr lang="en-US" sz="900" b="1" dirty="0" smtClean="0"/>
              <a:t>   </a:t>
            </a:r>
            <a:endParaRPr lang="es-ES_tradnl" sz="900" b="1" dirty="0"/>
          </a:p>
        </p:txBody>
      </p:sp>
      <p:sp>
        <p:nvSpPr>
          <p:cNvPr id="88" name="Título 1"/>
          <p:cNvSpPr txBox="1">
            <a:spLocks/>
          </p:cNvSpPr>
          <p:nvPr/>
        </p:nvSpPr>
        <p:spPr>
          <a:xfrm>
            <a:off x="1471342" y="6981990"/>
            <a:ext cx="1878076" cy="10513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000" b="1" u="sng" dirty="0" smtClean="0"/>
              <a:t>Silao , </a:t>
            </a:r>
            <a:r>
              <a:rPr lang="es-MX" sz="1000" b="1" u="sng" dirty="0" err="1" smtClean="0"/>
              <a:t>Gto</a:t>
            </a:r>
            <a:r>
              <a:rPr lang="es-MX" sz="1000" b="1" u="sng" dirty="0" smtClean="0"/>
              <a:t>.</a:t>
            </a:r>
          </a:p>
          <a:p>
            <a:pPr algn="l"/>
            <a:endParaRPr lang="es-MX" sz="1000" b="1" u="sng" dirty="0" smtClean="0"/>
          </a:p>
          <a:p>
            <a:pPr algn="l"/>
            <a:r>
              <a:rPr lang="es-ES_tradnl" sz="1000" dirty="0" smtClean="0"/>
              <a:t>Carretera 45 León-Silao KM.156</a:t>
            </a:r>
          </a:p>
          <a:p>
            <a:pPr algn="l"/>
            <a:r>
              <a:rPr lang="es-ES_tradnl" sz="1000" dirty="0" smtClean="0"/>
              <a:t>Silao, Guanajuato- C.P.  36270</a:t>
            </a:r>
          </a:p>
          <a:p>
            <a:pPr algn="l"/>
            <a:r>
              <a:rPr lang="es-ES_tradnl" sz="1000" dirty="0" smtClean="0"/>
              <a:t>T</a:t>
            </a:r>
            <a:r>
              <a:rPr lang="es-ES_tradnl" sz="1000" dirty="0"/>
              <a:t>. </a:t>
            </a:r>
            <a:r>
              <a:rPr lang="es-ES_tradnl" sz="1000" dirty="0" smtClean="0"/>
              <a:t>(477) 170-02-80</a:t>
            </a:r>
          </a:p>
          <a:p>
            <a:pPr algn="l"/>
            <a:r>
              <a:rPr lang="es-ES_tradnl" sz="1000" dirty="0" smtClean="0"/>
              <a:t>Mariana.lozada@hotelesprisma.com</a:t>
            </a:r>
            <a:r>
              <a:rPr lang="es-ES_tradnl" sz="1000" dirty="0"/>
              <a:t/>
            </a:r>
            <a:br>
              <a:rPr lang="es-ES_tradnl" sz="1000" dirty="0"/>
            </a:br>
            <a:endParaRPr lang="es-ES_tradnl" sz="1000" dirty="0"/>
          </a:p>
        </p:txBody>
      </p:sp>
      <p:sp>
        <p:nvSpPr>
          <p:cNvPr id="89" name="Título 1"/>
          <p:cNvSpPr txBox="1">
            <a:spLocks/>
          </p:cNvSpPr>
          <p:nvPr/>
        </p:nvSpPr>
        <p:spPr>
          <a:xfrm>
            <a:off x="3395031" y="6948567"/>
            <a:ext cx="1812074" cy="983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000" dirty="0" err="1" smtClean="0"/>
              <a:t>Tarifas</a:t>
            </a:r>
            <a:r>
              <a:rPr lang="en-US" sz="1000" dirty="0" smtClean="0"/>
              <a:t> – </a:t>
            </a:r>
            <a:r>
              <a:rPr lang="en-US" sz="1000" dirty="0" err="1" smtClean="0"/>
              <a:t>Mxp</a:t>
            </a:r>
            <a:r>
              <a:rPr lang="en-US" sz="1000" dirty="0" smtClean="0"/>
              <a:t>.</a:t>
            </a:r>
          </a:p>
          <a:p>
            <a:pPr algn="l">
              <a:lnSpc>
                <a:spcPct val="100000"/>
              </a:lnSpc>
            </a:pPr>
            <a:r>
              <a:rPr lang="en-US" sz="1000" b="1" dirty="0" smtClean="0"/>
              <a:t>Hab.  </a:t>
            </a:r>
            <a:r>
              <a:rPr lang="en-US" sz="1000" b="1" dirty="0" err="1" smtClean="0"/>
              <a:t>Sencilla</a:t>
            </a:r>
            <a:r>
              <a:rPr lang="en-US" sz="1000" b="1" dirty="0" smtClean="0"/>
              <a:t>      $800.00</a:t>
            </a:r>
          </a:p>
          <a:p>
            <a:pPr algn="l">
              <a:lnSpc>
                <a:spcPct val="100000"/>
              </a:lnSpc>
            </a:pP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lnSpc>
                <a:spcPct val="100000"/>
              </a:lnSpc>
            </a:pP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Hab.  </a:t>
            </a:r>
            <a:r>
              <a:rPr lang="en-US" sz="1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Doble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$950.00</a:t>
            </a:r>
          </a:p>
          <a:p>
            <a:pPr algn="l">
              <a:lnSpc>
                <a:spcPct val="100000"/>
              </a:lnSpc>
            </a:pP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Título 1"/>
          <p:cNvSpPr txBox="1">
            <a:spLocks/>
          </p:cNvSpPr>
          <p:nvPr/>
        </p:nvSpPr>
        <p:spPr>
          <a:xfrm>
            <a:off x="5200196" y="7010059"/>
            <a:ext cx="1225549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000" dirty="0" smtClean="0"/>
              <a:t>MAS  Impuestos</a:t>
            </a:r>
            <a:endParaRPr lang="es-ES_tradnl" sz="1000" dirty="0" smtClean="0"/>
          </a:p>
          <a:p>
            <a:pPr algn="l"/>
            <a:r>
              <a:rPr lang="es-ES_tradnl" sz="1000" dirty="0" smtClean="0"/>
              <a:t>Desayuno  Buffet</a:t>
            </a:r>
          </a:p>
          <a:p>
            <a:pPr algn="l"/>
            <a:r>
              <a:rPr lang="es-ES_tradnl" sz="1000" dirty="0" smtClean="0"/>
              <a:t>Americano </a:t>
            </a:r>
          </a:p>
          <a:p>
            <a:pPr algn="l"/>
            <a:r>
              <a:rPr lang="es-ES_tradnl" sz="1000" dirty="0" smtClean="0"/>
              <a:t>Transporte- Hotel-Aeropuerto-Hotel</a:t>
            </a:r>
            <a:endParaRPr lang="es-ES_tradnl" sz="1000" dirty="0"/>
          </a:p>
        </p:txBody>
      </p:sp>
      <p:sp>
        <p:nvSpPr>
          <p:cNvPr id="91" name="Título 1"/>
          <p:cNvSpPr txBox="1">
            <a:spLocks/>
          </p:cNvSpPr>
          <p:nvPr/>
        </p:nvSpPr>
        <p:spPr>
          <a:xfrm>
            <a:off x="6476998" y="7067671"/>
            <a:ext cx="1276064" cy="891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1000" dirty="0" smtClean="0"/>
              <a:t>Mariana Lozada</a:t>
            </a:r>
          </a:p>
          <a:p>
            <a:pPr algn="l"/>
            <a:r>
              <a:rPr lang="es-ES_tradnl" sz="1000" dirty="0" err="1" smtClean="0"/>
              <a:t>Gte</a:t>
            </a:r>
            <a:r>
              <a:rPr lang="es-ES_tradnl" sz="1000" dirty="0" smtClean="0"/>
              <a:t>. de Ventas </a:t>
            </a:r>
          </a:p>
          <a:p>
            <a:pPr algn="l"/>
            <a:r>
              <a:rPr lang="es-ES_tradnl" sz="1000" dirty="0" smtClean="0"/>
              <a:t>Tel (477) 170-02-80</a:t>
            </a:r>
          </a:p>
          <a:p>
            <a:pPr algn="l"/>
            <a:r>
              <a:rPr lang="es-ES_tradnl" sz="1000" dirty="0" smtClean="0"/>
              <a:t>Cel.(472) 738-82-68</a:t>
            </a:r>
          </a:p>
          <a:p>
            <a:pPr algn="l"/>
            <a:endParaRPr lang="es-ES_tradnl" sz="1000" dirty="0"/>
          </a:p>
          <a:p>
            <a:pPr algn="l"/>
            <a:endParaRPr lang="es-ES_tradnl" sz="1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030" y="8024721"/>
            <a:ext cx="721025" cy="512307"/>
          </a:xfrm>
          <a:prstGeom prst="rect">
            <a:avLst/>
          </a:prstGeom>
        </p:spPr>
      </p:pic>
      <p:sp>
        <p:nvSpPr>
          <p:cNvPr id="94" name="Título 1"/>
          <p:cNvSpPr txBox="1">
            <a:spLocks/>
          </p:cNvSpPr>
          <p:nvPr/>
        </p:nvSpPr>
        <p:spPr>
          <a:xfrm>
            <a:off x="144770" y="8445829"/>
            <a:ext cx="1240972" cy="52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900" b="1" dirty="0" smtClean="0"/>
              <a:t>Hotel – SUITES</a:t>
            </a:r>
          </a:p>
          <a:p>
            <a:pPr>
              <a:lnSpc>
                <a:spcPct val="100000"/>
              </a:lnSpc>
            </a:pPr>
            <a:r>
              <a:rPr lang="en-US" sz="900" b="1" dirty="0" smtClean="0"/>
              <a:t>STAYBRIDGE </a:t>
            </a:r>
          </a:p>
          <a:p>
            <a:pPr>
              <a:lnSpc>
                <a:spcPct val="100000"/>
              </a:lnSpc>
            </a:pPr>
            <a:r>
              <a:rPr lang="en-US" sz="900" b="1" dirty="0" smtClean="0"/>
              <a:t>Querétaro</a:t>
            </a:r>
            <a:endParaRPr lang="es-ES_tradnl" sz="900" b="1" dirty="0"/>
          </a:p>
        </p:txBody>
      </p:sp>
      <p:sp>
        <p:nvSpPr>
          <p:cNvPr id="97" name="Título 1"/>
          <p:cNvSpPr txBox="1">
            <a:spLocks/>
          </p:cNvSpPr>
          <p:nvPr/>
        </p:nvSpPr>
        <p:spPr>
          <a:xfrm>
            <a:off x="1553436" y="7987218"/>
            <a:ext cx="1878076" cy="10513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000" b="1" u="sng" dirty="0" smtClean="0"/>
              <a:t>Querétaro </a:t>
            </a:r>
          </a:p>
          <a:p>
            <a:pPr algn="l"/>
            <a:endParaRPr lang="es-MX" sz="1000" b="1" u="sng" dirty="0" smtClean="0"/>
          </a:p>
          <a:p>
            <a:pPr algn="l"/>
            <a:r>
              <a:rPr lang="es-ES_tradnl" sz="1000" dirty="0" smtClean="0"/>
              <a:t>Carretera Federal San Luis Potosí</a:t>
            </a:r>
          </a:p>
          <a:p>
            <a:pPr algn="l"/>
            <a:r>
              <a:rPr lang="es-ES_tradnl" sz="1000" dirty="0" smtClean="0"/>
              <a:t>Núm. </a:t>
            </a:r>
            <a:r>
              <a:rPr lang="es-MX" sz="900" dirty="0"/>
              <a:t>10685</a:t>
            </a:r>
            <a:endParaRPr lang="es-ES_tradnl" sz="1000" dirty="0" smtClean="0"/>
          </a:p>
          <a:p>
            <a:pPr algn="l"/>
            <a:r>
              <a:rPr lang="es-ES_tradnl" sz="1000" dirty="0" smtClean="0"/>
              <a:t>Col. El Salitre</a:t>
            </a:r>
          </a:p>
          <a:p>
            <a:pPr algn="l"/>
            <a:r>
              <a:rPr lang="es-ES_tradnl" sz="1000" dirty="0" smtClean="0"/>
              <a:t>Querétaro, Qro.- C.P.  76127</a:t>
            </a:r>
          </a:p>
          <a:p>
            <a:pPr algn="l"/>
            <a:r>
              <a:rPr lang="es-ES_tradnl" sz="1000" dirty="0" smtClean="0"/>
              <a:t>T</a:t>
            </a:r>
            <a:r>
              <a:rPr lang="es-ES_tradnl" sz="1000" dirty="0"/>
              <a:t>. </a:t>
            </a:r>
            <a:r>
              <a:rPr lang="es-ES_tradnl" sz="1000" dirty="0" smtClean="0"/>
              <a:t>(442) 103  29 00</a:t>
            </a:r>
            <a:endParaRPr lang="es-ES_tradnl" sz="1000" dirty="0"/>
          </a:p>
        </p:txBody>
      </p:sp>
      <p:sp>
        <p:nvSpPr>
          <p:cNvPr id="98" name="Título 1"/>
          <p:cNvSpPr txBox="1">
            <a:spLocks/>
          </p:cNvSpPr>
          <p:nvPr/>
        </p:nvSpPr>
        <p:spPr>
          <a:xfrm>
            <a:off x="3428997" y="7945539"/>
            <a:ext cx="1812074" cy="983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000" dirty="0" err="1" smtClean="0"/>
              <a:t>Tarifas</a:t>
            </a:r>
            <a:r>
              <a:rPr lang="en-US" sz="1000" dirty="0" smtClean="0"/>
              <a:t> – Suite</a:t>
            </a:r>
          </a:p>
          <a:p>
            <a:pPr algn="l">
              <a:lnSpc>
                <a:spcPct val="100000"/>
              </a:lnSpc>
            </a:pPr>
            <a:r>
              <a:rPr lang="en-US" sz="1000" b="1" dirty="0" smtClean="0"/>
              <a:t>Studio y/o 1 </a:t>
            </a:r>
            <a:r>
              <a:rPr lang="en-US" sz="1000" b="1" dirty="0" err="1" smtClean="0"/>
              <a:t>recámara</a:t>
            </a:r>
            <a:endParaRPr lang="en-US" sz="1000" b="1" dirty="0" smtClean="0"/>
          </a:p>
          <a:p>
            <a:pPr algn="l">
              <a:lnSpc>
                <a:spcPct val="100000"/>
              </a:lnSpc>
            </a:pP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King S. </a:t>
            </a:r>
            <a:r>
              <a: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  2 Camas   Mat. $1,200.00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Título 1"/>
          <p:cNvSpPr txBox="1">
            <a:spLocks/>
          </p:cNvSpPr>
          <p:nvPr/>
        </p:nvSpPr>
        <p:spPr>
          <a:xfrm>
            <a:off x="5270789" y="7998495"/>
            <a:ext cx="1225549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000" dirty="0" smtClean="0"/>
              <a:t>MAS  Impuestos</a:t>
            </a:r>
            <a:endParaRPr lang="es-ES_tradnl" sz="1000" dirty="0" smtClean="0"/>
          </a:p>
          <a:p>
            <a:pPr algn="l"/>
            <a:r>
              <a:rPr lang="es-ES_tradnl" sz="1000" dirty="0" smtClean="0"/>
              <a:t>Desayuno  Buffet</a:t>
            </a:r>
          </a:p>
          <a:p>
            <a:pPr algn="l"/>
            <a:r>
              <a:rPr lang="es-ES_tradnl" sz="1000" dirty="0" smtClean="0"/>
              <a:t>Americano </a:t>
            </a:r>
          </a:p>
          <a:p>
            <a:pPr algn="l"/>
            <a:r>
              <a:rPr lang="es-ES_tradnl" sz="1000" dirty="0" smtClean="0"/>
              <a:t>Transporte- Hotel-Aeropuerto-Hotel</a:t>
            </a:r>
            <a:endParaRPr lang="es-ES_tradnl" sz="1000" dirty="0"/>
          </a:p>
        </p:txBody>
      </p:sp>
      <p:sp>
        <p:nvSpPr>
          <p:cNvPr id="100" name="Título 1"/>
          <p:cNvSpPr txBox="1">
            <a:spLocks/>
          </p:cNvSpPr>
          <p:nvPr/>
        </p:nvSpPr>
        <p:spPr>
          <a:xfrm>
            <a:off x="6431057" y="7977247"/>
            <a:ext cx="1386085" cy="891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1000" dirty="0" err="1" smtClean="0"/>
              <a:t>Verenice</a:t>
            </a:r>
            <a:r>
              <a:rPr lang="es-ES_tradnl" sz="1000" dirty="0" smtClean="0"/>
              <a:t> Rojo S.</a:t>
            </a:r>
          </a:p>
          <a:p>
            <a:pPr algn="l"/>
            <a:r>
              <a:rPr lang="es-ES_tradnl" sz="1000" dirty="0" smtClean="0"/>
              <a:t>Ej. de Ventas </a:t>
            </a:r>
          </a:p>
          <a:p>
            <a:pPr algn="l"/>
            <a:r>
              <a:rPr lang="es-ES_tradnl" sz="1000" dirty="0" smtClean="0"/>
              <a:t>Tel (442) 103  29 00</a:t>
            </a:r>
          </a:p>
          <a:p>
            <a:pPr algn="l"/>
            <a:r>
              <a:rPr lang="es-ES_tradnl" sz="800" dirty="0" smtClean="0"/>
              <a:t>ventas1@sbqueretaro.com</a:t>
            </a:r>
          </a:p>
          <a:p>
            <a:pPr algn="l"/>
            <a:endParaRPr lang="es-ES_tradnl" sz="1000" dirty="0"/>
          </a:p>
          <a:p>
            <a:pPr algn="l"/>
            <a:endParaRPr lang="es-ES_tradnl" sz="1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432" y="8924894"/>
            <a:ext cx="920747" cy="336427"/>
          </a:xfrm>
          <a:prstGeom prst="rect">
            <a:avLst/>
          </a:prstGeom>
        </p:spPr>
      </p:pic>
      <p:sp>
        <p:nvSpPr>
          <p:cNvPr id="101" name="Título 1"/>
          <p:cNvSpPr txBox="1">
            <a:spLocks/>
          </p:cNvSpPr>
          <p:nvPr/>
        </p:nvSpPr>
        <p:spPr>
          <a:xfrm>
            <a:off x="161179" y="9283391"/>
            <a:ext cx="1240972" cy="52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900" b="1" dirty="0" smtClean="0"/>
              <a:t>Hotel Boutique</a:t>
            </a:r>
          </a:p>
          <a:p>
            <a:pPr>
              <a:lnSpc>
                <a:spcPct val="100000"/>
              </a:lnSpc>
            </a:pPr>
            <a:r>
              <a:rPr lang="en-US" sz="900" b="1" dirty="0" smtClean="0"/>
              <a:t>Ciudad de México</a:t>
            </a:r>
            <a:endParaRPr lang="es-ES_tradnl" sz="900" b="1" dirty="0"/>
          </a:p>
        </p:txBody>
      </p:sp>
      <p:sp>
        <p:nvSpPr>
          <p:cNvPr id="107" name="Título 1"/>
          <p:cNvSpPr txBox="1">
            <a:spLocks/>
          </p:cNvSpPr>
          <p:nvPr/>
        </p:nvSpPr>
        <p:spPr>
          <a:xfrm>
            <a:off x="1525068" y="8889714"/>
            <a:ext cx="1878076" cy="1051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000" b="1" u="sng" dirty="0" smtClean="0"/>
              <a:t>México, D.F.</a:t>
            </a:r>
          </a:p>
          <a:p>
            <a:pPr algn="l"/>
            <a:r>
              <a:rPr lang="es-ES_tradnl" sz="1000" dirty="0" smtClean="0"/>
              <a:t>Hamburgo 32</a:t>
            </a:r>
          </a:p>
          <a:p>
            <a:pPr algn="l"/>
            <a:r>
              <a:rPr lang="es-ES_tradnl" sz="1000" dirty="0" smtClean="0"/>
              <a:t>Col. Juárez</a:t>
            </a:r>
          </a:p>
          <a:p>
            <a:pPr algn="l"/>
            <a:r>
              <a:rPr lang="es-ES_tradnl" sz="1000" dirty="0" smtClean="0"/>
              <a:t>México DF  -C.P. </a:t>
            </a:r>
          </a:p>
          <a:p>
            <a:pPr algn="l"/>
            <a:r>
              <a:rPr lang="es-ES_tradnl" sz="1000" dirty="0" smtClean="0"/>
              <a:t>T</a:t>
            </a:r>
            <a:r>
              <a:rPr lang="es-ES_tradnl" sz="1000" dirty="0"/>
              <a:t>. </a:t>
            </a:r>
            <a:r>
              <a:rPr lang="en-US" sz="1000" dirty="0"/>
              <a:t>(55) 5351 6800 Ext. </a:t>
            </a:r>
            <a:r>
              <a:rPr lang="en-US" sz="1000" dirty="0" smtClean="0"/>
              <a:t>3614</a:t>
            </a:r>
          </a:p>
          <a:p>
            <a:pPr algn="l"/>
            <a:r>
              <a:rPr lang="en-US" sz="1000" u="sng" dirty="0">
                <a:hlinkClick r:id="rId8" tooltip="blocked::mailto:a.betancourt@starahotels.com"/>
              </a:rPr>
              <a:t>a.betancourt@starahotels.com</a:t>
            </a:r>
            <a:endParaRPr lang="es-MX" sz="1000" dirty="0"/>
          </a:p>
          <a:p>
            <a:pPr algn="l"/>
            <a:endParaRPr lang="es-ES_tradnl" sz="1000" dirty="0"/>
          </a:p>
        </p:txBody>
      </p:sp>
      <p:sp>
        <p:nvSpPr>
          <p:cNvPr id="108" name="Título 1"/>
          <p:cNvSpPr txBox="1">
            <a:spLocks/>
          </p:cNvSpPr>
          <p:nvPr/>
        </p:nvSpPr>
        <p:spPr>
          <a:xfrm>
            <a:off x="3445726" y="8889290"/>
            <a:ext cx="1812074" cy="983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000" dirty="0" err="1" smtClean="0"/>
              <a:t>Tarifas</a:t>
            </a:r>
            <a:r>
              <a:rPr lang="en-US" sz="1000" dirty="0" smtClean="0"/>
              <a:t> 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USD</a:t>
            </a:r>
          </a:p>
          <a:p>
            <a:pPr algn="l">
              <a:lnSpc>
                <a:spcPct val="100000"/>
              </a:lnSpc>
            </a:pPr>
            <a:r>
              <a:rPr lang="en-US" sz="1000" b="1" dirty="0" smtClean="0"/>
              <a:t>Standard              $180.00</a:t>
            </a:r>
          </a:p>
          <a:p>
            <a:pPr algn="l">
              <a:lnSpc>
                <a:spcPct val="100000"/>
              </a:lnSpc>
            </a:pP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Executive             $220.00</a:t>
            </a:r>
          </a:p>
          <a:p>
            <a:pPr algn="l">
              <a:lnSpc>
                <a:spcPct val="100000"/>
              </a:lnSpc>
            </a:pPr>
            <a:r>
              <a:rPr lang="en-US" sz="1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Stara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$270.00</a:t>
            </a:r>
          </a:p>
          <a:p>
            <a:pPr algn="l">
              <a:lnSpc>
                <a:spcPct val="100000"/>
              </a:lnSpc>
            </a:pP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Terrace                 $320.00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Título 1"/>
          <p:cNvSpPr txBox="1">
            <a:spLocks/>
          </p:cNvSpPr>
          <p:nvPr/>
        </p:nvSpPr>
        <p:spPr>
          <a:xfrm>
            <a:off x="5281186" y="8931282"/>
            <a:ext cx="1225549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000" dirty="0" smtClean="0"/>
              <a:t>MAS  Impuestos</a:t>
            </a:r>
          </a:p>
          <a:p>
            <a:pPr algn="l"/>
            <a:r>
              <a:rPr lang="es-MX" sz="1000" dirty="0" smtClean="0"/>
              <a:t>Desayuno </a:t>
            </a:r>
          </a:p>
          <a:p>
            <a:pPr algn="l"/>
            <a:r>
              <a:rPr lang="es-MX" sz="1000" dirty="0" smtClean="0"/>
              <a:t>Parking 1 auto</a:t>
            </a:r>
            <a:endParaRPr lang="es-ES_tradnl" sz="1000" dirty="0" smtClean="0"/>
          </a:p>
        </p:txBody>
      </p:sp>
      <p:sp>
        <p:nvSpPr>
          <p:cNvPr id="110" name="Título 1"/>
          <p:cNvSpPr txBox="1">
            <a:spLocks/>
          </p:cNvSpPr>
          <p:nvPr/>
        </p:nvSpPr>
        <p:spPr>
          <a:xfrm>
            <a:off x="6362896" y="8920090"/>
            <a:ext cx="1243786" cy="891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1000" dirty="0" smtClean="0"/>
              <a:t>Alicia  Betancourt</a:t>
            </a:r>
          </a:p>
          <a:p>
            <a:pPr algn="l"/>
            <a:r>
              <a:rPr lang="es-ES_tradnl" sz="1000" dirty="0" smtClean="0"/>
              <a:t>Ejecutiva  de Ventas </a:t>
            </a:r>
          </a:p>
          <a:p>
            <a:pPr algn="l"/>
            <a:r>
              <a:rPr lang="es-ES_tradnl" sz="1000" dirty="0" smtClean="0"/>
              <a:t>Tel (55) 5351-6800</a:t>
            </a:r>
          </a:p>
          <a:p>
            <a:pPr algn="l"/>
            <a:r>
              <a:rPr lang="es-ES_tradnl" sz="1000" dirty="0" err="1" smtClean="0"/>
              <a:t>Cel</a:t>
            </a:r>
            <a:r>
              <a:rPr lang="es-ES_tradnl" sz="1000" dirty="0" smtClean="0"/>
              <a:t> (55) </a:t>
            </a:r>
            <a:r>
              <a:rPr lang="en-US" sz="1000" dirty="0"/>
              <a:t>1882 </a:t>
            </a:r>
            <a:r>
              <a:rPr lang="en-US" sz="1000" dirty="0" smtClean="0"/>
              <a:t>9255</a:t>
            </a:r>
            <a:endParaRPr lang="es-ES_tradnl" sz="1000" dirty="0"/>
          </a:p>
          <a:p>
            <a:pPr algn="l"/>
            <a:r>
              <a:rPr lang="es-MX" sz="800" u="sng" dirty="0" smtClean="0"/>
              <a:t>www.starahotels.com</a:t>
            </a:r>
            <a:endParaRPr lang="es-MX" sz="800" dirty="0"/>
          </a:p>
          <a:p>
            <a:pPr algn="l"/>
            <a:endParaRPr lang="es-ES_tradnl" sz="1000" dirty="0"/>
          </a:p>
          <a:p>
            <a:pPr algn="l"/>
            <a:endParaRPr lang="es-ES_tradnl" sz="1000" dirty="0"/>
          </a:p>
        </p:txBody>
      </p:sp>
    </p:spTree>
    <p:extLst>
      <p:ext uri="{BB962C8B-B14F-4D97-AF65-F5344CB8AC3E}">
        <p14:creationId xmlns:p14="http://schemas.microsoft.com/office/powerpoint/2010/main" val="322871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4" y="-125980"/>
            <a:ext cx="7772400" cy="10058400"/>
          </a:xfrm>
          <a:prstGeom prst="rect">
            <a:avLst/>
          </a:prstGeom>
        </p:spPr>
      </p:pic>
      <p:grpSp>
        <p:nvGrpSpPr>
          <p:cNvPr id="69" name="Agrupar 68"/>
          <p:cNvGrpSpPr/>
          <p:nvPr/>
        </p:nvGrpSpPr>
        <p:grpSpPr>
          <a:xfrm>
            <a:off x="185057" y="1673585"/>
            <a:ext cx="7663513" cy="1051372"/>
            <a:chOff x="185057" y="3472542"/>
            <a:chExt cx="7558255" cy="1051372"/>
          </a:xfrm>
        </p:grpSpPr>
        <p:sp>
          <p:nvSpPr>
            <p:cNvPr id="70" name="Título 1"/>
            <p:cNvSpPr txBox="1">
              <a:spLocks/>
            </p:cNvSpPr>
            <p:nvPr/>
          </p:nvSpPr>
          <p:spPr>
            <a:xfrm>
              <a:off x="1545770" y="3472542"/>
              <a:ext cx="1752601" cy="105137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MX" sz="1000" b="1" u="sng" dirty="0" smtClean="0"/>
                <a:t>Puebla</a:t>
              </a:r>
            </a:p>
            <a:p>
              <a:pPr algn="l"/>
              <a:r>
                <a:rPr lang="es-MX" sz="900" dirty="0" smtClean="0"/>
                <a:t>Av. Principal Lote 2</a:t>
              </a:r>
              <a:r>
                <a:rPr lang="es-ES_tradnl" sz="1000" dirty="0" smtClean="0"/>
                <a:t/>
              </a:r>
              <a:br>
                <a:rPr lang="es-ES_tradnl" sz="1000" dirty="0" smtClean="0"/>
              </a:br>
              <a:r>
                <a:rPr lang="fr-FR" sz="1000" dirty="0" smtClean="0"/>
                <a:t>San José </a:t>
              </a:r>
              <a:r>
                <a:rPr lang="fr-FR" sz="1000" dirty="0" err="1" smtClean="0"/>
                <a:t>Chiapa</a:t>
              </a:r>
              <a:r>
                <a:rPr lang="fr-FR" sz="1000" dirty="0" smtClean="0"/>
                <a:t>, </a:t>
              </a:r>
            </a:p>
            <a:p>
              <a:pPr algn="l"/>
              <a:r>
                <a:rPr lang="fr-FR" sz="1000" dirty="0" smtClean="0"/>
                <a:t>Puebla </a:t>
              </a:r>
              <a:r>
                <a:rPr lang="fr-FR" sz="1000" dirty="0"/>
                <a:t>75010</a:t>
              </a:r>
              <a:r>
                <a:rPr lang="es-ES_tradnl" sz="1000" dirty="0" smtClean="0"/>
                <a:t/>
              </a:r>
              <a:br>
                <a:rPr lang="es-ES_tradnl" sz="1000" dirty="0" smtClean="0"/>
              </a:br>
              <a:r>
                <a:rPr lang="es-ES_tradnl" sz="1000" dirty="0"/>
                <a:t>T. </a:t>
              </a:r>
              <a:r>
                <a:rPr lang="es-ES_tradnl" sz="1000" dirty="0" smtClean="0"/>
                <a:t>(222) 290 97 40</a:t>
              </a:r>
            </a:p>
            <a:p>
              <a:pPr algn="l"/>
              <a:endParaRPr lang="es-ES_tradnl" sz="1000" dirty="0"/>
            </a:p>
          </p:txBody>
        </p:sp>
        <p:sp>
          <p:nvSpPr>
            <p:cNvPr id="73" name="Título 1"/>
            <p:cNvSpPr txBox="1">
              <a:spLocks/>
            </p:cNvSpPr>
            <p:nvPr/>
          </p:nvSpPr>
          <p:spPr>
            <a:xfrm>
              <a:off x="52578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MX" sz="1000" dirty="0" smtClean="0"/>
                <a:t>Con Impuestos</a:t>
              </a:r>
              <a:endParaRPr lang="es-ES_tradnl" sz="1000" dirty="0" smtClean="0"/>
            </a:p>
            <a:p>
              <a:pPr algn="l"/>
              <a:r>
                <a:rPr lang="es-ES_tradnl" sz="1000" dirty="0" smtClean="0"/>
                <a:t>Desayuno Buffet</a:t>
              </a:r>
              <a:endParaRPr lang="es-ES_tradnl" sz="1000" dirty="0"/>
            </a:p>
          </p:txBody>
        </p:sp>
        <p:sp>
          <p:nvSpPr>
            <p:cNvPr id="74" name="Título 1"/>
            <p:cNvSpPr txBox="1">
              <a:spLocks/>
            </p:cNvSpPr>
            <p:nvPr/>
          </p:nvSpPr>
          <p:spPr>
            <a:xfrm>
              <a:off x="6353166" y="3472543"/>
              <a:ext cx="1390146" cy="89194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Estela García </a:t>
              </a:r>
              <a:r>
                <a:rPr lang="es-ES_tradnl" sz="1000" dirty="0" err="1" smtClean="0"/>
                <a:t>Ricaño</a:t>
              </a:r>
              <a:r>
                <a:rPr lang="es-ES_tradnl" sz="1000" dirty="0" smtClean="0"/>
                <a:t>.</a:t>
              </a:r>
            </a:p>
            <a:p>
              <a:pPr algn="l"/>
              <a:r>
                <a:rPr lang="es-ES_tradnl" sz="1000" dirty="0" smtClean="0"/>
                <a:t>Tel (222) 290-97-40</a:t>
              </a:r>
            </a:p>
            <a:p>
              <a:pPr algn="l"/>
              <a:endParaRPr lang="es-ES_tradnl" sz="1000" dirty="0"/>
            </a:p>
            <a:p>
              <a:pPr algn="l"/>
              <a:r>
                <a:rPr lang="es-ES_tradnl" sz="800" dirty="0" smtClean="0">
                  <a:solidFill>
                    <a:schemeClr val="accent1">
                      <a:lumMod val="75000"/>
                    </a:schemeClr>
                  </a:solidFill>
                </a:rPr>
                <a:t>lq6915dos@LaQuinta.com</a:t>
              </a:r>
            </a:p>
            <a:p>
              <a:pPr algn="l"/>
              <a:endParaRPr lang="es-ES_tradnl" sz="1000" dirty="0"/>
            </a:p>
          </p:txBody>
        </p:sp>
        <p:cxnSp>
          <p:nvCxnSpPr>
            <p:cNvPr id="75" name="Conector recto 74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900" b="1" dirty="0" smtClean="0"/>
                <a:t>Hotel La Quinta Hotel</a:t>
              </a:r>
            </a:p>
            <a:p>
              <a:pPr>
                <a:lnSpc>
                  <a:spcPct val="100000"/>
                </a:lnSpc>
              </a:pPr>
              <a:r>
                <a:rPr lang="en-US" sz="900" b="1" dirty="0" smtClean="0"/>
                <a:t>Puebla </a:t>
              </a:r>
              <a:endParaRPr lang="es-ES_tradnl" sz="900" b="1" dirty="0"/>
            </a:p>
          </p:txBody>
        </p:sp>
      </p:grpSp>
      <p:grpSp>
        <p:nvGrpSpPr>
          <p:cNvPr id="86" name="Agrupar 68"/>
          <p:cNvGrpSpPr/>
          <p:nvPr/>
        </p:nvGrpSpPr>
        <p:grpSpPr>
          <a:xfrm>
            <a:off x="137431" y="3357782"/>
            <a:ext cx="7402287" cy="457200"/>
            <a:chOff x="185057" y="3986923"/>
            <a:chExt cx="7402287" cy="457200"/>
          </a:xfrm>
        </p:grpSpPr>
        <p:cxnSp>
          <p:nvCxnSpPr>
            <p:cNvPr id="92" name="Conector recto 91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endParaRPr lang="es-ES_tradnl" sz="900" b="1" dirty="0"/>
            </a:p>
          </p:txBody>
        </p:sp>
      </p:grpSp>
      <p:grpSp>
        <p:nvGrpSpPr>
          <p:cNvPr id="22" name="Agrupar 68"/>
          <p:cNvGrpSpPr/>
          <p:nvPr/>
        </p:nvGrpSpPr>
        <p:grpSpPr>
          <a:xfrm>
            <a:off x="137430" y="3953744"/>
            <a:ext cx="7402287" cy="907284"/>
            <a:chOff x="185057" y="3472543"/>
            <a:chExt cx="7402287" cy="971580"/>
          </a:xfrm>
        </p:grpSpPr>
        <p:sp>
          <p:nvSpPr>
            <p:cNvPr id="24" name="Rectángulo 23"/>
            <p:cNvSpPr/>
            <p:nvPr/>
          </p:nvSpPr>
          <p:spPr>
            <a:xfrm>
              <a:off x="185057" y="3472543"/>
              <a:ext cx="1240972" cy="88174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/>
            <a:p>
              <a:pPr defTabSz="777240">
                <a:lnSpc>
                  <a:spcPct val="90000"/>
                </a:lnSpc>
                <a:spcBef>
                  <a:spcPct val="0"/>
                </a:spcBef>
              </a:pPr>
              <a:endParaRPr lang="es-ES_tradnl" sz="1000" dirty="0">
                <a:solidFill>
                  <a:schemeClr val="tx1"/>
                </a:solidFill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28" name="Conector recto 27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</p:cxnSp>
        <p:sp>
          <p:nvSpPr>
            <p:cNvPr id="29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defPPr>
                <a:defRPr lang="es-ES_tradnl"/>
              </a:defPPr>
              <a:lvl1pPr defTabSz="777240">
                <a:lnSpc>
                  <a:spcPct val="90000"/>
                </a:lnSpc>
                <a:spcBef>
                  <a:spcPct val="0"/>
                </a:spcBef>
                <a:buNone/>
                <a:defRPr sz="1000">
                  <a:latin typeface="+mj-lt"/>
                  <a:ea typeface="+mj-ea"/>
                  <a:cs typeface="+mj-cs"/>
                </a:defRPr>
              </a:lvl1pPr>
            </a:lstStyle>
            <a:p>
              <a:endParaRPr lang="es-ES_tradnl" dirty="0"/>
            </a:p>
          </p:txBody>
        </p:sp>
      </p:grpSp>
      <p:grpSp>
        <p:nvGrpSpPr>
          <p:cNvPr id="32" name="Agrupar 68"/>
          <p:cNvGrpSpPr/>
          <p:nvPr/>
        </p:nvGrpSpPr>
        <p:grpSpPr>
          <a:xfrm>
            <a:off x="204393" y="4914287"/>
            <a:ext cx="7568007" cy="971580"/>
            <a:chOff x="185057" y="3472543"/>
            <a:chExt cx="7568007" cy="971580"/>
          </a:xfrm>
        </p:grpSpPr>
        <p:sp>
          <p:nvSpPr>
            <p:cNvPr id="37" name="Título 1"/>
            <p:cNvSpPr txBox="1">
              <a:spLocks/>
            </p:cNvSpPr>
            <p:nvPr/>
          </p:nvSpPr>
          <p:spPr>
            <a:xfrm>
              <a:off x="6477000" y="3472543"/>
              <a:ext cx="127606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lang="es-ES_tradnl" sz="1000" dirty="0"/>
            </a:p>
          </p:txBody>
        </p:sp>
        <p:cxnSp>
          <p:nvCxnSpPr>
            <p:cNvPr id="38" name="Conector recto 37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endParaRPr lang="es-ES_tradnl" sz="900" b="1" dirty="0"/>
            </a:p>
          </p:txBody>
        </p:sp>
      </p:grpSp>
      <p:cxnSp>
        <p:nvCxnSpPr>
          <p:cNvPr id="44" name="Conector recto 43"/>
          <p:cNvCxnSpPr/>
          <p:nvPr/>
        </p:nvCxnSpPr>
        <p:spPr>
          <a:xfrm>
            <a:off x="204394" y="4777137"/>
            <a:ext cx="7402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68"/>
          <p:cNvGrpSpPr/>
          <p:nvPr/>
        </p:nvGrpSpPr>
        <p:grpSpPr>
          <a:xfrm>
            <a:off x="204394" y="5968462"/>
            <a:ext cx="7568007" cy="971580"/>
            <a:chOff x="185057" y="3472543"/>
            <a:chExt cx="7568007" cy="971580"/>
          </a:xfrm>
        </p:grpSpPr>
        <p:sp>
          <p:nvSpPr>
            <p:cNvPr id="49" name="Título 1"/>
            <p:cNvSpPr txBox="1">
              <a:spLocks/>
            </p:cNvSpPr>
            <p:nvPr/>
          </p:nvSpPr>
          <p:spPr>
            <a:xfrm>
              <a:off x="6477000" y="3472543"/>
              <a:ext cx="127606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lang="es-ES_tradnl" sz="1000" dirty="0"/>
            </a:p>
          </p:txBody>
        </p:sp>
        <p:cxnSp>
          <p:nvCxnSpPr>
            <p:cNvPr id="50" name="Conector recto 49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endParaRPr lang="es-ES_tradnl" sz="900" b="1" dirty="0"/>
            </a:p>
          </p:txBody>
        </p:sp>
      </p:grpSp>
      <p:grpSp>
        <p:nvGrpSpPr>
          <p:cNvPr id="55" name="Agrupar 68"/>
          <p:cNvGrpSpPr/>
          <p:nvPr/>
        </p:nvGrpSpPr>
        <p:grpSpPr>
          <a:xfrm>
            <a:off x="185057" y="7026876"/>
            <a:ext cx="7568007" cy="946023"/>
            <a:chOff x="185057" y="3472543"/>
            <a:chExt cx="7568007" cy="971580"/>
          </a:xfrm>
        </p:grpSpPr>
        <p:sp>
          <p:nvSpPr>
            <p:cNvPr id="59" name="Título 1"/>
            <p:cNvSpPr txBox="1">
              <a:spLocks/>
            </p:cNvSpPr>
            <p:nvPr/>
          </p:nvSpPr>
          <p:spPr>
            <a:xfrm>
              <a:off x="6477000" y="3472543"/>
              <a:ext cx="127606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lang="es-ES_tradnl" sz="1000" dirty="0"/>
            </a:p>
          </p:txBody>
        </p:sp>
        <p:cxnSp>
          <p:nvCxnSpPr>
            <p:cNvPr id="60" name="Conector recto 59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endParaRPr lang="es-ES_tradnl" sz="900" b="1" dirty="0"/>
            </a:p>
          </p:txBody>
        </p:sp>
      </p:grpSp>
      <p:grpSp>
        <p:nvGrpSpPr>
          <p:cNvPr id="66" name="Agrupar 68"/>
          <p:cNvGrpSpPr/>
          <p:nvPr/>
        </p:nvGrpSpPr>
        <p:grpSpPr>
          <a:xfrm>
            <a:off x="189172" y="7998910"/>
            <a:ext cx="7568007" cy="909717"/>
            <a:chOff x="185057" y="3472543"/>
            <a:chExt cx="7568007" cy="971580"/>
          </a:xfrm>
        </p:grpSpPr>
        <p:sp>
          <p:nvSpPr>
            <p:cNvPr id="78" name="Título 1"/>
            <p:cNvSpPr txBox="1">
              <a:spLocks/>
            </p:cNvSpPr>
            <p:nvPr/>
          </p:nvSpPr>
          <p:spPr>
            <a:xfrm>
              <a:off x="6477000" y="3472543"/>
              <a:ext cx="127606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lang="es-ES_tradnl" sz="1000" dirty="0"/>
            </a:p>
          </p:txBody>
        </p:sp>
        <p:cxnSp>
          <p:nvCxnSpPr>
            <p:cNvPr id="79" name="Conector recto 78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endParaRPr lang="es-ES_tradnl" sz="900" b="1" dirty="0"/>
            </a:p>
          </p:txBody>
        </p:sp>
      </p:grpSp>
      <p:grpSp>
        <p:nvGrpSpPr>
          <p:cNvPr id="81" name="Agrupar 68"/>
          <p:cNvGrpSpPr/>
          <p:nvPr/>
        </p:nvGrpSpPr>
        <p:grpSpPr>
          <a:xfrm>
            <a:off x="204395" y="8970573"/>
            <a:ext cx="7568007" cy="909717"/>
            <a:chOff x="185057" y="3472543"/>
            <a:chExt cx="7568007" cy="971580"/>
          </a:xfrm>
        </p:grpSpPr>
        <p:sp>
          <p:nvSpPr>
            <p:cNvPr id="85" name="Título 1"/>
            <p:cNvSpPr txBox="1">
              <a:spLocks/>
            </p:cNvSpPr>
            <p:nvPr/>
          </p:nvSpPr>
          <p:spPr>
            <a:xfrm>
              <a:off x="6477000" y="3472543"/>
              <a:ext cx="127606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lang="es-ES_tradnl" sz="1000" dirty="0"/>
            </a:p>
          </p:txBody>
        </p:sp>
        <p:cxnSp>
          <p:nvCxnSpPr>
            <p:cNvPr id="95" name="Conector recto 94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endParaRPr lang="es-ES_tradnl" sz="900" b="1" dirty="0"/>
            </a:p>
          </p:txBody>
        </p:sp>
      </p:grpSp>
      <p:sp>
        <p:nvSpPr>
          <p:cNvPr id="103" name="Título 1"/>
          <p:cNvSpPr txBox="1">
            <a:spLocks/>
          </p:cNvSpPr>
          <p:nvPr/>
        </p:nvSpPr>
        <p:spPr>
          <a:xfrm>
            <a:off x="3418111" y="1695292"/>
            <a:ext cx="1812074" cy="983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000" dirty="0" err="1" smtClean="0"/>
              <a:t>Tarifas</a:t>
            </a:r>
            <a:r>
              <a:rPr lang="en-US" sz="1000" dirty="0" smtClean="0"/>
              <a:t> – </a:t>
            </a:r>
          </a:p>
          <a:p>
            <a:pPr algn="l">
              <a:lnSpc>
                <a:spcPct val="100000"/>
              </a:lnSpc>
            </a:pPr>
            <a:r>
              <a:rPr lang="en-US" sz="1000" b="1" dirty="0" err="1" smtClean="0"/>
              <a:t>Habitación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Sencilla</a:t>
            </a:r>
            <a:r>
              <a:rPr lang="en-US" sz="1000" b="1" dirty="0" smtClean="0"/>
              <a:t> / </a:t>
            </a:r>
            <a:r>
              <a:rPr lang="en-US" sz="1000" b="1" dirty="0" err="1" smtClean="0"/>
              <a:t>Doble</a:t>
            </a:r>
            <a:endParaRPr lang="en-US" sz="1000" b="1" dirty="0" smtClean="0"/>
          </a:p>
          <a:p>
            <a:pPr algn="l">
              <a:lnSpc>
                <a:spcPct val="100000"/>
              </a:lnSpc>
            </a:pPr>
            <a:r>
              <a:rPr lang="en-US" sz="1000" b="1" dirty="0" smtClean="0"/>
              <a:t>$1,155.00</a:t>
            </a:r>
            <a:endParaRPr lang="en-US" sz="1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lnSpc>
                <a:spcPct val="100000"/>
              </a:lnSpc>
            </a:pPr>
            <a:r>
              <a:rPr lang="en-US" sz="1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Habitación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Suite/</a:t>
            </a:r>
            <a:r>
              <a:rPr lang="en-US" sz="1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Lujo</a:t>
            </a:r>
            <a:endParaRPr lang="en-US" sz="1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lnSpc>
                <a:spcPct val="100000"/>
              </a:lnSpc>
            </a:pP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$2,400 </a:t>
            </a:r>
          </a:p>
          <a:p>
            <a:pPr algn="l">
              <a:lnSpc>
                <a:spcPct val="100000"/>
              </a:lnSpc>
            </a:pP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490431" y="2691252"/>
            <a:ext cx="1752601" cy="1051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_tradnl" sz="1000" dirty="0"/>
          </a:p>
        </p:txBody>
      </p:sp>
      <p:sp>
        <p:nvSpPr>
          <p:cNvPr id="43" name="Título 1"/>
          <p:cNvSpPr txBox="1">
            <a:spLocks/>
          </p:cNvSpPr>
          <p:nvPr/>
        </p:nvSpPr>
        <p:spPr>
          <a:xfrm>
            <a:off x="3390496" y="2646752"/>
            <a:ext cx="1812074" cy="983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ítulo 1"/>
          <p:cNvSpPr txBox="1">
            <a:spLocks/>
          </p:cNvSpPr>
          <p:nvPr/>
        </p:nvSpPr>
        <p:spPr>
          <a:xfrm>
            <a:off x="5230185" y="2673805"/>
            <a:ext cx="1202469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_tradnl" sz="1000" dirty="0"/>
          </a:p>
        </p:txBody>
      </p:sp>
      <p:sp>
        <p:nvSpPr>
          <p:cNvPr id="47" name="Título 1"/>
          <p:cNvSpPr txBox="1">
            <a:spLocks/>
          </p:cNvSpPr>
          <p:nvPr/>
        </p:nvSpPr>
        <p:spPr>
          <a:xfrm>
            <a:off x="6432654" y="2662538"/>
            <a:ext cx="1276064" cy="891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_tradnl" sz="1000" dirty="0"/>
          </a:p>
          <a:p>
            <a:pPr algn="l"/>
            <a:endParaRPr lang="es-ES_tradnl" sz="1000" dirty="0"/>
          </a:p>
        </p:txBody>
      </p:sp>
      <p:sp>
        <p:nvSpPr>
          <p:cNvPr id="48" name="Título 1"/>
          <p:cNvSpPr txBox="1">
            <a:spLocks/>
          </p:cNvSpPr>
          <p:nvPr/>
        </p:nvSpPr>
        <p:spPr>
          <a:xfrm>
            <a:off x="185057" y="4228405"/>
            <a:ext cx="1240972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s-ES_tradnl" sz="900" b="1" dirty="0"/>
          </a:p>
        </p:txBody>
      </p:sp>
      <p:sp>
        <p:nvSpPr>
          <p:cNvPr id="52" name="Título 1"/>
          <p:cNvSpPr txBox="1">
            <a:spLocks/>
          </p:cNvSpPr>
          <p:nvPr/>
        </p:nvSpPr>
        <p:spPr>
          <a:xfrm>
            <a:off x="1522929" y="3814982"/>
            <a:ext cx="1752601" cy="1051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_tradnl" sz="1000" dirty="0"/>
          </a:p>
        </p:txBody>
      </p:sp>
      <p:sp>
        <p:nvSpPr>
          <p:cNvPr id="53" name="Título 1"/>
          <p:cNvSpPr txBox="1">
            <a:spLocks/>
          </p:cNvSpPr>
          <p:nvPr/>
        </p:nvSpPr>
        <p:spPr>
          <a:xfrm>
            <a:off x="3418111" y="3808812"/>
            <a:ext cx="1812074" cy="983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ítulo 1"/>
          <p:cNvSpPr txBox="1">
            <a:spLocks/>
          </p:cNvSpPr>
          <p:nvPr/>
        </p:nvSpPr>
        <p:spPr>
          <a:xfrm>
            <a:off x="5230185" y="3931950"/>
            <a:ext cx="1225549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_tradnl" sz="1000" dirty="0"/>
          </a:p>
        </p:txBody>
      </p:sp>
      <p:sp>
        <p:nvSpPr>
          <p:cNvPr id="56" name="Título 1"/>
          <p:cNvSpPr txBox="1">
            <a:spLocks/>
          </p:cNvSpPr>
          <p:nvPr/>
        </p:nvSpPr>
        <p:spPr>
          <a:xfrm>
            <a:off x="6432654" y="4950841"/>
            <a:ext cx="1276064" cy="891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_tradnl" sz="1000" dirty="0"/>
          </a:p>
          <a:p>
            <a:pPr algn="l"/>
            <a:endParaRPr lang="es-ES_tradnl" sz="1000" dirty="0"/>
          </a:p>
        </p:txBody>
      </p:sp>
      <p:sp>
        <p:nvSpPr>
          <p:cNvPr id="62" name="Título 1"/>
          <p:cNvSpPr txBox="1">
            <a:spLocks/>
          </p:cNvSpPr>
          <p:nvPr/>
        </p:nvSpPr>
        <p:spPr>
          <a:xfrm>
            <a:off x="144770" y="5200067"/>
            <a:ext cx="1240972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s-ES_tradnl" sz="900" b="1" dirty="0"/>
          </a:p>
        </p:txBody>
      </p:sp>
      <p:sp>
        <p:nvSpPr>
          <p:cNvPr id="63" name="Título 1"/>
          <p:cNvSpPr txBox="1">
            <a:spLocks/>
          </p:cNvSpPr>
          <p:nvPr/>
        </p:nvSpPr>
        <p:spPr>
          <a:xfrm>
            <a:off x="1553436" y="4825280"/>
            <a:ext cx="1752601" cy="1051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_tradnl" sz="1000" dirty="0"/>
          </a:p>
        </p:txBody>
      </p:sp>
      <p:sp>
        <p:nvSpPr>
          <p:cNvPr id="64" name="Título 1"/>
          <p:cNvSpPr txBox="1">
            <a:spLocks/>
          </p:cNvSpPr>
          <p:nvPr/>
        </p:nvSpPr>
        <p:spPr>
          <a:xfrm>
            <a:off x="3390496" y="4817755"/>
            <a:ext cx="1812074" cy="983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Título 1"/>
          <p:cNvSpPr txBox="1">
            <a:spLocks/>
          </p:cNvSpPr>
          <p:nvPr/>
        </p:nvSpPr>
        <p:spPr>
          <a:xfrm>
            <a:off x="5200197" y="4942112"/>
            <a:ext cx="1225549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_tradnl" sz="1000" dirty="0"/>
          </a:p>
        </p:txBody>
      </p:sp>
      <p:sp>
        <p:nvSpPr>
          <p:cNvPr id="67" name="Título 1"/>
          <p:cNvSpPr txBox="1">
            <a:spLocks/>
          </p:cNvSpPr>
          <p:nvPr/>
        </p:nvSpPr>
        <p:spPr>
          <a:xfrm>
            <a:off x="6427517" y="3928136"/>
            <a:ext cx="1276064" cy="891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_tradnl" sz="1000" dirty="0"/>
          </a:p>
          <a:p>
            <a:pPr algn="l"/>
            <a:endParaRPr lang="es-ES_tradnl" sz="1000" dirty="0"/>
          </a:p>
        </p:txBody>
      </p:sp>
      <p:sp>
        <p:nvSpPr>
          <p:cNvPr id="68" name="Título 1"/>
          <p:cNvSpPr txBox="1">
            <a:spLocks/>
          </p:cNvSpPr>
          <p:nvPr/>
        </p:nvSpPr>
        <p:spPr>
          <a:xfrm>
            <a:off x="101516" y="6351243"/>
            <a:ext cx="1240972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s-ES_tradnl" sz="900" b="1" dirty="0"/>
          </a:p>
        </p:txBody>
      </p:sp>
      <p:sp>
        <p:nvSpPr>
          <p:cNvPr id="72" name="Título 1"/>
          <p:cNvSpPr txBox="1">
            <a:spLocks/>
          </p:cNvSpPr>
          <p:nvPr/>
        </p:nvSpPr>
        <p:spPr>
          <a:xfrm>
            <a:off x="1596817" y="5941505"/>
            <a:ext cx="1752601" cy="1051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_tradnl" sz="1000" dirty="0"/>
          </a:p>
        </p:txBody>
      </p:sp>
      <p:sp>
        <p:nvSpPr>
          <p:cNvPr id="82" name="Título 1"/>
          <p:cNvSpPr txBox="1">
            <a:spLocks/>
          </p:cNvSpPr>
          <p:nvPr/>
        </p:nvSpPr>
        <p:spPr>
          <a:xfrm>
            <a:off x="3418111" y="5921176"/>
            <a:ext cx="1812074" cy="983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Título 1"/>
          <p:cNvSpPr txBox="1">
            <a:spLocks/>
          </p:cNvSpPr>
          <p:nvPr/>
        </p:nvSpPr>
        <p:spPr>
          <a:xfrm>
            <a:off x="5207105" y="5961690"/>
            <a:ext cx="1225549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_tradnl" sz="1000" dirty="0"/>
          </a:p>
        </p:txBody>
      </p:sp>
      <p:sp>
        <p:nvSpPr>
          <p:cNvPr id="84" name="Título 1"/>
          <p:cNvSpPr txBox="1">
            <a:spLocks/>
          </p:cNvSpPr>
          <p:nvPr/>
        </p:nvSpPr>
        <p:spPr>
          <a:xfrm>
            <a:off x="6432654" y="5990017"/>
            <a:ext cx="1276064" cy="891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_tradnl" sz="1000" dirty="0"/>
          </a:p>
        </p:txBody>
      </p:sp>
      <p:sp>
        <p:nvSpPr>
          <p:cNvPr id="87" name="Título 1"/>
          <p:cNvSpPr txBox="1">
            <a:spLocks/>
          </p:cNvSpPr>
          <p:nvPr/>
        </p:nvSpPr>
        <p:spPr>
          <a:xfrm>
            <a:off x="170956" y="7322054"/>
            <a:ext cx="1240972" cy="52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s-ES_tradnl" sz="900" b="1" dirty="0"/>
          </a:p>
        </p:txBody>
      </p:sp>
      <p:sp>
        <p:nvSpPr>
          <p:cNvPr id="88" name="Título 1"/>
          <p:cNvSpPr txBox="1">
            <a:spLocks/>
          </p:cNvSpPr>
          <p:nvPr/>
        </p:nvSpPr>
        <p:spPr>
          <a:xfrm>
            <a:off x="1471342" y="6981990"/>
            <a:ext cx="1878076" cy="1051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1000" dirty="0"/>
              <a:t/>
            </a:r>
            <a:br>
              <a:rPr lang="es-ES_tradnl" sz="1000" dirty="0"/>
            </a:br>
            <a:endParaRPr lang="es-ES_tradnl" sz="1000" dirty="0"/>
          </a:p>
        </p:txBody>
      </p:sp>
      <p:sp>
        <p:nvSpPr>
          <p:cNvPr id="89" name="Título 1"/>
          <p:cNvSpPr txBox="1">
            <a:spLocks/>
          </p:cNvSpPr>
          <p:nvPr/>
        </p:nvSpPr>
        <p:spPr>
          <a:xfrm>
            <a:off x="3395031" y="6948567"/>
            <a:ext cx="1812074" cy="983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Título 1"/>
          <p:cNvSpPr txBox="1">
            <a:spLocks/>
          </p:cNvSpPr>
          <p:nvPr/>
        </p:nvSpPr>
        <p:spPr>
          <a:xfrm>
            <a:off x="5200196" y="7010059"/>
            <a:ext cx="1225549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_tradnl" sz="1000" dirty="0"/>
          </a:p>
        </p:txBody>
      </p:sp>
      <p:sp>
        <p:nvSpPr>
          <p:cNvPr id="91" name="Título 1"/>
          <p:cNvSpPr txBox="1">
            <a:spLocks/>
          </p:cNvSpPr>
          <p:nvPr/>
        </p:nvSpPr>
        <p:spPr>
          <a:xfrm>
            <a:off x="6476998" y="7067671"/>
            <a:ext cx="1276064" cy="891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_tradnl" sz="1000" dirty="0"/>
          </a:p>
          <a:p>
            <a:pPr algn="l"/>
            <a:endParaRPr lang="es-ES_tradnl" sz="1000" dirty="0"/>
          </a:p>
        </p:txBody>
      </p:sp>
      <p:sp>
        <p:nvSpPr>
          <p:cNvPr id="94" name="Título 1"/>
          <p:cNvSpPr txBox="1">
            <a:spLocks/>
          </p:cNvSpPr>
          <p:nvPr/>
        </p:nvSpPr>
        <p:spPr>
          <a:xfrm>
            <a:off x="144770" y="8445829"/>
            <a:ext cx="1240972" cy="52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s-ES_tradnl" sz="900" b="1" dirty="0"/>
          </a:p>
        </p:txBody>
      </p:sp>
      <p:sp>
        <p:nvSpPr>
          <p:cNvPr id="97" name="Título 1"/>
          <p:cNvSpPr txBox="1">
            <a:spLocks/>
          </p:cNvSpPr>
          <p:nvPr/>
        </p:nvSpPr>
        <p:spPr>
          <a:xfrm>
            <a:off x="1553436" y="7987218"/>
            <a:ext cx="1878076" cy="1051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_tradnl" sz="1000" dirty="0"/>
          </a:p>
        </p:txBody>
      </p:sp>
      <p:sp>
        <p:nvSpPr>
          <p:cNvPr id="98" name="Título 1"/>
          <p:cNvSpPr txBox="1">
            <a:spLocks/>
          </p:cNvSpPr>
          <p:nvPr/>
        </p:nvSpPr>
        <p:spPr>
          <a:xfrm>
            <a:off x="3428997" y="7945539"/>
            <a:ext cx="1812074" cy="983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Título 1"/>
          <p:cNvSpPr txBox="1">
            <a:spLocks/>
          </p:cNvSpPr>
          <p:nvPr/>
        </p:nvSpPr>
        <p:spPr>
          <a:xfrm>
            <a:off x="5270789" y="7998495"/>
            <a:ext cx="1225549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_tradnl" sz="1000" dirty="0"/>
          </a:p>
        </p:txBody>
      </p:sp>
      <p:sp>
        <p:nvSpPr>
          <p:cNvPr id="100" name="Título 1"/>
          <p:cNvSpPr txBox="1">
            <a:spLocks/>
          </p:cNvSpPr>
          <p:nvPr/>
        </p:nvSpPr>
        <p:spPr>
          <a:xfrm>
            <a:off x="6431057" y="7977247"/>
            <a:ext cx="1386085" cy="891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_tradnl" sz="1000" dirty="0"/>
          </a:p>
          <a:p>
            <a:pPr algn="l"/>
            <a:endParaRPr lang="es-ES_tradnl" sz="1000" dirty="0"/>
          </a:p>
        </p:txBody>
      </p:sp>
      <p:sp>
        <p:nvSpPr>
          <p:cNvPr id="101" name="Título 1"/>
          <p:cNvSpPr txBox="1">
            <a:spLocks/>
          </p:cNvSpPr>
          <p:nvPr/>
        </p:nvSpPr>
        <p:spPr>
          <a:xfrm>
            <a:off x="161179" y="9283391"/>
            <a:ext cx="1240972" cy="52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s-ES_tradnl" sz="900" b="1" dirty="0"/>
          </a:p>
        </p:txBody>
      </p:sp>
      <p:sp>
        <p:nvSpPr>
          <p:cNvPr id="107" name="Título 1"/>
          <p:cNvSpPr txBox="1">
            <a:spLocks/>
          </p:cNvSpPr>
          <p:nvPr/>
        </p:nvSpPr>
        <p:spPr>
          <a:xfrm>
            <a:off x="1525068" y="8889714"/>
            <a:ext cx="1878076" cy="1051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_tradnl" sz="1000" dirty="0"/>
          </a:p>
        </p:txBody>
      </p:sp>
      <p:sp>
        <p:nvSpPr>
          <p:cNvPr id="108" name="Título 1"/>
          <p:cNvSpPr txBox="1">
            <a:spLocks/>
          </p:cNvSpPr>
          <p:nvPr/>
        </p:nvSpPr>
        <p:spPr>
          <a:xfrm>
            <a:off x="3445726" y="8889290"/>
            <a:ext cx="1812074" cy="983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Título 1"/>
          <p:cNvSpPr txBox="1">
            <a:spLocks/>
          </p:cNvSpPr>
          <p:nvPr/>
        </p:nvSpPr>
        <p:spPr>
          <a:xfrm>
            <a:off x="5281186" y="8931282"/>
            <a:ext cx="1225549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_tradnl" sz="1000" dirty="0" smtClean="0"/>
          </a:p>
        </p:txBody>
      </p:sp>
      <p:sp>
        <p:nvSpPr>
          <p:cNvPr id="110" name="Título 1"/>
          <p:cNvSpPr txBox="1">
            <a:spLocks/>
          </p:cNvSpPr>
          <p:nvPr/>
        </p:nvSpPr>
        <p:spPr>
          <a:xfrm>
            <a:off x="6362896" y="8920090"/>
            <a:ext cx="1243786" cy="891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_tradnl" sz="1000" dirty="0"/>
          </a:p>
          <a:p>
            <a:pPr algn="l"/>
            <a:endParaRPr lang="es-ES_tradnl" sz="1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27" y="1665612"/>
            <a:ext cx="900170" cy="538856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 rotWithShape="1">
          <a:blip r:embed="rId4"/>
          <a:srcRect t="4829"/>
          <a:stretch/>
        </p:blipFill>
        <p:spPr>
          <a:xfrm>
            <a:off x="277620" y="2684305"/>
            <a:ext cx="1152525" cy="297777"/>
          </a:xfrm>
          <a:prstGeom prst="rect">
            <a:avLst/>
          </a:prstGeom>
        </p:spPr>
      </p:pic>
      <p:sp>
        <p:nvSpPr>
          <p:cNvPr id="102" name="Título 1"/>
          <p:cNvSpPr txBox="1">
            <a:spLocks/>
          </p:cNvSpPr>
          <p:nvPr/>
        </p:nvSpPr>
        <p:spPr>
          <a:xfrm>
            <a:off x="187112" y="3093478"/>
            <a:ext cx="1258254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900" b="1" dirty="0" smtClean="0"/>
              <a:t>City Express  Ciudad de México</a:t>
            </a:r>
            <a:endParaRPr lang="es-ES_tradnl" sz="900" b="1" dirty="0"/>
          </a:p>
        </p:txBody>
      </p:sp>
      <p:sp>
        <p:nvSpPr>
          <p:cNvPr id="104" name="Título 1"/>
          <p:cNvSpPr txBox="1">
            <a:spLocks/>
          </p:cNvSpPr>
          <p:nvPr/>
        </p:nvSpPr>
        <p:spPr>
          <a:xfrm>
            <a:off x="1564720" y="2712071"/>
            <a:ext cx="1777008" cy="1051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000" b="1" u="sng" dirty="0" smtClean="0"/>
              <a:t>Ciudad de México</a:t>
            </a:r>
          </a:p>
          <a:p>
            <a:pPr algn="l"/>
            <a:endParaRPr lang="es-ES_tradnl" sz="1000" dirty="0"/>
          </a:p>
        </p:txBody>
      </p:sp>
      <p:sp>
        <p:nvSpPr>
          <p:cNvPr id="105" name="Título 1"/>
          <p:cNvSpPr txBox="1">
            <a:spLocks/>
          </p:cNvSpPr>
          <p:nvPr/>
        </p:nvSpPr>
        <p:spPr>
          <a:xfrm>
            <a:off x="3439264" y="2685163"/>
            <a:ext cx="1812074" cy="983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000" dirty="0" err="1" smtClean="0"/>
              <a:t>Tarifas</a:t>
            </a:r>
            <a:r>
              <a:rPr lang="en-US" sz="1000" dirty="0" smtClean="0"/>
              <a:t> – </a:t>
            </a:r>
          </a:p>
          <a:p>
            <a:pPr algn="l">
              <a:lnSpc>
                <a:spcPct val="100000"/>
              </a:lnSpc>
            </a:pPr>
            <a:r>
              <a:rPr lang="en-US" sz="1000" b="1" dirty="0" err="1" smtClean="0"/>
              <a:t>Habitación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Sencilla</a:t>
            </a:r>
            <a:r>
              <a:rPr lang="en-US" sz="1000" b="1" dirty="0" smtClean="0"/>
              <a:t> </a:t>
            </a:r>
          </a:p>
          <a:p>
            <a:pPr algn="l">
              <a:lnSpc>
                <a:spcPct val="100000"/>
              </a:lnSpc>
            </a:pPr>
            <a:r>
              <a:rPr lang="en-US" sz="1000" b="1" dirty="0" smtClean="0"/>
              <a:t>$2,000.00</a:t>
            </a:r>
            <a:endParaRPr lang="en-US" sz="1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lnSpc>
                <a:spcPct val="100000"/>
              </a:lnSpc>
            </a:pPr>
            <a:r>
              <a:rPr lang="en-US" sz="1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Habitación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Doble</a:t>
            </a:r>
            <a:endParaRPr lang="en-US" sz="1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lnSpc>
                <a:spcPct val="100000"/>
              </a:lnSpc>
            </a:pP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$2,540.00</a:t>
            </a:r>
          </a:p>
          <a:p>
            <a:pPr algn="l">
              <a:lnSpc>
                <a:spcPct val="100000"/>
              </a:lnSpc>
            </a:pP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" name="Título 1"/>
          <p:cNvSpPr txBox="1">
            <a:spLocks/>
          </p:cNvSpPr>
          <p:nvPr/>
        </p:nvSpPr>
        <p:spPr>
          <a:xfrm>
            <a:off x="5230182" y="2721101"/>
            <a:ext cx="1125807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000" dirty="0" smtClean="0"/>
              <a:t>Sin Impuestos</a:t>
            </a:r>
            <a:endParaRPr lang="es-ES_tradnl" sz="1000" dirty="0" smtClean="0"/>
          </a:p>
          <a:p>
            <a:pPr algn="l"/>
            <a:r>
              <a:rPr lang="es-ES_tradnl" sz="1000" dirty="0" smtClean="0"/>
              <a:t>Desayuno Buffet</a:t>
            </a:r>
          </a:p>
          <a:p>
            <a:pPr algn="l"/>
            <a:r>
              <a:rPr lang="es-ES_tradnl" sz="1000" dirty="0" smtClean="0"/>
              <a:t>Continental</a:t>
            </a:r>
            <a:endParaRPr lang="es-ES_tradnl" sz="1000" dirty="0"/>
          </a:p>
        </p:txBody>
      </p:sp>
      <p:sp>
        <p:nvSpPr>
          <p:cNvPr id="111" name="Título 1"/>
          <p:cNvSpPr txBox="1">
            <a:spLocks/>
          </p:cNvSpPr>
          <p:nvPr/>
        </p:nvSpPr>
        <p:spPr>
          <a:xfrm>
            <a:off x="6466452" y="3931949"/>
            <a:ext cx="1409506" cy="891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1000" dirty="0" smtClean="0"/>
              <a:t>01 800 248 93 97</a:t>
            </a:r>
          </a:p>
          <a:p>
            <a:pPr algn="l"/>
            <a:endParaRPr lang="es-ES_tradnl" sz="1000" dirty="0"/>
          </a:p>
          <a:p>
            <a:pPr algn="l"/>
            <a:endParaRPr lang="es-ES_tradnl" sz="1000" dirty="0"/>
          </a:p>
        </p:txBody>
      </p:sp>
      <p:pic>
        <p:nvPicPr>
          <p:cNvPr id="112" name="Imagen 111"/>
          <p:cNvPicPr>
            <a:picLocks noChangeAspect="1"/>
          </p:cNvPicPr>
          <p:nvPr/>
        </p:nvPicPr>
        <p:blipFill rotWithShape="1">
          <a:blip r:embed="rId4"/>
          <a:srcRect t="4829"/>
          <a:stretch/>
        </p:blipFill>
        <p:spPr>
          <a:xfrm>
            <a:off x="239976" y="3884325"/>
            <a:ext cx="1152525" cy="297777"/>
          </a:xfrm>
          <a:prstGeom prst="rect">
            <a:avLst/>
          </a:prstGeom>
        </p:spPr>
      </p:pic>
      <p:sp>
        <p:nvSpPr>
          <p:cNvPr id="113" name="Título 1"/>
          <p:cNvSpPr txBox="1">
            <a:spLocks/>
          </p:cNvSpPr>
          <p:nvPr/>
        </p:nvSpPr>
        <p:spPr>
          <a:xfrm>
            <a:off x="187112" y="4265010"/>
            <a:ext cx="1258254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900" b="1" dirty="0" smtClean="0"/>
              <a:t>City Express  Junior</a:t>
            </a:r>
          </a:p>
          <a:p>
            <a:pPr>
              <a:lnSpc>
                <a:spcPct val="100000"/>
              </a:lnSpc>
            </a:pPr>
            <a:r>
              <a:rPr lang="en-US" sz="900" b="1" dirty="0" smtClean="0"/>
              <a:t>Puebla </a:t>
            </a:r>
            <a:r>
              <a:rPr lang="en-US" sz="900" b="1" dirty="0" err="1" smtClean="0"/>
              <a:t>Angelopolis</a:t>
            </a:r>
            <a:r>
              <a:rPr lang="en-US" sz="900" b="1" dirty="0" smtClean="0"/>
              <a:t> </a:t>
            </a:r>
            <a:endParaRPr lang="es-ES_tradnl" sz="900" b="1" dirty="0"/>
          </a:p>
        </p:txBody>
      </p:sp>
      <p:sp>
        <p:nvSpPr>
          <p:cNvPr id="115" name="Título 1"/>
          <p:cNvSpPr txBox="1">
            <a:spLocks/>
          </p:cNvSpPr>
          <p:nvPr/>
        </p:nvSpPr>
        <p:spPr>
          <a:xfrm>
            <a:off x="1641103" y="4845477"/>
            <a:ext cx="1777008" cy="1051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000" b="1" u="sng" dirty="0" smtClean="0"/>
              <a:t>San Luis Potosí </a:t>
            </a:r>
            <a:endParaRPr lang="es-ES_tradnl" sz="1000" dirty="0"/>
          </a:p>
        </p:txBody>
      </p:sp>
      <p:sp>
        <p:nvSpPr>
          <p:cNvPr id="116" name="Título 1"/>
          <p:cNvSpPr txBox="1">
            <a:spLocks/>
          </p:cNvSpPr>
          <p:nvPr/>
        </p:nvSpPr>
        <p:spPr>
          <a:xfrm>
            <a:off x="3445726" y="3865227"/>
            <a:ext cx="1812074" cy="983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000" dirty="0" err="1" smtClean="0"/>
              <a:t>Tarifas</a:t>
            </a:r>
            <a:r>
              <a:rPr lang="en-US" sz="1000" dirty="0" smtClean="0"/>
              <a:t> – </a:t>
            </a:r>
          </a:p>
          <a:p>
            <a:pPr algn="l">
              <a:lnSpc>
                <a:spcPct val="100000"/>
              </a:lnSpc>
            </a:pPr>
            <a:r>
              <a:rPr lang="en-US" sz="1000" b="1" dirty="0" err="1" smtClean="0"/>
              <a:t>Habitación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Sencilla</a:t>
            </a:r>
            <a:r>
              <a:rPr lang="en-US" sz="1000" b="1" dirty="0" smtClean="0"/>
              <a:t> </a:t>
            </a:r>
          </a:p>
          <a:p>
            <a:pPr algn="l">
              <a:lnSpc>
                <a:spcPct val="100000"/>
              </a:lnSpc>
            </a:pPr>
            <a:r>
              <a:rPr lang="en-US" sz="1000" b="1" dirty="0" smtClean="0"/>
              <a:t>$670.00</a:t>
            </a:r>
            <a:endParaRPr lang="en-US" sz="1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lnSpc>
                <a:spcPct val="100000"/>
              </a:lnSpc>
            </a:pPr>
            <a:r>
              <a:rPr lang="en-US" sz="1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Habitación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Doble</a:t>
            </a:r>
            <a:endParaRPr lang="en-US" sz="1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lnSpc>
                <a:spcPct val="100000"/>
              </a:lnSpc>
            </a:pP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$770.00</a:t>
            </a:r>
          </a:p>
          <a:p>
            <a:pPr algn="l">
              <a:lnSpc>
                <a:spcPct val="100000"/>
              </a:lnSpc>
            </a:pP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Título 1"/>
          <p:cNvSpPr txBox="1">
            <a:spLocks/>
          </p:cNvSpPr>
          <p:nvPr/>
        </p:nvSpPr>
        <p:spPr>
          <a:xfrm>
            <a:off x="5285415" y="3855563"/>
            <a:ext cx="1125807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000" dirty="0" smtClean="0"/>
              <a:t>Sin Impuestos</a:t>
            </a:r>
            <a:endParaRPr lang="es-ES_tradnl" sz="1000" dirty="0" smtClean="0"/>
          </a:p>
          <a:p>
            <a:pPr algn="l"/>
            <a:r>
              <a:rPr lang="es-ES_tradnl" sz="1000" dirty="0" smtClean="0"/>
              <a:t>Desayuno Buffet</a:t>
            </a:r>
          </a:p>
          <a:p>
            <a:pPr algn="l"/>
            <a:r>
              <a:rPr lang="es-ES_tradnl" sz="1000" dirty="0" smtClean="0"/>
              <a:t>Continental</a:t>
            </a:r>
            <a:endParaRPr lang="es-ES_tradnl" sz="1000" dirty="0"/>
          </a:p>
        </p:txBody>
      </p:sp>
      <p:sp>
        <p:nvSpPr>
          <p:cNvPr id="119" name="Título 1"/>
          <p:cNvSpPr txBox="1">
            <a:spLocks/>
          </p:cNvSpPr>
          <p:nvPr/>
        </p:nvSpPr>
        <p:spPr>
          <a:xfrm>
            <a:off x="6418908" y="2750573"/>
            <a:ext cx="1409506" cy="891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1000" dirty="0" smtClean="0"/>
              <a:t>01 800 248 93 97</a:t>
            </a:r>
          </a:p>
          <a:p>
            <a:pPr algn="l"/>
            <a:endParaRPr lang="es-ES_tradnl" sz="1000" dirty="0"/>
          </a:p>
          <a:p>
            <a:pPr algn="l"/>
            <a:endParaRPr lang="es-ES_tradnl" sz="1000" dirty="0"/>
          </a:p>
        </p:txBody>
      </p:sp>
      <p:pic>
        <p:nvPicPr>
          <p:cNvPr id="120" name="Imagen 119"/>
          <p:cNvPicPr>
            <a:picLocks noChangeAspect="1"/>
          </p:cNvPicPr>
          <p:nvPr/>
        </p:nvPicPr>
        <p:blipFill rotWithShape="1">
          <a:blip r:embed="rId4"/>
          <a:srcRect t="4829"/>
          <a:stretch/>
        </p:blipFill>
        <p:spPr>
          <a:xfrm>
            <a:off x="249626" y="4882883"/>
            <a:ext cx="1152525" cy="297777"/>
          </a:xfrm>
          <a:prstGeom prst="rect">
            <a:avLst/>
          </a:prstGeom>
        </p:spPr>
      </p:pic>
      <p:sp>
        <p:nvSpPr>
          <p:cNvPr id="121" name="Título 1"/>
          <p:cNvSpPr txBox="1">
            <a:spLocks/>
          </p:cNvSpPr>
          <p:nvPr/>
        </p:nvSpPr>
        <p:spPr>
          <a:xfrm>
            <a:off x="128789" y="5294251"/>
            <a:ext cx="1258254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900" b="1" dirty="0" smtClean="0"/>
              <a:t>City Express  Junior</a:t>
            </a:r>
          </a:p>
          <a:p>
            <a:pPr>
              <a:lnSpc>
                <a:spcPct val="100000"/>
              </a:lnSpc>
            </a:pPr>
            <a:r>
              <a:rPr lang="en-US" sz="900" b="1" dirty="0" smtClean="0"/>
              <a:t>San Luis Potosí-Zona Industrial</a:t>
            </a:r>
            <a:endParaRPr lang="es-ES_tradnl" sz="900" b="1" dirty="0"/>
          </a:p>
        </p:txBody>
      </p:sp>
      <p:sp>
        <p:nvSpPr>
          <p:cNvPr id="122" name="Título 1"/>
          <p:cNvSpPr txBox="1">
            <a:spLocks/>
          </p:cNvSpPr>
          <p:nvPr/>
        </p:nvSpPr>
        <p:spPr>
          <a:xfrm>
            <a:off x="1554559" y="3883321"/>
            <a:ext cx="1777008" cy="1051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000" b="1" u="sng" dirty="0" smtClean="0"/>
              <a:t>Puebla, Pue.</a:t>
            </a:r>
          </a:p>
          <a:p>
            <a:pPr algn="l"/>
            <a:endParaRPr lang="es-ES_tradnl" sz="1000" dirty="0"/>
          </a:p>
        </p:txBody>
      </p:sp>
      <p:sp>
        <p:nvSpPr>
          <p:cNvPr id="123" name="Título 1"/>
          <p:cNvSpPr txBox="1">
            <a:spLocks/>
          </p:cNvSpPr>
          <p:nvPr/>
        </p:nvSpPr>
        <p:spPr>
          <a:xfrm>
            <a:off x="3445726" y="4853739"/>
            <a:ext cx="1812074" cy="983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000" dirty="0" err="1" smtClean="0"/>
              <a:t>Tarifas</a:t>
            </a:r>
            <a:r>
              <a:rPr lang="en-US" sz="1000" dirty="0" smtClean="0"/>
              <a:t> – </a:t>
            </a:r>
          </a:p>
          <a:p>
            <a:pPr algn="l">
              <a:lnSpc>
                <a:spcPct val="100000"/>
              </a:lnSpc>
            </a:pPr>
            <a:r>
              <a:rPr lang="en-US" sz="1000" b="1" dirty="0" err="1" smtClean="0"/>
              <a:t>Habitación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Sencilla</a:t>
            </a:r>
            <a:r>
              <a:rPr lang="en-US" sz="1000" b="1" dirty="0" smtClean="0"/>
              <a:t> </a:t>
            </a:r>
          </a:p>
          <a:p>
            <a:pPr algn="l">
              <a:lnSpc>
                <a:spcPct val="100000"/>
              </a:lnSpc>
            </a:pPr>
            <a:r>
              <a:rPr lang="en-US" sz="1000" b="1" dirty="0" smtClean="0"/>
              <a:t>$670.00</a:t>
            </a:r>
            <a:endParaRPr lang="en-US" sz="1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lnSpc>
                <a:spcPct val="100000"/>
              </a:lnSpc>
            </a:pPr>
            <a:r>
              <a:rPr lang="en-US" sz="1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Habitación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Doble</a:t>
            </a:r>
            <a:endParaRPr lang="en-US" sz="1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lnSpc>
                <a:spcPct val="100000"/>
              </a:lnSpc>
            </a:pP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$770.00</a:t>
            </a:r>
          </a:p>
          <a:p>
            <a:pPr algn="l">
              <a:lnSpc>
                <a:spcPct val="100000"/>
              </a:lnSpc>
            </a:pP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4" name="Título 1"/>
          <p:cNvSpPr txBox="1">
            <a:spLocks/>
          </p:cNvSpPr>
          <p:nvPr/>
        </p:nvSpPr>
        <p:spPr>
          <a:xfrm>
            <a:off x="5237090" y="4903220"/>
            <a:ext cx="1125807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000" dirty="0" smtClean="0"/>
              <a:t>Sin Impuestos</a:t>
            </a:r>
            <a:endParaRPr lang="es-ES_tradnl" sz="1000" dirty="0" smtClean="0"/>
          </a:p>
          <a:p>
            <a:pPr algn="l"/>
            <a:r>
              <a:rPr lang="es-ES_tradnl" sz="1000" dirty="0" smtClean="0"/>
              <a:t>Desayuno Buffet</a:t>
            </a:r>
          </a:p>
          <a:p>
            <a:pPr algn="l"/>
            <a:r>
              <a:rPr lang="es-ES_tradnl" sz="1000" dirty="0" smtClean="0"/>
              <a:t>Continental</a:t>
            </a:r>
            <a:endParaRPr lang="es-ES_tradnl" sz="1000" dirty="0"/>
          </a:p>
        </p:txBody>
      </p:sp>
      <p:sp>
        <p:nvSpPr>
          <p:cNvPr id="125" name="Título 1"/>
          <p:cNvSpPr txBox="1">
            <a:spLocks/>
          </p:cNvSpPr>
          <p:nvPr/>
        </p:nvSpPr>
        <p:spPr>
          <a:xfrm>
            <a:off x="6475056" y="4876287"/>
            <a:ext cx="1409506" cy="891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1000" dirty="0" smtClean="0"/>
              <a:t>01 800 248 93 97</a:t>
            </a:r>
          </a:p>
          <a:p>
            <a:pPr algn="l"/>
            <a:endParaRPr lang="es-ES_tradnl" sz="1000" dirty="0"/>
          </a:p>
          <a:p>
            <a:pPr algn="l"/>
            <a:endParaRPr lang="es-ES_tradnl" sz="10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620" y="5892489"/>
            <a:ext cx="944513" cy="430055"/>
          </a:xfrm>
          <a:prstGeom prst="rect">
            <a:avLst/>
          </a:prstGeom>
        </p:spPr>
      </p:pic>
      <p:sp>
        <p:nvSpPr>
          <p:cNvPr id="114" name="Título 1"/>
          <p:cNvSpPr txBox="1">
            <a:spLocks/>
          </p:cNvSpPr>
          <p:nvPr/>
        </p:nvSpPr>
        <p:spPr>
          <a:xfrm>
            <a:off x="132298" y="6372075"/>
            <a:ext cx="1258254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900" b="1" dirty="0" err="1" smtClean="0"/>
              <a:t>Hoteles</a:t>
            </a:r>
            <a:r>
              <a:rPr lang="en-US" sz="900" b="1" dirty="0" smtClean="0"/>
              <a:t> </a:t>
            </a:r>
          </a:p>
          <a:p>
            <a:pPr>
              <a:lnSpc>
                <a:spcPct val="100000"/>
              </a:lnSpc>
            </a:pPr>
            <a:r>
              <a:rPr lang="en-US" sz="900" b="1" dirty="0" err="1" smtClean="0"/>
              <a:t>Diversas</a:t>
            </a:r>
            <a:r>
              <a:rPr lang="en-US" sz="900" b="1" dirty="0" smtClean="0"/>
              <a:t> </a:t>
            </a:r>
            <a:r>
              <a:rPr lang="en-US" sz="900" b="1" dirty="0" err="1" smtClean="0"/>
              <a:t>Ciudades</a:t>
            </a:r>
            <a:r>
              <a:rPr lang="en-US" sz="900" b="1" dirty="0" smtClean="0"/>
              <a:t> </a:t>
            </a:r>
            <a:endParaRPr lang="es-ES_tradnl" sz="900" b="1" dirty="0"/>
          </a:p>
        </p:txBody>
      </p:sp>
      <p:sp>
        <p:nvSpPr>
          <p:cNvPr id="118" name="Título 1"/>
          <p:cNvSpPr txBox="1">
            <a:spLocks/>
          </p:cNvSpPr>
          <p:nvPr/>
        </p:nvSpPr>
        <p:spPr>
          <a:xfrm>
            <a:off x="1636093" y="5947167"/>
            <a:ext cx="1777008" cy="1051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000" b="1" u="sng" dirty="0" smtClean="0"/>
              <a:t>Guadalajara</a:t>
            </a:r>
          </a:p>
          <a:p>
            <a:pPr algn="l"/>
            <a:r>
              <a:rPr lang="es-MX" sz="1000" b="1" u="sng" dirty="0" smtClean="0"/>
              <a:t>San Luis Potosí</a:t>
            </a:r>
          </a:p>
          <a:p>
            <a:pPr algn="l"/>
            <a:r>
              <a:rPr lang="es-MX" sz="1000" b="1" u="sng" dirty="0" smtClean="0"/>
              <a:t>Los Mochis</a:t>
            </a:r>
          </a:p>
          <a:p>
            <a:pPr algn="l"/>
            <a:r>
              <a:rPr lang="es-MX" sz="1000" b="1" u="sng" dirty="0" smtClean="0"/>
              <a:t>Colima</a:t>
            </a:r>
          </a:p>
          <a:p>
            <a:pPr algn="l"/>
            <a:r>
              <a:rPr lang="es-MX" sz="1000" b="1" u="sng" dirty="0" smtClean="0"/>
              <a:t>Manzanillo</a:t>
            </a:r>
          </a:p>
          <a:p>
            <a:pPr algn="l"/>
            <a:r>
              <a:rPr lang="es-MX" sz="1000" b="1" u="sng" dirty="0" smtClean="0"/>
              <a:t>Coatzacoalcos</a:t>
            </a:r>
            <a:endParaRPr lang="es-ES_tradnl" sz="1000" dirty="0"/>
          </a:p>
        </p:txBody>
      </p:sp>
      <p:sp>
        <p:nvSpPr>
          <p:cNvPr id="126" name="Título 1"/>
          <p:cNvSpPr txBox="1">
            <a:spLocks/>
          </p:cNvSpPr>
          <p:nvPr/>
        </p:nvSpPr>
        <p:spPr>
          <a:xfrm>
            <a:off x="3395031" y="5910184"/>
            <a:ext cx="1812074" cy="983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000" dirty="0" err="1" smtClean="0"/>
              <a:t>Tarifas</a:t>
            </a:r>
            <a:r>
              <a:rPr lang="en-US" sz="1000" dirty="0" smtClean="0"/>
              <a:t> – </a:t>
            </a:r>
          </a:p>
          <a:p>
            <a:pPr algn="l">
              <a:lnSpc>
                <a:spcPct val="100000"/>
              </a:lnSpc>
            </a:pPr>
            <a:r>
              <a:rPr lang="en-US" sz="1000" b="1" dirty="0" err="1" smtClean="0"/>
              <a:t>Habitación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Sencilla</a:t>
            </a:r>
            <a:r>
              <a:rPr lang="en-US" sz="1000" b="1" dirty="0" smtClean="0"/>
              <a:t> $ 787.00</a:t>
            </a:r>
          </a:p>
          <a:p>
            <a:pPr algn="l">
              <a:lnSpc>
                <a:spcPct val="100000"/>
              </a:lnSpc>
            </a:pPr>
            <a:r>
              <a:rPr lang="en-US" sz="1000" b="1" dirty="0"/>
              <a:t> </a:t>
            </a:r>
            <a:r>
              <a:rPr lang="en-US" sz="1000" b="1" dirty="0" smtClean="0"/>
              <a:t>                     </a:t>
            </a:r>
            <a:r>
              <a:rPr lang="en-US" sz="1000" b="1" dirty="0" err="1" smtClean="0"/>
              <a:t>Doble</a:t>
            </a:r>
            <a:r>
              <a:rPr lang="en-US" sz="1000" b="1" dirty="0" smtClean="0"/>
              <a:t>  $ 907.00</a:t>
            </a:r>
          </a:p>
          <a:p>
            <a:pPr algn="l">
              <a:lnSpc>
                <a:spcPct val="100000"/>
              </a:lnSpc>
            </a:pP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" name="Título 1"/>
          <p:cNvSpPr txBox="1">
            <a:spLocks/>
          </p:cNvSpPr>
          <p:nvPr/>
        </p:nvSpPr>
        <p:spPr>
          <a:xfrm>
            <a:off x="5293868" y="5923124"/>
            <a:ext cx="1125807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000" dirty="0" smtClean="0"/>
              <a:t>CON  Impuestos</a:t>
            </a:r>
            <a:endParaRPr lang="es-ES_tradnl" sz="1000" dirty="0" smtClean="0"/>
          </a:p>
        </p:txBody>
      </p:sp>
      <p:sp>
        <p:nvSpPr>
          <p:cNvPr id="128" name="Título 1"/>
          <p:cNvSpPr txBox="1">
            <a:spLocks/>
          </p:cNvSpPr>
          <p:nvPr/>
        </p:nvSpPr>
        <p:spPr>
          <a:xfrm>
            <a:off x="6334504" y="5919196"/>
            <a:ext cx="1460976" cy="891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1000" dirty="0" smtClean="0"/>
              <a:t>Abigail  </a:t>
            </a:r>
            <a:r>
              <a:rPr lang="es-ES_tradnl" sz="1000" dirty="0" err="1" smtClean="0"/>
              <a:t>Hedding</a:t>
            </a:r>
            <a:endParaRPr lang="es-ES_tradnl" sz="1000" dirty="0" smtClean="0"/>
          </a:p>
          <a:p>
            <a:pPr algn="l"/>
            <a:endParaRPr lang="es-ES_tradnl" sz="1000" dirty="0" smtClean="0"/>
          </a:p>
          <a:p>
            <a:pPr algn="l"/>
            <a:r>
              <a:rPr lang="es-ES_tradnl" sz="1000" dirty="0" smtClean="0"/>
              <a:t>Tel 01 800 822 6622</a:t>
            </a:r>
          </a:p>
          <a:p>
            <a:pPr algn="l"/>
            <a:r>
              <a:rPr lang="es-ES_tradnl" sz="1000" dirty="0" smtClean="0">
                <a:solidFill>
                  <a:schemeClr val="accent1">
                    <a:lumMod val="75000"/>
                  </a:schemeClr>
                </a:solidFill>
              </a:rPr>
              <a:t>Correo </a:t>
            </a:r>
            <a:r>
              <a:rPr lang="es-ES_tradnl" sz="900" dirty="0" smtClean="0">
                <a:solidFill>
                  <a:schemeClr val="accent1">
                    <a:lumMod val="75000"/>
                  </a:schemeClr>
                </a:solidFill>
              </a:rPr>
              <a:t>ofimex2@hoteleszar.com</a:t>
            </a:r>
            <a:endParaRPr lang="es-ES_tradnl" sz="7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s-ES_tradnl" sz="1000" dirty="0"/>
          </a:p>
        </p:txBody>
      </p:sp>
      <p:pic>
        <p:nvPicPr>
          <p:cNvPr id="129" name="Imagen 1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4" y="6992469"/>
            <a:ext cx="944513" cy="430055"/>
          </a:xfrm>
          <a:prstGeom prst="rect">
            <a:avLst/>
          </a:prstGeom>
        </p:spPr>
      </p:pic>
      <p:sp>
        <p:nvSpPr>
          <p:cNvPr id="130" name="Título 1"/>
          <p:cNvSpPr txBox="1">
            <a:spLocks/>
          </p:cNvSpPr>
          <p:nvPr/>
        </p:nvSpPr>
        <p:spPr>
          <a:xfrm>
            <a:off x="157851" y="7437266"/>
            <a:ext cx="1258254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900" b="1" dirty="0" err="1" smtClean="0"/>
              <a:t>Diversos</a:t>
            </a:r>
            <a:r>
              <a:rPr lang="en-US" sz="900" b="1" dirty="0" smtClean="0"/>
              <a:t> </a:t>
            </a:r>
            <a:r>
              <a:rPr lang="en-US" sz="900" b="1" dirty="0" err="1" smtClean="0"/>
              <a:t>Hoteles</a:t>
            </a:r>
            <a:r>
              <a:rPr lang="en-US" sz="900" b="1" dirty="0" smtClean="0"/>
              <a:t> </a:t>
            </a:r>
            <a:endParaRPr lang="es-ES_tradnl" sz="900" b="1" dirty="0"/>
          </a:p>
        </p:txBody>
      </p:sp>
      <p:sp>
        <p:nvSpPr>
          <p:cNvPr id="131" name="Título 1"/>
          <p:cNvSpPr txBox="1">
            <a:spLocks/>
          </p:cNvSpPr>
          <p:nvPr/>
        </p:nvSpPr>
        <p:spPr>
          <a:xfrm>
            <a:off x="1634292" y="6975701"/>
            <a:ext cx="1777008" cy="1051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000" b="1" u="sng" dirty="0" smtClean="0"/>
              <a:t>Querétaro </a:t>
            </a:r>
          </a:p>
          <a:p>
            <a:pPr algn="l"/>
            <a:r>
              <a:rPr lang="es-MX" sz="1000" b="1" u="sng" dirty="0" smtClean="0"/>
              <a:t>La Paz</a:t>
            </a:r>
          </a:p>
          <a:p>
            <a:pPr algn="l"/>
            <a:r>
              <a:rPr lang="es-MX" sz="1000" b="1" u="sng" dirty="0" smtClean="0"/>
              <a:t>Mérida</a:t>
            </a:r>
            <a:endParaRPr lang="es-ES_tradnl" sz="1000" dirty="0"/>
          </a:p>
        </p:txBody>
      </p:sp>
      <p:sp>
        <p:nvSpPr>
          <p:cNvPr id="132" name="Título 1"/>
          <p:cNvSpPr txBox="1">
            <a:spLocks/>
          </p:cNvSpPr>
          <p:nvPr/>
        </p:nvSpPr>
        <p:spPr>
          <a:xfrm>
            <a:off x="3397724" y="6934562"/>
            <a:ext cx="1812074" cy="983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000" dirty="0" err="1" smtClean="0"/>
              <a:t>Tarifas</a:t>
            </a:r>
            <a:r>
              <a:rPr lang="en-US" sz="1000" dirty="0" smtClean="0"/>
              <a:t> – </a:t>
            </a:r>
          </a:p>
          <a:p>
            <a:pPr algn="l">
              <a:lnSpc>
                <a:spcPct val="100000"/>
              </a:lnSpc>
            </a:pPr>
            <a:r>
              <a:rPr lang="en-US" sz="1000" b="1" dirty="0" err="1" smtClean="0"/>
              <a:t>Habitación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Sencilla</a:t>
            </a:r>
            <a:r>
              <a:rPr lang="en-US" sz="1000" b="1" dirty="0" smtClean="0"/>
              <a:t> $ 888</a:t>
            </a:r>
          </a:p>
          <a:p>
            <a:pPr algn="l">
              <a:lnSpc>
                <a:spcPct val="100000"/>
              </a:lnSpc>
            </a:pPr>
            <a:r>
              <a:rPr lang="en-US" sz="1000" b="1" dirty="0" err="1" smtClean="0"/>
              <a:t>Habitación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Doble</a:t>
            </a:r>
            <a:r>
              <a:rPr lang="en-US" sz="1000" b="1" dirty="0" smtClean="0"/>
              <a:t>  $ 1,008</a:t>
            </a:r>
          </a:p>
          <a:p>
            <a:pPr algn="l">
              <a:lnSpc>
                <a:spcPct val="100000"/>
              </a:lnSpc>
            </a:pPr>
            <a:r>
              <a:rPr lang="en-US" sz="1000" b="1" dirty="0" smtClean="0"/>
              <a:t> </a:t>
            </a:r>
          </a:p>
          <a:p>
            <a:pPr algn="l">
              <a:lnSpc>
                <a:spcPct val="100000"/>
              </a:lnSpc>
            </a:pP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" name="Título 1"/>
          <p:cNvSpPr txBox="1">
            <a:spLocks/>
          </p:cNvSpPr>
          <p:nvPr/>
        </p:nvSpPr>
        <p:spPr>
          <a:xfrm>
            <a:off x="5255610" y="7032602"/>
            <a:ext cx="1125807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000" dirty="0" smtClean="0"/>
              <a:t>CON  Impuestos</a:t>
            </a:r>
            <a:endParaRPr lang="es-ES_tradnl" sz="1000" dirty="0" smtClean="0"/>
          </a:p>
        </p:txBody>
      </p:sp>
      <p:sp>
        <p:nvSpPr>
          <p:cNvPr id="134" name="Título 1"/>
          <p:cNvSpPr txBox="1">
            <a:spLocks/>
          </p:cNvSpPr>
          <p:nvPr/>
        </p:nvSpPr>
        <p:spPr>
          <a:xfrm>
            <a:off x="6432654" y="6955969"/>
            <a:ext cx="1460976" cy="891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1000" dirty="0" smtClean="0"/>
              <a:t>Abigail  </a:t>
            </a:r>
            <a:r>
              <a:rPr lang="es-ES_tradnl" sz="1000" dirty="0" err="1" smtClean="0"/>
              <a:t>Hedding</a:t>
            </a:r>
            <a:endParaRPr lang="es-ES_tradnl" sz="1000" dirty="0" smtClean="0"/>
          </a:p>
          <a:p>
            <a:pPr algn="l"/>
            <a:endParaRPr lang="es-ES_tradnl" sz="1000" dirty="0" smtClean="0"/>
          </a:p>
          <a:p>
            <a:pPr algn="l"/>
            <a:r>
              <a:rPr lang="es-ES_tradnl" sz="1000" dirty="0" smtClean="0"/>
              <a:t>Tel 01 800 822 6622</a:t>
            </a:r>
          </a:p>
          <a:p>
            <a:pPr algn="l"/>
            <a:r>
              <a:rPr lang="es-ES_tradnl" sz="1000" dirty="0" smtClean="0">
                <a:solidFill>
                  <a:schemeClr val="accent1">
                    <a:lumMod val="75000"/>
                  </a:schemeClr>
                </a:solidFill>
              </a:rPr>
              <a:t>Correo </a:t>
            </a:r>
            <a:r>
              <a:rPr lang="es-ES_tradnl" sz="900" dirty="0" smtClean="0">
                <a:solidFill>
                  <a:schemeClr val="accent1">
                    <a:lumMod val="75000"/>
                  </a:schemeClr>
                </a:solidFill>
              </a:rPr>
              <a:t>ofimex2@hoteleszar.com</a:t>
            </a:r>
            <a:endParaRPr lang="es-ES_tradnl" sz="7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s-ES_tradnl" sz="1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084" y="8023982"/>
            <a:ext cx="1198477" cy="385978"/>
          </a:xfrm>
          <a:prstGeom prst="rect">
            <a:avLst/>
          </a:prstGeom>
        </p:spPr>
      </p:pic>
      <p:sp>
        <p:nvSpPr>
          <p:cNvPr id="135" name="Título 1"/>
          <p:cNvSpPr txBox="1">
            <a:spLocks/>
          </p:cNvSpPr>
          <p:nvPr/>
        </p:nvSpPr>
        <p:spPr>
          <a:xfrm>
            <a:off x="150831" y="8430792"/>
            <a:ext cx="1258254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900" b="1" dirty="0" smtClean="0"/>
              <a:t>Querétaro </a:t>
            </a:r>
            <a:endParaRPr lang="es-ES_tradnl" sz="900" b="1" dirty="0"/>
          </a:p>
        </p:txBody>
      </p:sp>
      <p:sp>
        <p:nvSpPr>
          <p:cNvPr id="136" name="Título 1"/>
          <p:cNvSpPr txBox="1">
            <a:spLocks/>
          </p:cNvSpPr>
          <p:nvPr/>
        </p:nvSpPr>
        <p:spPr>
          <a:xfrm>
            <a:off x="1550055" y="8008916"/>
            <a:ext cx="1777008" cy="1051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000" b="1" u="sng" dirty="0" smtClean="0"/>
              <a:t>Querétaro</a:t>
            </a:r>
          </a:p>
          <a:p>
            <a:pPr algn="l"/>
            <a:endParaRPr lang="es-MX" sz="1000" b="1" u="sng" dirty="0"/>
          </a:p>
          <a:p>
            <a:pPr algn="l"/>
            <a:r>
              <a:rPr lang="es-MX" sz="1000" dirty="0" err="1" smtClean="0"/>
              <a:t>Prolg</a:t>
            </a:r>
            <a:r>
              <a:rPr lang="es-MX" sz="1000" dirty="0" smtClean="0"/>
              <a:t>.  </a:t>
            </a:r>
            <a:r>
              <a:rPr lang="es-MX" sz="1000" dirty="0"/>
              <a:t>Zaragoza No. 99-1</a:t>
            </a:r>
          </a:p>
          <a:p>
            <a:pPr algn="l"/>
            <a:r>
              <a:rPr lang="es-MX" sz="1000" dirty="0"/>
              <a:t>Col. Jardines de la Hacienda</a:t>
            </a:r>
          </a:p>
          <a:p>
            <a:pPr algn="l"/>
            <a:r>
              <a:rPr lang="es-MX" sz="1000" dirty="0"/>
              <a:t>Querétaro, Qro. – C.P. </a:t>
            </a:r>
            <a:r>
              <a:rPr lang="es-MX" sz="1000" dirty="0" smtClean="0"/>
              <a:t>76180</a:t>
            </a:r>
          </a:p>
          <a:p>
            <a:pPr algn="l"/>
            <a:r>
              <a:rPr lang="es-MX" sz="1000" dirty="0" smtClean="0"/>
              <a:t>Tel  256-36-36 </a:t>
            </a:r>
            <a:endParaRPr lang="es-ES_tradnl" sz="1000" dirty="0"/>
          </a:p>
        </p:txBody>
      </p:sp>
      <p:sp>
        <p:nvSpPr>
          <p:cNvPr id="137" name="Título 1"/>
          <p:cNvSpPr txBox="1">
            <a:spLocks/>
          </p:cNvSpPr>
          <p:nvPr/>
        </p:nvSpPr>
        <p:spPr>
          <a:xfrm>
            <a:off x="3390496" y="7937024"/>
            <a:ext cx="1812074" cy="983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000" dirty="0" err="1" smtClean="0"/>
              <a:t>Tarifas</a:t>
            </a:r>
            <a:r>
              <a:rPr lang="en-US" sz="1000" dirty="0" smtClean="0"/>
              <a:t> – </a:t>
            </a:r>
          </a:p>
          <a:p>
            <a:pPr algn="l">
              <a:lnSpc>
                <a:spcPct val="100000"/>
              </a:lnSpc>
            </a:pPr>
            <a:r>
              <a:rPr lang="en-US" sz="1000" b="1" dirty="0" err="1" smtClean="0"/>
              <a:t>Habitación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Sencilla</a:t>
            </a:r>
            <a:endParaRPr lang="en-US" sz="1000" b="1" dirty="0" smtClean="0"/>
          </a:p>
          <a:p>
            <a:pPr algn="l">
              <a:lnSpc>
                <a:spcPct val="100000"/>
              </a:lnSpc>
            </a:pP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$1,100.00 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Título 1"/>
          <p:cNvSpPr txBox="1">
            <a:spLocks/>
          </p:cNvSpPr>
          <p:nvPr/>
        </p:nvSpPr>
        <p:spPr>
          <a:xfrm>
            <a:off x="5272682" y="7987643"/>
            <a:ext cx="1125807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000" dirty="0" smtClean="0"/>
              <a:t>Sin  Impuestos</a:t>
            </a:r>
            <a:endParaRPr lang="es-ES_tradnl" sz="1000" dirty="0" smtClean="0"/>
          </a:p>
          <a:p>
            <a:pPr algn="l"/>
            <a:r>
              <a:rPr lang="es-ES_tradnl" sz="1000" dirty="0" smtClean="0"/>
              <a:t>Desayuno Buffet</a:t>
            </a:r>
          </a:p>
        </p:txBody>
      </p:sp>
      <p:sp>
        <p:nvSpPr>
          <p:cNvPr id="139" name="Título 1"/>
          <p:cNvSpPr txBox="1">
            <a:spLocks/>
          </p:cNvSpPr>
          <p:nvPr/>
        </p:nvSpPr>
        <p:spPr>
          <a:xfrm>
            <a:off x="6393173" y="7980425"/>
            <a:ext cx="1460976" cy="891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1000" dirty="0" smtClean="0"/>
              <a:t>Paola </a:t>
            </a:r>
            <a:r>
              <a:rPr lang="es-ES_tradnl" sz="1000" dirty="0" err="1" smtClean="0"/>
              <a:t>Urióstegui</a:t>
            </a:r>
            <a:endParaRPr lang="es-ES_tradnl" sz="1000" dirty="0" smtClean="0"/>
          </a:p>
          <a:p>
            <a:pPr algn="l"/>
            <a:r>
              <a:rPr lang="es-ES_tradnl" sz="1000" dirty="0" smtClean="0"/>
              <a:t>Gerente de Ventas</a:t>
            </a:r>
          </a:p>
          <a:p>
            <a:pPr algn="l"/>
            <a:r>
              <a:rPr lang="es-ES_tradnl" sz="1000" dirty="0" smtClean="0"/>
              <a:t>TEL 476-64-52</a:t>
            </a:r>
          </a:p>
          <a:p>
            <a:pPr algn="l"/>
            <a:r>
              <a:rPr lang="es-ES_tradnl" sz="1000" dirty="0" smtClean="0"/>
              <a:t>TEL 256 36 36</a:t>
            </a:r>
          </a:p>
          <a:p>
            <a:pPr algn="l"/>
            <a:r>
              <a:rPr lang="es-ES_tradnl" sz="800" dirty="0" smtClean="0">
                <a:hlinkClick r:id="rId7"/>
              </a:rPr>
              <a:t>paola.Uriostegui@Hilton.com</a:t>
            </a:r>
            <a:endParaRPr lang="es-ES_tradnl" sz="800" dirty="0" smtClean="0"/>
          </a:p>
          <a:p>
            <a:pPr algn="l"/>
            <a:endParaRPr lang="es-ES_tradnl" sz="1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754" y="8947198"/>
            <a:ext cx="913589" cy="518336"/>
          </a:xfrm>
          <a:prstGeom prst="rect">
            <a:avLst/>
          </a:prstGeom>
        </p:spPr>
      </p:pic>
      <p:sp>
        <p:nvSpPr>
          <p:cNvPr id="140" name="Título 1"/>
          <p:cNvSpPr txBox="1">
            <a:spLocks/>
          </p:cNvSpPr>
          <p:nvPr/>
        </p:nvSpPr>
        <p:spPr>
          <a:xfrm>
            <a:off x="158608" y="9402454"/>
            <a:ext cx="1258254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900" b="1" dirty="0" smtClean="0"/>
              <a:t>León, </a:t>
            </a:r>
            <a:r>
              <a:rPr lang="en-US" sz="900" b="1" dirty="0" err="1" smtClean="0"/>
              <a:t>Gto</a:t>
            </a:r>
            <a:r>
              <a:rPr lang="en-US" sz="900" b="1" dirty="0" smtClean="0"/>
              <a:t>.</a:t>
            </a:r>
            <a:endParaRPr lang="es-ES_tradnl" sz="900" b="1" dirty="0"/>
          </a:p>
        </p:txBody>
      </p:sp>
      <p:sp>
        <p:nvSpPr>
          <p:cNvPr id="141" name="Título 1"/>
          <p:cNvSpPr txBox="1">
            <a:spLocks/>
          </p:cNvSpPr>
          <p:nvPr/>
        </p:nvSpPr>
        <p:spPr>
          <a:xfrm>
            <a:off x="1545500" y="8920090"/>
            <a:ext cx="1777008" cy="10513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000" b="1" u="sng" dirty="0" smtClean="0"/>
              <a:t>León</a:t>
            </a:r>
          </a:p>
          <a:p>
            <a:pPr algn="l"/>
            <a:endParaRPr lang="es-MX" sz="1000" b="1" u="sng" dirty="0"/>
          </a:p>
          <a:p>
            <a:pPr algn="l"/>
            <a:r>
              <a:rPr lang="es-MX" sz="1000" dirty="0" err="1" smtClean="0"/>
              <a:t>Blvd</a:t>
            </a:r>
            <a:r>
              <a:rPr lang="es-MX" sz="1000" dirty="0" smtClean="0"/>
              <a:t>. Adolfo López Mateos No. 2611 </a:t>
            </a:r>
            <a:r>
              <a:rPr lang="es-MX" sz="1000" dirty="0" err="1" smtClean="0"/>
              <a:t>Ote</a:t>
            </a:r>
            <a:r>
              <a:rPr lang="es-MX" sz="1000" dirty="0" smtClean="0"/>
              <a:t>.</a:t>
            </a:r>
            <a:endParaRPr lang="es-MX" sz="1000" dirty="0"/>
          </a:p>
          <a:p>
            <a:pPr algn="l"/>
            <a:r>
              <a:rPr lang="es-MX" sz="1000" dirty="0" smtClean="0"/>
              <a:t>Col. Barrio de Guadalupe</a:t>
            </a:r>
            <a:endParaRPr lang="es-MX" sz="1000" dirty="0"/>
          </a:p>
          <a:p>
            <a:pPr algn="l"/>
            <a:r>
              <a:rPr lang="es-MX" sz="1000" dirty="0" smtClean="0"/>
              <a:t>León, </a:t>
            </a:r>
            <a:r>
              <a:rPr lang="es-MX" sz="1000" dirty="0" err="1" smtClean="0"/>
              <a:t>Gto</a:t>
            </a:r>
            <a:r>
              <a:rPr lang="es-MX" sz="1000" dirty="0" smtClean="0"/>
              <a:t>. . </a:t>
            </a:r>
            <a:r>
              <a:rPr lang="es-MX" sz="1000" dirty="0"/>
              <a:t>– C.P. </a:t>
            </a:r>
            <a:r>
              <a:rPr lang="es-MX" sz="1000" dirty="0" smtClean="0"/>
              <a:t>37280</a:t>
            </a:r>
          </a:p>
          <a:p>
            <a:pPr algn="l"/>
            <a:r>
              <a:rPr lang="es-MX" sz="1000" dirty="0" smtClean="0"/>
              <a:t>Tel  (477) 710-0022</a:t>
            </a:r>
            <a:endParaRPr lang="es-ES_tradnl" sz="1000" dirty="0"/>
          </a:p>
        </p:txBody>
      </p:sp>
      <p:sp>
        <p:nvSpPr>
          <p:cNvPr id="142" name="Título 1"/>
          <p:cNvSpPr txBox="1">
            <a:spLocks/>
          </p:cNvSpPr>
          <p:nvPr/>
        </p:nvSpPr>
        <p:spPr>
          <a:xfrm>
            <a:off x="3395030" y="8939486"/>
            <a:ext cx="1933413" cy="983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000" dirty="0" err="1" smtClean="0"/>
              <a:t>Tarifas</a:t>
            </a:r>
            <a:r>
              <a:rPr lang="en-US" sz="1000" dirty="0" smtClean="0"/>
              <a:t> – </a:t>
            </a:r>
          </a:p>
          <a:p>
            <a:pPr algn="l">
              <a:lnSpc>
                <a:spcPct val="100000"/>
              </a:lnSpc>
            </a:pPr>
            <a:r>
              <a:rPr lang="en-US" sz="1000" b="1" dirty="0" err="1" smtClean="0"/>
              <a:t>Habitación</a:t>
            </a:r>
            <a:r>
              <a:rPr lang="en-US" sz="1000" b="1" dirty="0" smtClean="0"/>
              <a:t> Ejecutiva    $1,290.00</a:t>
            </a:r>
          </a:p>
          <a:p>
            <a:pPr algn="l">
              <a:lnSpc>
                <a:spcPct val="100000"/>
              </a:lnSpc>
            </a:pPr>
            <a:r>
              <a:rPr lang="en-US" sz="1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Habitación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B..Class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$1,500.00</a:t>
            </a:r>
          </a:p>
          <a:p>
            <a:pPr algn="l">
              <a:lnSpc>
                <a:spcPct val="100000"/>
              </a:lnSpc>
            </a:pPr>
            <a:r>
              <a:rPr lang="en-US" sz="1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Habitación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Jr. Suite      $2,050.00</a:t>
            </a:r>
          </a:p>
          <a:p>
            <a:pPr algn="l">
              <a:lnSpc>
                <a:spcPct val="100000"/>
              </a:lnSpc>
            </a:pPr>
            <a:r>
              <a:rPr lang="en-US" sz="1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Habitación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Master S.    $2,600.00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Título 1"/>
          <p:cNvSpPr txBox="1">
            <a:spLocks/>
          </p:cNvSpPr>
          <p:nvPr/>
        </p:nvSpPr>
        <p:spPr>
          <a:xfrm>
            <a:off x="5264457" y="8927979"/>
            <a:ext cx="1125807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000" dirty="0" smtClean="0"/>
              <a:t>Mas   Impuestos</a:t>
            </a:r>
            <a:endParaRPr lang="es-ES_tradnl" sz="1000" dirty="0" smtClean="0"/>
          </a:p>
          <a:p>
            <a:pPr algn="l"/>
            <a:r>
              <a:rPr lang="es-ES_tradnl" sz="1000" dirty="0" smtClean="0"/>
              <a:t>Desayuno Buffet</a:t>
            </a:r>
          </a:p>
        </p:txBody>
      </p:sp>
      <p:sp>
        <p:nvSpPr>
          <p:cNvPr id="144" name="Título 1"/>
          <p:cNvSpPr txBox="1">
            <a:spLocks/>
          </p:cNvSpPr>
          <p:nvPr/>
        </p:nvSpPr>
        <p:spPr>
          <a:xfrm>
            <a:off x="6387595" y="8929521"/>
            <a:ext cx="1460976" cy="891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1000" dirty="0" smtClean="0"/>
              <a:t>Malú Zárate </a:t>
            </a:r>
          </a:p>
          <a:p>
            <a:pPr algn="l"/>
            <a:r>
              <a:rPr lang="es-ES_tradnl" sz="1000" dirty="0" smtClean="0"/>
              <a:t>Gerente de Ventas</a:t>
            </a:r>
          </a:p>
          <a:p>
            <a:pPr algn="l"/>
            <a:r>
              <a:rPr lang="es-ES_tradnl" sz="1000" dirty="0" smtClean="0"/>
              <a:t>Tel (477) 710 00 22</a:t>
            </a:r>
          </a:p>
          <a:p>
            <a:pPr algn="l"/>
            <a:r>
              <a:rPr lang="es-ES_tradnl" sz="1000" dirty="0" smtClean="0"/>
              <a:t>Ext. 708</a:t>
            </a:r>
          </a:p>
          <a:p>
            <a:pPr algn="l"/>
            <a:r>
              <a:rPr lang="es-ES_tradnl" sz="600" dirty="0" smtClean="0">
                <a:hlinkClick r:id="rId9"/>
              </a:rPr>
              <a:t>lcortes@radissonpoliforumplaza.com</a:t>
            </a:r>
            <a:endParaRPr lang="es-ES_tradnl" sz="600" dirty="0" smtClean="0"/>
          </a:p>
          <a:p>
            <a:pPr algn="l"/>
            <a:endParaRPr lang="es-ES_tradnl" sz="800" dirty="0" smtClean="0"/>
          </a:p>
          <a:p>
            <a:pPr algn="l"/>
            <a:endParaRPr lang="es-ES_tradnl" sz="1000" dirty="0"/>
          </a:p>
        </p:txBody>
      </p:sp>
      <p:pic>
        <p:nvPicPr>
          <p:cNvPr id="145" name="Imagen 1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82411" y="6981990"/>
            <a:ext cx="900170" cy="538856"/>
          </a:xfrm>
          <a:prstGeom prst="rect">
            <a:avLst/>
          </a:prstGeom>
        </p:spPr>
      </p:pic>
      <p:pic>
        <p:nvPicPr>
          <p:cNvPr id="146" name="Imagen 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30011" y="7134390"/>
            <a:ext cx="900170" cy="538856"/>
          </a:xfrm>
          <a:prstGeom prst="rect">
            <a:avLst/>
          </a:prstGeom>
        </p:spPr>
      </p:pic>
      <p:pic>
        <p:nvPicPr>
          <p:cNvPr id="147" name="Imagen 1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27" y="1818012"/>
            <a:ext cx="900170" cy="53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7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3" y="-200279"/>
            <a:ext cx="7772400" cy="10058400"/>
          </a:xfrm>
          <a:prstGeom prst="rect">
            <a:avLst/>
          </a:prstGeom>
        </p:spPr>
      </p:pic>
      <p:grpSp>
        <p:nvGrpSpPr>
          <p:cNvPr id="69" name="Agrupar 68"/>
          <p:cNvGrpSpPr/>
          <p:nvPr/>
        </p:nvGrpSpPr>
        <p:grpSpPr>
          <a:xfrm>
            <a:off x="185057" y="1662682"/>
            <a:ext cx="7621362" cy="1062275"/>
            <a:chOff x="185057" y="3461639"/>
            <a:chExt cx="7516683" cy="1062275"/>
          </a:xfrm>
        </p:grpSpPr>
        <p:sp>
          <p:nvSpPr>
            <p:cNvPr id="70" name="Título 1"/>
            <p:cNvSpPr txBox="1">
              <a:spLocks/>
            </p:cNvSpPr>
            <p:nvPr/>
          </p:nvSpPr>
          <p:spPr>
            <a:xfrm>
              <a:off x="1453675" y="3472542"/>
              <a:ext cx="1947266" cy="105137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MX" sz="1000" b="1" u="sng" dirty="0" smtClean="0"/>
                <a:t>San Miguel de Allende, </a:t>
              </a:r>
              <a:r>
                <a:rPr lang="es-MX" sz="1000" b="1" u="sng" dirty="0" err="1" smtClean="0"/>
                <a:t>Gto</a:t>
              </a:r>
              <a:r>
                <a:rPr lang="es-MX" sz="1000" b="1" u="sng" dirty="0" smtClean="0"/>
                <a:t>.</a:t>
              </a:r>
            </a:p>
            <a:p>
              <a:pPr algn="l"/>
              <a:r>
                <a:rPr lang="es-MX" sz="900" dirty="0" smtClean="0"/>
                <a:t>Salida a Celaya No. 77</a:t>
              </a:r>
              <a:r>
                <a:rPr lang="fr-FR" sz="1000" dirty="0" smtClean="0"/>
                <a:t>, </a:t>
              </a:r>
            </a:p>
            <a:p>
              <a:pPr algn="l"/>
              <a:r>
                <a:rPr lang="fr-FR" sz="1000" dirty="0" smtClean="0"/>
                <a:t>San Miguel de Allende, </a:t>
              </a:r>
              <a:r>
                <a:rPr lang="fr-FR" sz="1000" dirty="0" err="1" smtClean="0"/>
                <a:t>Gto</a:t>
              </a:r>
              <a:r>
                <a:rPr lang="fr-FR" sz="1000" dirty="0" smtClean="0"/>
                <a:t>.</a:t>
              </a:r>
              <a:r>
                <a:rPr lang="es-ES_tradnl" sz="1000" dirty="0" smtClean="0"/>
                <a:t/>
              </a:r>
              <a:br>
                <a:rPr lang="es-ES_tradnl" sz="1000" dirty="0" smtClean="0"/>
              </a:br>
              <a:r>
                <a:rPr lang="es-ES_tradnl" sz="1000" dirty="0"/>
                <a:t>T. </a:t>
              </a:r>
              <a:r>
                <a:rPr lang="es-ES_tradnl" sz="1000" dirty="0" smtClean="0"/>
                <a:t>(415)  121-25-62</a:t>
              </a:r>
            </a:p>
            <a:p>
              <a:pPr algn="l"/>
              <a:r>
                <a:rPr lang="es-ES_tradnl" sz="1000" dirty="0" smtClean="0"/>
                <a:t>T. (415)  121-96-30</a:t>
              </a:r>
            </a:p>
            <a:p>
              <a:pPr algn="l"/>
              <a:r>
                <a:rPr lang="es-ES_tradnl" sz="900" dirty="0" smtClean="0">
                  <a:hlinkClick r:id="rId3"/>
                </a:rPr>
                <a:t>ventaslacasona@hoteldelacasona.com</a:t>
              </a:r>
              <a:endParaRPr lang="es-ES_tradnl" sz="900" dirty="0" smtClean="0"/>
            </a:p>
            <a:p>
              <a:pPr algn="l"/>
              <a:endParaRPr lang="es-ES_tradnl" sz="1000" dirty="0" smtClean="0"/>
            </a:p>
            <a:p>
              <a:pPr algn="l"/>
              <a:endParaRPr lang="es-ES_tradnl" sz="1000" dirty="0"/>
            </a:p>
          </p:txBody>
        </p:sp>
        <p:sp>
          <p:nvSpPr>
            <p:cNvPr id="73" name="Título 1"/>
            <p:cNvSpPr txBox="1">
              <a:spLocks/>
            </p:cNvSpPr>
            <p:nvPr/>
          </p:nvSpPr>
          <p:spPr>
            <a:xfrm>
              <a:off x="5257800" y="3472543"/>
              <a:ext cx="111034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MX" sz="1000" dirty="0" smtClean="0"/>
                <a:t>Con Impuestos</a:t>
              </a:r>
              <a:endParaRPr lang="es-ES_tradnl" sz="1000" dirty="0" smtClean="0"/>
            </a:p>
            <a:p>
              <a:pPr algn="l"/>
              <a:r>
                <a:rPr lang="es-ES_tradnl" sz="1000" dirty="0" smtClean="0"/>
                <a:t>Sin Alimentos </a:t>
              </a:r>
              <a:endParaRPr lang="es-ES_tradnl" sz="1000" dirty="0"/>
            </a:p>
          </p:txBody>
        </p:sp>
        <p:sp>
          <p:nvSpPr>
            <p:cNvPr id="74" name="Título 1"/>
            <p:cNvSpPr txBox="1">
              <a:spLocks/>
            </p:cNvSpPr>
            <p:nvPr/>
          </p:nvSpPr>
          <p:spPr>
            <a:xfrm>
              <a:off x="6311594" y="3461639"/>
              <a:ext cx="1390146" cy="89194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Rosalba Rojas  Valdovino</a:t>
              </a:r>
            </a:p>
            <a:p>
              <a:pPr algn="l"/>
              <a:r>
                <a:rPr lang="es-ES_tradnl" sz="1000" dirty="0" smtClean="0"/>
                <a:t>Tel (415) 121-25-62</a:t>
              </a:r>
            </a:p>
            <a:p>
              <a:pPr algn="l"/>
              <a:r>
                <a:rPr lang="es-ES_tradnl" sz="1000" dirty="0" err="1" smtClean="0"/>
                <a:t>Cel</a:t>
              </a:r>
              <a:r>
                <a:rPr lang="es-ES_tradnl" sz="1000" dirty="0" smtClean="0"/>
                <a:t> (477) 176-40-91</a:t>
              </a:r>
            </a:p>
            <a:p>
              <a:pPr algn="l"/>
              <a:endParaRPr lang="es-ES_tradnl" sz="1000" dirty="0"/>
            </a:p>
            <a:p>
              <a:pPr algn="l"/>
              <a:endParaRPr lang="es-ES_tradnl" sz="1000" dirty="0"/>
            </a:p>
          </p:txBody>
        </p:sp>
        <p:cxnSp>
          <p:nvCxnSpPr>
            <p:cNvPr id="75" name="Conector recto 74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900" b="1" dirty="0" smtClean="0"/>
                <a:t>Hotel La  </a:t>
              </a:r>
              <a:r>
                <a:rPr lang="en-US" sz="900" b="1" dirty="0" err="1" smtClean="0"/>
                <a:t>Casona</a:t>
              </a:r>
              <a:endParaRPr lang="en-US" sz="900" b="1" dirty="0" smtClean="0"/>
            </a:p>
            <a:p>
              <a:pPr algn="l">
                <a:lnSpc>
                  <a:spcPct val="100000"/>
                </a:lnSpc>
              </a:pPr>
              <a:r>
                <a:rPr lang="en-US" sz="900" b="1" dirty="0" smtClean="0"/>
                <a:t>San </a:t>
              </a:r>
              <a:r>
                <a:rPr lang="en-US" sz="900" b="1" dirty="0" err="1" smtClean="0"/>
                <a:t>Miiguel</a:t>
              </a:r>
              <a:r>
                <a:rPr lang="en-US" sz="900" b="1" dirty="0" smtClean="0"/>
                <a:t> de Allende</a:t>
              </a:r>
              <a:endParaRPr lang="es-ES_tradnl" sz="900" b="1" dirty="0"/>
            </a:p>
          </p:txBody>
        </p:sp>
      </p:grpSp>
      <p:grpSp>
        <p:nvGrpSpPr>
          <p:cNvPr id="86" name="Agrupar 68"/>
          <p:cNvGrpSpPr/>
          <p:nvPr/>
        </p:nvGrpSpPr>
        <p:grpSpPr>
          <a:xfrm>
            <a:off x="137431" y="3357782"/>
            <a:ext cx="7402287" cy="457200"/>
            <a:chOff x="185057" y="3986923"/>
            <a:chExt cx="7402287" cy="457200"/>
          </a:xfrm>
        </p:grpSpPr>
        <p:cxnSp>
          <p:nvCxnSpPr>
            <p:cNvPr id="92" name="Conector recto 91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endParaRPr lang="es-ES_tradnl" sz="900" b="1" dirty="0"/>
            </a:p>
          </p:txBody>
        </p:sp>
      </p:grpSp>
      <p:grpSp>
        <p:nvGrpSpPr>
          <p:cNvPr id="22" name="Agrupar 68"/>
          <p:cNvGrpSpPr/>
          <p:nvPr/>
        </p:nvGrpSpPr>
        <p:grpSpPr>
          <a:xfrm>
            <a:off x="137430" y="3953744"/>
            <a:ext cx="7402287" cy="907284"/>
            <a:chOff x="185057" y="3472543"/>
            <a:chExt cx="7402287" cy="971580"/>
          </a:xfrm>
        </p:grpSpPr>
        <p:sp>
          <p:nvSpPr>
            <p:cNvPr id="24" name="Rectángulo 23"/>
            <p:cNvSpPr/>
            <p:nvPr/>
          </p:nvSpPr>
          <p:spPr>
            <a:xfrm>
              <a:off x="185057" y="3472543"/>
              <a:ext cx="1240972" cy="88174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/>
            <a:p>
              <a:pPr defTabSz="777240">
                <a:lnSpc>
                  <a:spcPct val="90000"/>
                </a:lnSpc>
                <a:spcBef>
                  <a:spcPct val="0"/>
                </a:spcBef>
              </a:pPr>
              <a:endParaRPr lang="es-ES_tradnl" sz="1000" dirty="0">
                <a:solidFill>
                  <a:schemeClr val="tx1"/>
                </a:solidFill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28" name="Conector recto 27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</p:cxnSp>
        <p:sp>
          <p:nvSpPr>
            <p:cNvPr id="29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defPPr>
                <a:defRPr lang="es-ES_tradnl"/>
              </a:defPPr>
              <a:lvl1pPr defTabSz="777240">
                <a:lnSpc>
                  <a:spcPct val="90000"/>
                </a:lnSpc>
                <a:spcBef>
                  <a:spcPct val="0"/>
                </a:spcBef>
                <a:buNone/>
                <a:defRPr sz="1000">
                  <a:latin typeface="+mj-lt"/>
                  <a:ea typeface="+mj-ea"/>
                  <a:cs typeface="+mj-cs"/>
                </a:defRPr>
              </a:lvl1pPr>
            </a:lstStyle>
            <a:p>
              <a:endParaRPr lang="es-ES_tradnl" dirty="0"/>
            </a:p>
          </p:txBody>
        </p:sp>
      </p:grpSp>
      <p:grpSp>
        <p:nvGrpSpPr>
          <p:cNvPr id="32" name="Agrupar 68"/>
          <p:cNvGrpSpPr/>
          <p:nvPr/>
        </p:nvGrpSpPr>
        <p:grpSpPr>
          <a:xfrm>
            <a:off x="204393" y="4914287"/>
            <a:ext cx="7568007" cy="971580"/>
            <a:chOff x="185057" y="3472543"/>
            <a:chExt cx="7568007" cy="971580"/>
          </a:xfrm>
        </p:grpSpPr>
        <p:sp>
          <p:nvSpPr>
            <p:cNvPr id="37" name="Título 1"/>
            <p:cNvSpPr txBox="1">
              <a:spLocks/>
            </p:cNvSpPr>
            <p:nvPr/>
          </p:nvSpPr>
          <p:spPr>
            <a:xfrm>
              <a:off x="6477000" y="3472543"/>
              <a:ext cx="127606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lang="es-ES_tradnl" sz="1000" dirty="0"/>
            </a:p>
          </p:txBody>
        </p:sp>
        <p:cxnSp>
          <p:nvCxnSpPr>
            <p:cNvPr id="38" name="Conector recto 37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endParaRPr lang="es-ES_tradnl" sz="900" b="1" dirty="0"/>
            </a:p>
          </p:txBody>
        </p:sp>
      </p:grpSp>
      <p:cxnSp>
        <p:nvCxnSpPr>
          <p:cNvPr id="44" name="Conector recto 43"/>
          <p:cNvCxnSpPr/>
          <p:nvPr/>
        </p:nvCxnSpPr>
        <p:spPr>
          <a:xfrm>
            <a:off x="161179" y="4739060"/>
            <a:ext cx="7402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68"/>
          <p:cNvGrpSpPr/>
          <p:nvPr/>
        </p:nvGrpSpPr>
        <p:grpSpPr>
          <a:xfrm>
            <a:off x="204394" y="5968462"/>
            <a:ext cx="7568007" cy="971580"/>
            <a:chOff x="185057" y="3472543"/>
            <a:chExt cx="7568007" cy="971580"/>
          </a:xfrm>
        </p:grpSpPr>
        <p:sp>
          <p:nvSpPr>
            <p:cNvPr id="49" name="Título 1"/>
            <p:cNvSpPr txBox="1">
              <a:spLocks/>
            </p:cNvSpPr>
            <p:nvPr/>
          </p:nvSpPr>
          <p:spPr>
            <a:xfrm>
              <a:off x="6477000" y="3472543"/>
              <a:ext cx="127606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lang="es-ES_tradnl" sz="1000" dirty="0"/>
            </a:p>
          </p:txBody>
        </p:sp>
        <p:cxnSp>
          <p:nvCxnSpPr>
            <p:cNvPr id="50" name="Conector recto 49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endParaRPr lang="es-ES_tradnl" sz="900" b="1" dirty="0"/>
            </a:p>
          </p:txBody>
        </p:sp>
      </p:grpSp>
      <p:grpSp>
        <p:nvGrpSpPr>
          <p:cNvPr id="55" name="Agrupar 68"/>
          <p:cNvGrpSpPr/>
          <p:nvPr/>
        </p:nvGrpSpPr>
        <p:grpSpPr>
          <a:xfrm>
            <a:off x="185057" y="7026876"/>
            <a:ext cx="7568007" cy="946023"/>
            <a:chOff x="185057" y="3472543"/>
            <a:chExt cx="7568007" cy="971580"/>
          </a:xfrm>
        </p:grpSpPr>
        <p:sp>
          <p:nvSpPr>
            <p:cNvPr id="59" name="Título 1"/>
            <p:cNvSpPr txBox="1">
              <a:spLocks/>
            </p:cNvSpPr>
            <p:nvPr/>
          </p:nvSpPr>
          <p:spPr>
            <a:xfrm>
              <a:off x="6477000" y="3472543"/>
              <a:ext cx="127606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lang="es-ES_tradnl" sz="1000" dirty="0"/>
            </a:p>
          </p:txBody>
        </p:sp>
        <p:cxnSp>
          <p:nvCxnSpPr>
            <p:cNvPr id="60" name="Conector recto 59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endParaRPr lang="es-ES_tradnl" sz="900" b="1" dirty="0"/>
            </a:p>
          </p:txBody>
        </p:sp>
      </p:grpSp>
      <p:grpSp>
        <p:nvGrpSpPr>
          <p:cNvPr id="66" name="Agrupar 68"/>
          <p:cNvGrpSpPr/>
          <p:nvPr/>
        </p:nvGrpSpPr>
        <p:grpSpPr>
          <a:xfrm>
            <a:off x="189172" y="7998910"/>
            <a:ext cx="7568007" cy="909717"/>
            <a:chOff x="185057" y="3472543"/>
            <a:chExt cx="7568007" cy="971580"/>
          </a:xfrm>
        </p:grpSpPr>
        <p:sp>
          <p:nvSpPr>
            <p:cNvPr id="78" name="Título 1"/>
            <p:cNvSpPr txBox="1">
              <a:spLocks/>
            </p:cNvSpPr>
            <p:nvPr/>
          </p:nvSpPr>
          <p:spPr>
            <a:xfrm>
              <a:off x="6477000" y="3472543"/>
              <a:ext cx="127606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lang="es-ES_tradnl" sz="1000" dirty="0"/>
            </a:p>
          </p:txBody>
        </p:sp>
        <p:cxnSp>
          <p:nvCxnSpPr>
            <p:cNvPr id="79" name="Conector recto 78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endParaRPr lang="es-ES_tradnl" sz="900" b="1" dirty="0"/>
            </a:p>
          </p:txBody>
        </p:sp>
      </p:grpSp>
      <p:grpSp>
        <p:nvGrpSpPr>
          <p:cNvPr id="81" name="Agrupar 68"/>
          <p:cNvGrpSpPr/>
          <p:nvPr/>
        </p:nvGrpSpPr>
        <p:grpSpPr>
          <a:xfrm>
            <a:off x="204395" y="8970573"/>
            <a:ext cx="7568007" cy="909717"/>
            <a:chOff x="185057" y="3472543"/>
            <a:chExt cx="7568007" cy="971580"/>
          </a:xfrm>
        </p:grpSpPr>
        <p:sp>
          <p:nvSpPr>
            <p:cNvPr id="85" name="Título 1"/>
            <p:cNvSpPr txBox="1">
              <a:spLocks/>
            </p:cNvSpPr>
            <p:nvPr/>
          </p:nvSpPr>
          <p:spPr>
            <a:xfrm>
              <a:off x="6477000" y="3472543"/>
              <a:ext cx="127606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lang="es-ES_tradnl" sz="1000" dirty="0"/>
            </a:p>
          </p:txBody>
        </p:sp>
        <p:cxnSp>
          <p:nvCxnSpPr>
            <p:cNvPr id="95" name="Conector recto 94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endParaRPr lang="es-ES_tradnl" sz="900" b="1" dirty="0"/>
            </a:p>
          </p:txBody>
        </p:sp>
      </p:grpSp>
      <p:sp>
        <p:nvSpPr>
          <p:cNvPr id="103" name="Título 1"/>
          <p:cNvSpPr txBox="1">
            <a:spLocks/>
          </p:cNvSpPr>
          <p:nvPr/>
        </p:nvSpPr>
        <p:spPr>
          <a:xfrm>
            <a:off x="3418111" y="1695292"/>
            <a:ext cx="1812074" cy="9830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000" dirty="0" err="1" smtClean="0"/>
              <a:t>Tarifas</a:t>
            </a:r>
            <a:r>
              <a:rPr lang="en-US" sz="1000" dirty="0" smtClean="0"/>
              <a:t> – </a:t>
            </a:r>
          </a:p>
          <a:p>
            <a:pPr algn="l">
              <a:lnSpc>
                <a:spcPct val="100000"/>
              </a:lnSpc>
            </a:pPr>
            <a:r>
              <a:rPr lang="en-US" sz="1000" b="1" dirty="0" err="1" smtClean="0"/>
              <a:t>Habitación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Sencilla</a:t>
            </a:r>
            <a:r>
              <a:rPr lang="en-US" sz="1000" b="1" dirty="0" smtClean="0"/>
              <a:t> / </a:t>
            </a:r>
            <a:r>
              <a:rPr lang="en-US" sz="1000" b="1" dirty="0" err="1" smtClean="0"/>
              <a:t>Doble</a:t>
            </a:r>
            <a:endParaRPr lang="en-US" sz="1000" b="1" dirty="0" smtClean="0"/>
          </a:p>
          <a:p>
            <a:pPr algn="l">
              <a:lnSpc>
                <a:spcPct val="100000"/>
              </a:lnSpc>
            </a:pPr>
            <a:r>
              <a:rPr lang="en-US" sz="1000" b="1" dirty="0" smtClean="0"/>
              <a:t>De DOMIMGO  a JUEVES</a:t>
            </a:r>
          </a:p>
          <a:p>
            <a:pPr algn="l">
              <a:lnSpc>
                <a:spcPct val="100000"/>
              </a:lnSpc>
            </a:pPr>
            <a:r>
              <a:rPr lang="en-US" sz="1000" b="1" dirty="0" smtClean="0"/>
              <a:t>$1,300.00</a:t>
            </a:r>
            <a:endParaRPr lang="en-US" sz="1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lnSpc>
                <a:spcPct val="100000"/>
              </a:lnSpc>
            </a:pPr>
            <a:r>
              <a:rPr lang="en-US" sz="1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Habitación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Sencilla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en-US" sz="1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Doble</a:t>
            </a:r>
            <a:endParaRPr lang="en-US" sz="1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lnSpc>
                <a:spcPct val="100000"/>
              </a:lnSpc>
            </a:pP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VIERNES  a  SABADO</a:t>
            </a:r>
          </a:p>
          <a:p>
            <a:pPr algn="l">
              <a:lnSpc>
                <a:spcPct val="100000"/>
              </a:lnSpc>
            </a:pP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$1,750.00</a:t>
            </a:r>
          </a:p>
          <a:p>
            <a:pPr algn="l">
              <a:lnSpc>
                <a:spcPct val="100000"/>
              </a:lnSpc>
            </a:pP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490431" y="2691252"/>
            <a:ext cx="1752601" cy="1051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_tradnl" sz="1000" dirty="0"/>
          </a:p>
        </p:txBody>
      </p:sp>
      <p:sp>
        <p:nvSpPr>
          <p:cNvPr id="43" name="Título 1"/>
          <p:cNvSpPr txBox="1">
            <a:spLocks/>
          </p:cNvSpPr>
          <p:nvPr/>
        </p:nvSpPr>
        <p:spPr>
          <a:xfrm>
            <a:off x="3390496" y="2646752"/>
            <a:ext cx="1812074" cy="983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ítulo 1"/>
          <p:cNvSpPr txBox="1">
            <a:spLocks/>
          </p:cNvSpPr>
          <p:nvPr/>
        </p:nvSpPr>
        <p:spPr>
          <a:xfrm>
            <a:off x="5230185" y="2673805"/>
            <a:ext cx="1202469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_tradnl" sz="1000" dirty="0"/>
          </a:p>
        </p:txBody>
      </p:sp>
      <p:sp>
        <p:nvSpPr>
          <p:cNvPr id="47" name="Título 1"/>
          <p:cNvSpPr txBox="1">
            <a:spLocks/>
          </p:cNvSpPr>
          <p:nvPr/>
        </p:nvSpPr>
        <p:spPr>
          <a:xfrm>
            <a:off x="6432654" y="2662538"/>
            <a:ext cx="1276064" cy="891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_tradnl" sz="1000" dirty="0"/>
          </a:p>
          <a:p>
            <a:pPr algn="l"/>
            <a:endParaRPr lang="es-ES_tradnl" sz="1000" dirty="0"/>
          </a:p>
        </p:txBody>
      </p:sp>
      <p:sp>
        <p:nvSpPr>
          <p:cNvPr id="48" name="Título 1"/>
          <p:cNvSpPr txBox="1">
            <a:spLocks/>
          </p:cNvSpPr>
          <p:nvPr/>
        </p:nvSpPr>
        <p:spPr>
          <a:xfrm>
            <a:off x="185057" y="4228405"/>
            <a:ext cx="1240972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s-ES_tradnl" sz="900" b="1" dirty="0"/>
          </a:p>
        </p:txBody>
      </p:sp>
      <p:sp>
        <p:nvSpPr>
          <p:cNvPr id="52" name="Título 1"/>
          <p:cNvSpPr txBox="1">
            <a:spLocks/>
          </p:cNvSpPr>
          <p:nvPr/>
        </p:nvSpPr>
        <p:spPr>
          <a:xfrm>
            <a:off x="1522929" y="3814982"/>
            <a:ext cx="1752601" cy="1051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_tradnl" sz="1000" dirty="0"/>
          </a:p>
        </p:txBody>
      </p:sp>
      <p:sp>
        <p:nvSpPr>
          <p:cNvPr id="53" name="Título 1"/>
          <p:cNvSpPr txBox="1">
            <a:spLocks/>
          </p:cNvSpPr>
          <p:nvPr/>
        </p:nvSpPr>
        <p:spPr>
          <a:xfrm>
            <a:off x="3418111" y="3808812"/>
            <a:ext cx="1812074" cy="983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ítulo 1"/>
          <p:cNvSpPr txBox="1">
            <a:spLocks/>
          </p:cNvSpPr>
          <p:nvPr/>
        </p:nvSpPr>
        <p:spPr>
          <a:xfrm>
            <a:off x="5230185" y="3931950"/>
            <a:ext cx="1225549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_tradnl" sz="1000" dirty="0"/>
          </a:p>
        </p:txBody>
      </p:sp>
      <p:sp>
        <p:nvSpPr>
          <p:cNvPr id="56" name="Título 1"/>
          <p:cNvSpPr txBox="1">
            <a:spLocks/>
          </p:cNvSpPr>
          <p:nvPr/>
        </p:nvSpPr>
        <p:spPr>
          <a:xfrm>
            <a:off x="6432654" y="4950841"/>
            <a:ext cx="1276064" cy="891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_tradnl" sz="1000" dirty="0"/>
          </a:p>
          <a:p>
            <a:pPr algn="l"/>
            <a:endParaRPr lang="es-ES_tradnl" sz="1000" dirty="0"/>
          </a:p>
        </p:txBody>
      </p:sp>
      <p:sp>
        <p:nvSpPr>
          <p:cNvPr id="62" name="Título 1"/>
          <p:cNvSpPr txBox="1">
            <a:spLocks/>
          </p:cNvSpPr>
          <p:nvPr/>
        </p:nvSpPr>
        <p:spPr>
          <a:xfrm>
            <a:off x="144770" y="5200067"/>
            <a:ext cx="1240972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s-ES_tradnl" sz="900" b="1" dirty="0"/>
          </a:p>
        </p:txBody>
      </p:sp>
      <p:sp>
        <p:nvSpPr>
          <p:cNvPr id="63" name="Título 1"/>
          <p:cNvSpPr txBox="1">
            <a:spLocks/>
          </p:cNvSpPr>
          <p:nvPr/>
        </p:nvSpPr>
        <p:spPr>
          <a:xfrm>
            <a:off x="1553436" y="4825280"/>
            <a:ext cx="1752601" cy="1051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_tradnl" sz="1000" dirty="0"/>
          </a:p>
        </p:txBody>
      </p:sp>
      <p:sp>
        <p:nvSpPr>
          <p:cNvPr id="64" name="Título 1"/>
          <p:cNvSpPr txBox="1">
            <a:spLocks/>
          </p:cNvSpPr>
          <p:nvPr/>
        </p:nvSpPr>
        <p:spPr>
          <a:xfrm>
            <a:off x="3390496" y="4817755"/>
            <a:ext cx="1812074" cy="983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Título 1"/>
          <p:cNvSpPr txBox="1">
            <a:spLocks/>
          </p:cNvSpPr>
          <p:nvPr/>
        </p:nvSpPr>
        <p:spPr>
          <a:xfrm>
            <a:off x="5200197" y="4942112"/>
            <a:ext cx="1225549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_tradnl" sz="1000" dirty="0"/>
          </a:p>
        </p:txBody>
      </p:sp>
      <p:sp>
        <p:nvSpPr>
          <p:cNvPr id="67" name="Título 1"/>
          <p:cNvSpPr txBox="1">
            <a:spLocks/>
          </p:cNvSpPr>
          <p:nvPr/>
        </p:nvSpPr>
        <p:spPr>
          <a:xfrm>
            <a:off x="6427517" y="3928136"/>
            <a:ext cx="1276064" cy="891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_tradnl" sz="1000" dirty="0"/>
          </a:p>
          <a:p>
            <a:pPr algn="l"/>
            <a:endParaRPr lang="es-ES_tradnl" sz="1000" dirty="0"/>
          </a:p>
        </p:txBody>
      </p:sp>
      <p:sp>
        <p:nvSpPr>
          <p:cNvPr id="68" name="Título 1"/>
          <p:cNvSpPr txBox="1">
            <a:spLocks/>
          </p:cNvSpPr>
          <p:nvPr/>
        </p:nvSpPr>
        <p:spPr>
          <a:xfrm>
            <a:off x="101516" y="6351243"/>
            <a:ext cx="1240972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s-ES_tradnl" sz="900" b="1" dirty="0"/>
          </a:p>
        </p:txBody>
      </p:sp>
      <p:sp>
        <p:nvSpPr>
          <p:cNvPr id="72" name="Título 1"/>
          <p:cNvSpPr txBox="1">
            <a:spLocks/>
          </p:cNvSpPr>
          <p:nvPr/>
        </p:nvSpPr>
        <p:spPr>
          <a:xfrm>
            <a:off x="1596817" y="5941505"/>
            <a:ext cx="1752601" cy="1051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_tradnl" sz="1000" dirty="0"/>
          </a:p>
        </p:txBody>
      </p:sp>
      <p:sp>
        <p:nvSpPr>
          <p:cNvPr id="82" name="Título 1"/>
          <p:cNvSpPr txBox="1">
            <a:spLocks/>
          </p:cNvSpPr>
          <p:nvPr/>
        </p:nvSpPr>
        <p:spPr>
          <a:xfrm>
            <a:off x="3418111" y="5921176"/>
            <a:ext cx="1812074" cy="983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Título 1"/>
          <p:cNvSpPr txBox="1">
            <a:spLocks/>
          </p:cNvSpPr>
          <p:nvPr/>
        </p:nvSpPr>
        <p:spPr>
          <a:xfrm>
            <a:off x="5207105" y="5961690"/>
            <a:ext cx="1225549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_tradnl" sz="1000" dirty="0"/>
          </a:p>
        </p:txBody>
      </p:sp>
      <p:sp>
        <p:nvSpPr>
          <p:cNvPr id="84" name="Título 1"/>
          <p:cNvSpPr txBox="1">
            <a:spLocks/>
          </p:cNvSpPr>
          <p:nvPr/>
        </p:nvSpPr>
        <p:spPr>
          <a:xfrm>
            <a:off x="6432654" y="5990017"/>
            <a:ext cx="1276064" cy="891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_tradnl" sz="1000" dirty="0"/>
          </a:p>
        </p:txBody>
      </p:sp>
      <p:sp>
        <p:nvSpPr>
          <p:cNvPr id="87" name="Título 1"/>
          <p:cNvSpPr txBox="1">
            <a:spLocks/>
          </p:cNvSpPr>
          <p:nvPr/>
        </p:nvSpPr>
        <p:spPr>
          <a:xfrm>
            <a:off x="170956" y="7322054"/>
            <a:ext cx="1240972" cy="52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s-ES_tradnl" sz="900" b="1" dirty="0"/>
          </a:p>
        </p:txBody>
      </p:sp>
      <p:sp>
        <p:nvSpPr>
          <p:cNvPr id="88" name="Título 1"/>
          <p:cNvSpPr txBox="1">
            <a:spLocks/>
          </p:cNvSpPr>
          <p:nvPr/>
        </p:nvSpPr>
        <p:spPr>
          <a:xfrm>
            <a:off x="1471342" y="6981990"/>
            <a:ext cx="1878076" cy="1051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1000" dirty="0"/>
              <a:t/>
            </a:r>
            <a:br>
              <a:rPr lang="es-ES_tradnl" sz="1000" dirty="0"/>
            </a:br>
            <a:endParaRPr lang="es-ES_tradnl" sz="1000" dirty="0"/>
          </a:p>
        </p:txBody>
      </p:sp>
      <p:sp>
        <p:nvSpPr>
          <p:cNvPr id="89" name="Título 1"/>
          <p:cNvSpPr txBox="1">
            <a:spLocks/>
          </p:cNvSpPr>
          <p:nvPr/>
        </p:nvSpPr>
        <p:spPr>
          <a:xfrm>
            <a:off x="3395031" y="6948567"/>
            <a:ext cx="1812074" cy="983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Título 1"/>
          <p:cNvSpPr txBox="1">
            <a:spLocks/>
          </p:cNvSpPr>
          <p:nvPr/>
        </p:nvSpPr>
        <p:spPr>
          <a:xfrm>
            <a:off x="5200196" y="7010059"/>
            <a:ext cx="1225549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_tradnl" sz="1000" dirty="0"/>
          </a:p>
        </p:txBody>
      </p:sp>
      <p:sp>
        <p:nvSpPr>
          <p:cNvPr id="91" name="Título 1"/>
          <p:cNvSpPr txBox="1">
            <a:spLocks/>
          </p:cNvSpPr>
          <p:nvPr/>
        </p:nvSpPr>
        <p:spPr>
          <a:xfrm>
            <a:off x="6476998" y="7067671"/>
            <a:ext cx="1276064" cy="891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_tradnl" sz="1000" dirty="0"/>
          </a:p>
          <a:p>
            <a:pPr algn="l"/>
            <a:endParaRPr lang="es-ES_tradnl" sz="1000" dirty="0"/>
          </a:p>
        </p:txBody>
      </p:sp>
      <p:sp>
        <p:nvSpPr>
          <p:cNvPr id="94" name="Título 1"/>
          <p:cNvSpPr txBox="1">
            <a:spLocks/>
          </p:cNvSpPr>
          <p:nvPr/>
        </p:nvSpPr>
        <p:spPr>
          <a:xfrm>
            <a:off x="144770" y="8445829"/>
            <a:ext cx="1240972" cy="52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s-ES_tradnl" sz="900" b="1" dirty="0"/>
          </a:p>
        </p:txBody>
      </p:sp>
      <p:sp>
        <p:nvSpPr>
          <p:cNvPr id="97" name="Título 1"/>
          <p:cNvSpPr txBox="1">
            <a:spLocks/>
          </p:cNvSpPr>
          <p:nvPr/>
        </p:nvSpPr>
        <p:spPr>
          <a:xfrm>
            <a:off x="1553436" y="7987218"/>
            <a:ext cx="1878076" cy="1051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_tradnl" sz="1000" dirty="0"/>
          </a:p>
        </p:txBody>
      </p:sp>
      <p:sp>
        <p:nvSpPr>
          <p:cNvPr id="98" name="Título 1"/>
          <p:cNvSpPr txBox="1">
            <a:spLocks/>
          </p:cNvSpPr>
          <p:nvPr/>
        </p:nvSpPr>
        <p:spPr>
          <a:xfrm>
            <a:off x="3428997" y="7945539"/>
            <a:ext cx="1812074" cy="983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Título 1"/>
          <p:cNvSpPr txBox="1">
            <a:spLocks/>
          </p:cNvSpPr>
          <p:nvPr/>
        </p:nvSpPr>
        <p:spPr>
          <a:xfrm>
            <a:off x="5270789" y="7998495"/>
            <a:ext cx="1225549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_tradnl" sz="1000" dirty="0"/>
          </a:p>
        </p:txBody>
      </p:sp>
      <p:sp>
        <p:nvSpPr>
          <p:cNvPr id="100" name="Título 1"/>
          <p:cNvSpPr txBox="1">
            <a:spLocks/>
          </p:cNvSpPr>
          <p:nvPr/>
        </p:nvSpPr>
        <p:spPr>
          <a:xfrm>
            <a:off x="6431057" y="7977247"/>
            <a:ext cx="1386085" cy="891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_tradnl" sz="1000" dirty="0"/>
          </a:p>
          <a:p>
            <a:pPr algn="l"/>
            <a:endParaRPr lang="es-ES_tradnl" sz="1000" dirty="0"/>
          </a:p>
        </p:txBody>
      </p:sp>
      <p:sp>
        <p:nvSpPr>
          <p:cNvPr id="101" name="Título 1"/>
          <p:cNvSpPr txBox="1">
            <a:spLocks/>
          </p:cNvSpPr>
          <p:nvPr/>
        </p:nvSpPr>
        <p:spPr>
          <a:xfrm>
            <a:off x="161179" y="9283391"/>
            <a:ext cx="1240972" cy="52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s-ES_tradnl" sz="900" b="1" dirty="0"/>
          </a:p>
        </p:txBody>
      </p:sp>
      <p:sp>
        <p:nvSpPr>
          <p:cNvPr id="107" name="Título 1"/>
          <p:cNvSpPr txBox="1">
            <a:spLocks/>
          </p:cNvSpPr>
          <p:nvPr/>
        </p:nvSpPr>
        <p:spPr>
          <a:xfrm>
            <a:off x="1525068" y="8889714"/>
            <a:ext cx="1878076" cy="1051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_tradnl" sz="1000" dirty="0"/>
          </a:p>
        </p:txBody>
      </p:sp>
      <p:sp>
        <p:nvSpPr>
          <p:cNvPr id="108" name="Título 1"/>
          <p:cNvSpPr txBox="1">
            <a:spLocks/>
          </p:cNvSpPr>
          <p:nvPr/>
        </p:nvSpPr>
        <p:spPr>
          <a:xfrm>
            <a:off x="3445726" y="8889290"/>
            <a:ext cx="1812074" cy="983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Título 1"/>
          <p:cNvSpPr txBox="1">
            <a:spLocks/>
          </p:cNvSpPr>
          <p:nvPr/>
        </p:nvSpPr>
        <p:spPr>
          <a:xfrm>
            <a:off x="5281186" y="8931282"/>
            <a:ext cx="1225549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_tradnl" sz="1000" dirty="0" smtClean="0"/>
          </a:p>
        </p:txBody>
      </p:sp>
      <p:sp>
        <p:nvSpPr>
          <p:cNvPr id="110" name="Título 1"/>
          <p:cNvSpPr txBox="1">
            <a:spLocks/>
          </p:cNvSpPr>
          <p:nvPr/>
        </p:nvSpPr>
        <p:spPr>
          <a:xfrm>
            <a:off x="6362896" y="8920090"/>
            <a:ext cx="1243786" cy="891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_tradnl" sz="1000" dirty="0"/>
          </a:p>
          <a:p>
            <a:pPr algn="l"/>
            <a:endParaRPr lang="es-ES_tradnl" sz="1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30" y="1691734"/>
            <a:ext cx="864527" cy="46863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545" y="2695030"/>
            <a:ext cx="830482" cy="489274"/>
          </a:xfrm>
          <a:prstGeom prst="rect">
            <a:avLst/>
          </a:prstGeom>
        </p:spPr>
      </p:pic>
      <p:sp>
        <p:nvSpPr>
          <p:cNvPr id="77" name="Título 1"/>
          <p:cNvSpPr txBox="1">
            <a:spLocks/>
          </p:cNvSpPr>
          <p:nvPr/>
        </p:nvSpPr>
        <p:spPr>
          <a:xfrm>
            <a:off x="167238" y="3207444"/>
            <a:ext cx="1258254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900" b="1" dirty="0" smtClean="0"/>
              <a:t>Hotel M017 Boutique</a:t>
            </a:r>
          </a:p>
          <a:p>
            <a:pPr algn="l">
              <a:lnSpc>
                <a:spcPct val="100000"/>
              </a:lnSpc>
            </a:pPr>
            <a:r>
              <a:rPr lang="en-US" sz="900" b="1" dirty="0" smtClean="0"/>
              <a:t>Querétaro, Qro.</a:t>
            </a:r>
            <a:endParaRPr lang="es-ES_tradnl" sz="900" b="1" dirty="0"/>
          </a:p>
        </p:txBody>
      </p:sp>
      <p:sp>
        <p:nvSpPr>
          <p:cNvPr id="102" name="Título 1"/>
          <p:cNvSpPr txBox="1">
            <a:spLocks/>
          </p:cNvSpPr>
          <p:nvPr/>
        </p:nvSpPr>
        <p:spPr>
          <a:xfrm>
            <a:off x="1485150" y="2673786"/>
            <a:ext cx="1974384" cy="1051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000" b="1" u="sng" dirty="0" smtClean="0"/>
              <a:t>Querétaro, Qro..</a:t>
            </a:r>
          </a:p>
          <a:p>
            <a:pPr algn="l"/>
            <a:r>
              <a:rPr lang="es-MX" sz="900" dirty="0" smtClean="0"/>
              <a:t>Melchor </a:t>
            </a:r>
            <a:r>
              <a:rPr lang="es-MX" sz="900" dirty="0" err="1" smtClean="0"/>
              <a:t>O.Campo</a:t>
            </a:r>
            <a:r>
              <a:rPr lang="es-MX" sz="900" dirty="0" smtClean="0"/>
              <a:t> Nte. No. 17</a:t>
            </a:r>
          </a:p>
          <a:p>
            <a:pPr algn="l"/>
            <a:r>
              <a:rPr lang="es-MX" sz="900" dirty="0" smtClean="0"/>
              <a:t>Entre Balvanera e Hidalgo</a:t>
            </a:r>
            <a:endParaRPr lang="fr-FR" sz="1000" dirty="0" smtClean="0"/>
          </a:p>
          <a:p>
            <a:pPr algn="l"/>
            <a:r>
              <a:rPr lang="fr-FR" sz="1000" dirty="0" smtClean="0"/>
              <a:t>Centro- Querétaro, Qro.</a:t>
            </a:r>
            <a:r>
              <a:rPr lang="es-ES_tradnl" sz="1000" dirty="0" smtClean="0"/>
              <a:t/>
            </a:r>
            <a:br>
              <a:rPr lang="es-ES_tradnl" sz="1000" dirty="0" smtClean="0"/>
            </a:br>
            <a:r>
              <a:rPr lang="es-ES_tradnl" sz="1000" dirty="0"/>
              <a:t>T. </a:t>
            </a:r>
            <a:r>
              <a:rPr lang="es-ES_tradnl" sz="1000" dirty="0" smtClean="0"/>
              <a:t>403- 85- 59</a:t>
            </a:r>
          </a:p>
          <a:p>
            <a:pPr algn="l"/>
            <a:r>
              <a:rPr lang="es-ES_tradnl" sz="900" dirty="0" smtClean="0">
                <a:hlinkClick r:id="rId6"/>
              </a:rPr>
              <a:t>ventas@mo17hotel.mx</a:t>
            </a:r>
            <a:endParaRPr lang="es-ES_tradnl" sz="900" dirty="0" smtClean="0"/>
          </a:p>
          <a:p>
            <a:pPr algn="l"/>
            <a:endParaRPr lang="es-ES_tradnl" sz="900" dirty="0" smtClean="0"/>
          </a:p>
          <a:p>
            <a:pPr algn="l"/>
            <a:endParaRPr lang="es-ES_tradnl" sz="1000" dirty="0" smtClean="0"/>
          </a:p>
          <a:p>
            <a:pPr algn="l"/>
            <a:endParaRPr lang="es-ES_tradnl" sz="1000" dirty="0"/>
          </a:p>
        </p:txBody>
      </p:sp>
      <p:sp>
        <p:nvSpPr>
          <p:cNvPr id="104" name="Título 1"/>
          <p:cNvSpPr txBox="1">
            <a:spLocks/>
          </p:cNvSpPr>
          <p:nvPr/>
        </p:nvSpPr>
        <p:spPr>
          <a:xfrm>
            <a:off x="3471367" y="2733912"/>
            <a:ext cx="1812074" cy="9830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000" dirty="0" err="1" smtClean="0"/>
              <a:t>Tarifas</a:t>
            </a:r>
            <a:r>
              <a:rPr lang="en-US" sz="1000" dirty="0" smtClean="0"/>
              <a:t> – </a:t>
            </a:r>
          </a:p>
          <a:p>
            <a:pPr algn="l">
              <a:lnSpc>
                <a:spcPct val="100000"/>
              </a:lnSpc>
            </a:pPr>
            <a:r>
              <a:rPr lang="en-US" sz="1000" dirty="0" err="1" smtClean="0"/>
              <a:t>Habitación</a:t>
            </a:r>
            <a:r>
              <a:rPr lang="en-US" sz="1000" dirty="0" smtClean="0"/>
              <a:t> Ejecutiva $ 1734.00</a:t>
            </a:r>
          </a:p>
          <a:p>
            <a:pPr algn="l">
              <a:lnSpc>
                <a:spcPct val="100000"/>
              </a:lnSpc>
            </a:pPr>
            <a:r>
              <a:rPr lang="en-US" sz="1000" dirty="0" err="1" smtClean="0"/>
              <a:t>Habitación</a:t>
            </a:r>
            <a:r>
              <a:rPr lang="en-US" sz="1000" dirty="0" smtClean="0"/>
              <a:t> Superior  $ 1,955.00</a:t>
            </a:r>
            <a:endParaRPr lang="en-US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lnSpc>
                <a:spcPct val="100000"/>
              </a:lnSpc>
            </a:pPr>
            <a:r>
              <a:rPr lang="en-US" sz="1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Habitación</a:t>
            </a:r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Jr. Suite</a:t>
            </a:r>
          </a:p>
          <a:p>
            <a:pPr algn="l">
              <a:lnSpc>
                <a:spcPct val="100000"/>
              </a:lnSpc>
            </a:pPr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$2,,932.50</a:t>
            </a:r>
          </a:p>
          <a:p>
            <a:pPr algn="l">
              <a:lnSpc>
                <a:spcPct val="100000"/>
              </a:lnSpc>
            </a:pPr>
            <a:r>
              <a:rPr lang="en-US" sz="1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Habitación</a:t>
            </a:r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Grand Suite</a:t>
            </a:r>
          </a:p>
          <a:p>
            <a:pPr algn="l">
              <a:lnSpc>
                <a:spcPct val="100000"/>
              </a:lnSpc>
            </a:pPr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3,421.00</a:t>
            </a:r>
          </a:p>
          <a:p>
            <a:pPr algn="l">
              <a:lnSpc>
                <a:spcPct val="100000"/>
              </a:lnSpc>
            </a:pP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" name="Título 1"/>
          <p:cNvSpPr txBox="1">
            <a:spLocks/>
          </p:cNvSpPr>
          <p:nvPr/>
        </p:nvSpPr>
        <p:spPr>
          <a:xfrm>
            <a:off x="5270789" y="2693242"/>
            <a:ext cx="1125807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000" b="1" dirty="0" smtClean="0"/>
              <a:t>Impuesto Incluido</a:t>
            </a:r>
            <a:endParaRPr lang="es-ES_tradnl" sz="1000" b="1" dirty="0" smtClean="0"/>
          </a:p>
        </p:txBody>
      </p:sp>
      <p:sp>
        <p:nvSpPr>
          <p:cNvPr id="106" name="Título 1"/>
          <p:cNvSpPr txBox="1">
            <a:spLocks/>
          </p:cNvSpPr>
          <p:nvPr/>
        </p:nvSpPr>
        <p:spPr>
          <a:xfrm>
            <a:off x="6496336" y="2653263"/>
            <a:ext cx="1409505" cy="891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1000" dirty="0" smtClean="0"/>
              <a:t>Aldo </a:t>
            </a:r>
            <a:r>
              <a:rPr lang="es-ES_tradnl" sz="1000" dirty="0" err="1" smtClean="0"/>
              <a:t>Castelazo</a:t>
            </a:r>
            <a:endParaRPr lang="es-ES_tradnl" sz="1000" dirty="0" smtClean="0"/>
          </a:p>
          <a:p>
            <a:pPr algn="l"/>
            <a:r>
              <a:rPr lang="es-ES_tradnl" sz="1000" dirty="0" smtClean="0"/>
              <a:t>Tel 403  85  59</a:t>
            </a:r>
          </a:p>
          <a:p>
            <a:pPr algn="l"/>
            <a:r>
              <a:rPr lang="es-ES_tradnl" sz="1000" dirty="0" err="1" smtClean="0"/>
              <a:t>Cel</a:t>
            </a:r>
            <a:r>
              <a:rPr lang="es-ES_tradnl" sz="1000" dirty="0" smtClean="0"/>
              <a:t> (427) 288-24.73</a:t>
            </a:r>
          </a:p>
          <a:p>
            <a:pPr algn="l"/>
            <a:endParaRPr lang="es-ES_tradnl" sz="1000" dirty="0"/>
          </a:p>
          <a:p>
            <a:pPr algn="l"/>
            <a:endParaRPr lang="es-ES_tradnl" sz="1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562" y="3831599"/>
            <a:ext cx="842595" cy="433412"/>
          </a:xfrm>
          <a:prstGeom prst="rect">
            <a:avLst/>
          </a:prstGeom>
        </p:spPr>
      </p:pic>
      <p:sp>
        <p:nvSpPr>
          <p:cNvPr id="111" name="Título 1"/>
          <p:cNvSpPr txBox="1">
            <a:spLocks/>
          </p:cNvSpPr>
          <p:nvPr/>
        </p:nvSpPr>
        <p:spPr>
          <a:xfrm>
            <a:off x="239066" y="4336192"/>
            <a:ext cx="1258254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900" b="1" dirty="0" smtClean="0"/>
              <a:t>Hotel Hacienda Sta. FÉ</a:t>
            </a:r>
          </a:p>
          <a:p>
            <a:pPr>
              <a:lnSpc>
                <a:spcPct val="100000"/>
              </a:lnSpc>
            </a:pPr>
            <a:r>
              <a:rPr lang="en-US" sz="900" b="1" dirty="0" err="1" smtClean="0"/>
              <a:t>Silao</a:t>
            </a:r>
            <a:r>
              <a:rPr lang="en-US" sz="900" b="1" dirty="0" smtClean="0"/>
              <a:t>, </a:t>
            </a:r>
            <a:r>
              <a:rPr lang="en-US" sz="900" b="1" dirty="0" err="1" smtClean="0"/>
              <a:t>Gto</a:t>
            </a:r>
            <a:r>
              <a:rPr lang="en-US" sz="900" b="1" dirty="0" smtClean="0"/>
              <a:t>. </a:t>
            </a:r>
            <a:endParaRPr lang="es-ES_tradnl" sz="900" b="1" dirty="0"/>
          </a:p>
        </p:txBody>
      </p:sp>
      <p:sp>
        <p:nvSpPr>
          <p:cNvPr id="112" name="Título 1"/>
          <p:cNvSpPr txBox="1">
            <a:spLocks/>
          </p:cNvSpPr>
          <p:nvPr/>
        </p:nvSpPr>
        <p:spPr>
          <a:xfrm>
            <a:off x="1505282" y="3862915"/>
            <a:ext cx="1974384" cy="1051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000" b="1" u="sng" dirty="0" smtClean="0"/>
              <a:t>Silao, </a:t>
            </a:r>
            <a:r>
              <a:rPr lang="es-MX" sz="1000" b="1" u="sng" dirty="0" err="1" smtClean="0"/>
              <a:t>Gto</a:t>
            </a:r>
            <a:endParaRPr lang="es-MX" sz="1000" b="1" u="sng" dirty="0" smtClean="0"/>
          </a:p>
          <a:p>
            <a:pPr algn="l"/>
            <a:r>
              <a:rPr lang="es-MX" sz="900" dirty="0" smtClean="0"/>
              <a:t>Mineral de Peña Fiel Sur No. 600</a:t>
            </a:r>
          </a:p>
          <a:p>
            <a:pPr algn="l"/>
            <a:r>
              <a:rPr lang="es-MX" sz="900" dirty="0" smtClean="0"/>
              <a:t>Puerto Interior, Silao, </a:t>
            </a:r>
            <a:r>
              <a:rPr lang="es-MX" sz="900" dirty="0" err="1" smtClean="0"/>
              <a:t>Gto</a:t>
            </a:r>
            <a:r>
              <a:rPr lang="es-MX" sz="900" dirty="0" smtClean="0"/>
              <a:t>.</a:t>
            </a:r>
            <a:endParaRPr lang="fr-FR" sz="1000" dirty="0" smtClean="0"/>
          </a:p>
          <a:p>
            <a:pPr algn="l"/>
            <a:r>
              <a:rPr lang="es-ES_tradnl" sz="1000" dirty="0" smtClean="0"/>
              <a:t>T</a:t>
            </a:r>
            <a:r>
              <a:rPr lang="es-ES_tradnl" sz="1000" dirty="0"/>
              <a:t>. </a:t>
            </a:r>
            <a:r>
              <a:rPr lang="es-ES_tradnl" sz="1000" dirty="0" smtClean="0"/>
              <a:t>(472) 146 01 30</a:t>
            </a:r>
          </a:p>
          <a:p>
            <a:pPr algn="l"/>
            <a:r>
              <a:rPr lang="es-ES_tradnl" sz="900" dirty="0" smtClean="0">
                <a:hlinkClick r:id="rId8"/>
              </a:rPr>
              <a:t>gerencia@haciendasantafe.com.mx</a:t>
            </a:r>
            <a:endParaRPr lang="es-ES_tradnl" sz="900" dirty="0" smtClean="0"/>
          </a:p>
          <a:p>
            <a:pPr algn="l"/>
            <a:endParaRPr lang="es-ES_tradnl" sz="900" dirty="0" smtClean="0"/>
          </a:p>
          <a:p>
            <a:pPr algn="l"/>
            <a:endParaRPr lang="es-ES_tradnl" sz="1000" dirty="0" smtClean="0"/>
          </a:p>
          <a:p>
            <a:pPr algn="l"/>
            <a:endParaRPr lang="es-ES_tradnl" sz="1000" dirty="0"/>
          </a:p>
        </p:txBody>
      </p:sp>
      <p:sp>
        <p:nvSpPr>
          <p:cNvPr id="114" name="Título 1"/>
          <p:cNvSpPr txBox="1">
            <a:spLocks/>
          </p:cNvSpPr>
          <p:nvPr/>
        </p:nvSpPr>
        <p:spPr>
          <a:xfrm>
            <a:off x="3454059" y="3840295"/>
            <a:ext cx="1812074" cy="98306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000" dirty="0" err="1" smtClean="0"/>
              <a:t>Tarifas</a:t>
            </a:r>
            <a:r>
              <a:rPr lang="en-US" sz="1000" dirty="0" smtClean="0"/>
              <a:t> – </a:t>
            </a:r>
          </a:p>
          <a:p>
            <a:pPr algn="l">
              <a:lnSpc>
                <a:spcPct val="100000"/>
              </a:lnSpc>
            </a:pPr>
            <a:r>
              <a:rPr lang="en-US" sz="1000" b="1" dirty="0" err="1" smtClean="0"/>
              <a:t>Habitación</a:t>
            </a:r>
            <a:r>
              <a:rPr lang="en-US" sz="1000" b="1" dirty="0" smtClean="0"/>
              <a:t> Grand Class </a:t>
            </a:r>
            <a:r>
              <a:rPr lang="en-US" sz="1000" b="1" dirty="0" err="1" smtClean="0"/>
              <a:t>Sencilla</a:t>
            </a:r>
            <a:r>
              <a:rPr lang="en-US" sz="1000" b="1" dirty="0" smtClean="0"/>
              <a:t> </a:t>
            </a:r>
          </a:p>
          <a:p>
            <a:pPr algn="l">
              <a:lnSpc>
                <a:spcPct val="100000"/>
              </a:lnSpc>
            </a:pPr>
            <a:r>
              <a:rPr lang="en-US" sz="1000" b="1" dirty="0" smtClean="0"/>
              <a:t>$1,100.00</a:t>
            </a:r>
            <a:endParaRPr lang="en-US" sz="1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lnSpc>
                <a:spcPct val="100000"/>
              </a:lnSpc>
            </a:pPr>
            <a:endParaRPr lang="en-US" sz="1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lnSpc>
                <a:spcPct val="100000"/>
              </a:lnSpc>
            </a:pPr>
            <a:r>
              <a:rPr lang="en-US" sz="1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Habitación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Grand Class </a:t>
            </a:r>
            <a:r>
              <a:rPr lang="en-US" sz="1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Doble</a:t>
            </a:r>
            <a:endParaRPr lang="en-US" sz="1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lnSpc>
                <a:spcPct val="100000"/>
              </a:lnSpc>
            </a:pP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$1,200.00 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" name="Título 1"/>
          <p:cNvSpPr txBox="1">
            <a:spLocks/>
          </p:cNvSpPr>
          <p:nvPr/>
        </p:nvSpPr>
        <p:spPr>
          <a:xfrm>
            <a:off x="5301710" y="3889471"/>
            <a:ext cx="1125807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000" dirty="0" smtClean="0"/>
              <a:t>MAS  Impuestos</a:t>
            </a:r>
            <a:endParaRPr lang="es-ES_tradnl" sz="1000" dirty="0" smtClean="0"/>
          </a:p>
          <a:p>
            <a:pPr algn="l"/>
            <a:r>
              <a:rPr lang="es-ES_tradnl" sz="1000" dirty="0" smtClean="0"/>
              <a:t>Con Desayuno Continental </a:t>
            </a:r>
            <a:endParaRPr lang="es-ES_tradnl" sz="1000" dirty="0"/>
          </a:p>
        </p:txBody>
      </p:sp>
      <p:sp>
        <p:nvSpPr>
          <p:cNvPr id="116" name="Título 1"/>
          <p:cNvSpPr txBox="1">
            <a:spLocks/>
          </p:cNvSpPr>
          <p:nvPr/>
        </p:nvSpPr>
        <p:spPr>
          <a:xfrm>
            <a:off x="6427516" y="3885711"/>
            <a:ext cx="1456045" cy="8919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000" dirty="0" smtClean="0"/>
              <a:t>Aarón Corona</a:t>
            </a:r>
          </a:p>
          <a:p>
            <a:pPr algn="l"/>
            <a:r>
              <a:rPr lang="es-MX" sz="1000" dirty="0" smtClean="0"/>
              <a:t>Gerente de Ventas </a:t>
            </a:r>
            <a:endParaRPr lang="es-MX" sz="1000" dirty="0"/>
          </a:p>
          <a:p>
            <a:pPr algn="l"/>
            <a:r>
              <a:rPr lang="es-ES_tradnl" sz="1000" dirty="0" smtClean="0"/>
              <a:t>Tel (472) 146-01 30</a:t>
            </a:r>
          </a:p>
          <a:p>
            <a:pPr algn="l"/>
            <a:r>
              <a:rPr lang="es-ES_tradnl" sz="1000" dirty="0" smtClean="0"/>
              <a:t>(</a:t>
            </a:r>
            <a:r>
              <a:rPr lang="es-MX" sz="1000" dirty="0" err="1"/>
              <a:t>Cel</a:t>
            </a:r>
            <a:r>
              <a:rPr lang="es-MX" sz="1000" dirty="0"/>
              <a:t>: 472 146 01 32</a:t>
            </a:r>
          </a:p>
          <a:p>
            <a:pPr algn="l"/>
            <a:endParaRPr lang="es-ES_tradnl" sz="1000" dirty="0" smtClean="0"/>
          </a:p>
          <a:p>
            <a:pPr algn="l"/>
            <a:r>
              <a:rPr lang="es-ES_tradnl" sz="800" dirty="0" smtClean="0">
                <a:hlinkClick r:id="rId9"/>
              </a:rPr>
              <a:t>   serviciohuespedes@haciendasantafe.com.mx</a:t>
            </a:r>
            <a:endParaRPr lang="es-ES_tradnl" sz="800" dirty="0" smtClean="0"/>
          </a:p>
          <a:p>
            <a:pPr algn="l"/>
            <a:endParaRPr lang="es-ES_tradnl" sz="1000" dirty="0" smtClean="0"/>
          </a:p>
          <a:p>
            <a:pPr algn="l"/>
            <a:endParaRPr lang="es-ES_tradnl" sz="1000" dirty="0"/>
          </a:p>
          <a:p>
            <a:pPr algn="l"/>
            <a:endParaRPr lang="es-ES_tradnl" sz="1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2582" y="4833734"/>
            <a:ext cx="1259067" cy="541719"/>
          </a:xfrm>
          <a:prstGeom prst="rect">
            <a:avLst/>
          </a:prstGeom>
        </p:spPr>
      </p:pic>
      <p:sp>
        <p:nvSpPr>
          <p:cNvPr id="113" name="Título 1"/>
          <p:cNvSpPr txBox="1">
            <a:spLocks/>
          </p:cNvSpPr>
          <p:nvPr/>
        </p:nvSpPr>
        <p:spPr>
          <a:xfrm>
            <a:off x="173382" y="5359079"/>
            <a:ext cx="1258254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900" b="1" dirty="0" err="1" smtClean="0"/>
              <a:t>Hoteles</a:t>
            </a:r>
            <a:r>
              <a:rPr lang="en-US" sz="900" b="1" smtClean="0"/>
              <a:t>  </a:t>
            </a:r>
            <a:r>
              <a:rPr lang="en-US" sz="900" b="1" dirty="0" err="1" smtClean="0"/>
              <a:t>Presidente</a:t>
            </a:r>
            <a:r>
              <a:rPr lang="en-US" sz="900" b="1" dirty="0" smtClean="0"/>
              <a:t> Mérida –</a:t>
            </a:r>
            <a:r>
              <a:rPr lang="en-US" sz="900" b="1" dirty="0" err="1" smtClean="0"/>
              <a:t>Cancún</a:t>
            </a:r>
            <a:r>
              <a:rPr lang="en-US" sz="900" b="1" dirty="0" smtClean="0"/>
              <a:t>-Cozumel</a:t>
            </a:r>
          </a:p>
          <a:p>
            <a:pPr>
              <a:lnSpc>
                <a:spcPct val="100000"/>
              </a:lnSpc>
            </a:pPr>
            <a:endParaRPr lang="es-ES_tradnl" sz="900" b="1" dirty="0"/>
          </a:p>
        </p:txBody>
      </p:sp>
      <p:sp>
        <p:nvSpPr>
          <p:cNvPr id="117" name="Título 1"/>
          <p:cNvSpPr txBox="1">
            <a:spLocks/>
          </p:cNvSpPr>
          <p:nvPr/>
        </p:nvSpPr>
        <p:spPr>
          <a:xfrm>
            <a:off x="1553436" y="4816756"/>
            <a:ext cx="1974384" cy="10513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000" b="1" u="sng" dirty="0" smtClean="0"/>
              <a:t>Mérida-Cancún &amp; Cozumel </a:t>
            </a:r>
          </a:p>
          <a:p>
            <a:r>
              <a:rPr lang="es-MX" sz="1000" dirty="0"/>
              <a:t> </a:t>
            </a:r>
          </a:p>
          <a:p>
            <a:pPr algn="l"/>
            <a:r>
              <a:rPr lang="es-MX" sz="1000" dirty="0"/>
              <a:t>Av. Colón # 500 entre 60 y 62 Col. Centro</a:t>
            </a:r>
          </a:p>
          <a:p>
            <a:pPr algn="l"/>
            <a:r>
              <a:rPr lang="es-MX" sz="1000" dirty="0"/>
              <a:t>Mérida, Yucatán CP 97000</a:t>
            </a:r>
          </a:p>
          <a:p>
            <a:pPr algn="l"/>
            <a:r>
              <a:rPr lang="es-MX" sz="1000" dirty="0"/>
              <a:t>México. </a:t>
            </a:r>
          </a:p>
          <a:p>
            <a:pPr algn="l"/>
            <a:r>
              <a:rPr lang="es-MX" sz="1000" dirty="0"/>
              <a:t>Tel directo </a:t>
            </a:r>
            <a:r>
              <a:rPr lang="es-MX" sz="1000" dirty="0" smtClean="0"/>
              <a:t>(999)  942-90-13 </a:t>
            </a:r>
          </a:p>
          <a:p>
            <a:pPr algn="l"/>
            <a:r>
              <a:rPr lang="es-MX" sz="1000" dirty="0" smtClean="0">
                <a:hlinkClick r:id="rId11"/>
              </a:rPr>
              <a:t>alis.diez@grupopresidente.com</a:t>
            </a:r>
            <a:endParaRPr lang="es-MX" sz="1000" dirty="0" smtClean="0"/>
          </a:p>
          <a:p>
            <a:pPr algn="l"/>
            <a:endParaRPr lang="es-MX" sz="1000" dirty="0"/>
          </a:p>
          <a:p>
            <a:pPr algn="l"/>
            <a:endParaRPr lang="es-ES_tradnl" sz="900" dirty="0" smtClean="0"/>
          </a:p>
          <a:p>
            <a:pPr algn="l"/>
            <a:endParaRPr lang="es-ES_tradnl" sz="1000" dirty="0" smtClean="0"/>
          </a:p>
          <a:p>
            <a:pPr algn="l"/>
            <a:endParaRPr lang="es-ES_tradnl" sz="1000" dirty="0"/>
          </a:p>
        </p:txBody>
      </p:sp>
      <p:sp>
        <p:nvSpPr>
          <p:cNvPr id="118" name="Título 1"/>
          <p:cNvSpPr txBox="1">
            <a:spLocks/>
          </p:cNvSpPr>
          <p:nvPr/>
        </p:nvSpPr>
        <p:spPr>
          <a:xfrm>
            <a:off x="3356282" y="4840824"/>
            <a:ext cx="1812074" cy="9830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000" b="1" dirty="0" smtClean="0">
                <a:solidFill>
                  <a:srgbClr val="0070C0"/>
                </a:solidFill>
              </a:rPr>
              <a:t>Mérida</a:t>
            </a:r>
          </a:p>
          <a:p>
            <a:pPr algn="l">
              <a:lnSpc>
                <a:spcPct val="100000"/>
              </a:lnSpc>
            </a:pPr>
            <a:r>
              <a:rPr lang="en-US" sz="1000" b="1" dirty="0" err="1" smtClean="0"/>
              <a:t>Habitación</a:t>
            </a:r>
            <a:r>
              <a:rPr lang="en-US" sz="1000" b="1" dirty="0" smtClean="0"/>
              <a:t> de </a:t>
            </a:r>
            <a:r>
              <a:rPr lang="en-US" sz="1000" b="1" dirty="0" err="1" smtClean="0"/>
              <a:t>Lujo</a:t>
            </a:r>
            <a:r>
              <a:rPr lang="en-US" sz="1000" b="1" dirty="0" smtClean="0"/>
              <a:t>- $1,245.00</a:t>
            </a:r>
            <a:endParaRPr lang="en-US" sz="1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lnSpc>
                <a:spcPct val="100000"/>
              </a:lnSpc>
            </a:pPr>
            <a:r>
              <a:rPr lang="en-US" sz="1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Habitación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Club Int. $1,875.00</a:t>
            </a:r>
          </a:p>
          <a:p>
            <a:pPr algn="l">
              <a:lnSpc>
                <a:spcPct val="100000"/>
              </a:lnSpc>
            </a:pPr>
            <a:r>
              <a:rPr lang="en-US" sz="10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Cancún</a:t>
            </a:r>
            <a:r>
              <a:rPr lang="en-US" sz="1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Habs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Vista al Mar  $3,786.00</a:t>
            </a:r>
          </a:p>
          <a:p>
            <a:pPr algn="l">
              <a:lnSpc>
                <a:spcPct val="110000"/>
              </a:lnSpc>
            </a:pPr>
            <a:r>
              <a:rPr lang="en-US" sz="1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Cozumel</a:t>
            </a:r>
          </a:p>
          <a:p>
            <a:pPr algn="l">
              <a:lnSpc>
                <a:spcPct val="110000"/>
              </a:lnSpc>
            </a:pPr>
            <a:r>
              <a:rPr lang="en-US" sz="1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Habs</a:t>
            </a:r>
            <a:r>
              <a: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Vista al Mar  $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3,813.00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lnSpc>
                <a:spcPct val="110000"/>
              </a:lnSpc>
            </a:pPr>
            <a:endParaRPr lang="en-US" sz="1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lnSpc>
                <a:spcPct val="100000"/>
              </a:lnSpc>
            </a:pP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Título 1"/>
          <p:cNvSpPr txBox="1">
            <a:spLocks/>
          </p:cNvSpPr>
          <p:nvPr/>
        </p:nvSpPr>
        <p:spPr>
          <a:xfrm>
            <a:off x="5339373" y="4843518"/>
            <a:ext cx="1125807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000" dirty="0" smtClean="0"/>
              <a:t>MAS  Impuestos</a:t>
            </a:r>
            <a:endParaRPr lang="es-ES_tradnl" sz="1000" dirty="0" smtClean="0"/>
          </a:p>
        </p:txBody>
      </p:sp>
      <p:sp>
        <p:nvSpPr>
          <p:cNvPr id="120" name="Título 1"/>
          <p:cNvSpPr txBox="1">
            <a:spLocks/>
          </p:cNvSpPr>
          <p:nvPr/>
        </p:nvSpPr>
        <p:spPr>
          <a:xfrm>
            <a:off x="6396915" y="4839014"/>
            <a:ext cx="1515928" cy="891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000" dirty="0" smtClean="0"/>
              <a:t>Lic. </a:t>
            </a:r>
            <a:r>
              <a:rPr lang="es-MX" sz="1000" dirty="0" err="1" smtClean="0"/>
              <a:t>Alis</a:t>
            </a:r>
            <a:r>
              <a:rPr lang="es-MX" sz="1000" dirty="0" smtClean="0"/>
              <a:t> Cristina Díez</a:t>
            </a:r>
          </a:p>
          <a:p>
            <a:pPr algn="l"/>
            <a:r>
              <a:rPr lang="es-MX" sz="1000" dirty="0" smtClean="0"/>
              <a:t>Gerente Regional</a:t>
            </a:r>
            <a:endParaRPr lang="es-MX" sz="1000" dirty="0"/>
          </a:p>
          <a:p>
            <a:pPr algn="l"/>
            <a:r>
              <a:rPr lang="es-ES_tradnl" sz="1000" dirty="0" smtClean="0"/>
              <a:t>Tel (999) 942.90.13</a:t>
            </a:r>
            <a:r>
              <a:rPr lang="es-ES_tradnl" sz="800" dirty="0" smtClean="0">
                <a:hlinkClick r:id="rId9"/>
              </a:rPr>
              <a:t>   </a:t>
            </a:r>
            <a:r>
              <a:rPr lang="es-MX" sz="700" dirty="0">
                <a:hlinkClick r:id="rId11"/>
              </a:rPr>
              <a:t>alis.diez@grupopresidente.com</a:t>
            </a:r>
            <a:endParaRPr lang="es-MX" sz="700" dirty="0"/>
          </a:p>
          <a:p>
            <a:pPr algn="l"/>
            <a:endParaRPr lang="es-ES_tradnl" sz="1000" dirty="0" smtClean="0"/>
          </a:p>
          <a:p>
            <a:pPr algn="l"/>
            <a:endParaRPr lang="es-ES_tradnl" sz="1000" dirty="0"/>
          </a:p>
          <a:p>
            <a:pPr algn="l"/>
            <a:endParaRPr lang="es-ES_tradnl" sz="1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10" y="6051657"/>
            <a:ext cx="1121203" cy="622891"/>
          </a:xfrm>
          <a:prstGeom prst="rect">
            <a:avLst/>
          </a:prstGeom>
        </p:spPr>
      </p:pic>
      <p:sp>
        <p:nvSpPr>
          <p:cNvPr id="121" name="Título 1"/>
          <p:cNvSpPr txBox="1">
            <a:spLocks/>
          </p:cNvSpPr>
          <p:nvPr/>
        </p:nvSpPr>
        <p:spPr>
          <a:xfrm>
            <a:off x="1557795" y="5918382"/>
            <a:ext cx="1974384" cy="10513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000" b="1" u="sng" dirty="0" smtClean="0"/>
              <a:t>San Miguel de Allende, </a:t>
            </a:r>
            <a:r>
              <a:rPr lang="es-MX" sz="1000" b="1" u="sng" dirty="0" err="1" smtClean="0"/>
              <a:t>Gto</a:t>
            </a:r>
            <a:r>
              <a:rPr lang="es-MX" sz="1000" b="1" u="sng" dirty="0" smtClean="0"/>
              <a:t> </a:t>
            </a:r>
          </a:p>
          <a:p>
            <a:r>
              <a:rPr lang="es-MX" sz="1000" dirty="0"/>
              <a:t> </a:t>
            </a:r>
          </a:p>
          <a:p>
            <a:pPr algn="l"/>
            <a:r>
              <a:rPr lang="es-MX" sz="1000" dirty="0"/>
              <a:t>Salida Real a Querétaro 1, Centro, 37700 San Miguel de Allende, </a:t>
            </a:r>
            <a:r>
              <a:rPr lang="es-MX" sz="1000" dirty="0" err="1" smtClean="0"/>
              <a:t>Gto</a:t>
            </a:r>
            <a:r>
              <a:rPr lang="es-MX" sz="1000" dirty="0" smtClean="0"/>
              <a:t>.</a:t>
            </a:r>
          </a:p>
          <a:p>
            <a:pPr algn="l"/>
            <a:r>
              <a:rPr lang="es-MX" sz="1000" dirty="0" smtClean="0"/>
              <a:t>CP </a:t>
            </a:r>
            <a:r>
              <a:rPr lang="es-MX" sz="1000" dirty="0"/>
              <a:t>97000</a:t>
            </a:r>
          </a:p>
          <a:p>
            <a:pPr algn="l"/>
            <a:r>
              <a:rPr lang="es-MX" sz="1000" dirty="0"/>
              <a:t>México. </a:t>
            </a:r>
          </a:p>
          <a:p>
            <a:pPr algn="l"/>
            <a:r>
              <a:rPr lang="es-MX" sz="1000" dirty="0"/>
              <a:t>Tel directo </a:t>
            </a:r>
            <a:r>
              <a:rPr lang="es-MX" sz="1000" dirty="0" smtClean="0"/>
              <a:t>(415)  152-18-18 </a:t>
            </a:r>
          </a:p>
          <a:p>
            <a:pPr algn="l"/>
            <a:r>
              <a:rPr lang="es-MX" sz="1000" dirty="0" smtClean="0">
                <a:hlinkClick r:id="rId13"/>
              </a:rPr>
              <a:t>Reservasanmiguel@hotelesmision.com.mx</a:t>
            </a:r>
            <a:endParaRPr lang="es-MX" sz="1000" dirty="0" smtClean="0"/>
          </a:p>
          <a:p>
            <a:pPr algn="l"/>
            <a:endParaRPr lang="es-MX" sz="1000" dirty="0" smtClean="0"/>
          </a:p>
          <a:p>
            <a:pPr algn="l"/>
            <a:endParaRPr lang="es-MX" sz="1000" dirty="0"/>
          </a:p>
          <a:p>
            <a:pPr algn="l"/>
            <a:endParaRPr lang="es-ES_tradnl" sz="900" dirty="0" smtClean="0"/>
          </a:p>
          <a:p>
            <a:pPr algn="l"/>
            <a:endParaRPr lang="es-ES_tradnl" sz="1000" dirty="0" smtClean="0"/>
          </a:p>
          <a:p>
            <a:pPr algn="l"/>
            <a:endParaRPr lang="es-ES_tradnl" sz="1000" dirty="0"/>
          </a:p>
        </p:txBody>
      </p:sp>
      <p:sp>
        <p:nvSpPr>
          <p:cNvPr id="123" name="Título 1"/>
          <p:cNvSpPr txBox="1">
            <a:spLocks/>
          </p:cNvSpPr>
          <p:nvPr/>
        </p:nvSpPr>
        <p:spPr>
          <a:xfrm>
            <a:off x="3513720" y="6005267"/>
            <a:ext cx="1812074" cy="9830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000" dirty="0" err="1" smtClean="0"/>
              <a:t>Tarifas</a:t>
            </a:r>
            <a:r>
              <a:rPr lang="en-US" sz="1000" dirty="0" smtClean="0"/>
              <a:t> – </a:t>
            </a:r>
          </a:p>
          <a:p>
            <a:pPr algn="l">
              <a:lnSpc>
                <a:spcPct val="100000"/>
              </a:lnSpc>
            </a:pPr>
            <a:r>
              <a:rPr lang="en-US" sz="1000" b="1" dirty="0" err="1" smtClean="0"/>
              <a:t>Habitación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Estándar</a:t>
            </a:r>
            <a:r>
              <a:rPr lang="en-US" sz="1000" b="1" dirty="0" smtClean="0"/>
              <a:t>/Lunes a </a:t>
            </a:r>
            <a:r>
              <a:rPr lang="en-US" sz="1000" b="1" dirty="0" err="1" smtClean="0"/>
              <a:t>Jueves</a:t>
            </a:r>
            <a:endParaRPr lang="en-US" sz="1000" b="1" dirty="0" smtClean="0"/>
          </a:p>
          <a:p>
            <a:pPr algn="l">
              <a:lnSpc>
                <a:spcPct val="100000"/>
              </a:lnSpc>
            </a:pPr>
            <a:r>
              <a:rPr lang="en-US" sz="1000" b="1" dirty="0" smtClean="0"/>
              <a:t>$1,800.00 Vie a Dom $1,699.00</a:t>
            </a:r>
            <a:endParaRPr lang="en-US" sz="1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lnSpc>
                <a:spcPct val="100000"/>
              </a:lnSpc>
            </a:pP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Jr. Suite / Lunes a </a:t>
            </a:r>
            <a:r>
              <a:rPr lang="en-US" sz="1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Jueves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$2,228.00 Vie – Dom $2,368.00</a:t>
            </a:r>
          </a:p>
          <a:p>
            <a:pPr algn="l">
              <a:lnSpc>
                <a:spcPct val="100000"/>
              </a:lnSpc>
            </a:pP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 Suite / Lunes a </a:t>
            </a:r>
            <a:r>
              <a:rPr lang="en-US" sz="1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Jueves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$2,356.00  Vie – Dom $2,576.00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5" name="Título 1"/>
          <p:cNvSpPr txBox="1">
            <a:spLocks/>
          </p:cNvSpPr>
          <p:nvPr/>
        </p:nvSpPr>
        <p:spPr>
          <a:xfrm>
            <a:off x="5306847" y="5948573"/>
            <a:ext cx="1125807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000" dirty="0" smtClean="0"/>
              <a:t>MAS  Impuestos</a:t>
            </a:r>
            <a:endParaRPr lang="es-ES_tradnl" sz="1000" dirty="0" smtClean="0"/>
          </a:p>
          <a:p>
            <a:pPr algn="l"/>
            <a:r>
              <a:rPr lang="es-ES_tradnl" sz="1000" dirty="0" smtClean="0"/>
              <a:t>No aplica en días festivos, puentes y temporada alta.</a:t>
            </a:r>
            <a:endParaRPr lang="es-ES_tradnl" sz="1000" dirty="0"/>
          </a:p>
        </p:txBody>
      </p:sp>
      <p:sp>
        <p:nvSpPr>
          <p:cNvPr id="126" name="Título 1"/>
          <p:cNvSpPr txBox="1">
            <a:spLocks/>
          </p:cNvSpPr>
          <p:nvPr/>
        </p:nvSpPr>
        <p:spPr>
          <a:xfrm>
            <a:off x="6409248" y="5914580"/>
            <a:ext cx="1515928" cy="891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000" dirty="0" smtClean="0"/>
              <a:t>Lic. Raquel Pallares</a:t>
            </a:r>
          </a:p>
          <a:p>
            <a:pPr algn="l"/>
            <a:r>
              <a:rPr lang="es-MX" sz="1000" dirty="0" smtClean="0"/>
              <a:t>Ejecutiva de Ventas</a:t>
            </a:r>
            <a:endParaRPr lang="es-MX" sz="1000" dirty="0"/>
          </a:p>
          <a:p>
            <a:pPr algn="l"/>
            <a:r>
              <a:rPr lang="es-ES_tradnl" sz="1000" dirty="0" smtClean="0"/>
              <a:t>Tel (415) 152.18.18</a:t>
            </a:r>
            <a:r>
              <a:rPr lang="es-ES_tradnl" sz="800" dirty="0" smtClean="0">
                <a:hlinkClick r:id="rId9"/>
              </a:rPr>
              <a:t>   </a:t>
            </a:r>
            <a:endParaRPr lang="es-MX" sz="700" dirty="0"/>
          </a:p>
          <a:p>
            <a:pPr algn="l"/>
            <a:r>
              <a:rPr lang="es-MX" sz="700" dirty="0" smtClean="0"/>
              <a:t>ejecutivoventassanmiguel@hotelesmision.com.mx</a:t>
            </a:r>
            <a:endParaRPr lang="es-MX" sz="700" dirty="0"/>
          </a:p>
          <a:p>
            <a:pPr algn="l"/>
            <a:endParaRPr lang="es-ES_tradnl" sz="1000" dirty="0" smtClean="0"/>
          </a:p>
          <a:p>
            <a:pPr algn="l"/>
            <a:endParaRPr lang="es-ES_tradnl" sz="1000" dirty="0"/>
          </a:p>
          <a:p>
            <a:pPr algn="l"/>
            <a:endParaRPr lang="es-ES_tradnl" sz="10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7" t="19401" r="9713" b="19117"/>
          <a:stretch/>
        </p:blipFill>
        <p:spPr>
          <a:xfrm>
            <a:off x="268256" y="7159907"/>
            <a:ext cx="1041990" cy="389177"/>
          </a:xfrm>
          <a:prstGeom prst="rect">
            <a:avLst/>
          </a:prstGeom>
        </p:spPr>
      </p:pic>
      <p:sp>
        <p:nvSpPr>
          <p:cNvPr id="122" name="Título 1"/>
          <p:cNvSpPr txBox="1">
            <a:spLocks/>
          </p:cNvSpPr>
          <p:nvPr/>
        </p:nvSpPr>
        <p:spPr>
          <a:xfrm>
            <a:off x="1515699" y="6963571"/>
            <a:ext cx="1974384" cy="1051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000" b="1" u="sng" dirty="0" smtClean="0"/>
              <a:t>Guadalajara Aeropuerto, Jal </a:t>
            </a:r>
          </a:p>
          <a:p>
            <a:pPr algn="l">
              <a:lnSpc>
                <a:spcPct val="80000"/>
              </a:lnSpc>
            </a:pPr>
            <a:r>
              <a:rPr lang="es-MX" sz="900" dirty="0"/>
              <a:t>Carretera Chapala #7012 , Col. La Capilla , Guadalajara, JAL 45690 , </a:t>
            </a:r>
            <a:endParaRPr lang="es-MX" sz="900" dirty="0" smtClean="0"/>
          </a:p>
          <a:p>
            <a:pPr algn="l">
              <a:lnSpc>
                <a:spcPct val="80000"/>
              </a:lnSpc>
            </a:pPr>
            <a:r>
              <a:rPr lang="es-MX" sz="900" dirty="0"/>
              <a:t>Tel directo </a:t>
            </a:r>
            <a:r>
              <a:rPr lang="es-MX" sz="900" dirty="0" smtClean="0"/>
              <a:t>(33) 3284-3490 </a:t>
            </a:r>
            <a:endParaRPr lang="es-MX" sz="900" dirty="0"/>
          </a:p>
          <a:p>
            <a:pPr algn="l">
              <a:lnSpc>
                <a:spcPct val="80000"/>
              </a:lnSpc>
            </a:pPr>
            <a:r>
              <a:rPr lang="es-MX" sz="900" dirty="0" smtClean="0">
                <a:hlinkClick r:id="rId15"/>
              </a:rPr>
              <a:t>hiexpress.gdl@hotelesoptima.com</a:t>
            </a:r>
            <a:endParaRPr lang="es-MX" sz="900" dirty="0" smtClean="0"/>
          </a:p>
          <a:p>
            <a:pPr algn="l">
              <a:lnSpc>
                <a:spcPct val="80000"/>
              </a:lnSpc>
            </a:pPr>
            <a:endParaRPr lang="es-MX" sz="900" dirty="0"/>
          </a:p>
          <a:p>
            <a:pPr algn="l"/>
            <a:endParaRPr lang="es-MX" sz="1000" dirty="0" smtClean="0"/>
          </a:p>
          <a:p>
            <a:pPr algn="l"/>
            <a:endParaRPr lang="es-MX" sz="1000" dirty="0"/>
          </a:p>
          <a:p>
            <a:pPr algn="l"/>
            <a:endParaRPr lang="es-ES_tradnl" sz="900" dirty="0" smtClean="0"/>
          </a:p>
          <a:p>
            <a:pPr algn="l"/>
            <a:endParaRPr lang="es-ES_tradnl" sz="1000" dirty="0" smtClean="0"/>
          </a:p>
          <a:p>
            <a:pPr algn="l"/>
            <a:endParaRPr lang="es-ES_tradnl" sz="1000" dirty="0"/>
          </a:p>
        </p:txBody>
      </p:sp>
      <p:sp>
        <p:nvSpPr>
          <p:cNvPr id="127" name="Título 1"/>
          <p:cNvSpPr txBox="1">
            <a:spLocks/>
          </p:cNvSpPr>
          <p:nvPr/>
        </p:nvSpPr>
        <p:spPr>
          <a:xfrm>
            <a:off x="3362495" y="6940941"/>
            <a:ext cx="1812074" cy="983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000" dirty="0" err="1" smtClean="0"/>
              <a:t>Tarifas</a:t>
            </a:r>
            <a:r>
              <a:rPr lang="en-US" sz="1000" dirty="0" smtClean="0"/>
              <a:t> – </a:t>
            </a:r>
          </a:p>
          <a:p>
            <a:pPr algn="l">
              <a:lnSpc>
                <a:spcPct val="100000"/>
              </a:lnSpc>
            </a:pPr>
            <a:r>
              <a:rPr lang="en-US" sz="1000" b="1" dirty="0" err="1" smtClean="0"/>
              <a:t>Habitación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Doble</a:t>
            </a:r>
            <a:r>
              <a:rPr lang="en-US" sz="1000" b="1" dirty="0" smtClean="0"/>
              <a:t> o </a:t>
            </a:r>
            <a:r>
              <a:rPr lang="en-US" sz="1000" b="1" dirty="0" err="1" smtClean="0"/>
              <a:t>Sencilla</a:t>
            </a:r>
            <a:r>
              <a:rPr lang="en-US" sz="1000" b="1" dirty="0" smtClean="0"/>
              <a:t> </a:t>
            </a:r>
          </a:p>
          <a:p>
            <a:pPr algn="l">
              <a:lnSpc>
                <a:spcPct val="100000"/>
              </a:lnSpc>
            </a:pP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$70 USD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Título 1"/>
          <p:cNvSpPr txBox="1">
            <a:spLocks/>
          </p:cNvSpPr>
          <p:nvPr/>
        </p:nvSpPr>
        <p:spPr>
          <a:xfrm>
            <a:off x="5320659" y="7002227"/>
            <a:ext cx="1125807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000" dirty="0" smtClean="0"/>
              <a:t>Más  Impuestos</a:t>
            </a:r>
            <a:endParaRPr lang="es-ES_tradnl" sz="1000" dirty="0" smtClean="0"/>
          </a:p>
          <a:p>
            <a:pPr algn="l"/>
            <a:r>
              <a:rPr lang="es-ES_tradnl" sz="1000" dirty="0" smtClean="0"/>
              <a:t>Más IVA</a:t>
            </a:r>
          </a:p>
          <a:p>
            <a:pPr algn="l"/>
            <a:r>
              <a:rPr lang="es-ES_tradnl" sz="1000" dirty="0" smtClean="0"/>
              <a:t>Incluye desayuno Express, </a:t>
            </a:r>
            <a:r>
              <a:rPr lang="es-ES_tradnl" sz="1000" dirty="0" err="1" smtClean="0"/>
              <a:t>WiFi</a:t>
            </a:r>
            <a:r>
              <a:rPr lang="es-ES_tradnl" sz="1000" dirty="0" smtClean="0"/>
              <a:t>,</a:t>
            </a:r>
          </a:p>
          <a:p>
            <a:pPr algn="l"/>
            <a:r>
              <a:rPr lang="es-ES_tradnl" sz="1000" dirty="0" smtClean="0"/>
              <a:t>Estacionamiento, </a:t>
            </a:r>
            <a:r>
              <a:rPr lang="es-ES_tradnl" sz="1000" dirty="0" err="1" smtClean="0"/>
              <a:t>Shuttle</a:t>
            </a:r>
            <a:r>
              <a:rPr lang="es-ES_tradnl" sz="1000" dirty="0" smtClean="0"/>
              <a:t> Aeropuerto previa reservación</a:t>
            </a:r>
            <a:endParaRPr lang="es-ES_tradnl" sz="1000" dirty="0"/>
          </a:p>
        </p:txBody>
      </p:sp>
      <p:sp>
        <p:nvSpPr>
          <p:cNvPr id="129" name="Título 1"/>
          <p:cNvSpPr txBox="1">
            <a:spLocks/>
          </p:cNvSpPr>
          <p:nvPr/>
        </p:nvSpPr>
        <p:spPr>
          <a:xfrm>
            <a:off x="6451408" y="7011200"/>
            <a:ext cx="1515928" cy="891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000" dirty="0" smtClean="0"/>
              <a:t>Lic. Martha Sánchez</a:t>
            </a:r>
          </a:p>
          <a:p>
            <a:pPr algn="l"/>
            <a:r>
              <a:rPr lang="es-MX" sz="1000" dirty="0" smtClean="0"/>
              <a:t>Ejecutiva de Ventas</a:t>
            </a:r>
            <a:endParaRPr lang="es-MX" sz="1000" dirty="0"/>
          </a:p>
          <a:p>
            <a:pPr algn="l"/>
            <a:r>
              <a:rPr lang="es-ES_tradnl" sz="1000" dirty="0" smtClean="0"/>
              <a:t>Tel (33) 3284- 3490</a:t>
            </a:r>
            <a:r>
              <a:rPr lang="es-ES_tradnl" sz="800" dirty="0" smtClean="0">
                <a:hlinkClick r:id="rId9"/>
              </a:rPr>
              <a:t>   </a:t>
            </a:r>
            <a:endParaRPr lang="es-MX" sz="700" dirty="0"/>
          </a:p>
          <a:p>
            <a:pPr algn="l"/>
            <a:r>
              <a:rPr lang="es-MX" sz="700" dirty="0">
                <a:hlinkClick r:id="rId15"/>
              </a:rPr>
              <a:t>hiexpress.gdl@hotelesoptima.com</a:t>
            </a:r>
            <a:endParaRPr lang="es-MX" sz="700" dirty="0"/>
          </a:p>
          <a:p>
            <a:pPr algn="l"/>
            <a:endParaRPr lang="es-ES_tradnl" sz="1000" dirty="0" smtClean="0"/>
          </a:p>
          <a:p>
            <a:pPr algn="l"/>
            <a:endParaRPr lang="es-ES_tradnl" sz="1000" dirty="0"/>
          </a:p>
          <a:p>
            <a:pPr algn="l"/>
            <a:endParaRPr lang="es-ES_tradnl" sz="10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58" b="20283"/>
          <a:stretch/>
        </p:blipFill>
        <p:spPr>
          <a:xfrm>
            <a:off x="340508" y="8014954"/>
            <a:ext cx="969738" cy="871424"/>
          </a:xfrm>
          <a:prstGeom prst="rect">
            <a:avLst/>
          </a:prstGeom>
        </p:spPr>
      </p:pic>
      <p:sp>
        <p:nvSpPr>
          <p:cNvPr id="124" name="Título 1"/>
          <p:cNvSpPr txBox="1">
            <a:spLocks/>
          </p:cNvSpPr>
          <p:nvPr/>
        </p:nvSpPr>
        <p:spPr>
          <a:xfrm>
            <a:off x="1534386" y="7916831"/>
            <a:ext cx="1974384" cy="1051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000" b="1" u="sng" dirty="0" smtClean="0"/>
              <a:t>Real </a:t>
            </a:r>
            <a:r>
              <a:rPr lang="es-MX" sz="1000" b="1" u="sng" dirty="0" err="1" smtClean="0"/>
              <a:t>Inn</a:t>
            </a:r>
            <a:r>
              <a:rPr lang="es-MX" sz="1000" b="1" u="sng" dirty="0" smtClean="0"/>
              <a:t> Celaya , </a:t>
            </a:r>
            <a:r>
              <a:rPr lang="es-MX" sz="1000" b="1" u="sng" dirty="0" err="1" smtClean="0"/>
              <a:t>Gto</a:t>
            </a:r>
            <a:r>
              <a:rPr lang="es-MX" sz="1000" b="1" u="sng" dirty="0" smtClean="0"/>
              <a:t>.</a:t>
            </a:r>
          </a:p>
          <a:p>
            <a:pPr algn="l">
              <a:lnSpc>
                <a:spcPct val="80000"/>
              </a:lnSpc>
            </a:pPr>
            <a:r>
              <a:rPr lang="es-MX" sz="900" dirty="0" err="1" smtClean="0"/>
              <a:t>Blvd</a:t>
            </a:r>
            <a:r>
              <a:rPr lang="es-MX" sz="900" dirty="0" smtClean="0"/>
              <a:t>. Adolfo López Mateos Oriente No.1250, Col. Insurgentes  </a:t>
            </a:r>
          </a:p>
          <a:p>
            <a:pPr algn="l">
              <a:lnSpc>
                <a:spcPct val="80000"/>
              </a:lnSpc>
            </a:pPr>
            <a:r>
              <a:rPr lang="es-MX" sz="900" dirty="0"/>
              <a:t>Tel directo </a:t>
            </a:r>
            <a:r>
              <a:rPr lang="es-MX" sz="900" dirty="0" smtClean="0"/>
              <a:t>(33) 3284-3490, Celaya, </a:t>
            </a:r>
            <a:r>
              <a:rPr lang="es-MX" sz="900" dirty="0" err="1" smtClean="0"/>
              <a:t>Gto</a:t>
            </a:r>
            <a:r>
              <a:rPr lang="es-MX" sz="900" dirty="0" smtClean="0"/>
              <a:t>. 38080.</a:t>
            </a:r>
          </a:p>
          <a:p>
            <a:pPr algn="l">
              <a:lnSpc>
                <a:spcPct val="80000"/>
              </a:lnSpc>
            </a:pPr>
            <a:r>
              <a:rPr lang="es-MX" sz="900" dirty="0" smtClean="0"/>
              <a:t>Tel. (461) 159 - 1000 </a:t>
            </a:r>
            <a:endParaRPr lang="es-MX" sz="900" dirty="0"/>
          </a:p>
          <a:p>
            <a:pPr algn="l">
              <a:lnSpc>
                <a:spcPct val="80000"/>
              </a:lnSpc>
            </a:pPr>
            <a:r>
              <a:rPr lang="es-MX" sz="900" dirty="0" smtClean="0">
                <a:hlinkClick r:id="rId17"/>
              </a:rPr>
              <a:t>reservas@hotelesrealinn.com</a:t>
            </a:r>
            <a:endParaRPr lang="es-MX" sz="900" dirty="0" smtClean="0"/>
          </a:p>
          <a:p>
            <a:pPr algn="l">
              <a:lnSpc>
                <a:spcPct val="80000"/>
              </a:lnSpc>
            </a:pPr>
            <a:r>
              <a:rPr lang="es-MX" sz="900" dirty="0" smtClean="0">
                <a:hlinkClick r:id="rId18"/>
              </a:rPr>
              <a:t>Reservas.cyw@hotelesrealinn.com</a:t>
            </a:r>
            <a:endParaRPr lang="es-MX" sz="900" dirty="0" smtClean="0"/>
          </a:p>
          <a:p>
            <a:pPr algn="l">
              <a:lnSpc>
                <a:spcPct val="80000"/>
              </a:lnSpc>
            </a:pPr>
            <a:endParaRPr lang="es-MX" sz="900" dirty="0" smtClean="0"/>
          </a:p>
          <a:p>
            <a:pPr algn="l">
              <a:lnSpc>
                <a:spcPct val="80000"/>
              </a:lnSpc>
            </a:pPr>
            <a:endParaRPr lang="es-MX" sz="900" dirty="0"/>
          </a:p>
          <a:p>
            <a:pPr algn="l"/>
            <a:endParaRPr lang="es-MX" sz="1000" dirty="0" smtClean="0"/>
          </a:p>
          <a:p>
            <a:pPr algn="l"/>
            <a:endParaRPr lang="es-MX" sz="1000" dirty="0"/>
          </a:p>
          <a:p>
            <a:pPr algn="l"/>
            <a:endParaRPr lang="es-ES_tradnl" sz="900" dirty="0" smtClean="0"/>
          </a:p>
          <a:p>
            <a:pPr algn="l"/>
            <a:endParaRPr lang="es-ES_tradnl" sz="1000" dirty="0" smtClean="0"/>
          </a:p>
          <a:p>
            <a:pPr algn="l"/>
            <a:endParaRPr lang="es-ES_tradnl" sz="1000" dirty="0"/>
          </a:p>
        </p:txBody>
      </p:sp>
      <p:sp>
        <p:nvSpPr>
          <p:cNvPr id="130" name="Título 1"/>
          <p:cNvSpPr txBox="1">
            <a:spLocks/>
          </p:cNvSpPr>
          <p:nvPr/>
        </p:nvSpPr>
        <p:spPr>
          <a:xfrm>
            <a:off x="3352952" y="7903149"/>
            <a:ext cx="1896027" cy="9830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800" dirty="0" err="1" smtClean="0"/>
              <a:t>Tarifas</a:t>
            </a:r>
            <a:r>
              <a:rPr lang="en-US" sz="800" dirty="0" smtClean="0"/>
              <a:t> – </a:t>
            </a:r>
          </a:p>
          <a:p>
            <a:pPr algn="l">
              <a:lnSpc>
                <a:spcPct val="100000"/>
              </a:lnSpc>
            </a:pPr>
            <a:r>
              <a:rPr lang="en-US" sz="850" b="1" dirty="0" smtClean="0">
                <a:solidFill>
                  <a:srgbClr val="0070C0"/>
                </a:solidFill>
              </a:rPr>
              <a:t>Estancia sin </a:t>
            </a:r>
            <a:r>
              <a:rPr lang="en-US" sz="850" b="1" dirty="0" err="1" smtClean="0">
                <a:solidFill>
                  <a:srgbClr val="0070C0"/>
                </a:solidFill>
              </a:rPr>
              <a:t>alimentos</a:t>
            </a:r>
            <a:r>
              <a:rPr lang="en-US" sz="850" b="1" dirty="0" smtClean="0"/>
              <a:t>/ De </a:t>
            </a:r>
            <a:r>
              <a:rPr lang="en-US" sz="850" b="1" dirty="0" err="1" smtClean="0"/>
              <a:t>Lujo</a:t>
            </a:r>
            <a:r>
              <a:rPr lang="en-US" sz="850" b="1" dirty="0" smtClean="0"/>
              <a:t> $1,000/ </a:t>
            </a:r>
            <a:r>
              <a:rPr lang="en-US" sz="850" b="1" dirty="0" err="1" smtClean="0"/>
              <a:t>Ejecutiva</a:t>
            </a:r>
            <a:r>
              <a:rPr lang="en-US" sz="850" b="1" dirty="0" smtClean="0"/>
              <a:t> $1,200 / Suite </a:t>
            </a:r>
            <a:r>
              <a:rPr lang="en-US" sz="850" b="1" dirty="0" err="1" smtClean="0"/>
              <a:t>Larga</a:t>
            </a:r>
            <a:r>
              <a:rPr lang="en-US" sz="850" b="1" dirty="0" smtClean="0"/>
              <a:t> estancia $1,400/ Junior Suite $1,500/ Master Suite $1,600/Suite </a:t>
            </a:r>
            <a:r>
              <a:rPr lang="en-US" sz="850" b="1" dirty="0" err="1" smtClean="0"/>
              <a:t>Presidencial</a:t>
            </a:r>
            <a:r>
              <a:rPr lang="en-US" sz="850" b="1" dirty="0" smtClean="0"/>
              <a:t> $2,500</a:t>
            </a:r>
          </a:p>
          <a:p>
            <a:pPr algn="l">
              <a:lnSpc>
                <a:spcPct val="100000"/>
              </a:lnSpc>
            </a:pPr>
            <a:r>
              <a:rPr lang="en-US" sz="850" b="1" dirty="0" smtClean="0">
                <a:solidFill>
                  <a:srgbClr val="0070C0"/>
                </a:solidFill>
              </a:rPr>
              <a:t>Estancia con </a:t>
            </a:r>
            <a:r>
              <a:rPr lang="en-US" sz="850" b="1" dirty="0" err="1" smtClean="0">
                <a:solidFill>
                  <a:srgbClr val="0070C0"/>
                </a:solidFill>
              </a:rPr>
              <a:t>desayuno</a:t>
            </a:r>
            <a:r>
              <a:rPr lang="en-US" sz="850" b="1" dirty="0" smtClean="0">
                <a:solidFill>
                  <a:srgbClr val="0070C0"/>
                </a:solidFill>
              </a:rPr>
              <a:t> </a:t>
            </a:r>
            <a:r>
              <a:rPr lang="en-US" sz="850" b="1" dirty="0" err="1" smtClean="0"/>
              <a:t>Agregar</a:t>
            </a:r>
            <a:r>
              <a:rPr lang="en-US" sz="850" b="1" dirty="0" smtClean="0"/>
              <a:t> $110 </a:t>
            </a:r>
            <a:r>
              <a:rPr lang="en-US" sz="850" b="1" dirty="0" err="1" smtClean="0"/>
              <a:t>por</a:t>
            </a:r>
            <a:r>
              <a:rPr lang="en-US" sz="850" b="1" dirty="0" smtClean="0"/>
              <a:t> persona </a:t>
            </a:r>
            <a:r>
              <a:rPr lang="en-US" sz="850" b="1" dirty="0" err="1" smtClean="0"/>
              <a:t>máximo</a:t>
            </a:r>
            <a:r>
              <a:rPr lang="en-US" sz="850" b="1" dirty="0" smtClean="0"/>
              <a:t> 2 personas.</a:t>
            </a:r>
            <a:endParaRPr lang="en-US" sz="8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" name="Título 1"/>
          <p:cNvSpPr txBox="1">
            <a:spLocks/>
          </p:cNvSpPr>
          <p:nvPr/>
        </p:nvSpPr>
        <p:spPr>
          <a:xfrm>
            <a:off x="3362495" y="8884454"/>
            <a:ext cx="1812074" cy="983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lnSpc>
                <a:spcPct val="100000"/>
              </a:lnSpc>
            </a:pP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" name="Título 1"/>
          <p:cNvSpPr txBox="1">
            <a:spLocks/>
          </p:cNvSpPr>
          <p:nvPr/>
        </p:nvSpPr>
        <p:spPr>
          <a:xfrm>
            <a:off x="5283441" y="8002556"/>
            <a:ext cx="1125807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000" dirty="0" smtClean="0"/>
              <a:t>Más  Impuestos</a:t>
            </a:r>
            <a:endParaRPr lang="es-ES_tradnl" sz="1000" dirty="0" smtClean="0"/>
          </a:p>
          <a:p>
            <a:pPr algn="l"/>
            <a:r>
              <a:rPr lang="es-ES_tradnl" sz="1000" dirty="0" smtClean="0"/>
              <a:t>Más IVA</a:t>
            </a:r>
          </a:p>
          <a:p>
            <a:pPr algn="l"/>
            <a:r>
              <a:rPr lang="es-ES_tradnl" sz="1000" dirty="0" err="1" smtClean="0"/>
              <a:t>WiFi</a:t>
            </a:r>
            <a:r>
              <a:rPr lang="es-ES_tradnl" sz="1000" dirty="0" smtClean="0"/>
              <a:t>,</a:t>
            </a:r>
          </a:p>
          <a:p>
            <a:pPr algn="l"/>
            <a:r>
              <a:rPr lang="es-ES_tradnl" sz="1000" dirty="0" smtClean="0"/>
              <a:t>Estacionamiento, </a:t>
            </a:r>
          </a:p>
          <a:p>
            <a:pPr algn="l"/>
            <a:r>
              <a:rPr lang="es-ES_tradnl" sz="1000" dirty="0" smtClean="0"/>
              <a:t>Desayuno tipo buffet en plan con alimentos.</a:t>
            </a:r>
            <a:endParaRPr lang="es-ES_tradnl" sz="1000" dirty="0"/>
          </a:p>
        </p:txBody>
      </p:sp>
      <p:sp>
        <p:nvSpPr>
          <p:cNvPr id="135" name="Título 1"/>
          <p:cNvSpPr txBox="1">
            <a:spLocks/>
          </p:cNvSpPr>
          <p:nvPr/>
        </p:nvSpPr>
        <p:spPr>
          <a:xfrm>
            <a:off x="6451408" y="8011410"/>
            <a:ext cx="1409177" cy="891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000" dirty="0" smtClean="0"/>
              <a:t>Lic. Paola Uriostegui </a:t>
            </a:r>
          </a:p>
          <a:p>
            <a:pPr algn="l"/>
            <a:r>
              <a:rPr lang="es-MX" sz="1000" dirty="0" smtClean="0"/>
              <a:t>Ejecutiva de Ventas</a:t>
            </a:r>
            <a:endParaRPr lang="es-MX" sz="1000" dirty="0"/>
          </a:p>
          <a:p>
            <a:pPr algn="l"/>
            <a:r>
              <a:rPr lang="es-ES_tradnl" sz="1000" dirty="0" smtClean="0"/>
              <a:t>Tel (33) 3284- </a:t>
            </a:r>
            <a:r>
              <a:rPr lang="es-ES_tradnl" sz="1000" dirty="0"/>
              <a:t>3490</a:t>
            </a:r>
            <a:r>
              <a:rPr lang="es-ES_tradnl" sz="1000" dirty="0">
                <a:hlinkClick r:id="rId9"/>
              </a:rPr>
              <a:t>  </a:t>
            </a:r>
            <a:r>
              <a:rPr lang="es-ES_tradnl" sz="1000" dirty="0"/>
              <a:t>ext. 802 </a:t>
            </a:r>
            <a:endParaRPr lang="es-MX" sz="1000" dirty="0"/>
          </a:p>
          <a:p>
            <a:pPr algn="l">
              <a:lnSpc>
                <a:spcPct val="80000"/>
              </a:lnSpc>
            </a:pPr>
            <a:r>
              <a:rPr lang="es-MX" sz="800" dirty="0" smtClean="0">
                <a:hlinkClick r:id="rId19"/>
              </a:rPr>
              <a:t>Paola.Uriostegui@hotelesrealinn.com</a:t>
            </a:r>
            <a:endParaRPr lang="es-MX" sz="800" dirty="0" smtClean="0"/>
          </a:p>
          <a:p>
            <a:pPr algn="l">
              <a:lnSpc>
                <a:spcPct val="80000"/>
              </a:lnSpc>
            </a:pPr>
            <a:endParaRPr lang="es-MX" sz="800" dirty="0"/>
          </a:p>
          <a:p>
            <a:pPr algn="l"/>
            <a:endParaRPr lang="es-ES_tradnl" sz="1000" dirty="0" smtClean="0"/>
          </a:p>
          <a:p>
            <a:pPr algn="l"/>
            <a:endParaRPr lang="es-ES_tradnl" sz="1000" dirty="0" smtClean="0"/>
          </a:p>
          <a:p>
            <a:pPr algn="l"/>
            <a:endParaRPr lang="es-ES_tradnl" sz="1000" dirty="0"/>
          </a:p>
          <a:p>
            <a:pPr algn="l"/>
            <a:endParaRPr lang="es-ES_tradnl" sz="1000" dirty="0"/>
          </a:p>
        </p:txBody>
      </p:sp>
      <p:sp>
        <p:nvSpPr>
          <p:cNvPr id="9" name="CuadroTexto 8"/>
          <p:cNvSpPr txBox="1"/>
          <p:nvPr/>
        </p:nvSpPr>
        <p:spPr>
          <a:xfrm>
            <a:off x="1570923" y="8910992"/>
            <a:ext cx="1413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u="sng" dirty="0" smtClean="0"/>
              <a:t>León</a:t>
            </a:r>
          </a:p>
          <a:p>
            <a:r>
              <a:rPr lang="es-MX" sz="1200" dirty="0" err="1" smtClean="0"/>
              <a:t>Blvd</a:t>
            </a:r>
            <a:r>
              <a:rPr lang="es-MX" sz="1200" dirty="0"/>
              <a:t>. </a:t>
            </a:r>
            <a:r>
              <a:rPr lang="es-MX" sz="1200" dirty="0" smtClean="0"/>
              <a:t>Adolfo Lopez </a:t>
            </a:r>
            <a:r>
              <a:rPr lang="es-MX" sz="1200" dirty="0"/>
              <a:t>Mateos N. 1904, 37270 León, </a:t>
            </a:r>
            <a:r>
              <a:rPr lang="es-MX" sz="1200" dirty="0" err="1" smtClean="0"/>
              <a:t>Gto</a:t>
            </a:r>
            <a:endParaRPr lang="es-MX" sz="1200" dirty="0" smtClean="0"/>
          </a:p>
          <a:p>
            <a:endParaRPr lang="es-MX" sz="12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503985" y="9109809"/>
            <a:ext cx="1741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Tarifas</a:t>
            </a:r>
          </a:p>
          <a:p>
            <a:r>
              <a:rPr lang="es-MX" sz="1200" dirty="0" smtClean="0"/>
              <a:t>Sencilla o Dobles $ 1,269</a:t>
            </a:r>
          </a:p>
          <a:p>
            <a:r>
              <a:rPr lang="es-MX" sz="1200" dirty="0" smtClean="0"/>
              <a:t>Suites   $  1,859.00</a:t>
            </a:r>
            <a:endParaRPr lang="es-MX" sz="12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166200" y="9130900"/>
            <a:ext cx="1425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Impuestos incluidos</a:t>
            </a:r>
          </a:p>
          <a:p>
            <a:r>
              <a:rPr lang="es-MX" sz="1200" dirty="0" smtClean="0"/>
              <a:t>Incluye desayuno</a:t>
            </a:r>
          </a:p>
          <a:p>
            <a:r>
              <a:rPr lang="es-MX" sz="1200" dirty="0" smtClean="0"/>
              <a:t> buffet</a:t>
            </a:r>
            <a:endParaRPr lang="es-MX" sz="12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6506734" y="9051194"/>
            <a:ext cx="1201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Daniel Brand Ramos</a:t>
            </a:r>
          </a:p>
          <a:p>
            <a:r>
              <a:rPr lang="es-MX" sz="1200" dirty="0" smtClean="0"/>
              <a:t>(477) </a:t>
            </a:r>
            <a:r>
              <a:rPr lang="es-MX" sz="1200" dirty="0"/>
              <a:t>711 7106</a:t>
            </a:r>
            <a:endParaRPr lang="es-MX" sz="1200" dirty="0" smtClean="0"/>
          </a:p>
          <a:p>
            <a:endParaRPr lang="es-MX" sz="1200" dirty="0"/>
          </a:p>
        </p:txBody>
      </p:sp>
      <p:pic>
        <p:nvPicPr>
          <p:cNvPr id="138" name="Imagen 13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92876" y="9100727"/>
            <a:ext cx="900170" cy="53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6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9" y="0"/>
            <a:ext cx="7772400" cy="100584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grpSp>
        <p:nvGrpSpPr>
          <p:cNvPr id="69" name="Agrupar 68"/>
          <p:cNvGrpSpPr/>
          <p:nvPr/>
        </p:nvGrpSpPr>
        <p:grpSpPr>
          <a:xfrm>
            <a:off x="-14680" y="1708402"/>
            <a:ext cx="7621362" cy="1095318"/>
            <a:chOff x="185057" y="3461639"/>
            <a:chExt cx="7516683" cy="1095318"/>
          </a:xfrm>
        </p:grpSpPr>
        <p:sp>
          <p:nvSpPr>
            <p:cNvPr id="70" name="Título 1"/>
            <p:cNvSpPr txBox="1">
              <a:spLocks/>
            </p:cNvSpPr>
            <p:nvPr/>
          </p:nvSpPr>
          <p:spPr>
            <a:xfrm>
              <a:off x="1691941" y="3505585"/>
              <a:ext cx="1947266" cy="105137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MX" sz="1000" b="1" u="sng" dirty="0" smtClean="0"/>
                <a:t>Occidental JF, Puebla</a:t>
              </a:r>
            </a:p>
            <a:p>
              <a:pPr algn="l"/>
              <a:r>
                <a:rPr lang="es-MX" sz="900" dirty="0" smtClean="0"/>
                <a:t>Zacatlán 10 Col. La Paz</a:t>
              </a:r>
              <a:r>
                <a:rPr lang="fr-FR" sz="1000" dirty="0" smtClean="0"/>
                <a:t>, Puebla de Zaragoza, Puebla,76160 </a:t>
              </a:r>
              <a:r>
                <a:rPr lang="es-ES_tradnl" sz="1000" dirty="0" smtClean="0"/>
                <a:t/>
              </a:r>
              <a:br>
                <a:rPr lang="es-ES_tradnl" sz="1000" dirty="0" smtClean="0"/>
              </a:br>
              <a:r>
                <a:rPr lang="es-ES_tradnl" sz="1000" dirty="0"/>
                <a:t>T. </a:t>
              </a:r>
              <a:r>
                <a:rPr lang="es-ES_tradnl" sz="1000" dirty="0" smtClean="0"/>
                <a:t>(222)  303-0000</a:t>
              </a:r>
            </a:p>
            <a:p>
              <a:pPr algn="l"/>
              <a:endParaRPr lang="es-ES_tradnl" sz="900" dirty="0" smtClean="0"/>
            </a:p>
            <a:p>
              <a:pPr algn="l"/>
              <a:r>
                <a:rPr lang="es-ES_tradnl" sz="900" dirty="0" smtClean="0"/>
                <a:t>jfpuebla@barcelo.com</a:t>
              </a:r>
            </a:p>
            <a:p>
              <a:pPr algn="l"/>
              <a:endParaRPr lang="es-ES_tradnl" sz="1000" dirty="0" smtClean="0"/>
            </a:p>
            <a:p>
              <a:pPr algn="l"/>
              <a:endParaRPr lang="es-ES_tradnl" sz="1000" dirty="0"/>
            </a:p>
          </p:txBody>
        </p:sp>
        <p:sp>
          <p:nvSpPr>
            <p:cNvPr id="73" name="Título 1"/>
            <p:cNvSpPr txBox="1">
              <a:spLocks/>
            </p:cNvSpPr>
            <p:nvPr/>
          </p:nvSpPr>
          <p:spPr>
            <a:xfrm>
              <a:off x="5377765" y="3461639"/>
              <a:ext cx="1236117" cy="103351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92500" lnSpcReduction="10000"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MX" sz="1100" dirty="0" smtClean="0"/>
                <a:t>Con Impuestos</a:t>
              </a:r>
              <a:endParaRPr lang="es-ES_tradnl" sz="1100" dirty="0" smtClean="0"/>
            </a:p>
            <a:p>
              <a:pPr algn="l"/>
              <a:r>
                <a:rPr lang="es-ES_tradnl" sz="1100" dirty="0" smtClean="0"/>
                <a:t>Incluye estacionamiento, desayuno (una persona) y </a:t>
              </a:r>
              <a:r>
                <a:rPr lang="es-ES_tradnl" sz="1100" dirty="0" err="1" smtClean="0"/>
                <a:t>Wi</a:t>
              </a:r>
              <a:r>
                <a:rPr lang="es-ES_tradnl" sz="1100" dirty="0" smtClean="0"/>
                <a:t>-Fi.</a:t>
              </a:r>
            </a:p>
            <a:p>
              <a:pPr algn="l"/>
              <a:r>
                <a:rPr lang="es-ES_tradnl" sz="1100" dirty="0" smtClean="0"/>
                <a:t>$150 desayuno adicional</a:t>
              </a:r>
            </a:p>
            <a:p>
              <a:pPr algn="l"/>
              <a:endParaRPr lang="es-ES_tradnl" sz="1000" dirty="0"/>
            </a:p>
          </p:txBody>
        </p:sp>
        <p:sp>
          <p:nvSpPr>
            <p:cNvPr id="74" name="Título 1"/>
            <p:cNvSpPr txBox="1">
              <a:spLocks/>
            </p:cNvSpPr>
            <p:nvPr/>
          </p:nvSpPr>
          <p:spPr>
            <a:xfrm>
              <a:off x="6641126" y="3461639"/>
              <a:ext cx="1060614" cy="89194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92500"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Venus Orea Alonso </a:t>
              </a:r>
            </a:p>
            <a:p>
              <a:pPr algn="l"/>
              <a:r>
                <a:rPr lang="es-ES_tradnl" sz="1000" dirty="0" smtClean="0"/>
                <a:t>Tel (222) 303-0070</a:t>
              </a:r>
            </a:p>
            <a:p>
              <a:pPr algn="l"/>
              <a:r>
                <a:rPr lang="es-ES_tradnl" sz="1000" dirty="0" smtClean="0"/>
                <a:t>Jfpuebla.comercial@ occidentalhotels.com</a:t>
              </a:r>
            </a:p>
            <a:p>
              <a:pPr algn="l"/>
              <a:endParaRPr lang="es-ES_tradnl" sz="1000" dirty="0"/>
            </a:p>
            <a:p>
              <a:pPr algn="l"/>
              <a:endParaRPr lang="es-ES_tradnl" sz="1000" dirty="0"/>
            </a:p>
            <a:p>
              <a:pPr algn="l"/>
              <a:endParaRPr lang="es-ES_tradnl" sz="1000" dirty="0"/>
            </a:p>
          </p:txBody>
        </p:sp>
        <p:cxnSp>
          <p:nvCxnSpPr>
            <p:cNvPr id="75" name="Conector recto 74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Agrupar 68"/>
          <p:cNvGrpSpPr/>
          <p:nvPr/>
        </p:nvGrpSpPr>
        <p:grpSpPr>
          <a:xfrm>
            <a:off x="231871" y="9050825"/>
            <a:ext cx="7568007" cy="909717"/>
            <a:chOff x="185057" y="3472543"/>
            <a:chExt cx="7568007" cy="971580"/>
          </a:xfrm>
        </p:grpSpPr>
        <p:sp>
          <p:nvSpPr>
            <p:cNvPr id="85" name="Título 1"/>
            <p:cNvSpPr txBox="1">
              <a:spLocks/>
            </p:cNvSpPr>
            <p:nvPr/>
          </p:nvSpPr>
          <p:spPr>
            <a:xfrm>
              <a:off x="6477000" y="3472543"/>
              <a:ext cx="1276064" cy="7837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lang="es-ES_tradnl" sz="1000" dirty="0"/>
            </a:p>
          </p:txBody>
        </p:sp>
        <p:cxnSp>
          <p:nvCxnSpPr>
            <p:cNvPr id="95" name="Conector recto 94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ítulo 1"/>
            <p:cNvSpPr txBox="1">
              <a:spLocks/>
            </p:cNvSpPr>
            <p:nvPr/>
          </p:nvSpPr>
          <p:spPr>
            <a:xfrm>
              <a:off x="185058" y="3986923"/>
              <a:ext cx="1240972" cy="4572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endParaRPr lang="es-ES_tradnl" sz="900" b="1" dirty="0"/>
            </a:p>
          </p:txBody>
        </p:sp>
      </p:grpSp>
      <p:sp>
        <p:nvSpPr>
          <p:cNvPr id="103" name="Título 1"/>
          <p:cNvSpPr txBox="1">
            <a:spLocks/>
          </p:cNvSpPr>
          <p:nvPr/>
        </p:nvSpPr>
        <p:spPr>
          <a:xfrm>
            <a:off x="3418111" y="1695292"/>
            <a:ext cx="1812074" cy="983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000" dirty="0" err="1" smtClean="0"/>
              <a:t>Tarifas</a:t>
            </a:r>
            <a:r>
              <a:rPr lang="en-US" sz="1000" dirty="0" smtClean="0"/>
              <a:t> – </a:t>
            </a:r>
          </a:p>
          <a:p>
            <a:pPr algn="l">
              <a:lnSpc>
                <a:spcPct val="100000"/>
              </a:lnSpc>
            </a:pPr>
            <a:r>
              <a:rPr lang="en-US" sz="1000" b="1" dirty="0" err="1" smtClean="0"/>
              <a:t>Habitación</a:t>
            </a:r>
            <a:r>
              <a:rPr lang="en-US" sz="1000" b="1" dirty="0" smtClean="0"/>
              <a:t> Superior Room (</a:t>
            </a:r>
            <a:r>
              <a:rPr lang="en-US" sz="1000" b="1" dirty="0" err="1" smtClean="0"/>
              <a:t>uso</a:t>
            </a:r>
            <a:r>
              <a:rPr lang="en-US" sz="1000" b="1" dirty="0" smtClean="0"/>
              <a:t> individual) $1,010.00</a:t>
            </a:r>
            <a:endParaRPr lang="en-US" sz="1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lnSpc>
                <a:spcPct val="100000"/>
              </a:lnSpc>
            </a:pPr>
            <a:r>
              <a:rPr lang="en-US" sz="1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Habitación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Ejecutiva</a:t>
            </a:r>
            <a:r>
              <a: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algn="l">
              <a:lnSpc>
                <a:spcPct val="100000"/>
              </a:lnSpc>
            </a:pP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$1,260.00</a:t>
            </a:r>
          </a:p>
          <a:p>
            <a:pPr algn="l">
              <a:lnSpc>
                <a:spcPct val="100000"/>
              </a:lnSpc>
            </a:pP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Título 1"/>
          <p:cNvSpPr txBox="1">
            <a:spLocks/>
          </p:cNvSpPr>
          <p:nvPr/>
        </p:nvSpPr>
        <p:spPr>
          <a:xfrm>
            <a:off x="161179" y="9283391"/>
            <a:ext cx="1240972" cy="52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s-ES_tradnl" sz="900" b="1" dirty="0"/>
          </a:p>
        </p:txBody>
      </p:sp>
      <p:sp>
        <p:nvSpPr>
          <p:cNvPr id="107" name="Título 1"/>
          <p:cNvSpPr txBox="1">
            <a:spLocks/>
          </p:cNvSpPr>
          <p:nvPr/>
        </p:nvSpPr>
        <p:spPr>
          <a:xfrm>
            <a:off x="1525068" y="8889714"/>
            <a:ext cx="1878076" cy="1051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_tradnl" sz="1000" dirty="0"/>
          </a:p>
        </p:txBody>
      </p:sp>
      <p:sp>
        <p:nvSpPr>
          <p:cNvPr id="108" name="Título 1"/>
          <p:cNvSpPr txBox="1">
            <a:spLocks/>
          </p:cNvSpPr>
          <p:nvPr/>
        </p:nvSpPr>
        <p:spPr>
          <a:xfrm>
            <a:off x="3445726" y="8889290"/>
            <a:ext cx="1812074" cy="983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Título 1"/>
          <p:cNvSpPr txBox="1">
            <a:spLocks/>
          </p:cNvSpPr>
          <p:nvPr/>
        </p:nvSpPr>
        <p:spPr>
          <a:xfrm>
            <a:off x="5281186" y="8931282"/>
            <a:ext cx="1225549" cy="783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_tradnl" sz="1000" dirty="0" smtClean="0"/>
          </a:p>
        </p:txBody>
      </p:sp>
      <p:sp>
        <p:nvSpPr>
          <p:cNvPr id="110" name="Título 1"/>
          <p:cNvSpPr txBox="1">
            <a:spLocks/>
          </p:cNvSpPr>
          <p:nvPr/>
        </p:nvSpPr>
        <p:spPr>
          <a:xfrm>
            <a:off x="6362896" y="8920090"/>
            <a:ext cx="1243786" cy="891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_tradnl" sz="1000" dirty="0"/>
          </a:p>
          <a:p>
            <a:pPr algn="l"/>
            <a:endParaRPr lang="es-ES_tradnl" sz="1000" dirty="0"/>
          </a:p>
        </p:txBody>
      </p:sp>
      <p:sp>
        <p:nvSpPr>
          <p:cNvPr id="133" name="Título 1"/>
          <p:cNvSpPr txBox="1">
            <a:spLocks/>
          </p:cNvSpPr>
          <p:nvPr/>
        </p:nvSpPr>
        <p:spPr>
          <a:xfrm>
            <a:off x="3362495" y="8884454"/>
            <a:ext cx="1812074" cy="983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lnSpc>
                <a:spcPct val="100000"/>
              </a:lnSpc>
            </a:pP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7" r="4386"/>
          <a:stretch/>
        </p:blipFill>
        <p:spPr>
          <a:xfrm>
            <a:off x="180974" y="1722223"/>
            <a:ext cx="1295401" cy="719444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7" t="19401" r="9713" b="19117"/>
          <a:stretch/>
        </p:blipFill>
        <p:spPr>
          <a:xfrm>
            <a:off x="303887" y="2791169"/>
            <a:ext cx="1041990" cy="389177"/>
          </a:xfrm>
          <a:prstGeom prst="rect">
            <a:avLst/>
          </a:prstGeom>
        </p:spPr>
      </p:pic>
      <p:grpSp>
        <p:nvGrpSpPr>
          <p:cNvPr id="21" name="Agrupar 68"/>
          <p:cNvGrpSpPr/>
          <p:nvPr/>
        </p:nvGrpSpPr>
        <p:grpSpPr>
          <a:xfrm>
            <a:off x="204107" y="2721375"/>
            <a:ext cx="7831972" cy="1033512"/>
            <a:chOff x="185057" y="3461639"/>
            <a:chExt cx="7724401" cy="1033512"/>
          </a:xfrm>
        </p:grpSpPr>
        <p:sp>
          <p:nvSpPr>
            <p:cNvPr id="22" name="Título 1"/>
            <p:cNvSpPr txBox="1">
              <a:spLocks/>
            </p:cNvSpPr>
            <p:nvPr/>
          </p:nvSpPr>
          <p:spPr>
            <a:xfrm>
              <a:off x="1453675" y="3472542"/>
              <a:ext cx="1947266" cy="94125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MX" sz="1000" b="1" u="sng" dirty="0" err="1" smtClean="0"/>
                <a:t>Holiday</a:t>
              </a:r>
              <a:r>
                <a:rPr lang="es-MX" sz="1000" b="1" u="sng" dirty="0" smtClean="0"/>
                <a:t> </a:t>
              </a:r>
              <a:r>
                <a:rPr lang="es-MX" sz="1000" b="1" u="sng" dirty="0" err="1" smtClean="0"/>
                <a:t>Inn</a:t>
              </a:r>
              <a:r>
                <a:rPr lang="es-MX" sz="1000" b="1" u="sng" dirty="0" smtClean="0"/>
                <a:t> Express Puebla</a:t>
              </a:r>
            </a:p>
            <a:p>
              <a:pPr algn="l"/>
              <a:r>
                <a:rPr lang="es-MX" sz="900" dirty="0" smtClean="0"/>
                <a:t>Av. Hermanos Serdán No.45</a:t>
              </a:r>
              <a:r>
                <a:rPr lang="fr-FR" sz="1000" dirty="0" smtClean="0"/>
                <a:t> Colonia Amor, Puebla, Pue. 72140 </a:t>
              </a:r>
              <a:r>
                <a:rPr lang="es-ES_tradnl" sz="1000" dirty="0" smtClean="0"/>
                <a:t/>
              </a:r>
              <a:br>
                <a:rPr lang="es-ES_tradnl" sz="1000" dirty="0" smtClean="0"/>
              </a:br>
              <a:r>
                <a:rPr lang="es-ES_tradnl" sz="1000" dirty="0"/>
                <a:t>T. </a:t>
              </a:r>
              <a:r>
                <a:rPr lang="es-ES_tradnl" sz="1000" dirty="0" smtClean="0"/>
                <a:t>(222)  303-0303</a:t>
              </a:r>
            </a:p>
            <a:p>
              <a:pPr algn="l"/>
              <a:r>
                <a:rPr lang="es-ES_tradnl" sz="1000" dirty="0" smtClean="0">
                  <a:hlinkClick r:id="rId5"/>
                </a:rPr>
                <a:t>www.hiexpress.com/pueblamex</a:t>
              </a:r>
              <a:endParaRPr lang="es-ES_tradnl" sz="1000" dirty="0" smtClean="0"/>
            </a:p>
            <a:p>
              <a:pPr algn="l"/>
              <a:endParaRPr lang="es-ES_tradnl" sz="1000" dirty="0" smtClean="0"/>
            </a:p>
            <a:p>
              <a:pPr algn="l"/>
              <a:endParaRPr lang="es-ES_tradnl" sz="1000" dirty="0"/>
            </a:p>
          </p:txBody>
        </p:sp>
        <p:sp>
          <p:nvSpPr>
            <p:cNvPr id="23" name="Título 1"/>
            <p:cNvSpPr txBox="1">
              <a:spLocks/>
            </p:cNvSpPr>
            <p:nvPr/>
          </p:nvSpPr>
          <p:spPr>
            <a:xfrm>
              <a:off x="5211191" y="3461639"/>
              <a:ext cx="1236117" cy="103351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MX" sz="1100" dirty="0" smtClean="0"/>
                <a:t>Más Impuestos </a:t>
              </a:r>
              <a:endParaRPr lang="es-ES_tradnl" sz="1100" dirty="0" smtClean="0"/>
            </a:p>
            <a:p>
              <a:pPr algn="l"/>
              <a:r>
                <a:rPr lang="es-ES_tradnl" sz="1100" dirty="0" smtClean="0"/>
                <a:t>Incluye estacionamiento, desayuno buffet americano,  </a:t>
              </a:r>
              <a:r>
                <a:rPr lang="es-ES_tradnl" sz="1100" dirty="0" err="1" smtClean="0"/>
                <a:t>Wi</a:t>
              </a:r>
              <a:r>
                <a:rPr lang="es-ES_tradnl" sz="1100" dirty="0" smtClean="0"/>
                <a:t>-Fi.</a:t>
              </a:r>
            </a:p>
          </p:txBody>
        </p:sp>
        <p:sp>
          <p:nvSpPr>
            <p:cNvPr id="24" name="Título 1"/>
            <p:cNvSpPr txBox="1">
              <a:spLocks/>
            </p:cNvSpPr>
            <p:nvPr/>
          </p:nvSpPr>
          <p:spPr>
            <a:xfrm>
              <a:off x="6417964" y="3521217"/>
              <a:ext cx="1491494" cy="89194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77724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s-ES_tradnl" sz="1000" dirty="0" smtClean="0"/>
                <a:t>Daniela Taboada</a:t>
              </a:r>
            </a:p>
            <a:p>
              <a:pPr algn="l"/>
              <a:r>
                <a:rPr lang="es-ES_tradnl" sz="1000" dirty="0" smtClean="0"/>
                <a:t>Tel (222) 213 7320</a:t>
              </a:r>
            </a:p>
            <a:p>
              <a:pPr algn="l"/>
              <a:r>
                <a:rPr lang="es-ES_tradnl" sz="1000" dirty="0" smtClean="0"/>
                <a:t>Daniela.Taboada@grupopresidente.com</a:t>
              </a:r>
              <a:endParaRPr lang="es-ES_tradnl" sz="1000" dirty="0"/>
            </a:p>
            <a:p>
              <a:pPr algn="l"/>
              <a:endParaRPr lang="es-ES_tradnl" sz="1000" dirty="0"/>
            </a:p>
            <a:p>
              <a:pPr algn="l"/>
              <a:endParaRPr lang="es-ES_tradnl" sz="1000" dirty="0"/>
            </a:p>
          </p:txBody>
        </p:sp>
        <p:cxnSp>
          <p:nvCxnSpPr>
            <p:cNvPr id="25" name="Conector recto 24"/>
            <p:cNvCxnSpPr/>
            <p:nvPr/>
          </p:nvCxnSpPr>
          <p:spPr>
            <a:xfrm>
              <a:off x="185057" y="4430485"/>
              <a:ext cx="7402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ítulo 1"/>
          <p:cNvSpPr txBox="1">
            <a:spLocks/>
          </p:cNvSpPr>
          <p:nvPr/>
        </p:nvSpPr>
        <p:spPr>
          <a:xfrm>
            <a:off x="3410645" y="2629537"/>
            <a:ext cx="1812074" cy="983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000" dirty="0" err="1" smtClean="0"/>
              <a:t>Tarifas</a:t>
            </a:r>
            <a:r>
              <a:rPr lang="en-US" sz="1000" dirty="0" smtClean="0"/>
              <a:t> – </a:t>
            </a:r>
          </a:p>
          <a:p>
            <a:pPr algn="l">
              <a:lnSpc>
                <a:spcPct val="100000"/>
              </a:lnSpc>
            </a:pPr>
            <a:r>
              <a:rPr lang="en-US" sz="1000" b="1" dirty="0" err="1" smtClean="0"/>
              <a:t>Habitación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Sencilla</a:t>
            </a:r>
            <a:r>
              <a:rPr lang="en-US" sz="1000" b="1" dirty="0" smtClean="0"/>
              <a:t> o </a:t>
            </a:r>
            <a:r>
              <a:rPr lang="en-US" sz="1000" b="1" dirty="0" err="1" smtClean="0"/>
              <a:t>Doble</a:t>
            </a:r>
            <a:r>
              <a:rPr lang="en-US" sz="1000" b="1" dirty="0" smtClean="0"/>
              <a:t> $1,017.00</a:t>
            </a:r>
            <a:endParaRPr lang="en-US" sz="1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lnSpc>
                <a:spcPct val="100000"/>
              </a:lnSpc>
            </a:pP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Suite</a:t>
            </a:r>
          </a:p>
          <a:p>
            <a:pPr algn="l">
              <a:lnSpc>
                <a:spcPct val="100000"/>
              </a:lnSpc>
            </a:pP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$1,407.00</a:t>
            </a:r>
          </a:p>
          <a:p>
            <a:pPr algn="l">
              <a:lnSpc>
                <a:spcPct val="100000"/>
              </a:lnSpc>
            </a:pP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75" y="3706907"/>
            <a:ext cx="1162059" cy="1002375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82358" y="4662156"/>
            <a:ext cx="7506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1494821" y="3594267"/>
            <a:ext cx="19309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b="1" dirty="0" smtClean="0"/>
          </a:p>
          <a:p>
            <a:r>
              <a:rPr lang="es-MX" sz="1100" b="1" u="sng" dirty="0" smtClean="0"/>
              <a:t>Hotel Los Aluxes </a:t>
            </a:r>
          </a:p>
          <a:p>
            <a:r>
              <a:rPr lang="es-MX" sz="1100" dirty="0" smtClean="0"/>
              <a:t>Calle 60 no.444 por 49</a:t>
            </a:r>
          </a:p>
          <a:p>
            <a:r>
              <a:rPr lang="es-MX" sz="1100" dirty="0" smtClean="0"/>
              <a:t>Mérida Yucatán</a:t>
            </a:r>
          </a:p>
          <a:p>
            <a:r>
              <a:rPr lang="es-MX" sz="1100" dirty="0" smtClean="0"/>
              <a:t>Tel. 950 10 29 X. 253</a:t>
            </a:r>
          </a:p>
          <a:p>
            <a:r>
              <a:rPr lang="es-MX" sz="1100" dirty="0" smtClean="0"/>
              <a:t>E</a:t>
            </a:r>
            <a:r>
              <a:rPr lang="es-MX" sz="1000" dirty="0" smtClean="0"/>
              <a:t>mir_moreno@losaluxes.com.mx</a:t>
            </a:r>
            <a:endParaRPr lang="es-MX" sz="10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3403143" y="3669871"/>
            <a:ext cx="17815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Tarifas con desayuno </a:t>
            </a:r>
            <a:r>
              <a:rPr lang="es-MX" sz="1100" b="1" dirty="0" err="1" smtClean="0"/>
              <a:t>bufette</a:t>
            </a:r>
            <a:endParaRPr lang="es-MX" sz="1100" b="1" dirty="0" smtClean="0"/>
          </a:p>
          <a:p>
            <a:r>
              <a:rPr lang="es-MX" sz="1100" b="1" dirty="0" err="1" smtClean="0"/>
              <a:t>Hab</a:t>
            </a:r>
            <a:r>
              <a:rPr lang="es-MX" sz="1100" b="1" dirty="0" smtClean="0"/>
              <a:t> Standard    $ 945.00</a:t>
            </a:r>
          </a:p>
          <a:p>
            <a:r>
              <a:rPr lang="es-MX" sz="1100" b="1" dirty="0" smtClean="0"/>
              <a:t>Hab. Doble         $ 1,120.00</a:t>
            </a:r>
            <a:endParaRPr lang="es-MX" sz="11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391121" y="3736157"/>
            <a:ext cx="11401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/>
              <a:t>Incluye impuestos</a:t>
            </a:r>
          </a:p>
          <a:p>
            <a:r>
              <a:rPr lang="es-MX" sz="1100" dirty="0" smtClean="0"/>
              <a:t>Precios por habitación x noche </a:t>
            </a:r>
            <a:endParaRPr lang="es-MX" sz="11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396914" y="3760270"/>
            <a:ext cx="112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smtClean="0"/>
              <a:t>Sr. Emir Moreno</a:t>
            </a:r>
          </a:p>
          <a:p>
            <a:r>
              <a:rPr lang="es-MX" sz="1100" dirty="0" err="1" smtClean="0"/>
              <a:t>Gte</a:t>
            </a:r>
            <a:r>
              <a:rPr lang="es-MX" sz="1100" dirty="0" smtClean="0"/>
              <a:t> de Ventas</a:t>
            </a:r>
          </a:p>
        </p:txBody>
      </p:sp>
      <p:cxnSp>
        <p:nvCxnSpPr>
          <p:cNvPr id="34" name="Conector recto 33"/>
          <p:cNvCxnSpPr/>
          <p:nvPr/>
        </p:nvCxnSpPr>
        <p:spPr>
          <a:xfrm>
            <a:off x="94172" y="5906207"/>
            <a:ext cx="7724122" cy="34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59755" y="7568626"/>
            <a:ext cx="7724122" cy="34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17972" y="8897481"/>
            <a:ext cx="7724122" cy="13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n 39" descr="C:\Users\SRivera\AppData\Local\Temp\Rar$DIa4896.30164\Galeria_Plaza_VC_BLK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07" y="4911219"/>
            <a:ext cx="1067844" cy="800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Imagen 1" descr="Descripción: /Users/Arguelles/Desktop/Drop%20Box_OSTAR/Hoja%20membretada%20Ostar_11-0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" t="1897" r="69965" b="89165"/>
          <a:stretch>
            <a:fillRect/>
          </a:stretch>
        </p:blipFill>
        <p:spPr bwMode="auto">
          <a:xfrm>
            <a:off x="153465" y="6221932"/>
            <a:ext cx="1234795" cy="116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Imagen 42" descr="C:\Users\SRivera\AppData\Local\Temp\Rar$DIa5316.32343\Vista Previa 300 dpi Logo.png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96" y="7598408"/>
            <a:ext cx="1268993" cy="111379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/>
          <p:cNvSpPr txBox="1"/>
          <p:nvPr/>
        </p:nvSpPr>
        <p:spPr>
          <a:xfrm>
            <a:off x="1541724" y="5922878"/>
            <a:ext cx="17475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Hoteles Grupo </a:t>
            </a:r>
            <a:r>
              <a:rPr lang="es-MX" sz="1200" dirty="0" err="1" smtClean="0"/>
              <a:t>Ostar</a:t>
            </a:r>
            <a:r>
              <a:rPr lang="es-MX" sz="1200" dirty="0" smtClean="0"/>
              <a:t>: </a:t>
            </a:r>
          </a:p>
          <a:p>
            <a:r>
              <a:rPr lang="es-MX" sz="1200" dirty="0" err="1" smtClean="0"/>
              <a:t>Geneve</a:t>
            </a:r>
            <a:r>
              <a:rPr lang="es-MX" sz="1200" dirty="0" smtClean="0"/>
              <a:t> México</a:t>
            </a:r>
          </a:p>
          <a:p>
            <a:r>
              <a:rPr lang="es-MX" sz="1200" dirty="0" err="1" smtClean="0"/>
              <a:t>Racquet</a:t>
            </a:r>
            <a:r>
              <a:rPr lang="es-MX" sz="1200" dirty="0" smtClean="0"/>
              <a:t> – Cuernavaca</a:t>
            </a:r>
          </a:p>
          <a:p>
            <a:r>
              <a:rPr lang="es-MX" sz="1200" dirty="0" smtClean="0"/>
              <a:t>Francia – Aguascalientes</a:t>
            </a:r>
          </a:p>
          <a:p>
            <a:r>
              <a:rPr lang="es-MX" sz="1200" dirty="0" smtClean="0"/>
              <a:t>Veracruz -   Veracruz</a:t>
            </a:r>
          </a:p>
          <a:p>
            <a:r>
              <a:rPr lang="es-MX" sz="1200" dirty="0" smtClean="0"/>
              <a:t>Yes </a:t>
            </a:r>
            <a:r>
              <a:rPr lang="es-MX" sz="1200" dirty="0" err="1" smtClean="0"/>
              <a:t>Inn</a:t>
            </a:r>
            <a:r>
              <a:rPr lang="es-MX" sz="1200" dirty="0" smtClean="0"/>
              <a:t> – Nuevo Veracruz</a:t>
            </a:r>
          </a:p>
          <a:p>
            <a:endParaRPr lang="es-MX" sz="1200" dirty="0" smtClean="0"/>
          </a:p>
          <a:p>
            <a:endParaRPr lang="es-MX" sz="1200" dirty="0" smtClean="0"/>
          </a:p>
        </p:txBody>
      </p:sp>
      <p:sp>
        <p:nvSpPr>
          <p:cNvPr id="13" name="CuadroTexto 12"/>
          <p:cNvSpPr txBox="1"/>
          <p:nvPr/>
        </p:nvSpPr>
        <p:spPr>
          <a:xfrm>
            <a:off x="3440321" y="5889842"/>
            <a:ext cx="17072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u="sng" dirty="0" smtClean="0"/>
              <a:t>Tarifas</a:t>
            </a:r>
          </a:p>
          <a:p>
            <a:r>
              <a:rPr lang="es-MX" sz="1200" dirty="0" err="1" smtClean="0"/>
              <a:t>Geneve</a:t>
            </a:r>
            <a:r>
              <a:rPr lang="es-MX" sz="1200" dirty="0" smtClean="0"/>
              <a:t> $ 1,400.00</a:t>
            </a:r>
          </a:p>
          <a:p>
            <a:r>
              <a:rPr lang="es-MX" sz="1200" dirty="0" err="1" smtClean="0"/>
              <a:t>Racquet</a:t>
            </a:r>
            <a:r>
              <a:rPr lang="es-MX" sz="1200" dirty="0" smtClean="0"/>
              <a:t> – Domingo a Jueves $ 850.00</a:t>
            </a:r>
          </a:p>
          <a:p>
            <a:r>
              <a:rPr lang="es-MX" sz="1200" dirty="0" smtClean="0"/>
              <a:t>Viernes y Sábado $ 1,060</a:t>
            </a:r>
          </a:p>
          <a:p>
            <a:r>
              <a:rPr lang="es-MX" sz="1200" dirty="0" smtClean="0"/>
              <a:t>Francia $ 780.00</a:t>
            </a:r>
          </a:p>
          <a:p>
            <a:r>
              <a:rPr lang="es-MX" sz="1200" dirty="0" smtClean="0"/>
              <a:t>Veracruz $ 950</a:t>
            </a:r>
          </a:p>
          <a:p>
            <a:r>
              <a:rPr lang="es-MX" sz="1200" dirty="0" smtClean="0"/>
              <a:t>Yes </a:t>
            </a:r>
            <a:r>
              <a:rPr lang="es-MX" sz="1200" dirty="0" err="1" smtClean="0"/>
              <a:t>Inn</a:t>
            </a:r>
            <a:r>
              <a:rPr lang="es-MX" sz="1200" dirty="0" smtClean="0"/>
              <a:t> - $ 965.00</a:t>
            </a:r>
            <a:endParaRPr lang="es-MX" sz="12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250343" y="5906207"/>
            <a:ext cx="1407052" cy="17389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b="1" dirty="0" smtClean="0"/>
              <a:t>MAS IMPUESTOS</a:t>
            </a:r>
          </a:p>
          <a:p>
            <a:r>
              <a:rPr lang="es-MX" sz="1200" b="1" dirty="0" smtClean="0"/>
              <a:t>Cuenta con hoteles</a:t>
            </a:r>
          </a:p>
          <a:p>
            <a:r>
              <a:rPr lang="es-MX" sz="1200" b="1" dirty="0" smtClean="0"/>
              <a:t>Hotel Viva- Villa</a:t>
            </a:r>
          </a:p>
          <a:p>
            <a:r>
              <a:rPr lang="es-MX" sz="1200" b="1" dirty="0" smtClean="0"/>
              <a:t>hermosa</a:t>
            </a:r>
          </a:p>
          <a:p>
            <a:r>
              <a:rPr lang="es-MX" sz="1200" b="1" dirty="0" smtClean="0"/>
              <a:t>Hotel Ramada –</a:t>
            </a:r>
          </a:p>
          <a:p>
            <a:r>
              <a:rPr lang="es-MX" sz="1200" b="1" dirty="0" smtClean="0"/>
              <a:t>Orlando</a:t>
            </a:r>
          </a:p>
          <a:p>
            <a:r>
              <a:rPr lang="es-MX" sz="1200" b="1" dirty="0" smtClean="0"/>
              <a:t>Hotel Loreto </a:t>
            </a:r>
            <a:r>
              <a:rPr lang="es-MX" sz="1200" b="1" dirty="0" err="1" smtClean="0"/>
              <a:t>Bay</a:t>
            </a:r>
            <a:r>
              <a:rPr lang="es-MX" sz="1200" b="1" dirty="0" smtClean="0"/>
              <a:t> –</a:t>
            </a:r>
          </a:p>
          <a:p>
            <a:r>
              <a:rPr lang="es-MX" sz="1200" b="1" dirty="0" smtClean="0"/>
              <a:t>Baja </a:t>
            </a:r>
          </a:p>
          <a:p>
            <a:r>
              <a:rPr lang="es-MX" sz="1200" b="1" dirty="0" smtClean="0"/>
              <a:t>Hotel Calinda-</a:t>
            </a:r>
            <a:r>
              <a:rPr lang="es-MX" sz="1200" b="1" dirty="0" err="1" smtClean="0"/>
              <a:t>Aca</a:t>
            </a:r>
            <a:endParaRPr lang="es-MX" sz="1200" b="1" dirty="0" smtClean="0"/>
          </a:p>
        </p:txBody>
      </p:sp>
      <p:sp>
        <p:nvSpPr>
          <p:cNvPr id="16" name="CuadroTexto 15"/>
          <p:cNvSpPr txBox="1"/>
          <p:nvPr/>
        </p:nvSpPr>
        <p:spPr>
          <a:xfrm>
            <a:off x="6444939" y="6147794"/>
            <a:ext cx="13940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Contacto</a:t>
            </a:r>
          </a:p>
          <a:p>
            <a:r>
              <a:rPr lang="es-MX" sz="1200" dirty="0" smtClean="0"/>
              <a:t>Adrian Moreno</a:t>
            </a:r>
          </a:p>
          <a:p>
            <a:r>
              <a:rPr lang="es-MX" sz="1200" dirty="0" smtClean="0"/>
              <a:t>Tel. (55) 50 800 </a:t>
            </a:r>
          </a:p>
          <a:p>
            <a:r>
              <a:rPr lang="es-MX" sz="1200" dirty="0" smtClean="0"/>
              <a:t>600</a:t>
            </a:r>
          </a:p>
          <a:p>
            <a:r>
              <a:rPr lang="es-MX" sz="1200" dirty="0" smtClean="0"/>
              <a:t>Correo: </a:t>
            </a:r>
            <a:r>
              <a:rPr lang="es-MX" sz="1200" dirty="0" err="1" smtClean="0"/>
              <a:t>morenoa</a:t>
            </a:r>
            <a:r>
              <a:rPr lang="es-MX" sz="1200" dirty="0" smtClean="0"/>
              <a:t>@</a:t>
            </a:r>
          </a:p>
          <a:p>
            <a:r>
              <a:rPr lang="es-MX" sz="1200" dirty="0" smtClean="0"/>
              <a:t>Ostar.com.mx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439887" y="7540618"/>
            <a:ext cx="17862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u="sng" dirty="0" smtClean="0"/>
              <a:t>Hotel Residencial</a:t>
            </a:r>
          </a:p>
          <a:p>
            <a:r>
              <a:rPr lang="es-MX" sz="1200" dirty="0" smtClean="0"/>
              <a:t>Calle 59 No. 589 x 76 </a:t>
            </a:r>
          </a:p>
          <a:p>
            <a:r>
              <a:rPr lang="es-MX" sz="1200" dirty="0" smtClean="0"/>
              <a:t>Centro</a:t>
            </a:r>
          </a:p>
          <a:p>
            <a:r>
              <a:rPr lang="es-MX" sz="1200" dirty="0" smtClean="0"/>
              <a:t>Mérida, </a:t>
            </a:r>
            <a:r>
              <a:rPr lang="es-MX" sz="1200" dirty="0" err="1" smtClean="0"/>
              <a:t>Yuc</a:t>
            </a:r>
            <a:endParaRPr lang="es-MX" sz="1200" dirty="0" smtClean="0"/>
          </a:p>
          <a:p>
            <a:r>
              <a:rPr lang="es-MX" sz="1200" dirty="0" smtClean="0"/>
              <a:t>Tel. (999) 322 6108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3370855" y="7569000"/>
            <a:ext cx="18583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u="sng" dirty="0" smtClean="0"/>
              <a:t>Tarifas</a:t>
            </a:r>
          </a:p>
          <a:p>
            <a:r>
              <a:rPr lang="es-MX" sz="1200" dirty="0" smtClean="0"/>
              <a:t>Habitación sencilla o Doble $ 720</a:t>
            </a:r>
          </a:p>
          <a:p>
            <a:r>
              <a:rPr lang="es-MX" sz="1200" dirty="0" smtClean="0"/>
              <a:t>Habitación ejecutiva sencilla  $ 890.00</a:t>
            </a:r>
          </a:p>
          <a:p>
            <a:r>
              <a:rPr lang="es-MX" sz="1200" dirty="0" smtClean="0"/>
              <a:t>Suite de Lujo con Terraza $ 1,200.00</a:t>
            </a:r>
            <a:endParaRPr lang="es-MX" sz="12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5191505" y="7698766"/>
            <a:ext cx="1349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Incluye  Impuestos</a:t>
            </a:r>
          </a:p>
          <a:p>
            <a:r>
              <a:rPr lang="es-MX" sz="1200" dirty="0" smtClean="0"/>
              <a:t>Clave de acceso a</a:t>
            </a:r>
          </a:p>
          <a:p>
            <a:r>
              <a:rPr lang="es-MX" sz="1200" dirty="0" smtClean="0"/>
              <a:t>Tarifa PIQHRM18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398008" y="7780001"/>
            <a:ext cx="13876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Miguel Soto </a:t>
            </a:r>
            <a:r>
              <a:rPr lang="es-MX" sz="1200" dirty="0" err="1" smtClean="0"/>
              <a:t>Beylan</a:t>
            </a:r>
            <a:endParaRPr lang="es-MX" sz="1200" dirty="0" smtClean="0"/>
          </a:p>
          <a:p>
            <a:r>
              <a:rPr lang="es-MX" sz="1200" dirty="0" err="1" smtClean="0"/>
              <a:t>gerenciaventas</a:t>
            </a:r>
            <a:r>
              <a:rPr lang="es-MX" sz="1200" dirty="0" smtClean="0"/>
              <a:t>@</a:t>
            </a:r>
          </a:p>
          <a:p>
            <a:r>
              <a:rPr lang="es-MX" sz="1200" dirty="0" err="1"/>
              <a:t>h</a:t>
            </a:r>
            <a:r>
              <a:rPr lang="es-MX" sz="1200" dirty="0" err="1" smtClean="0"/>
              <a:t>otelresidencial</a:t>
            </a:r>
            <a:r>
              <a:rPr lang="es-MX" sz="1200" dirty="0" smtClean="0"/>
              <a:t>.</a:t>
            </a:r>
          </a:p>
          <a:p>
            <a:r>
              <a:rPr lang="es-MX" sz="1200" dirty="0" smtClean="0"/>
              <a:t>Com.mx</a:t>
            </a:r>
            <a:endParaRPr lang="es-MX" sz="1200" dirty="0"/>
          </a:p>
        </p:txBody>
      </p:sp>
      <p:sp>
        <p:nvSpPr>
          <p:cNvPr id="3" name="CuadroTexto 2"/>
          <p:cNvSpPr txBox="1"/>
          <p:nvPr/>
        </p:nvSpPr>
        <p:spPr>
          <a:xfrm>
            <a:off x="1541724" y="4788627"/>
            <a:ext cx="16976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 smtClean="0"/>
              <a:t>Galeria</a:t>
            </a:r>
            <a:r>
              <a:rPr lang="es-MX" sz="1200" dirty="0" smtClean="0"/>
              <a:t> Plaza Veracruz</a:t>
            </a:r>
          </a:p>
          <a:p>
            <a:r>
              <a:rPr lang="es-MX" sz="1200" dirty="0" err="1" smtClean="0"/>
              <a:t>Blvd</a:t>
            </a:r>
            <a:r>
              <a:rPr lang="es-MX" sz="1200" dirty="0" smtClean="0"/>
              <a:t> . </a:t>
            </a:r>
            <a:r>
              <a:rPr lang="es-MX" sz="1200" dirty="0"/>
              <a:t>Adolfo Ruíz Cortines 3495, Playa de Oro</a:t>
            </a:r>
            <a:r>
              <a:rPr lang="es-MX" sz="1200" dirty="0" smtClean="0"/>
              <a:t>, CP </a:t>
            </a:r>
            <a:r>
              <a:rPr lang="es-MX" sz="1200" dirty="0"/>
              <a:t>94294 </a:t>
            </a:r>
            <a:endParaRPr lang="es-MX" sz="1200" dirty="0" smtClean="0"/>
          </a:p>
          <a:p>
            <a:r>
              <a:rPr lang="es-MX" sz="1200" dirty="0" smtClean="0"/>
              <a:t>Tel.,   (229) 989 05 05 </a:t>
            </a:r>
            <a:endParaRPr lang="es-MX" sz="12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362896" y="4845246"/>
            <a:ext cx="12315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Daniel Sánchez</a:t>
            </a:r>
          </a:p>
          <a:p>
            <a:r>
              <a:rPr lang="es-MX" sz="1200" dirty="0" smtClean="0"/>
              <a:t>Correo: Daniel.</a:t>
            </a:r>
          </a:p>
          <a:p>
            <a:r>
              <a:rPr lang="es-MX" sz="1200" dirty="0" err="1" smtClean="0"/>
              <a:t>Sánchez@brisas</a:t>
            </a:r>
            <a:r>
              <a:rPr lang="es-MX" sz="1200" dirty="0" smtClean="0"/>
              <a:t>.</a:t>
            </a:r>
          </a:p>
          <a:p>
            <a:r>
              <a:rPr lang="es-MX" sz="1200" dirty="0" smtClean="0"/>
              <a:t>com.mx</a:t>
            </a:r>
            <a:endParaRPr lang="es-MX" sz="12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575972" y="4834372"/>
            <a:ext cx="1571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Tarifas:</a:t>
            </a:r>
          </a:p>
          <a:p>
            <a:r>
              <a:rPr lang="es-MX" sz="1200" dirty="0" smtClean="0"/>
              <a:t>Sencilla $ 1,140</a:t>
            </a:r>
          </a:p>
          <a:p>
            <a:r>
              <a:rPr lang="es-MX" sz="1200" dirty="0" smtClean="0"/>
              <a:t>Doble  $ 1,290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281186" y="4861027"/>
            <a:ext cx="122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Mas Impuestos</a:t>
            </a:r>
          </a:p>
          <a:p>
            <a:r>
              <a:rPr lang="es-MX" sz="1200" dirty="0" smtClean="0"/>
              <a:t>Incluye desayuno </a:t>
            </a:r>
            <a:r>
              <a:rPr lang="es-MX" sz="1200" dirty="0" err="1" smtClean="0"/>
              <a:t>buffete</a:t>
            </a:r>
            <a:endParaRPr lang="es-MX" sz="1200" dirty="0" smtClean="0"/>
          </a:p>
          <a:p>
            <a:endParaRPr lang="es-MX" sz="1200" dirty="0"/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28" y="8977977"/>
            <a:ext cx="1382204" cy="932478"/>
          </a:xfrm>
          <a:prstGeom prst="rect">
            <a:avLst/>
          </a:prstGeom>
        </p:spPr>
      </p:pic>
      <p:sp>
        <p:nvSpPr>
          <p:cNvPr id="32" name="CuadroTexto 31"/>
          <p:cNvSpPr txBox="1"/>
          <p:nvPr/>
        </p:nvSpPr>
        <p:spPr>
          <a:xfrm>
            <a:off x="1528600" y="8897829"/>
            <a:ext cx="16361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u="sng" dirty="0" err="1" smtClean="0"/>
              <a:t>Holiday</a:t>
            </a:r>
            <a:r>
              <a:rPr lang="es-MX" sz="1100" u="sng" dirty="0" smtClean="0"/>
              <a:t> </a:t>
            </a:r>
            <a:r>
              <a:rPr lang="es-MX" sz="1100" u="sng" dirty="0" err="1" smtClean="0"/>
              <a:t>Inn</a:t>
            </a:r>
            <a:r>
              <a:rPr lang="es-MX" sz="1100" u="sng" dirty="0" smtClean="0"/>
              <a:t> Express</a:t>
            </a:r>
          </a:p>
          <a:p>
            <a:r>
              <a:rPr lang="es-MX" sz="1100" u="sng" dirty="0" smtClean="0"/>
              <a:t>Puerto Vallarta</a:t>
            </a:r>
          </a:p>
          <a:p>
            <a:r>
              <a:rPr lang="es-MX" sz="1100" dirty="0" err="1" smtClean="0"/>
              <a:t>Blvd</a:t>
            </a:r>
            <a:r>
              <a:rPr lang="es-MX" sz="1100" dirty="0" smtClean="0"/>
              <a:t>. Francisco Medina Ascencio 3974</a:t>
            </a:r>
          </a:p>
          <a:p>
            <a:r>
              <a:rPr lang="es-MX" sz="1100" dirty="0" smtClean="0"/>
              <a:t>Col. Villa de las Flores</a:t>
            </a:r>
          </a:p>
          <a:p>
            <a:r>
              <a:rPr lang="es-MX" sz="1100" dirty="0" smtClean="0"/>
              <a:t>Tel. (322) 226 7760</a:t>
            </a:r>
            <a:endParaRPr lang="es-MX" sz="11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374982" y="8995259"/>
            <a:ext cx="18165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u="sng" dirty="0" smtClean="0"/>
              <a:t>Tarifas </a:t>
            </a:r>
          </a:p>
          <a:p>
            <a:r>
              <a:rPr lang="es-MX" sz="1200" dirty="0" smtClean="0"/>
              <a:t>Habitación estándar con</a:t>
            </a:r>
          </a:p>
          <a:p>
            <a:r>
              <a:rPr lang="es-MX" sz="1200" dirty="0" smtClean="0"/>
              <a:t>Cama King </a:t>
            </a:r>
            <a:r>
              <a:rPr lang="es-MX" sz="1200" dirty="0" err="1" smtClean="0"/>
              <a:t>ó</a:t>
            </a:r>
            <a:r>
              <a:rPr lang="es-MX" sz="1200" dirty="0" smtClean="0"/>
              <a:t> doble con 2</a:t>
            </a:r>
          </a:p>
          <a:p>
            <a:r>
              <a:rPr lang="es-MX" sz="1200" dirty="0" smtClean="0"/>
              <a:t>Camas Queen  $  1750.00 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5209238" y="9009131"/>
            <a:ext cx="1263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Mas impuestos</a:t>
            </a:r>
          </a:p>
          <a:p>
            <a:r>
              <a:rPr lang="es-MX" sz="1200" dirty="0" smtClean="0"/>
              <a:t>Incluye desayuno</a:t>
            </a:r>
          </a:p>
          <a:p>
            <a:r>
              <a:rPr lang="es-MX" sz="1200" dirty="0" smtClean="0"/>
              <a:t>buffet americano</a:t>
            </a:r>
          </a:p>
          <a:p>
            <a:r>
              <a:rPr lang="es-MX" sz="1200" dirty="0" smtClean="0"/>
              <a:t>12 años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6472789" y="9227564"/>
            <a:ext cx="1197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José Castellanos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13743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4180</TotalTime>
  <Words>3272</Words>
  <Application>Microsoft Office PowerPoint</Application>
  <PresentationFormat>Personalizado</PresentationFormat>
  <Paragraphs>1092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Querétaro Av. 5 de Febrero # 9852 Zona Ind. Benito Juárez  T. (442) 103-1700 01800-248-9397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Querétaro Av. 5 de Febrero # 9852 Zona Ind. Benito Juárez T. (442) 1031700 01800-248-9397</dc:title>
  <dc:creator>Usuario de Microsoft Office</dc:creator>
  <cp:lastModifiedBy>BROBLES </cp:lastModifiedBy>
  <cp:revision>171</cp:revision>
  <cp:lastPrinted>2018-06-27T16:27:17Z</cp:lastPrinted>
  <dcterms:created xsi:type="dcterms:W3CDTF">2016-07-05T02:30:21Z</dcterms:created>
  <dcterms:modified xsi:type="dcterms:W3CDTF">2018-11-13T18:40:31Z</dcterms:modified>
</cp:coreProperties>
</file>