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73" r:id="rId4"/>
    <p:sldId id="269" r:id="rId5"/>
    <p:sldId id="274" r:id="rId6"/>
    <p:sldId id="275" r:id="rId7"/>
    <p:sldId id="270" r:id="rId8"/>
    <p:sldId id="276" r:id="rId9"/>
    <p:sldId id="257" r:id="rId10"/>
    <p:sldId id="259" r:id="rId11"/>
    <p:sldId id="268" r:id="rId12"/>
    <p:sldId id="258" r:id="rId13"/>
    <p:sldId id="271" r:id="rId14"/>
    <p:sldId id="265" r:id="rId15"/>
    <p:sldId id="266" r:id="rId16"/>
    <p:sldId id="260" r:id="rId17"/>
    <p:sldId id="272" r:id="rId18"/>
    <p:sldId id="261" r:id="rId19"/>
    <p:sldId id="264" r:id="rId20"/>
    <p:sldId id="262" r:id="rId21"/>
    <p:sldId id="263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FF21"/>
    <a:srgbClr val="00CC66"/>
    <a:srgbClr val="3399FF"/>
    <a:srgbClr val="29AF8C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D69DD-0C2B-4C31-B8F7-9D976648E91C}" type="datetimeFigureOut">
              <a:rPr lang="it-IT" smtClean="0"/>
              <a:t>09/06/2020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651CE-ED18-46D2-968C-D1FA95D2A05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30477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D69DD-0C2B-4C31-B8F7-9D976648E91C}" type="datetimeFigureOut">
              <a:rPr lang="it-IT" smtClean="0"/>
              <a:t>09/06/2020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651CE-ED18-46D2-968C-D1FA95D2A05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5446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D69DD-0C2B-4C31-B8F7-9D976648E91C}" type="datetimeFigureOut">
              <a:rPr lang="it-IT" smtClean="0"/>
              <a:t>09/06/2020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651CE-ED18-46D2-968C-D1FA95D2A05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4368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D69DD-0C2B-4C31-B8F7-9D976648E91C}" type="datetimeFigureOut">
              <a:rPr lang="it-IT" smtClean="0"/>
              <a:t>09/06/2020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651CE-ED18-46D2-968C-D1FA95D2A05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14377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D69DD-0C2B-4C31-B8F7-9D976648E91C}" type="datetimeFigureOut">
              <a:rPr lang="it-IT" smtClean="0"/>
              <a:t>09/06/2020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651CE-ED18-46D2-968C-D1FA95D2A05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0708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D69DD-0C2B-4C31-B8F7-9D976648E91C}" type="datetimeFigureOut">
              <a:rPr lang="it-IT" smtClean="0"/>
              <a:t>09/06/2020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651CE-ED18-46D2-968C-D1FA95D2A05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1129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D69DD-0C2B-4C31-B8F7-9D976648E91C}" type="datetimeFigureOut">
              <a:rPr lang="it-IT" smtClean="0"/>
              <a:t>09/06/2020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651CE-ED18-46D2-968C-D1FA95D2A05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101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D69DD-0C2B-4C31-B8F7-9D976648E91C}" type="datetimeFigureOut">
              <a:rPr lang="it-IT" smtClean="0"/>
              <a:t>09/06/2020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651CE-ED18-46D2-968C-D1FA95D2A05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7744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D69DD-0C2B-4C31-B8F7-9D976648E91C}" type="datetimeFigureOut">
              <a:rPr lang="it-IT" smtClean="0"/>
              <a:t>09/06/2020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651CE-ED18-46D2-968C-D1FA95D2A05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1254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D69DD-0C2B-4C31-B8F7-9D976648E91C}" type="datetimeFigureOut">
              <a:rPr lang="it-IT" smtClean="0"/>
              <a:t>09/06/2020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651CE-ED18-46D2-968C-D1FA95D2A05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877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D69DD-0C2B-4C31-B8F7-9D976648E91C}" type="datetimeFigureOut">
              <a:rPr lang="it-IT" smtClean="0"/>
              <a:t>09/06/2020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651CE-ED18-46D2-968C-D1FA95D2A05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45815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D69DD-0C2B-4C31-B8F7-9D976648E91C}" type="datetimeFigureOut">
              <a:rPr lang="it-IT" smtClean="0"/>
              <a:t>09/06/2020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651CE-ED18-46D2-968C-D1FA95D2A05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712854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AEB8944-BF5D-4AE4-A188-1DE51DDC19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>
                <a:latin typeface="Ubuntu" panose="020B0504030602030204" pitchFamily="34" charset="0"/>
              </a:rPr>
              <a:t>Uniba</a:t>
            </a:r>
            <a:r>
              <a:rPr lang="it-IT" dirty="0">
                <a:latin typeface="Ubuntu" panose="020B0504030602030204" pitchFamily="34" charset="0"/>
              </a:rPr>
              <a:t> </a:t>
            </a:r>
            <a:r>
              <a:rPr lang="it-IT" dirty="0" err="1">
                <a:latin typeface="Ubuntu" panose="020B0504030602030204" pitchFamily="34" charset="0"/>
              </a:rPr>
              <a:t>Crisis</a:t>
            </a:r>
            <a:r>
              <a:rPr lang="it-IT" dirty="0">
                <a:latin typeface="Ubuntu" panose="020B0504030602030204" pitchFamily="34" charset="0"/>
              </a:rPr>
              <a:t> :</a:t>
            </a:r>
            <a:br>
              <a:rPr lang="it-IT" dirty="0">
                <a:latin typeface="Ubuntu" panose="020B0504030602030204" pitchFamily="34" charset="0"/>
              </a:rPr>
            </a:br>
            <a:r>
              <a:rPr lang="it-IT" dirty="0">
                <a:latin typeface="Ubuntu" panose="020B0504030602030204" pitchFamily="34" charset="0"/>
              </a:rPr>
              <a:t>un’avventura testuale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E1492AB-9CA4-491D-BD38-9FFEE311C3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>
                <a:latin typeface="Ubuntu" panose="020B0504030602030204" pitchFamily="34" charset="0"/>
              </a:rPr>
              <a:t>Progetto di M.A.P. 19/20</a:t>
            </a:r>
          </a:p>
          <a:p>
            <a:r>
              <a:rPr lang="it-IT" dirty="0">
                <a:latin typeface="Ubuntu" panose="020B0504030602030204" pitchFamily="34" charset="0"/>
              </a:rPr>
              <a:t>Di Dario Spinosa, Fabio Resta, Elio </a:t>
            </a:r>
            <a:r>
              <a:rPr lang="it-IT" dirty="0" err="1">
                <a:latin typeface="Ubuntu" panose="020B0504030602030204" pitchFamily="34" charset="0"/>
              </a:rPr>
              <a:t>Musacchio</a:t>
            </a:r>
            <a:endParaRPr lang="it-IT" dirty="0"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6871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CEED95-0E57-4E29-B524-BDF789203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rgbClr val="FFCC00"/>
                </a:solidFill>
                <a:latin typeface="Ubuntu" panose="020B0504030602030204" pitchFamily="34" charset="0"/>
              </a:rPr>
              <a:t>Comunicazione flessibile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5F06B61-E933-463E-8378-C99A4DF63CB3}"/>
              </a:ext>
            </a:extLst>
          </p:cNvPr>
          <p:cNvSpPr txBox="1"/>
          <p:nvPr/>
        </p:nvSpPr>
        <p:spPr>
          <a:xfrm>
            <a:off x="958788" y="2228295"/>
            <a:ext cx="424352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accent5"/>
                </a:solidFill>
                <a:latin typeface="IBM Plex Mono" panose="020B0509050203000203" pitchFamily="49" charset="0"/>
              </a:rPr>
              <a:t>Prendi</a:t>
            </a:r>
            <a:r>
              <a:rPr lang="it-IT" sz="2400" dirty="0">
                <a:latin typeface="IBM Plex Mono" panose="020B0509050203000203" pitchFamily="49" charset="0"/>
              </a:rPr>
              <a:t> </a:t>
            </a:r>
            <a:r>
              <a:rPr lang="it-IT" sz="2400" dirty="0">
                <a:solidFill>
                  <a:schemeClr val="accent3"/>
                </a:solidFill>
                <a:latin typeface="IBM Plex Mono" panose="020B0509050203000203" pitchFamily="49" charset="0"/>
              </a:rPr>
              <a:t>il</a:t>
            </a:r>
            <a:r>
              <a:rPr lang="it-IT" sz="2400" dirty="0">
                <a:latin typeface="IBM Plex Mono" panose="020B0509050203000203" pitchFamily="49" charset="0"/>
              </a:rPr>
              <a:t> </a:t>
            </a:r>
            <a:r>
              <a:rPr lang="it-IT" sz="2400" dirty="0">
                <a:solidFill>
                  <a:schemeClr val="accent6"/>
                </a:solidFill>
                <a:latin typeface="IBM Plex Mono" panose="020B0509050203000203" pitchFamily="49" charset="0"/>
              </a:rPr>
              <a:t>caffè</a:t>
            </a:r>
          </a:p>
          <a:p>
            <a:endParaRPr lang="it-IT" sz="2400" dirty="0">
              <a:latin typeface="IBM Plex Mono" panose="020B0509050203000203" pitchFamily="49" charset="0"/>
            </a:endParaRPr>
          </a:p>
          <a:p>
            <a:endParaRPr lang="it-IT" sz="2400" dirty="0">
              <a:latin typeface="IBM Plex Mono" panose="020B0509050203000203" pitchFamily="49" charset="0"/>
            </a:endParaRPr>
          </a:p>
          <a:p>
            <a:r>
              <a:rPr lang="it-IT" sz="2400" dirty="0">
                <a:solidFill>
                  <a:schemeClr val="accent5"/>
                </a:solidFill>
                <a:latin typeface="IBM Plex Mono" panose="020B0509050203000203" pitchFamily="49" charset="0"/>
              </a:rPr>
              <a:t>Parla</a:t>
            </a:r>
            <a:r>
              <a:rPr lang="it-IT" sz="2400" dirty="0">
                <a:latin typeface="IBM Plex Mono" panose="020B0509050203000203" pitchFamily="49" charset="0"/>
              </a:rPr>
              <a:t> </a:t>
            </a:r>
            <a:r>
              <a:rPr lang="it-IT" sz="2400" dirty="0">
                <a:solidFill>
                  <a:schemeClr val="accent2"/>
                </a:solidFill>
                <a:latin typeface="IBM Plex Mono" panose="020B0509050203000203" pitchFamily="49" charset="0"/>
              </a:rPr>
              <a:t>con</a:t>
            </a:r>
            <a:r>
              <a:rPr lang="it-IT" sz="2400" dirty="0">
                <a:latin typeface="IBM Plex Mono" panose="020B0509050203000203" pitchFamily="49" charset="0"/>
              </a:rPr>
              <a:t> </a:t>
            </a:r>
            <a:r>
              <a:rPr lang="it-IT" sz="2400" dirty="0">
                <a:solidFill>
                  <a:schemeClr val="accent3"/>
                </a:solidFill>
                <a:latin typeface="IBM Plex Mono" panose="020B0509050203000203" pitchFamily="49" charset="0"/>
              </a:rPr>
              <a:t>l’</a:t>
            </a:r>
            <a:r>
              <a:rPr lang="it-IT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IBM Plex Mono" panose="020B0509050203000203" pitchFamily="49" charset="0"/>
              </a:rPr>
              <a:t>autista</a:t>
            </a:r>
          </a:p>
          <a:p>
            <a:endParaRPr lang="it-IT" sz="2400" dirty="0">
              <a:latin typeface="IBM Plex Mono" panose="020B0509050203000203" pitchFamily="49" charset="0"/>
            </a:endParaRPr>
          </a:p>
          <a:p>
            <a:endParaRPr lang="it-IT" sz="2400" dirty="0">
              <a:latin typeface="IBM Plex Mono" panose="020B0509050203000203" pitchFamily="49" charset="0"/>
            </a:endParaRPr>
          </a:p>
          <a:p>
            <a:r>
              <a:rPr lang="it-IT" sz="2400" dirty="0">
                <a:solidFill>
                  <a:schemeClr val="accent5"/>
                </a:solidFill>
                <a:latin typeface="IBM Plex Mono" panose="020B0509050203000203" pitchFamily="49" charset="0"/>
              </a:rPr>
              <a:t>Osserva</a:t>
            </a:r>
            <a:r>
              <a:rPr lang="it-IT" sz="2400" dirty="0">
                <a:latin typeface="IBM Plex Mono" panose="020B0509050203000203" pitchFamily="49" charset="0"/>
              </a:rPr>
              <a:t> </a:t>
            </a:r>
            <a:r>
              <a:rPr lang="it-IT" sz="2400" dirty="0">
                <a:solidFill>
                  <a:schemeClr val="accent3"/>
                </a:solidFill>
                <a:latin typeface="IBM Plex Mono" panose="020B0509050203000203" pitchFamily="49" charset="0"/>
              </a:rPr>
              <a:t>la</a:t>
            </a:r>
            <a:r>
              <a:rPr lang="it-IT" sz="2400" dirty="0">
                <a:latin typeface="IBM Plex Mono" panose="020B0509050203000203" pitchFamily="49" charset="0"/>
              </a:rPr>
              <a:t> </a:t>
            </a:r>
            <a:r>
              <a:rPr lang="it-IT" sz="2400" dirty="0">
                <a:solidFill>
                  <a:schemeClr val="accent6"/>
                </a:solidFill>
                <a:latin typeface="IBM Plex Mono" panose="020B0509050203000203" pitchFamily="49" charset="0"/>
              </a:rPr>
              <a:t>berlina</a:t>
            </a:r>
          </a:p>
          <a:p>
            <a:endParaRPr lang="it-IT" sz="2400" dirty="0">
              <a:latin typeface="IBM Plex Mono" panose="020B0509050203000203" pitchFamily="49" charset="0"/>
            </a:endParaRPr>
          </a:p>
          <a:p>
            <a:endParaRPr lang="it-IT" sz="2400" dirty="0">
              <a:latin typeface="IBM Plex Mono" panose="020B0509050203000203" pitchFamily="49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B640C27-DF5C-41F7-8C29-3A6775A2508D}"/>
              </a:ext>
            </a:extLst>
          </p:cNvPr>
          <p:cNvSpPr txBox="1"/>
          <p:nvPr/>
        </p:nvSpPr>
        <p:spPr>
          <a:xfrm>
            <a:off x="6096000" y="2059619"/>
            <a:ext cx="558701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Ubuntu" panose="020B0504030602030204" pitchFamily="34" charset="0"/>
              </a:rPr>
              <a:t>La lingua italiana può essere immediata come può essere artificiosa, semplice oppure verbosa.</a:t>
            </a:r>
          </a:p>
          <a:p>
            <a:endParaRPr lang="it-IT" dirty="0">
              <a:latin typeface="Ubuntu" panose="020B0504030602030204" pitchFamily="34" charset="0"/>
            </a:endParaRPr>
          </a:p>
          <a:p>
            <a:r>
              <a:rPr lang="it-IT" dirty="0">
                <a:latin typeface="Ubuntu" panose="020B0504030602030204" pitchFamily="34" charset="0"/>
              </a:rPr>
              <a:t>Non tutti, giocando, utilizzano un linguaggio troppo articolato ma, allo stesso tempo, chi vuole limitarsi a parlare come un robot? Il gioco permette entrambi gli approcci.</a:t>
            </a:r>
          </a:p>
          <a:p>
            <a:endParaRPr lang="it-IT" dirty="0">
              <a:latin typeface="Ubuntu" panose="020B0504030602030204" pitchFamily="34" charset="0"/>
            </a:endParaRPr>
          </a:p>
          <a:p>
            <a:r>
              <a:rPr lang="it-IT" dirty="0">
                <a:latin typeface="Ubuntu" panose="020B0504030602030204" pitchFamily="34" charset="0"/>
              </a:rPr>
              <a:t>L’utilizzo di articoli e preposizioni  legati ad azioni e oggetti permette al giocatore di esprimersi come vuole, senza trascurare le leggi basilari della comunicazione.</a:t>
            </a:r>
          </a:p>
        </p:txBody>
      </p:sp>
    </p:spTree>
    <p:extLst>
      <p:ext uri="{BB962C8B-B14F-4D97-AF65-F5344CB8AC3E}">
        <p14:creationId xmlns:p14="http://schemas.microsoft.com/office/powerpoint/2010/main" val="3296510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A951E4-7E65-480D-BC4C-57940D5CE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rgbClr val="FFCC00"/>
                </a:solidFill>
                <a:latin typeface="Ubuntu" panose="020B0504030602030204" pitchFamily="34" charset="0"/>
              </a:rPr>
              <a:t>Comunicazione flessibile</a:t>
            </a:r>
            <a:endParaRPr lang="it-IT" dirty="0">
              <a:solidFill>
                <a:srgbClr val="FFCC00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1A2AE0B-3AF4-4A3F-8AFA-9CDD1C6CF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>
                <a:latin typeface="Ubuntu" panose="020B0504030602030204" pitchFamily="34" charset="0"/>
              </a:rPr>
              <a:t>Nelle avventure testuali classiche, essendo scritte in inglese, riconoscere i comandi non è troppo difficile.</a:t>
            </a:r>
          </a:p>
          <a:p>
            <a:pPr marL="0" indent="0">
              <a:buNone/>
            </a:pPr>
            <a:r>
              <a:rPr lang="it-IT" dirty="0">
                <a:latin typeface="Ubuntu" panose="020B0504030602030204" pitchFamily="34" charset="0"/>
              </a:rPr>
              <a:t>Quando si scrive un’avventura in italiano la situazione si complica: ci sono articoli e preposizioni legate al genere dei nomi.</a:t>
            </a:r>
          </a:p>
          <a:p>
            <a:pPr marL="0" indent="0">
              <a:buNone/>
            </a:pPr>
            <a:r>
              <a:rPr lang="it-IT" dirty="0">
                <a:latin typeface="Ubuntu" panose="020B0504030602030204" pitchFamily="34" charset="0"/>
              </a:rPr>
              <a:t>Il </a:t>
            </a:r>
            <a:r>
              <a:rPr lang="it-IT" dirty="0" err="1">
                <a:latin typeface="Ubuntu" panose="020B0504030602030204" pitchFamily="34" charset="0"/>
              </a:rPr>
              <a:t>parser</a:t>
            </a:r>
            <a:r>
              <a:rPr lang="it-IT" dirty="0">
                <a:latin typeface="Ubuntu" panose="020B0504030602030204" pitchFamily="34" charset="0"/>
              </a:rPr>
              <a:t> utilizzato nel nostro gioco riconosce frasi molto articolate, controllando la correttezza delle preposizioni usate (es. non si può scrivere </a:t>
            </a:r>
            <a:r>
              <a:rPr lang="it-IT" b="1" dirty="0">
                <a:solidFill>
                  <a:srgbClr val="FF0000"/>
                </a:solidFill>
                <a:latin typeface="IBM Plex Mono" panose="020B0509050203000203" pitchFamily="49" charset="0"/>
              </a:rPr>
              <a:t>lascia oggetto da pacco</a:t>
            </a:r>
            <a:r>
              <a:rPr lang="it-IT" dirty="0">
                <a:latin typeface="IBM Plex Mono" panose="020B0509050203000203" pitchFamily="49" charset="0"/>
              </a:rPr>
              <a:t> </a:t>
            </a:r>
            <a:r>
              <a:rPr lang="it-IT" dirty="0">
                <a:latin typeface="Ubuntu" panose="020B0504030602030204" pitchFamily="34" charset="0"/>
              </a:rPr>
              <a:t>perché la preposizione è sbagliata) e del genere dell’articolo (es. </a:t>
            </a:r>
            <a:r>
              <a:rPr lang="it-IT" b="1" dirty="0">
                <a:solidFill>
                  <a:srgbClr val="FF0000"/>
                </a:solidFill>
                <a:latin typeface="IBM Plex Mono" panose="020B0509050203000203" pitchFamily="49" charset="0"/>
              </a:rPr>
              <a:t>apri il cassa</a:t>
            </a:r>
            <a:r>
              <a:rPr lang="it-IT" b="1" dirty="0">
                <a:latin typeface="IBM Plex Mono" panose="020B0509050203000203" pitchFamily="49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742515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5A778BF-138F-472D-B48F-1600F7679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rgbClr val="FFCC00"/>
                </a:solidFill>
                <a:latin typeface="Ubuntu" panose="020B0504030602030204" pitchFamily="34" charset="0"/>
              </a:rPr>
              <a:t>Quest e puzzle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18CF5FBB-A6BE-4755-8A63-3AF1C1348C67}"/>
              </a:ext>
            </a:extLst>
          </p:cNvPr>
          <p:cNvSpPr txBox="1"/>
          <p:nvPr/>
        </p:nvSpPr>
        <p:spPr>
          <a:xfrm>
            <a:off x="838199" y="1963129"/>
            <a:ext cx="44388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5"/>
                </a:solidFill>
                <a:latin typeface="IBM Plex Mono" panose="020B0509050203000203" pitchFamily="49" charset="0"/>
              </a:rPr>
              <a:t>Tira</a:t>
            </a:r>
            <a:r>
              <a:rPr lang="it-IT" dirty="0">
                <a:latin typeface="IBM Plex Mono" panose="020B0509050203000203" pitchFamily="49" charset="0"/>
              </a:rPr>
              <a:t> </a:t>
            </a:r>
            <a:r>
              <a:rPr lang="it-IT" dirty="0">
                <a:solidFill>
                  <a:schemeClr val="accent3"/>
                </a:solidFill>
                <a:latin typeface="IBM Plex Mono" panose="020B0509050203000203" pitchFamily="49" charset="0"/>
              </a:rPr>
              <a:t>la</a:t>
            </a:r>
            <a:r>
              <a:rPr lang="it-IT" dirty="0">
                <a:latin typeface="IBM Plex Mono" panose="020B0509050203000203" pitchFamily="49" charset="0"/>
              </a:rPr>
              <a:t> </a:t>
            </a:r>
            <a:r>
              <a:rPr lang="it-IT" dirty="0">
                <a:solidFill>
                  <a:schemeClr val="accent6"/>
                </a:solidFill>
                <a:latin typeface="IBM Plex Mono" panose="020B0509050203000203" pitchFamily="49" charset="0"/>
              </a:rPr>
              <a:t>leva</a:t>
            </a:r>
            <a:r>
              <a:rPr lang="it-IT" dirty="0">
                <a:latin typeface="IBM Plex Mono" panose="020B0509050203000203" pitchFamily="49" charset="0"/>
              </a:rPr>
              <a:t> </a:t>
            </a:r>
            <a:r>
              <a:rPr lang="it-IT" dirty="0">
                <a:solidFill>
                  <a:srgbClr val="FFFF00"/>
                </a:solidFill>
                <a:latin typeface="IBM Plex Mono" panose="020B0509050203000203" pitchFamily="49" charset="0"/>
              </a:rPr>
              <a:t>rossa</a:t>
            </a:r>
          </a:p>
          <a:p>
            <a:r>
              <a:rPr lang="it-IT" dirty="0">
                <a:latin typeface="IBM Plex Mono" panose="020B0509050203000203" pitchFamily="49" charset="0"/>
              </a:rPr>
              <a:t>Target: 110V, </a:t>
            </a:r>
            <a:r>
              <a:rPr lang="it-IT" dirty="0" err="1">
                <a:latin typeface="IBM Plex Mono" panose="020B0509050203000203" pitchFamily="49" charset="0"/>
              </a:rPr>
              <a:t>Current</a:t>
            </a:r>
            <a:r>
              <a:rPr lang="it-IT" dirty="0">
                <a:latin typeface="IBM Plex Mono" panose="020B0509050203000203" pitchFamily="49" charset="0"/>
              </a:rPr>
              <a:t>: 50V</a:t>
            </a:r>
          </a:p>
          <a:p>
            <a:r>
              <a:rPr lang="it-IT" dirty="0">
                <a:solidFill>
                  <a:schemeClr val="accent5"/>
                </a:solidFill>
                <a:latin typeface="IBM Plex Mono" panose="020B0509050203000203" pitchFamily="49" charset="0"/>
              </a:rPr>
              <a:t>Abbassa</a:t>
            </a:r>
            <a:r>
              <a:rPr lang="it-IT" dirty="0">
                <a:latin typeface="IBM Plex Mono" panose="020B0509050203000203" pitchFamily="49" charset="0"/>
              </a:rPr>
              <a:t> </a:t>
            </a:r>
            <a:r>
              <a:rPr lang="it-IT" dirty="0">
                <a:solidFill>
                  <a:schemeClr val="accent3"/>
                </a:solidFill>
                <a:latin typeface="IBM Plex Mono" panose="020B0509050203000203" pitchFamily="49" charset="0"/>
              </a:rPr>
              <a:t>la</a:t>
            </a:r>
            <a:r>
              <a:rPr lang="it-IT" dirty="0">
                <a:latin typeface="IBM Plex Mono" panose="020B0509050203000203" pitchFamily="49" charset="0"/>
              </a:rPr>
              <a:t> </a:t>
            </a:r>
            <a:r>
              <a:rPr lang="it-IT" dirty="0">
                <a:solidFill>
                  <a:schemeClr val="accent6"/>
                </a:solidFill>
                <a:latin typeface="IBM Plex Mono" panose="020B0509050203000203" pitchFamily="49" charset="0"/>
              </a:rPr>
              <a:t>leva</a:t>
            </a:r>
            <a:r>
              <a:rPr lang="it-IT" dirty="0">
                <a:latin typeface="IBM Plex Mono" panose="020B0509050203000203" pitchFamily="49" charset="0"/>
              </a:rPr>
              <a:t> </a:t>
            </a:r>
            <a:r>
              <a:rPr lang="it-IT" dirty="0">
                <a:solidFill>
                  <a:srgbClr val="FFFF00"/>
                </a:solidFill>
                <a:latin typeface="IBM Plex Mono" panose="020B0509050203000203" pitchFamily="49" charset="0"/>
              </a:rPr>
              <a:t>blu</a:t>
            </a:r>
          </a:p>
          <a:p>
            <a:r>
              <a:rPr lang="it-IT" dirty="0">
                <a:latin typeface="IBM Plex Mono" panose="020B0509050203000203" pitchFamily="49" charset="0"/>
              </a:rPr>
              <a:t>Target: 110V, </a:t>
            </a:r>
            <a:r>
              <a:rPr lang="it-IT" dirty="0" err="1">
                <a:latin typeface="IBM Plex Mono" panose="020B0509050203000203" pitchFamily="49" charset="0"/>
              </a:rPr>
              <a:t>Current</a:t>
            </a:r>
            <a:r>
              <a:rPr lang="it-IT" dirty="0">
                <a:latin typeface="IBM Plex Mono" panose="020B0509050203000203" pitchFamily="49" charset="0"/>
              </a:rPr>
              <a:t>: 70V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8F219EF-856F-4A03-9C5D-CE5413DD41A0}"/>
              </a:ext>
            </a:extLst>
          </p:cNvPr>
          <p:cNvSpPr txBox="1"/>
          <p:nvPr/>
        </p:nvSpPr>
        <p:spPr>
          <a:xfrm>
            <a:off x="838199" y="3940181"/>
            <a:ext cx="3902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5"/>
                </a:solidFill>
                <a:latin typeface="IBM Plex Mono" panose="020B0509050203000203" pitchFamily="49" charset="0"/>
              </a:rPr>
              <a:t>Apri</a:t>
            </a:r>
            <a:r>
              <a:rPr lang="it-IT" dirty="0">
                <a:latin typeface="IBM Plex Mono" panose="020B0509050203000203" pitchFamily="49" charset="0"/>
              </a:rPr>
              <a:t> </a:t>
            </a:r>
            <a:r>
              <a:rPr lang="it-IT" dirty="0">
                <a:solidFill>
                  <a:schemeClr val="accent3"/>
                </a:solidFill>
                <a:latin typeface="IBM Plex Mono" panose="020B0509050203000203" pitchFamily="49" charset="0"/>
              </a:rPr>
              <a:t>la</a:t>
            </a:r>
            <a:r>
              <a:rPr lang="it-IT" dirty="0">
                <a:latin typeface="IBM Plex Mono" panose="020B0509050203000203" pitchFamily="49" charset="0"/>
              </a:rPr>
              <a:t> </a:t>
            </a:r>
            <a:r>
              <a:rPr lang="it-IT" dirty="0">
                <a:solidFill>
                  <a:schemeClr val="accent6"/>
                </a:solidFill>
                <a:latin typeface="IBM Plex Mono" panose="020B0509050203000203" pitchFamily="49" charset="0"/>
              </a:rPr>
              <a:t>porta</a:t>
            </a:r>
            <a:r>
              <a:rPr lang="it-IT" dirty="0">
                <a:latin typeface="IBM Plex Mono" panose="020B0509050203000203" pitchFamily="49" charset="0"/>
              </a:rPr>
              <a:t> </a:t>
            </a:r>
            <a:r>
              <a:rPr lang="it-IT" dirty="0">
                <a:solidFill>
                  <a:schemeClr val="accent2"/>
                </a:solidFill>
                <a:latin typeface="IBM Plex Mono" panose="020B0509050203000203" pitchFamily="49" charset="0"/>
              </a:rPr>
              <a:t>con</a:t>
            </a:r>
            <a:r>
              <a:rPr lang="it-IT" dirty="0">
                <a:latin typeface="IBM Plex Mono" panose="020B0509050203000203" pitchFamily="49" charset="0"/>
              </a:rPr>
              <a:t> </a:t>
            </a:r>
            <a:r>
              <a:rPr lang="it-IT" dirty="0">
                <a:solidFill>
                  <a:schemeClr val="accent3"/>
                </a:solidFill>
                <a:latin typeface="IBM Plex Mono" panose="020B0509050203000203" pitchFamily="49" charset="0"/>
              </a:rPr>
              <a:t>la</a:t>
            </a:r>
            <a:r>
              <a:rPr lang="it-IT" dirty="0">
                <a:latin typeface="IBM Plex Mono" panose="020B0509050203000203" pitchFamily="49" charset="0"/>
              </a:rPr>
              <a:t> </a:t>
            </a:r>
            <a:r>
              <a:rPr lang="it-IT" dirty="0">
                <a:solidFill>
                  <a:schemeClr val="accent6"/>
                </a:solidFill>
                <a:latin typeface="IBM Plex Mono" panose="020B0509050203000203" pitchFamily="49" charset="0"/>
              </a:rPr>
              <a:t>chiave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A8CAC24-5BDA-4284-AB1C-F9E020A2DC46}"/>
              </a:ext>
            </a:extLst>
          </p:cNvPr>
          <p:cNvSpPr txBox="1"/>
          <p:nvPr/>
        </p:nvSpPr>
        <p:spPr>
          <a:xfrm>
            <a:off x="838200" y="5086236"/>
            <a:ext cx="4692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5"/>
                </a:solidFill>
                <a:latin typeface="IBM Plex Mono" panose="020B0509050203000203" pitchFamily="49" charset="0"/>
              </a:rPr>
              <a:t>Consegna</a:t>
            </a:r>
            <a:r>
              <a:rPr lang="it-IT" dirty="0">
                <a:latin typeface="IBM Plex Mono" panose="020B0509050203000203" pitchFamily="49" charset="0"/>
              </a:rPr>
              <a:t> </a:t>
            </a:r>
            <a:r>
              <a:rPr lang="it-IT" dirty="0">
                <a:solidFill>
                  <a:schemeClr val="accent3"/>
                </a:solidFill>
                <a:latin typeface="IBM Plex Mono" panose="020B0509050203000203" pitchFamily="49" charset="0"/>
              </a:rPr>
              <a:t>la</a:t>
            </a:r>
            <a:r>
              <a:rPr lang="it-IT" dirty="0">
                <a:latin typeface="IBM Plex Mono" panose="020B0509050203000203" pitchFamily="49" charset="0"/>
              </a:rPr>
              <a:t> </a:t>
            </a:r>
            <a:r>
              <a:rPr lang="it-IT" dirty="0">
                <a:solidFill>
                  <a:schemeClr val="accent6"/>
                </a:solidFill>
                <a:latin typeface="IBM Plex Mono" panose="020B0509050203000203" pitchFamily="49" charset="0"/>
              </a:rPr>
              <a:t>rivista</a:t>
            </a:r>
            <a:endParaRPr lang="it-IT" dirty="0">
              <a:solidFill>
                <a:schemeClr val="accent6">
                  <a:lumMod val="40000"/>
                  <a:lumOff val="60000"/>
                </a:schemeClr>
              </a:solidFill>
              <a:latin typeface="IBM Plex Mono" panose="020B0509050203000203" pitchFamily="49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FC864C7B-60E2-49A1-BA5E-D01C166130FA}"/>
              </a:ext>
            </a:extLst>
          </p:cNvPr>
          <p:cNvSpPr txBox="1"/>
          <p:nvPr/>
        </p:nvSpPr>
        <p:spPr>
          <a:xfrm>
            <a:off x="6096001" y="1690688"/>
            <a:ext cx="561364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latin typeface="Ubuntu" panose="020B0504030602030204" pitchFamily="34" charset="0"/>
              </a:rPr>
              <a:t>Un’avventura divertente da giocare deve offrire svariati puzzle e missioni da compiere.</a:t>
            </a:r>
          </a:p>
          <a:p>
            <a:r>
              <a:rPr lang="it-IT" sz="2000" dirty="0">
                <a:latin typeface="Ubuntu" panose="020B0504030602030204" pitchFamily="34" charset="0"/>
              </a:rPr>
              <a:t>Una missione può essere il consegnare un oggetto, risolvere un puzzle per accedere ad altre stanze, utilizzare oggetti e interagire con l’ambiente circostante.</a:t>
            </a:r>
          </a:p>
          <a:p>
            <a:endParaRPr lang="it-IT" sz="2000" dirty="0">
              <a:latin typeface="Ubuntu" panose="020B0504030602030204" pitchFamily="34" charset="0"/>
            </a:endParaRPr>
          </a:p>
          <a:p>
            <a:r>
              <a:rPr lang="it-IT" sz="2000" dirty="0">
                <a:latin typeface="Ubuntu" panose="020B0504030602030204" pitchFamily="34" charset="0"/>
              </a:rPr>
              <a:t>L’utilizzo di aggettivi e alias rende più naturale l’interazione.</a:t>
            </a:r>
          </a:p>
          <a:p>
            <a:r>
              <a:rPr lang="it-IT" sz="2000" dirty="0">
                <a:latin typeface="Ubuntu" panose="020B0504030602030204" pitchFamily="34" charset="0"/>
              </a:rPr>
              <a:t>In particolar modo gli aggettivi permettono di distinguere facilmente oggetti diversi, es. leve di colore diverso.</a:t>
            </a:r>
          </a:p>
        </p:txBody>
      </p:sp>
    </p:spTree>
    <p:extLst>
      <p:ext uri="{BB962C8B-B14F-4D97-AF65-F5344CB8AC3E}">
        <p14:creationId xmlns:p14="http://schemas.microsoft.com/office/powerpoint/2010/main" val="38545145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61121FA-A786-4105-AB9C-238D5F5D0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rgbClr val="FFCC00"/>
                </a:solidFill>
                <a:latin typeface="Ubuntu" panose="020B0504030602030204" pitchFamily="34" charset="0"/>
              </a:rPr>
              <a:t>Quest e puzzle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0486ED5-8A43-4C06-BB75-1118A890B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>
                <a:latin typeface="Ubuntu" panose="020B0504030602030204" pitchFamily="34" charset="0"/>
              </a:rPr>
              <a:t>La nostra gestione degli eventi permette grande flessibilità.</a:t>
            </a:r>
          </a:p>
          <a:p>
            <a:pPr marL="0" indent="0">
              <a:buNone/>
            </a:pPr>
            <a:r>
              <a:rPr lang="it-IT" dirty="0">
                <a:latin typeface="Ubuntu" panose="020B0504030602030204" pitchFamily="34" charset="0"/>
              </a:rPr>
              <a:t>Possiamo scegliere i trigger che azionano l’evento, le ricompense, le azioni da compire ecc. in classi separate, senza sporcare il codice principale.</a:t>
            </a:r>
          </a:p>
          <a:p>
            <a:pPr marL="0" indent="0">
              <a:buNone/>
            </a:pPr>
            <a:r>
              <a:rPr lang="it-IT" dirty="0">
                <a:latin typeface="Ubuntu" panose="020B0504030602030204" pitchFamily="34" charset="0"/>
              </a:rPr>
              <a:t>Quando l’evento viene completato possiamo spostare personaggi in altre stanze, aggiungere e togliere oggetti dall’inventario del giocatore, cambiare i dialoghi…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619105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A6261E-5EAA-4D94-855F-14574994F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rgbClr val="FFCC00"/>
                </a:solidFill>
                <a:latin typeface="Ubuntu" panose="020B0504030602030204" pitchFamily="34" charset="0"/>
              </a:rPr>
              <a:t>Combinare oggetti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906DAB4-69FD-42AA-881D-07810AC7F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4812" y="5575177"/>
            <a:ext cx="10515600" cy="601786"/>
          </a:xfrm>
        </p:spPr>
        <p:txBody>
          <a:bodyPr/>
          <a:lstStyle/>
          <a:p>
            <a:pPr marL="0" indent="0">
              <a:buNone/>
            </a:pPr>
            <a:r>
              <a:rPr lang="it-IT" dirty="0">
                <a:latin typeface="Ubuntu" panose="020B0504030602030204" pitchFamily="34" charset="0"/>
              </a:rPr>
              <a:t>Combinare oggetti apre un mondo di possibilità!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21B80AB-7403-4D49-B412-6223867EDC8D}"/>
              </a:ext>
            </a:extLst>
          </p:cNvPr>
          <p:cNvSpPr txBox="1"/>
          <p:nvPr/>
        </p:nvSpPr>
        <p:spPr>
          <a:xfrm>
            <a:off x="1174812" y="3750816"/>
            <a:ext cx="11017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>
                <a:solidFill>
                  <a:schemeClr val="accent5"/>
                </a:solidFill>
                <a:latin typeface="IBM Plex Mono" panose="020B0509050203000203" pitchFamily="49" charset="0"/>
              </a:rPr>
              <a:t>Combina</a:t>
            </a:r>
            <a:r>
              <a:rPr lang="it-IT" sz="3600" dirty="0">
                <a:latin typeface="IBM Plex Mono" panose="020B0509050203000203" pitchFamily="49" charset="0"/>
              </a:rPr>
              <a:t> </a:t>
            </a:r>
            <a:r>
              <a:rPr lang="it-IT" sz="3600" dirty="0">
                <a:solidFill>
                  <a:schemeClr val="accent3"/>
                </a:solidFill>
                <a:latin typeface="IBM Plex Mono" panose="020B0509050203000203" pitchFamily="49" charset="0"/>
              </a:rPr>
              <a:t>la</a:t>
            </a:r>
            <a:r>
              <a:rPr lang="it-IT" sz="3600" dirty="0">
                <a:latin typeface="IBM Plex Mono" panose="020B0509050203000203" pitchFamily="49" charset="0"/>
              </a:rPr>
              <a:t> </a:t>
            </a:r>
            <a:r>
              <a:rPr lang="it-IT" sz="3600" dirty="0">
                <a:solidFill>
                  <a:schemeClr val="accent6"/>
                </a:solidFill>
                <a:latin typeface="IBM Plex Mono" panose="020B0509050203000203" pitchFamily="49" charset="0"/>
              </a:rPr>
              <a:t>forcina</a:t>
            </a:r>
            <a:r>
              <a:rPr lang="it-IT" sz="3600" dirty="0">
                <a:latin typeface="IBM Plex Mono" panose="020B0509050203000203" pitchFamily="49" charset="0"/>
              </a:rPr>
              <a:t> </a:t>
            </a:r>
            <a:r>
              <a:rPr lang="it-IT" sz="3600" dirty="0">
                <a:solidFill>
                  <a:schemeClr val="accent2"/>
                </a:solidFill>
                <a:latin typeface="IBM Plex Mono" panose="020B0509050203000203" pitchFamily="49" charset="0"/>
              </a:rPr>
              <a:t>con</a:t>
            </a:r>
            <a:r>
              <a:rPr lang="it-IT" sz="3600" dirty="0">
                <a:latin typeface="IBM Plex Mono" panose="020B0509050203000203" pitchFamily="49" charset="0"/>
              </a:rPr>
              <a:t> </a:t>
            </a:r>
            <a:r>
              <a:rPr lang="it-IT" sz="3600" dirty="0">
                <a:solidFill>
                  <a:schemeClr val="accent3"/>
                </a:solidFill>
                <a:latin typeface="IBM Plex Mono" panose="020B0509050203000203" pitchFamily="49" charset="0"/>
              </a:rPr>
              <a:t>il</a:t>
            </a:r>
            <a:r>
              <a:rPr lang="it-IT" sz="3600" dirty="0">
                <a:latin typeface="IBM Plex Mono" panose="020B0509050203000203" pitchFamily="49" charset="0"/>
              </a:rPr>
              <a:t> </a:t>
            </a:r>
            <a:r>
              <a:rPr lang="it-IT" sz="3600" dirty="0">
                <a:solidFill>
                  <a:schemeClr val="accent6"/>
                </a:solidFill>
                <a:latin typeface="IBM Plex Mono" panose="020B0509050203000203" pitchFamily="49" charset="0"/>
              </a:rPr>
              <a:t>grimaldello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68CA07B-366D-4E81-8F8D-D13DB8A67AC0}"/>
              </a:ext>
            </a:extLst>
          </p:cNvPr>
          <p:cNvSpPr txBox="1"/>
          <p:nvPr/>
        </p:nvSpPr>
        <p:spPr>
          <a:xfrm>
            <a:off x="1174812" y="1926455"/>
            <a:ext cx="10312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>
                <a:solidFill>
                  <a:schemeClr val="accent5"/>
                </a:solidFill>
                <a:latin typeface="IBM Plex Mono" panose="020B0509050203000203" pitchFamily="49" charset="0"/>
              </a:rPr>
              <a:t>Combina</a:t>
            </a:r>
            <a:r>
              <a:rPr lang="it-IT" sz="3600" dirty="0">
                <a:latin typeface="IBM Plex Mono" panose="020B0509050203000203" pitchFamily="49" charset="0"/>
              </a:rPr>
              <a:t> </a:t>
            </a:r>
            <a:r>
              <a:rPr lang="it-IT" sz="3600" dirty="0">
                <a:solidFill>
                  <a:schemeClr val="accent3"/>
                </a:solidFill>
                <a:latin typeface="IBM Plex Mono" panose="020B0509050203000203" pitchFamily="49" charset="0"/>
              </a:rPr>
              <a:t>il</a:t>
            </a:r>
            <a:r>
              <a:rPr lang="it-IT" sz="3600" dirty="0">
                <a:latin typeface="IBM Plex Mono" panose="020B0509050203000203" pitchFamily="49" charset="0"/>
              </a:rPr>
              <a:t> </a:t>
            </a:r>
            <a:r>
              <a:rPr lang="it-IT" sz="3600" dirty="0">
                <a:solidFill>
                  <a:schemeClr val="accent6"/>
                </a:solidFill>
                <a:latin typeface="IBM Plex Mono" panose="020B0509050203000203" pitchFamily="49" charset="0"/>
              </a:rPr>
              <a:t>componente</a:t>
            </a:r>
            <a:r>
              <a:rPr lang="it-IT" sz="3600" dirty="0">
                <a:latin typeface="IBM Plex Mono" panose="020B0509050203000203" pitchFamily="49" charset="0"/>
              </a:rPr>
              <a:t> </a:t>
            </a:r>
            <a:r>
              <a:rPr lang="it-IT" sz="3600" dirty="0">
                <a:solidFill>
                  <a:schemeClr val="accent2"/>
                </a:solidFill>
                <a:latin typeface="IBM Plex Mono" panose="020B0509050203000203" pitchFamily="49" charset="0"/>
              </a:rPr>
              <a:t>con</a:t>
            </a:r>
            <a:r>
              <a:rPr lang="it-IT" sz="3600" dirty="0">
                <a:latin typeface="IBM Plex Mono" panose="020B0509050203000203" pitchFamily="49" charset="0"/>
              </a:rPr>
              <a:t> </a:t>
            </a:r>
            <a:r>
              <a:rPr lang="it-IT" sz="3600" dirty="0">
                <a:solidFill>
                  <a:schemeClr val="accent3"/>
                </a:solidFill>
                <a:latin typeface="IBM Plex Mono" panose="020B0509050203000203" pitchFamily="49" charset="0"/>
              </a:rPr>
              <a:t>le</a:t>
            </a:r>
            <a:r>
              <a:rPr lang="it-IT" sz="3600" dirty="0">
                <a:latin typeface="IBM Plex Mono" panose="020B0509050203000203" pitchFamily="49" charset="0"/>
              </a:rPr>
              <a:t> </a:t>
            </a:r>
            <a:r>
              <a:rPr lang="it-IT" sz="3600" dirty="0">
                <a:solidFill>
                  <a:schemeClr val="accent6"/>
                </a:solidFill>
                <a:latin typeface="IBM Plex Mono" panose="020B0509050203000203" pitchFamily="49" charset="0"/>
              </a:rPr>
              <a:t>viti</a:t>
            </a:r>
          </a:p>
        </p:txBody>
      </p:sp>
    </p:spTree>
    <p:extLst>
      <p:ext uri="{BB962C8B-B14F-4D97-AF65-F5344CB8AC3E}">
        <p14:creationId xmlns:p14="http://schemas.microsoft.com/office/powerpoint/2010/main" val="15794081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05BB06-BF12-46CC-8D29-5F695DF14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rgbClr val="FFCC00"/>
                </a:solidFill>
                <a:latin typeface="Ubuntu" panose="020B0504030602030204" pitchFamily="34" charset="0"/>
              </a:rPr>
              <a:t>Combinare oggetti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23A9F54-0326-4220-B9A8-B93571DFB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>
                <a:latin typeface="Ubuntu" panose="020B0504030602030204" pitchFamily="34" charset="0"/>
              </a:rPr>
              <a:t>Salvare le combinazioni possibili può essere una sfida.</a:t>
            </a:r>
          </a:p>
          <a:p>
            <a:pPr marL="0" indent="0">
              <a:buNone/>
            </a:pPr>
            <a:r>
              <a:rPr lang="it-IT" dirty="0">
                <a:latin typeface="Ubuntu" panose="020B0504030602030204" pitchFamily="34" charset="0"/>
              </a:rPr>
              <a:t>Per questo abbiamo sviluppato una struttura dati apposita, basata su una lista.</a:t>
            </a:r>
          </a:p>
          <a:p>
            <a:pPr marL="0" indent="0">
              <a:buNone/>
            </a:pPr>
            <a:r>
              <a:rPr lang="it-IT" dirty="0">
                <a:latin typeface="Ubuntu" panose="020B0504030602030204" pitchFamily="34" charset="0"/>
              </a:rPr>
              <a:t>I nodi  contengono gli oggetti che si possono combinare e l’oggetto risultante.</a:t>
            </a:r>
          </a:p>
          <a:p>
            <a:pPr marL="0" indent="0">
              <a:buNone/>
            </a:pPr>
            <a:r>
              <a:rPr lang="it-IT" dirty="0">
                <a:latin typeface="Ubuntu" panose="020B0504030602030204" pitchFamily="34" charset="0"/>
              </a:rPr>
              <a:t>Quando il giocatore prova una combinazione, viene controllata: se esiste nella lista rimuoviamo gli oggetti combinati dall’inventario e inseriamo il nuovo oggetto, altrimenti il gioco dà un messaggio di errore personalizzato (</a:t>
            </a:r>
            <a:r>
              <a:rPr lang="it-IT" dirty="0">
                <a:latin typeface="IBM Plex Mono" panose="020B0509050203000203" pitchFamily="49" charset="0"/>
              </a:rPr>
              <a:t>Non è possibile combinare &lt;oggetto&gt; con &lt;oggetto</a:t>
            </a:r>
            <a:r>
              <a:rPr lang="it-IT" dirty="0">
                <a:latin typeface="Ubuntu" panose="020B0504030602030204" pitchFamily="34" charset="0"/>
              </a:rPr>
              <a:t>&gt;).</a:t>
            </a:r>
          </a:p>
          <a:p>
            <a:pPr marL="0" indent="0">
              <a:buNone/>
            </a:pPr>
            <a:endParaRPr lang="it-IT" dirty="0">
              <a:latin typeface="Ubuntu" panose="020B0504030602030204" pitchFamily="34" charset="0"/>
            </a:endParaRPr>
          </a:p>
          <a:p>
            <a:pPr marL="0" indent="0">
              <a:buNone/>
            </a:pPr>
            <a:endParaRPr lang="it-IT" dirty="0">
              <a:latin typeface="Ubuntu" panose="020B0504030602030204" pitchFamily="34" charset="0"/>
            </a:endParaRP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465124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0F9414-30A6-48CE-BC03-7A27CCB39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>
                <a:solidFill>
                  <a:srgbClr val="FFCC00"/>
                </a:solidFill>
              </a:rPr>
              <a:t>I</a:t>
            </a:r>
            <a:r>
              <a:rPr lang="it-IT" dirty="0">
                <a:solidFill>
                  <a:srgbClr val="FFCC00"/>
                </a:solidFill>
                <a:latin typeface="Ubuntu" panose="020B0504030602030204" pitchFamily="34" charset="0"/>
              </a:rPr>
              <a:t>l meglio dei due mondi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52526BB-E73C-46A6-B308-2394003494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4806" y="1825626"/>
            <a:ext cx="5257799" cy="378506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it-IT" dirty="0">
                <a:latin typeface="Ubuntu" panose="020B0504030602030204" pitchFamily="34" charset="0"/>
              </a:rPr>
              <a:t>Il nostro gioco ha, come base, un’avventura testuale ma abbiamo aggiunto degli elementi grafici per migliorarne la fruibilità.</a:t>
            </a:r>
          </a:p>
          <a:p>
            <a:pPr marL="0" indent="0">
              <a:buNone/>
            </a:pPr>
            <a:endParaRPr lang="it-IT" dirty="0">
              <a:latin typeface="Ubuntu" panose="020B0504030602030204" pitchFamily="34" charset="0"/>
            </a:endParaRPr>
          </a:p>
          <a:p>
            <a:pPr marL="0" indent="0">
              <a:buNone/>
            </a:pPr>
            <a:r>
              <a:rPr lang="it-IT" dirty="0">
                <a:latin typeface="Ubuntu" panose="020B0504030602030204" pitchFamily="34" charset="0"/>
              </a:rPr>
              <a:t>Possiamo inserire descrizioni ricche di dettagli e dialoghi multipli, permettendo al giocatore di usare anche un joystick virtuale per spostarsi più agevolmente nel mondo di gioco.</a:t>
            </a:r>
          </a:p>
          <a:p>
            <a:pPr marL="0" indent="0">
              <a:buNone/>
            </a:pPr>
            <a:r>
              <a:rPr lang="it-IT" dirty="0">
                <a:latin typeface="Ubuntu" panose="020B0504030602030204" pitchFamily="34" charset="0"/>
              </a:rPr>
              <a:t>Infatti il grande vantaggio del mouse è la sua immediatezza. Spostarsi con un clic è molto più facile ed intuitivo rispetto a scrivere un comando!</a:t>
            </a: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5" name="Immagine 4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C777C303-FB29-40E4-8B19-1E3B9D6980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" r="595" b="24"/>
          <a:stretch/>
        </p:blipFill>
        <p:spPr>
          <a:xfrm>
            <a:off x="705536" y="1825626"/>
            <a:ext cx="5390464" cy="378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047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D159B6-16FE-4902-8FC1-62CC6EAB2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rgbClr val="FFCC00"/>
                </a:solidFill>
                <a:latin typeface="Ubuntu" panose="020B0504030602030204" pitchFamily="34" charset="0"/>
              </a:rPr>
              <a:t>Utilizzo dei </a:t>
            </a:r>
            <a:r>
              <a:rPr lang="it-IT" dirty="0" err="1">
                <a:solidFill>
                  <a:srgbClr val="FFCC00"/>
                </a:solidFill>
                <a:latin typeface="Ubuntu" panose="020B0504030602030204" pitchFamily="34" charset="0"/>
              </a:rPr>
              <a:t>thread</a:t>
            </a:r>
            <a:endParaRPr lang="it-IT" dirty="0">
              <a:solidFill>
                <a:srgbClr val="FFCC00"/>
              </a:solidFill>
              <a:latin typeface="Ubuntu" panose="020B0504030602030204" pitchFamily="34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1E65DBE-45EE-4949-99E0-22B1CA6A4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>
                <a:latin typeface="Ubuntu" panose="020B0504030602030204" pitchFamily="34" charset="0"/>
              </a:rPr>
              <a:t>Per rendere la nostra avventura più avvincente, abbiamo realizzato un timer con dei </a:t>
            </a:r>
            <a:r>
              <a:rPr lang="it-IT" dirty="0" err="1">
                <a:latin typeface="Ubuntu" panose="020B0504030602030204" pitchFamily="34" charset="0"/>
              </a:rPr>
              <a:t>thread</a:t>
            </a:r>
            <a:r>
              <a:rPr lang="it-IT" dirty="0">
                <a:latin typeface="Ubuntu" panose="020B0504030602030204" pitchFamily="34" charset="0"/>
              </a:rPr>
              <a:t>.</a:t>
            </a:r>
          </a:p>
          <a:p>
            <a:pPr marL="0" indent="0">
              <a:buNone/>
            </a:pPr>
            <a:r>
              <a:rPr lang="it-IT" dirty="0">
                <a:latin typeface="Ubuntu" panose="020B0504030602030204" pitchFamily="34" charset="0"/>
              </a:rPr>
              <a:t>La classe </a:t>
            </a:r>
            <a:r>
              <a:rPr lang="it-IT" dirty="0" err="1">
                <a:solidFill>
                  <a:srgbClr val="7030A0"/>
                </a:solidFill>
                <a:latin typeface="IBM Plex Mono" panose="020B0509050203000203" pitchFamily="49" charset="0"/>
              </a:rPr>
              <a:t>timeThread</a:t>
            </a:r>
            <a:r>
              <a:rPr lang="it-IT" dirty="0">
                <a:latin typeface="Ubuntu" panose="020B0504030602030204" pitchFamily="34" charset="0"/>
              </a:rPr>
              <a:t> si occupa di far scorrere il tempo, mentre </a:t>
            </a:r>
            <a:r>
              <a:rPr lang="it-IT" dirty="0" err="1">
                <a:solidFill>
                  <a:srgbClr val="7030A0"/>
                </a:solidFill>
                <a:latin typeface="IBM Plex Mono" panose="020B0509050203000203" pitchFamily="49" charset="0"/>
              </a:rPr>
              <a:t>gameThread</a:t>
            </a:r>
            <a:r>
              <a:rPr lang="it-IT" dirty="0">
                <a:latin typeface="Ubuntu" panose="020B0504030602030204" pitchFamily="34" charset="0"/>
              </a:rPr>
              <a:t> controlla se il tempo è scaduto o il gioco è stato completato.</a:t>
            </a:r>
          </a:p>
          <a:p>
            <a:pPr marL="0" indent="0">
              <a:buNone/>
            </a:pPr>
            <a:r>
              <a:rPr lang="it-IT" dirty="0">
                <a:latin typeface="Ubuntu" panose="020B0504030602030204" pitchFamily="34" charset="0"/>
              </a:rPr>
              <a:t>A seconda dei casi viene mostrata una </a:t>
            </a:r>
            <a:r>
              <a:rPr lang="it-IT" dirty="0" err="1">
                <a:latin typeface="Ubuntu" panose="020B0504030602030204" pitchFamily="34" charset="0"/>
              </a:rPr>
              <a:t>dialog</a:t>
            </a:r>
            <a:r>
              <a:rPr lang="it-IT" dirty="0">
                <a:latin typeface="Ubuntu" panose="020B0504030602030204" pitchFamily="34" charset="0"/>
              </a:rPr>
              <a:t> che informa al giocatore di aver vinto (e nel caso in quanto tempo) oppure di aver perso.</a:t>
            </a:r>
          </a:p>
          <a:p>
            <a:pPr marL="0" indent="0">
              <a:buNone/>
            </a:pPr>
            <a:r>
              <a:rPr lang="it-IT" dirty="0">
                <a:latin typeface="Ubuntu" panose="020B0504030602030204" pitchFamily="34" charset="0"/>
              </a:rPr>
              <a:t>Quando il gioco finisce, la finestra principale del gioco viene disattivata.</a:t>
            </a:r>
          </a:p>
        </p:txBody>
      </p:sp>
    </p:spTree>
    <p:extLst>
      <p:ext uri="{BB962C8B-B14F-4D97-AF65-F5344CB8AC3E}">
        <p14:creationId xmlns:p14="http://schemas.microsoft.com/office/powerpoint/2010/main" val="8124090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111327-CC1A-413B-BBAA-7C0521958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rgbClr val="FFCC00"/>
                </a:solidFill>
                <a:latin typeface="Ubuntu" panose="020B0504030602030204" pitchFamily="34" charset="0"/>
              </a:rPr>
              <a:t>Salvataggio su file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AA5894C-2B62-459C-8D8A-658837CC9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dirty="0">
                <a:latin typeface="Ubuntu" panose="020B0504030602030204" pitchFamily="34" charset="0"/>
              </a:rPr>
              <a:t>Creare nel gioco tutte le risorse necessarie in un file permette di: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>
                <a:latin typeface="Ubuntu" panose="020B0504030602030204" pitchFamily="34" charset="0"/>
              </a:rPr>
              <a:t>Modificare al volo degli oggetti senza modificare il codice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>
                <a:latin typeface="Ubuntu" panose="020B0504030602030204" pitchFamily="34" charset="0"/>
              </a:rPr>
              <a:t>Evitare di ricreare ogni volta le stesse risorse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>
                <a:latin typeface="Ubuntu" panose="020B0504030602030204" pitchFamily="34" charset="0"/>
              </a:rPr>
              <a:t>Abbiamo utilizzato l’interfaccia </a:t>
            </a:r>
            <a:r>
              <a:rPr lang="it-IT" dirty="0" err="1">
                <a:solidFill>
                  <a:srgbClr val="7030A0"/>
                </a:solidFill>
                <a:latin typeface="IBM Plex Mono" panose="020B0509050203000203" pitchFamily="49" charset="0"/>
              </a:rPr>
              <a:t>Serializable</a:t>
            </a:r>
            <a:r>
              <a:rPr lang="it-IT" dirty="0"/>
              <a:t> </a:t>
            </a:r>
            <a:r>
              <a:rPr lang="it-IT" dirty="0">
                <a:latin typeface="Ubuntu" panose="020B0504030602030204" pitchFamily="34" charset="0"/>
              </a:rPr>
              <a:t>per serializzare gli oggetti.</a:t>
            </a:r>
          </a:p>
          <a:p>
            <a:pPr marL="0" indent="0">
              <a:buNone/>
            </a:pPr>
            <a:endParaRPr lang="it-IT" dirty="0">
              <a:latin typeface="Ubuntu" panose="020B0504030602030204" pitchFamily="34" charset="0"/>
            </a:endParaRPr>
          </a:p>
          <a:p>
            <a:pPr marL="0" indent="0">
              <a:buNone/>
            </a:pPr>
            <a:r>
              <a:rPr lang="it-IT" dirty="0">
                <a:latin typeface="Ubuntu" panose="020B0504030602030204" pitchFamily="34" charset="0"/>
              </a:rPr>
              <a:t>Personaggi, oggetti, luoghi e combinazioni salvati su file permettono di estendere agevolmente l’avventura.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048490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D4BF76D-55D4-489C-A047-8DEB4F52E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rgbClr val="FFCC00"/>
                </a:solidFill>
                <a:latin typeface="Ubuntu" panose="020B0504030602030204" pitchFamily="34" charset="0"/>
              </a:rPr>
              <a:t>Utilizzo user-</a:t>
            </a:r>
            <a:r>
              <a:rPr lang="it-IT" dirty="0" err="1">
                <a:solidFill>
                  <a:srgbClr val="FFCC00"/>
                </a:solidFill>
                <a:latin typeface="Ubuntu" panose="020B0504030602030204" pitchFamily="34" charset="0"/>
              </a:rPr>
              <a:t>friendly</a:t>
            </a:r>
            <a:endParaRPr lang="it-IT" dirty="0">
              <a:solidFill>
                <a:srgbClr val="FFCC00"/>
              </a:solidFill>
              <a:latin typeface="Ubuntu" panose="020B0504030602030204" pitchFamily="34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D4D3CBA-A47E-48AD-8D82-C0536AEC0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8656" y="1825625"/>
            <a:ext cx="5015144" cy="4351338"/>
          </a:xfrm>
        </p:spPr>
        <p:txBody>
          <a:bodyPr/>
          <a:lstStyle/>
          <a:p>
            <a:pPr marL="0" indent="0">
              <a:buNone/>
            </a:pPr>
            <a:r>
              <a:rPr lang="it-IT" dirty="0">
                <a:latin typeface="Ubuntu" panose="020B0504030602030204" pitchFamily="34" charset="0"/>
              </a:rPr>
              <a:t>E se il gioco non trova i file necessari? Gestendo l’eccezione </a:t>
            </a:r>
            <a:r>
              <a:rPr lang="it-IT" dirty="0" err="1">
                <a:solidFill>
                  <a:schemeClr val="accent5"/>
                </a:solidFill>
                <a:latin typeface="IBM Plex Mono" panose="020B0509050203000203" pitchFamily="49" charset="0"/>
              </a:rPr>
              <a:t>fileNotFound</a:t>
            </a:r>
            <a:r>
              <a:rPr lang="it-IT" dirty="0">
                <a:latin typeface="Ubuntu" panose="020B0504030602030204" pitchFamily="34" charset="0"/>
              </a:rPr>
              <a:t> possiamo creare i file al volo.</a:t>
            </a:r>
          </a:p>
          <a:p>
            <a:pPr marL="0" indent="0">
              <a:buNone/>
            </a:pPr>
            <a:endParaRPr lang="it-IT" dirty="0">
              <a:latin typeface="Ubuntu" panose="020B0504030602030204" pitchFamily="34" charset="0"/>
            </a:endParaRPr>
          </a:p>
          <a:p>
            <a:pPr marL="0" indent="0">
              <a:buNone/>
            </a:pPr>
            <a:r>
              <a:rPr lang="it-IT" dirty="0">
                <a:latin typeface="Ubuntu" panose="020B0504030602030204" pitchFamily="34" charset="0"/>
              </a:rPr>
              <a:t>Una </a:t>
            </a:r>
            <a:r>
              <a:rPr lang="it-IT" dirty="0" err="1">
                <a:latin typeface="Ubuntu" panose="020B0504030602030204" pitchFamily="34" charset="0"/>
              </a:rPr>
              <a:t>dialog</a:t>
            </a:r>
            <a:r>
              <a:rPr lang="it-IT" dirty="0">
                <a:latin typeface="Ubuntu" panose="020B0504030602030204" pitchFamily="34" charset="0"/>
              </a:rPr>
              <a:t> personalizzata rende questo processo semplice ed amichevole.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CB14617C-2902-43F3-93D1-A632A49BAD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767" y="2159270"/>
            <a:ext cx="3249730" cy="2539459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B1B13BD4-292A-478F-B082-03481638AC8D}"/>
              </a:ext>
            </a:extLst>
          </p:cNvPr>
          <p:cNvSpPr txBox="1"/>
          <p:nvPr/>
        </p:nvSpPr>
        <p:spPr>
          <a:xfrm>
            <a:off x="1698945" y="4859534"/>
            <a:ext cx="33273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latin typeface="Ubuntu" panose="020B0504030602030204" pitchFamily="34" charset="0"/>
              </a:rPr>
              <a:t>Immagine d’archivio (credits: D. Spinosa)</a:t>
            </a:r>
          </a:p>
        </p:txBody>
      </p:sp>
    </p:spTree>
    <p:extLst>
      <p:ext uri="{BB962C8B-B14F-4D97-AF65-F5344CB8AC3E}">
        <p14:creationId xmlns:p14="http://schemas.microsoft.com/office/powerpoint/2010/main" val="456583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8B4E990-9889-4B37-A8B0-5AE3C0987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Ubuntu" panose="020B0504030602030204" pitchFamily="34" charset="0"/>
              </a:rPr>
              <a:t>Indice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90468F0-AB39-4782-B5A2-1D6638C63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>
                <a:solidFill>
                  <a:srgbClr val="3399FF"/>
                </a:solidFill>
                <a:latin typeface="Ubuntu" panose="020B0504030602030204" pitchFamily="34" charset="0"/>
              </a:rPr>
              <a:t>Idea alla base del progetto</a:t>
            </a:r>
          </a:p>
          <a:p>
            <a:r>
              <a:rPr lang="it-IT" dirty="0">
                <a:solidFill>
                  <a:srgbClr val="00CC66"/>
                </a:solidFill>
                <a:latin typeface="Ubuntu" panose="020B0504030602030204" pitchFamily="34" charset="0"/>
              </a:rPr>
              <a:t>Architettura del sistema</a:t>
            </a:r>
          </a:p>
          <a:p>
            <a:r>
              <a:rPr lang="it-IT" dirty="0">
                <a:solidFill>
                  <a:srgbClr val="FFCC00"/>
                </a:solidFill>
                <a:latin typeface="Ubuntu" panose="020B0504030602030204" pitchFamily="34" charset="0"/>
              </a:rPr>
              <a:t>Dettagli implementativi</a:t>
            </a:r>
          </a:p>
          <a:p>
            <a:r>
              <a:rPr lang="it-IT" dirty="0">
                <a:solidFill>
                  <a:srgbClr val="7030A0"/>
                </a:solidFill>
                <a:latin typeface="Ubuntu" panose="020B0504030602030204" pitchFamily="34" charset="0"/>
              </a:rPr>
              <a:t>Specifica Algebrica</a:t>
            </a:r>
          </a:p>
        </p:txBody>
      </p:sp>
    </p:spTree>
    <p:extLst>
      <p:ext uri="{BB962C8B-B14F-4D97-AF65-F5344CB8AC3E}">
        <p14:creationId xmlns:p14="http://schemas.microsoft.com/office/powerpoint/2010/main" val="3518606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BB3DAA-0068-4377-B2DB-6366234C7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rgbClr val="FFCC00"/>
                </a:solidFill>
                <a:latin typeface="Ubuntu" panose="020B0504030602030204" pitchFamily="34" charset="0"/>
              </a:rPr>
              <a:t>Menù principale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8593E8F-0244-44EF-81B9-DB260305B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>
                <a:latin typeface="Ubuntu" panose="020B0504030602030204" pitchFamily="34" charset="0"/>
              </a:rPr>
              <a:t>Chi gioca per la prima volta ad un avventura testuale spesso non conosce i comandi, le azioni possibili…</a:t>
            </a:r>
          </a:p>
          <a:p>
            <a:pPr marL="0" indent="0">
              <a:buNone/>
            </a:pPr>
            <a:r>
              <a:rPr lang="it-IT" dirty="0">
                <a:latin typeface="Ubuntu" panose="020B0504030602030204" pitchFamily="34" charset="0"/>
              </a:rPr>
              <a:t>Inserire un comando «aiuto» era un’opzione </a:t>
            </a:r>
            <a:r>
              <a:rPr lang="it-IT" i="1" dirty="0">
                <a:latin typeface="Ubuntu" panose="020B0504030602030204" pitchFamily="34" charset="0"/>
              </a:rPr>
              <a:t>(brutta).</a:t>
            </a:r>
          </a:p>
          <a:p>
            <a:pPr marL="0" indent="0">
              <a:buNone/>
            </a:pPr>
            <a:r>
              <a:rPr lang="it-IT" dirty="0">
                <a:latin typeface="Ubuntu" panose="020B0504030602030204" pitchFamily="34" charset="0"/>
              </a:rPr>
              <a:t>Aver creato un menù principale ci permette di aggiungere, oltre ad una breve guida al gioco, anche altre opzioni come i riconoscimenti ecc.</a:t>
            </a:r>
          </a:p>
          <a:p>
            <a:pPr marL="0" indent="0">
              <a:buNone/>
            </a:pPr>
            <a:r>
              <a:rPr lang="it-IT" dirty="0">
                <a:latin typeface="Ubuntu" panose="020B0504030602030204" pitchFamily="34" charset="0"/>
              </a:rPr>
              <a:t>Inoltre trovarsi davanti un menù rispetto al gioco vero e proprio è meno traumatico per il giocatore inesperto. </a:t>
            </a:r>
          </a:p>
        </p:txBody>
      </p:sp>
    </p:spTree>
    <p:extLst>
      <p:ext uri="{BB962C8B-B14F-4D97-AF65-F5344CB8AC3E}">
        <p14:creationId xmlns:p14="http://schemas.microsoft.com/office/powerpoint/2010/main" val="35189741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D63AE22-55C6-4007-844C-ACC9611C3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rgbClr val="FFCC00"/>
                </a:solidFill>
                <a:latin typeface="Ubuntu" panose="020B0504030602030204" pitchFamily="34" charset="0"/>
              </a:rPr>
              <a:t>Localizzazione</a:t>
            </a:r>
            <a:r>
              <a:rPr lang="it-IT" dirty="0">
                <a:latin typeface="Ubuntu" panose="020B0504030602030204" pitchFamily="34" charset="0"/>
              </a:rPr>
              <a:t>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43ABF21-9E51-4049-95E4-53852C589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>
                <a:latin typeface="Ubuntu" panose="020B0504030602030204" pitchFamily="34" charset="0"/>
              </a:rPr>
              <a:t>I giochi più belli, come il nostro, vengono rilasciati anche in paesi diversi da quello di origine.</a:t>
            </a:r>
          </a:p>
          <a:p>
            <a:pPr marL="0" indent="0">
              <a:buNone/>
            </a:pPr>
            <a:endParaRPr lang="it-IT" dirty="0">
              <a:latin typeface="Ubuntu" panose="020B0504030602030204" pitchFamily="34" charset="0"/>
            </a:endParaRPr>
          </a:p>
          <a:p>
            <a:pPr marL="0" indent="0">
              <a:buNone/>
            </a:pPr>
            <a:r>
              <a:rPr lang="it-IT" dirty="0">
                <a:latin typeface="Ubuntu" panose="020B0504030602030204" pitchFamily="34" charset="0"/>
              </a:rPr>
              <a:t>I dialoghi e le descrizioni in classi separate rendono la localizzazione in altre lingue un gioco da ragazzi.</a:t>
            </a:r>
          </a:p>
          <a:p>
            <a:pPr marL="0" indent="0">
              <a:buNone/>
            </a:pPr>
            <a:endParaRPr lang="it-IT" dirty="0">
              <a:latin typeface="Ubuntu" panose="020B0504030602030204" pitchFamily="34" charset="0"/>
            </a:endParaRPr>
          </a:p>
          <a:p>
            <a:pPr marL="0" indent="0">
              <a:buNone/>
            </a:pPr>
            <a:r>
              <a:rPr lang="it-IT" dirty="0">
                <a:latin typeface="Ubuntu" panose="020B0504030602030204" pitchFamily="34" charset="0"/>
              </a:rPr>
              <a:t>Anche il </a:t>
            </a:r>
            <a:r>
              <a:rPr lang="it-IT" dirty="0" err="1">
                <a:latin typeface="Ubuntu" panose="020B0504030602030204" pitchFamily="34" charset="0"/>
              </a:rPr>
              <a:t>parser</a:t>
            </a:r>
            <a:r>
              <a:rPr lang="it-IT" dirty="0">
                <a:latin typeface="Ubuntu" panose="020B0504030602030204" pitchFamily="34" charset="0"/>
              </a:rPr>
              <a:t> e il gestore messaggi si possono estendere per riconoscere altre lingue.</a:t>
            </a:r>
          </a:p>
        </p:txBody>
      </p:sp>
    </p:spTree>
    <p:extLst>
      <p:ext uri="{BB962C8B-B14F-4D97-AF65-F5344CB8AC3E}">
        <p14:creationId xmlns:p14="http://schemas.microsoft.com/office/powerpoint/2010/main" val="11991470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AEE12F-9C09-464F-9905-C77692D33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rgbClr val="7030A0"/>
                </a:solidFill>
                <a:latin typeface="Ubuntu" panose="020B0504030602030204" pitchFamily="34" charset="0"/>
              </a:rPr>
              <a:t>Specifica Algebrica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618438E-9D06-4F9D-884A-3F9DBA6D6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it-IT" dirty="0">
                <a:latin typeface="Ubuntu" panose="020B0504030602030204" pitchFamily="34" charset="0"/>
              </a:rPr>
              <a:t>Specifica sintattica</a:t>
            </a:r>
          </a:p>
          <a:p>
            <a:pPr marL="0" indent="0">
              <a:buNone/>
            </a:pPr>
            <a:r>
              <a:rPr lang="it-IT" dirty="0">
                <a:latin typeface="Ubuntu" panose="020B0504030602030204" pitchFamily="34" charset="0"/>
              </a:rPr>
              <a:t>SORTS: </a:t>
            </a:r>
            <a:r>
              <a:rPr lang="it-IT" dirty="0" err="1">
                <a:latin typeface="Ubuntu" panose="020B0504030602030204" pitchFamily="34" charset="0"/>
              </a:rPr>
              <a:t>HashMap</a:t>
            </a:r>
            <a:r>
              <a:rPr lang="it-IT" dirty="0">
                <a:latin typeface="Ubuntu" panose="020B0504030602030204" pitchFamily="34" charset="0"/>
              </a:rPr>
              <a:t>, </a:t>
            </a:r>
            <a:r>
              <a:rPr lang="it-IT" dirty="0" err="1">
                <a:latin typeface="Ubuntu" panose="020B0504030602030204" pitchFamily="34" charset="0"/>
              </a:rPr>
              <a:t>String</a:t>
            </a:r>
            <a:r>
              <a:rPr lang="it-IT" dirty="0">
                <a:latin typeface="Ubuntu" panose="020B0504030602030204" pitchFamily="34" charset="0"/>
              </a:rPr>
              <a:t>, </a:t>
            </a:r>
            <a:r>
              <a:rPr lang="it-IT" dirty="0" err="1">
                <a:latin typeface="Ubuntu" panose="020B0504030602030204" pitchFamily="34" charset="0"/>
              </a:rPr>
              <a:t>boolean</a:t>
            </a:r>
            <a:r>
              <a:rPr lang="it-IT" dirty="0">
                <a:latin typeface="Ubuntu" panose="020B0504030602030204" pitchFamily="34" charset="0"/>
              </a:rPr>
              <a:t>, </a:t>
            </a:r>
            <a:r>
              <a:rPr lang="it-IT" dirty="0" err="1">
                <a:latin typeface="Ubuntu" panose="020B0504030602030204" pitchFamily="34" charset="0"/>
              </a:rPr>
              <a:t>CommandType</a:t>
            </a:r>
            <a:r>
              <a:rPr lang="it-IT" dirty="0">
                <a:latin typeface="Ubuntu" panose="020B0504030602030204" pitchFamily="34" charset="0"/>
              </a:rPr>
              <a:t>, Set</a:t>
            </a:r>
          </a:p>
          <a:p>
            <a:pPr marL="0" indent="0">
              <a:buNone/>
            </a:pPr>
            <a:r>
              <a:rPr lang="it-IT" dirty="0" err="1">
                <a:latin typeface="Ubuntu" panose="020B0504030602030204" pitchFamily="34" charset="0"/>
              </a:rPr>
              <a:t>Prepositions</a:t>
            </a:r>
            <a:r>
              <a:rPr lang="it-IT" dirty="0">
                <a:latin typeface="Ubuntu" panose="020B0504030602030204" pitchFamily="34" charset="0"/>
              </a:rPr>
              <a:t>() =&gt; </a:t>
            </a:r>
            <a:r>
              <a:rPr lang="it-IT" dirty="0" err="1">
                <a:latin typeface="Ubuntu" panose="020B0504030602030204" pitchFamily="34" charset="0"/>
              </a:rPr>
              <a:t>HashMap</a:t>
            </a:r>
            <a:endParaRPr lang="it-IT" dirty="0">
              <a:latin typeface="Ubuntu" panose="020B0504030602030204" pitchFamily="34" charset="0"/>
            </a:endParaRPr>
          </a:p>
          <a:p>
            <a:pPr marL="0" indent="0">
              <a:buNone/>
            </a:pPr>
            <a:r>
              <a:rPr lang="it-IT" dirty="0" err="1">
                <a:latin typeface="Ubuntu" panose="020B0504030602030204" pitchFamily="34" charset="0"/>
              </a:rPr>
              <a:t>AddPreposition</a:t>
            </a:r>
            <a:r>
              <a:rPr lang="it-IT" dirty="0">
                <a:latin typeface="Ubuntu" panose="020B0504030602030204" pitchFamily="34" charset="0"/>
              </a:rPr>
              <a:t>(</a:t>
            </a:r>
            <a:r>
              <a:rPr lang="it-IT" dirty="0" err="1">
                <a:latin typeface="Ubuntu" panose="020B0504030602030204" pitchFamily="34" charset="0"/>
              </a:rPr>
              <a:t>HashMap</a:t>
            </a:r>
            <a:r>
              <a:rPr lang="it-IT" dirty="0">
                <a:latin typeface="Ubuntu" panose="020B0504030602030204" pitchFamily="34" charset="0"/>
              </a:rPr>
              <a:t>, </a:t>
            </a:r>
            <a:r>
              <a:rPr lang="it-IT" dirty="0" err="1">
                <a:latin typeface="Ubuntu" panose="020B0504030602030204" pitchFamily="34" charset="0"/>
              </a:rPr>
              <a:t>String</a:t>
            </a:r>
            <a:r>
              <a:rPr lang="it-IT" dirty="0">
                <a:latin typeface="Ubuntu" panose="020B0504030602030204" pitchFamily="34" charset="0"/>
              </a:rPr>
              <a:t>, Set&lt;</a:t>
            </a:r>
            <a:r>
              <a:rPr lang="it-IT" dirty="0" err="1">
                <a:latin typeface="Ubuntu" panose="020B0504030602030204" pitchFamily="34" charset="0"/>
              </a:rPr>
              <a:t>CommandType</a:t>
            </a:r>
            <a:r>
              <a:rPr lang="it-IT" dirty="0">
                <a:latin typeface="Ubuntu" panose="020B0504030602030204" pitchFamily="34" charset="0"/>
              </a:rPr>
              <a:t>&gt;) =&gt; </a:t>
            </a:r>
            <a:r>
              <a:rPr lang="it-IT" dirty="0" err="1">
                <a:latin typeface="Ubuntu" panose="020B0504030602030204" pitchFamily="34" charset="0"/>
              </a:rPr>
              <a:t>HashMap</a:t>
            </a:r>
            <a:endParaRPr lang="it-IT" dirty="0">
              <a:latin typeface="Ubuntu" panose="020B0504030602030204" pitchFamily="34" charset="0"/>
            </a:endParaRPr>
          </a:p>
          <a:p>
            <a:pPr marL="0" indent="0">
              <a:buNone/>
            </a:pPr>
            <a:r>
              <a:rPr lang="it-IT" dirty="0">
                <a:latin typeface="Ubuntu" panose="020B0504030602030204" pitchFamily="34" charset="0"/>
              </a:rPr>
              <a:t>OPERATIONS</a:t>
            </a:r>
          </a:p>
          <a:p>
            <a:pPr marL="0" indent="0">
              <a:buNone/>
            </a:pPr>
            <a:r>
              <a:rPr lang="it-IT" dirty="0" err="1">
                <a:latin typeface="Ubuntu" panose="020B0504030602030204" pitchFamily="34" charset="0"/>
              </a:rPr>
              <a:t>isGoodCombination</a:t>
            </a:r>
            <a:r>
              <a:rPr lang="it-IT" dirty="0">
                <a:latin typeface="Ubuntu" panose="020B0504030602030204" pitchFamily="34" charset="0"/>
              </a:rPr>
              <a:t>(</a:t>
            </a:r>
            <a:r>
              <a:rPr lang="it-IT" dirty="0" err="1">
                <a:latin typeface="Ubuntu" panose="020B0504030602030204" pitchFamily="34" charset="0"/>
              </a:rPr>
              <a:t>HashMap</a:t>
            </a:r>
            <a:r>
              <a:rPr lang="it-IT" dirty="0">
                <a:latin typeface="Ubuntu" panose="020B0504030602030204" pitchFamily="34" charset="0"/>
              </a:rPr>
              <a:t>, </a:t>
            </a:r>
            <a:r>
              <a:rPr lang="it-IT" dirty="0" err="1">
                <a:latin typeface="Ubuntu" panose="020B0504030602030204" pitchFamily="34" charset="0"/>
              </a:rPr>
              <a:t>String</a:t>
            </a:r>
            <a:r>
              <a:rPr lang="it-IT" dirty="0">
                <a:latin typeface="Ubuntu" panose="020B0504030602030204" pitchFamily="34" charset="0"/>
              </a:rPr>
              <a:t>, </a:t>
            </a:r>
            <a:r>
              <a:rPr lang="it-IT" dirty="0" err="1">
                <a:latin typeface="Ubuntu" panose="020B0504030602030204" pitchFamily="34" charset="0"/>
              </a:rPr>
              <a:t>CommandType</a:t>
            </a:r>
            <a:r>
              <a:rPr lang="it-IT" dirty="0">
                <a:latin typeface="Ubuntu" panose="020B0504030602030204" pitchFamily="34" charset="0"/>
              </a:rPr>
              <a:t>) =&gt; </a:t>
            </a:r>
            <a:r>
              <a:rPr lang="it-IT" dirty="0" err="1">
                <a:latin typeface="Ubuntu" panose="020B0504030602030204" pitchFamily="34" charset="0"/>
              </a:rPr>
              <a:t>boolean</a:t>
            </a:r>
            <a:endParaRPr lang="it-IT" dirty="0">
              <a:latin typeface="Ubuntu" panose="020B0504030602030204" pitchFamily="34" charset="0"/>
            </a:endParaRPr>
          </a:p>
          <a:p>
            <a:pPr marL="0" indent="0">
              <a:buNone/>
            </a:pPr>
            <a:r>
              <a:rPr lang="it-IT" dirty="0" err="1">
                <a:latin typeface="Ubuntu" panose="020B0504030602030204" pitchFamily="34" charset="0"/>
              </a:rPr>
              <a:t>isPreposition</a:t>
            </a:r>
            <a:r>
              <a:rPr lang="it-IT" dirty="0">
                <a:latin typeface="Ubuntu" panose="020B0504030602030204" pitchFamily="34" charset="0"/>
              </a:rPr>
              <a:t>(</a:t>
            </a:r>
            <a:r>
              <a:rPr lang="it-IT" dirty="0" err="1">
                <a:latin typeface="Ubuntu" panose="020B0504030602030204" pitchFamily="34" charset="0"/>
              </a:rPr>
              <a:t>HashMap</a:t>
            </a:r>
            <a:r>
              <a:rPr lang="it-IT" dirty="0">
                <a:latin typeface="Ubuntu" panose="020B0504030602030204" pitchFamily="34" charset="0"/>
              </a:rPr>
              <a:t>, </a:t>
            </a:r>
            <a:r>
              <a:rPr lang="it-IT" dirty="0" err="1">
                <a:latin typeface="Ubuntu" panose="020B0504030602030204" pitchFamily="34" charset="0"/>
              </a:rPr>
              <a:t>String</a:t>
            </a:r>
            <a:r>
              <a:rPr lang="it-IT" dirty="0">
                <a:latin typeface="Ubuntu" panose="020B0504030602030204" pitchFamily="34" charset="0"/>
              </a:rPr>
              <a:t>) =&gt; </a:t>
            </a:r>
            <a:r>
              <a:rPr lang="it-IT" dirty="0" err="1">
                <a:latin typeface="Ubuntu" panose="020B0504030602030204" pitchFamily="34" charset="0"/>
              </a:rPr>
              <a:t>boolean</a:t>
            </a:r>
            <a:endParaRPr lang="it-IT" dirty="0">
              <a:latin typeface="Ubuntu" panose="020B0504030602030204" pitchFamily="34" charset="0"/>
            </a:endParaRPr>
          </a:p>
          <a:p>
            <a:pPr marL="0" indent="0">
              <a:buNone/>
            </a:pPr>
            <a:r>
              <a:rPr lang="it-IT" dirty="0" err="1">
                <a:latin typeface="Ubuntu" panose="020B0504030602030204" pitchFamily="34" charset="0"/>
              </a:rPr>
              <a:t>removePreposition</a:t>
            </a:r>
            <a:r>
              <a:rPr lang="it-IT" dirty="0">
                <a:latin typeface="Ubuntu" panose="020B0504030602030204" pitchFamily="34" charset="0"/>
              </a:rPr>
              <a:t>(</a:t>
            </a:r>
            <a:r>
              <a:rPr lang="it-IT" dirty="0" err="1">
                <a:latin typeface="Ubuntu" panose="020B0504030602030204" pitchFamily="34" charset="0"/>
              </a:rPr>
              <a:t>HashMap</a:t>
            </a:r>
            <a:r>
              <a:rPr lang="it-IT" dirty="0">
                <a:latin typeface="Ubuntu" panose="020B0504030602030204" pitchFamily="34" charset="0"/>
              </a:rPr>
              <a:t>, </a:t>
            </a:r>
            <a:r>
              <a:rPr lang="it-IT" dirty="0" err="1">
                <a:latin typeface="Ubuntu" panose="020B0504030602030204" pitchFamily="34" charset="0"/>
              </a:rPr>
              <a:t>String</a:t>
            </a:r>
            <a:r>
              <a:rPr lang="it-IT" dirty="0">
                <a:latin typeface="Ubuntu" panose="020B0504030602030204" pitchFamily="34" charset="0"/>
              </a:rPr>
              <a:t>) =&gt; </a:t>
            </a:r>
            <a:r>
              <a:rPr lang="it-IT" dirty="0" err="1">
                <a:latin typeface="Ubuntu" panose="020B0504030602030204" pitchFamily="34" charset="0"/>
              </a:rPr>
              <a:t>HashMap</a:t>
            </a:r>
            <a:endParaRPr lang="it-IT" dirty="0">
              <a:latin typeface="Ubuntu" panose="020B0504030602030204" pitchFamily="34" charset="0"/>
            </a:endParaRPr>
          </a:p>
          <a:p>
            <a:pPr marL="0" indent="0">
              <a:buNone/>
            </a:pPr>
            <a:r>
              <a:rPr lang="it-IT" dirty="0" err="1">
                <a:latin typeface="Ubuntu" panose="020B0504030602030204" pitchFamily="34" charset="0"/>
              </a:rPr>
              <a:t>isEmpty</a:t>
            </a:r>
            <a:r>
              <a:rPr lang="it-IT" dirty="0">
                <a:latin typeface="Ubuntu" panose="020B0504030602030204" pitchFamily="34" charset="0"/>
              </a:rPr>
              <a:t>(</a:t>
            </a:r>
            <a:r>
              <a:rPr lang="it-IT" dirty="0" err="1">
                <a:latin typeface="Ubuntu" panose="020B0504030602030204" pitchFamily="34" charset="0"/>
              </a:rPr>
              <a:t>HashMap</a:t>
            </a:r>
            <a:r>
              <a:rPr lang="it-IT" dirty="0">
                <a:latin typeface="Ubuntu" panose="020B0504030602030204" pitchFamily="34" charset="0"/>
              </a:rPr>
              <a:t>) =&gt; </a:t>
            </a:r>
            <a:r>
              <a:rPr lang="it-IT" dirty="0" err="1">
                <a:latin typeface="Ubuntu" panose="020B0504030602030204" pitchFamily="34" charset="0"/>
              </a:rPr>
              <a:t>boolean</a:t>
            </a:r>
            <a:endParaRPr lang="it-IT" dirty="0"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16104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220B2F-5F92-4005-9C16-825A38F3E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rgbClr val="7030A0"/>
                </a:solidFill>
                <a:latin typeface="Ubuntu" panose="020B0504030602030204" pitchFamily="34" charset="0"/>
              </a:rPr>
              <a:t>Specifica Algebrica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C316637-19D8-44A1-A212-21ADC88FE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>
                <a:latin typeface="Ubuntu" panose="020B0504030602030204" pitchFamily="34" charset="0"/>
              </a:rPr>
              <a:t>Specifica semantica</a:t>
            </a:r>
          </a:p>
          <a:p>
            <a:pPr marL="0" indent="0">
              <a:buNone/>
            </a:pPr>
            <a:r>
              <a:rPr lang="it-IT" dirty="0">
                <a:latin typeface="Ubuntu" panose="020B0504030602030204" pitchFamily="34" charset="0"/>
              </a:rPr>
              <a:t>Il dominio </a:t>
            </a:r>
            <a:r>
              <a:rPr lang="it-IT" dirty="0" err="1">
                <a:latin typeface="Ubuntu" panose="020B0504030602030204" pitchFamily="34" charset="0"/>
              </a:rPr>
              <a:t>Prepositions</a:t>
            </a:r>
            <a:r>
              <a:rPr lang="it-IT" dirty="0">
                <a:latin typeface="Ubuntu" panose="020B0504030602030204" pitchFamily="34" charset="0"/>
              </a:rPr>
              <a:t> è una </a:t>
            </a:r>
            <a:r>
              <a:rPr lang="it-IT" dirty="0" err="1">
                <a:latin typeface="Ubuntu" panose="020B0504030602030204" pitchFamily="34" charset="0"/>
              </a:rPr>
              <a:t>HashMap</a:t>
            </a:r>
            <a:r>
              <a:rPr lang="it-IT" dirty="0">
                <a:latin typeface="Ubuntu" panose="020B0504030602030204" pitchFamily="34" charset="0"/>
              </a:rPr>
              <a:t> che contiene l’insieme di coppie (</a:t>
            </a:r>
            <a:r>
              <a:rPr lang="it-IT" dirty="0" err="1">
                <a:latin typeface="Ubuntu" panose="020B0504030602030204" pitchFamily="34" charset="0"/>
              </a:rPr>
              <a:t>String</a:t>
            </a:r>
            <a:r>
              <a:rPr lang="it-IT" dirty="0">
                <a:latin typeface="Ubuntu" panose="020B0504030602030204" pitchFamily="34" charset="0"/>
              </a:rPr>
              <a:t>, Set&lt;</a:t>
            </a:r>
            <a:r>
              <a:rPr lang="it-IT" dirty="0" err="1">
                <a:latin typeface="Ubuntu" panose="020B0504030602030204" pitchFamily="34" charset="0"/>
              </a:rPr>
              <a:t>CommandType</a:t>
            </a:r>
            <a:r>
              <a:rPr lang="it-IT" dirty="0">
                <a:latin typeface="Ubuntu" panose="020B0504030602030204" pitchFamily="34" charset="0"/>
              </a:rPr>
              <a:t>&gt;) dove </a:t>
            </a:r>
            <a:r>
              <a:rPr lang="it-IT" dirty="0" err="1">
                <a:latin typeface="Ubuntu" panose="020B0504030602030204" pitchFamily="34" charset="0"/>
              </a:rPr>
              <a:t>String</a:t>
            </a:r>
            <a:r>
              <a:rPr lang="it-IT" dirty="0">
                <a:latin typeface="Ubuntu" panose="020B0504030602030204" pitchFamily="34" charset="0"/>
              </a:rPr>
              <a:t> rappresenta una preposizione ed è il valore chiave, mentre Set&lt;</a:t>
            </a:r>
            <a:r>
              <a:rPr lang="it-IT" dirty="0" err="1">
                <a:latin typeface="Ubuntu" panose="020B0504030602030204" pitchFamily="34" charset="0"/>
              </a:rPr>
              <a:t>CommandType</a:t>
            </a:r>
            <a:r>
              <a:rPr lang="it-IT" dirty="0">
                <a:latin typeface="Ubuntu" panose="020B0504030602030204" pitchFamily="34" charset="0"/>
              </a:rPr>
              <a:t>&gt; rappresenta i comandi su cui quella preposizione è ammessa ed è il valore della chiave.</a:t>
            </a:r>
          </a:p>
          <a:p>
            <a:pPr marL="0" indent="0">
              <a:buNone/>
            </a:pPr>
            <a:r>
              <a:rPr lang="it-IT" dirty="0" err="1">
                <a:latin typeface="Ubuntu" panose="020B0504030602030204" pitchFamily="34" charset="0"/>
              </a:rPr>
              <a:t>CommandType</a:t>
            </a:r>
            <a:r>
              <a:rPr lang="it-IT" dirty="0">
                <a:latin typeface="Ubuntu" panose="020B0504030602030204" pitchFamily="34" charset="0"/>
              </a:rPr>
              <a:t> rappresenta un comando</a:t>
            </a:r>
          </a:p>
        </p:txBody>
      </p:sp>
    </p:spTree>
    <p:extLst>
      <p:ext uri="{BB962C8B-B14F-4D97-AF65-F5344CB8AC3E}">
        <p14:creationId xmlns:p14="http://schemas.microsoft.com/office/powerpoint/2010/main" val="23629926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C0374D-2813-4C79-B432-20AE23C29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rgbClr val="7030A0"/>
                </a:solidFill>
                <a:latin typeface="Ubuntu" panose="020B0504030602030204" pitchFamily="34" charset="0"/>
              </a:rPr>
              <a:t>Specifica Algebrica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995D6FC-180D-43B5-A99B-EE932E6B9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2000" dirty="0">
                <a:latin typeface="Ubuntu" panose="020B0504030602030204" pitchFamily="34" charset="0"/>
              </a:rPr>
              <a:t>DECLARE H: </a:t>
            </a:r>
            <a:r>
              <a:rPr lang="it-IT" sz="2000" dirty="0" err="1">
                <a:latin typeface="Ubuntu" panose="020B0504030602030204" pitchFamily="34" charset="0"/>
              </a:rPr>
              <a:t>HashMap</a:t>
            </a:r>
            <a:r>
              <a:rPr lang="it-IT" sz="2000" dirty="0">
                <a:latin typeface="Ubuntu" panose="020B0504030602030204" pitchFamily="34" charset="0"/>
              </a:rPr>
              <a:t>, a, </a:t>
            </a:r>
            <a:r>
              <a:rPr lang="it-IT" sz="2000" dirty="0" err="1">
                <a:latin typeface="Ubuntu" panose="020B0504030602030204" pitchFamily="34" charset="0"/>
              </a:rPr>
              <a:t>a’</a:t>
            </a:r>
            <a:r>
              <a:rPr lang="it-IT" sz="2000" dirty="0">
                <a:latin typeface="Ubuntu" panose="020B0504030602030204" pitchFamily="34" charset="0"/>
              </a:rPr>
              <a:t>: </a:t>
            </a:r>
            <a:r>
              <a:rPr lang="it-IT" sz="2000" dirty="0" err="1">
                <a:latin typeface="Ubuntu" panose="020B0504030602030204" pitchFamily="34" charset="0"/>
              </a:rPr>
              <a:t>String</a:t>
            </a:r>
            <a:r>
              <a:rPr lang="it-IT" sz="2000" dirty="0">
                <a:latin typeface="Ubuntu" panose="020B0504030602030204" pitchFamily="34" charset="0"/>
              </a:rPr>
              <a:t>, </a:t>
            </a:r>
            <a:r>
              <a:rPr lang="it-IT" sz="2000" dirty="0" err="1">
                <a:latin typeface="Ubuntu" panose="020B0504030602030204" pitchFamily="34" charset="0"/>
              </a:rPr>
              <a:t>commands</a:t>
            </a:r>
            <a:r>
              <a:rPr lang="it-IT" sz="2000" dirty="0">
                <a:latin typeface="Ubuntu" panose="020B0504030602030204" pitchFamily="34" charset="0"/>
              </a:rPr>
              <a:t>: Set&lt;</a:t>
            </a:r>
            <a:r>
              <a:rPr lang="it-IT" sz="2000" dirty="0" err="1">
                <a:latin typeface="Ubuntu" panose="020B0504030602030204" pitchFamily="34" charset="0"/>
              </a:rPr>
              <a:t>CommandType</a:t>
            </a:r>
            <a:r>
              <a:rPr lang="it-IT" sz="2000" dirty="0">
                <a:latin typeface="Ubuntu" panose="020B0504030602030204" pitchFamily="34" charset="0"/>
              </a:rPr>
              <a:t>&gt;, c’: </a:t>
            </a:r>
            <a:r>
              <a:rPr lang="it-IT" sz="2000" dirty="0" err="1">
                <a:latin typeface="Ubuntu" panose="020B0504030602030204" pitchFamily="34" charset="0"/>
              </a:rPr>
              <a:t>CommandType</a:t>
            </a:r>
            <a:endParaRPr lang="it-IT" sz="2000" dirty="0">
              <a:latin typeface="Ubuntu" panose="020B0504030602030204" pitchFamily="34" charset="0"/>
            </a:endParaRPr>
          </a:p>
          <a:p>
            <a:pPr marL="0" indent="0">
              <a:buNone/>
            </a:pPr>
            <a:endParaRPr lang="it-IT" dirty="0"/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AB1B002C-B52D-478C-B419-6429CEBE28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0160412"/>
              </p:ext>
            </p:extLst>
          </p:nvPr>
        </p:nvGraphicFramePr>
        <p:xfrm>
          <a:off x="838201" y="2549236"/>
          <a:ext cx="10411690" cy="38515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70203">
                  <a:extLst>
                    <a:ext uri="{9D8B030D-6E8A-4147-A177-3AD203B41FA5}">
                      <a16:colId xmlns:a16="http://schemas.microsoft.com/office/drawing/2014/main" val="2015905379"/>
                    </a:ext>
                  </a:extLst>
                </a:gridCol>
                <a:gridCol w="3470203">
                  <a:extLst>
                    <a:ext uri="{9D8B030D-6E8A-4147-A177-3AD203B41FA5}">
                      <a16:colId xmlns:a16="http://schemas.microsoft.com/office/drawing/2014/main" val="4116832390"/>
                    </a:ext>
                  </a:extLst>
                </a:gridCol>
                <a:gridCol w="3471284">
                  <a:extLst>
                    <a:ext uri="{9D8B030D-6E8A-4147-A177-3AD203B41FA5}">
                      <a16:colId xmlns:a16="http://schemas.microsoft.com/office/drawing/2014/main" val="829487915"/>
                    </a:ext>
                  </a:extLst>
                </a:gridCol>
              </a:tblGrid>
              <a:tr h="3125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200" dirty="0">
                          <a:effectLst/>
                          <a:latin typeface="Ubuntu" panose="020B0504030602030204" pitchFamily="34" charset="0"/>
                        </a:rPr>
                        <a:t>OSSERVAZIONI</a:t>
                      </a:r>
                      <a:endParaRPr lang="it-IT" sz="1200" dirty="0">
                        <a:effectLst/>
                        <a:latin typeface="Ubuntu" panose="020B05040306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  <a:latin typeface="Ubuntu" panose="020B0504030602030204" pitchFamily="34" charset="0"/>
                        </a:rPr>
                        <a:t>Prepositions</a:t>
                      </a:r>
                      <a:endParaRPr lang="it-IT" sz="1200">
                        <a:effectLst/>
                        <a:latin typeface="Ubuntu" panose="020B05040306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  <a:latin typeface="Ubuntu" panose="020B0504030602030204" pitchFamily="34" charset="0"/>
                        </a:rPr>
                        <a:t>addPreposition(H, a, commands)</a:t>
                      </a:r>
                      <a:endParaRPr lang="it-IT" sz="1200">
                        <a:effectLst/>
                        <a:latin typeface="Ubuntu" panose="020B05040306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91284105"/>
                  </a:ext>
                </a:extLst>
              </a:tr>
              <a:tr h="129350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400" dirty="0" err="1">
                          <a:effectLst/>
                          <a:latin typeface="Ubuntu" panose="020B0504030602030204" pitchFamily="34" charset="0"/>
                        </a:rPr>
                        <a:t>isGoodCombination</a:t>
                      </a:r>
                      <a:r>
                        <a:rPr lang="it-IT" sz="1400" dirty="0">
                          <a:effectLst/>
                          <a:latin typeface="Ubuntu" panose="020B0504030602030204" pitchFamily="34" charset="0"/>
                        </a:rPr>
                        <a:t>(H’, </a:t>
                      </a:r>
                      <a:r>
                        <a:rPr lang="it-IT" sz="1400" dirty="0" err="1">
                          <a:effectLst/>
                          <a:latin typeface="Ubuntu" panose="020B0504030602030204" pitchFamily="34" charset="0"/>
                        </a:rPr>
                        <a:t>a’</a:t>
                      </a:r>
                      <a:r>
                        <a:rPr lang="it-IT" sz="1400" dirty="0">
                          <a:effectLst/>
                          <a:latin typeface="Ubuntu" panose="020B0504030602030204" pitchFamily="34" charset="0"/>
                        </a:rPr>
                        <a:t>, c’)</a:t>
                      </a:r>
                      <a:endParaRPr lang="it-IT" sz="1400" dirty="0">
                        <a:effectLst/>
                        <a:latin typeface="Ubuntu" panose="020B05040306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400" dirty="0">
                          <a:effectLst/>
                          <a:latin typeface="Ubuntu" panose="020B0504030602030204" pitchFamily="34" charset="0"/>
                        </a:rPr>
                        <a:t>false</a:t>
                      </a:r>
                      <a:endParaRPr lang="it-IT" sz="1400" dirty="0">
                        <a:effectLst/>
                        <a:latin typeface="Ubuntu" panose="020B05040306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400" dirty="0" err="1">
                          <a:effectLst/>
                          <a:latin typeface="Ubuntu" panose="020B0504030602030204" pitchFamily="34" charset="0"/>
                        </a:rPr>
                        <a:t>If</a:t>
                      </a:r>
                      <a:r>
                        <a:rPr lang="it-IT" sz="1400" dirty="0">
                          <a:effectLst/>
                          <a:latin typeface="Ubuntu" panose="020B0504030602030204" pitchFamily="34" charset="0"/>
                        </a:rPr>
                        <a:t>(a=</a:t>
                      </a:r>
                      <a:r>
                        <a:rPr lang="it-IT" sz="1400" dirty="0" err="1">
                          <a:effectLst/>
                          <a:latin typeface="Ubuntu" panose="020B0504030602030204" pitchFamily="34" charset="0"/>
                        </a:rPr>
                        <a:t>a’</a:t>
                      </a:r>
                      <a:r>
                        <a:rPr lang="it-IT" sz="1400" dirty="0">
                          <a:effectLst/>
                          <a:latin typeface="Ubuntu" panose="020B0504030602030204" pitchFamily="34" charset="0"/>
                        </a:rPr>
                        <a:t>) </a:t>
                      </a:r>
                      <a:r>
                        <a:rPr lang="it-IT" sz="1400" dirty="0" err="1">
                          <a:effectLst/>
                          <a:latin typeface="Ubuntu" panose="020B0504030602030204" pitchFamily="34" charset="0"/>
                        </a:rPr>
                        <a:t>then</a:t>
                      </a:r>
                      <a:r>
                        <a:rPr lang="it-IT" sz="1400" dirty="0">
                          <a:effectLst/>
                          <a:latin typeface="Ubuntu" panose="020B0504030602030204" pitchFamily="34" charset="0"/>
                        </a:rPr>
                        <a:t> </a:t>
                      </a:r>
                      <a:r>
                        <a:rPr lang="it-IT" sz="1400" dirty="0" err="1">
                          <a:effectLst/>
                          <a:latin typeface="Ubuntu" panose="020B0504030602030204" pitchFamily="34" charset="0"/>
                        </a:rPr>
                        <a:t>if</a:t>
                      </a:r>
                      <a:r>
                        <a:rPr lang="it-IT" sz="1400" dirty="0">
                          <a:effectLst/>
                          <a:latin typeface="Ubuntu" panose="020B0504030602030204" pitchFamily="34" charset="0"/>
                        </a:rPr>
                        <a:t>(</a:t>
                      </a:r>
                      <a:r>
                        <a:rPr lang="it-IT" sz="1400" dirty="0" err="1">
                          <a:effectLst/>
                          <a:latin typeface="Ubuntu" panose="020B0504030602030204" pitchFamily="34" charset="0"/>
                        </a:rPr>
                        <a:t>commands.contains</a:t>
                      </a:r>
                      <a:r>
                        <a:rPr lang="it-IT" sz="1400" dirty="0">
                          <a:effectLst/>
                          <a:latin typeface="Ubuntu" panose="020B0504030602030204" pitchFamily="34" charset="0"/>
                        </a:rPr>
                        <a:t>(c’)) </a:t>
                      </a:r>
                      <a:r>
                        <a:rPr lang="it-IT" sz="1400" dirty="0" err="1">
                          <a:effectLst/>
                          <a:latin typeface="Ubuntu" panose="020B0504030602030204" pitchFamily="34" charset="0"/>
                        </a:rPr>
                        <a:t>then</a:t>
                      </a:r>
                      <a:r>
                        <a:rPr lang="it-IT" sz="1400" dirty="0">
                          <a:effectLst/>
                          <a:latin typeface="Ubuntu" panose="020B0504030602030204" pitchFamily="34" charset="0"/>
                        </a:rPr>
                        <a:t> </a:t>
                      </a:r>
                      <a:r>
                        <a:rPr lang="it-IT" sz="1400" dirty="0" err="1">
                          <a:effectLst/>
                          <a:latin typeface="Ubuntu" panose="020B0504030602030204" pitchFamily="34" charset="0"/>
                        </a:rPr>
                        <a:t>true</a:t>
                      </a:r>
                      <a:r>
                        <a:rPr lang="it-IT" sz="1400" dirty="0">
                          <a:effectLst/>
                          <a:latin typeface="Ubuntu" panose="020B0504030602030204" pitchFamily="34" charset="0"/>
                        </a:rPr>
                        <a:t> else false else </a:t>
                      </a:r>
                      <a:r>
                        <a:rPr lang="it-IT" sz="1400" dirty="0" err="1">
                          <a:effectLst/>
                          <a:latin typeface="Ubuntu" panose="020B0504030602030204" pitchFamily="34" charset="0"/>
                        </a:rPr>
                        <a:t>isGoodCombination</a:t>
                      </a:r>
                      <a:r>
                        <a:rPr lang="it-IT" sz="1400" dirty="0">
                          <a:effectLst/>
                          <a:latin typeface="Ubuntu" panose="020B0504030602030204" pitchFamily="34" charset="0"/>
                        </a:rPr>
                        <a:t>(H, </a:t>
                      </a:r>
                      <a:r>
                        <a:rPr lang="it-IT" sz="1400" dirty="0" err="1">
                          <a:effectLst/>
                          <a:latin typeface="Ubuntu" panose="020B0504030602030204" pitchFamily="34" charset="0"/>
                        </a:rPr>
                        <a:t>a’</a:t>
                      </a:r>
                      <a:r>
                        <a:rPr lang="it-IT" sz="1400" dirty="0">
                          <a:effectLst/>
                          <a:latin typeface="Ubuntu" panose="020B0504030602030204" pitchFamily="34" charset="0"/>
                        </a:rPr>
                        <a:t>, c’)</a:t>
                      </a:r>
                      <a:endParaRPr lang="it-IT" sz="1400" dirty="0">
                        <a:effectLst/>
                        <a:latin typeface="Ubuntu" panose="020B05040306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71973723"/>
                  </a:ext>
                </a:extLst>
              </a:tr>
              <a:tr h="63951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400" dirty="0" err="1">
                          <a:effectLst/>
                          <a:latin typeface="Ubuntu" panose="020B0504030602030204" pitchFamily="34" charset="0"/>
                        </a:rPr>
                        <a:t>isPreposition</a:t>
                      </a:r>
                      <a:r>
                        <a:rPr lang="it-IT" sz="1400" dirty="0">
                          <a:effectLst/>
                          <a:latin typeface="Ubuntu" panose="020B0504030602030204" pitchFamily="34" charset="0"/>
                        </a:rPr>
                        <a:t>(H’, </a:t>
                      </a:r>
                      <a:r>
                        <a:rPr lang="it-IT" sz="1400" dirty="0" err="1">
                          <a:effectLst/>
                          <a:latin typeface="Ubuntu" panose="020B0504030602030204" pitchFamily="34" charset="0"/>
                        </a:rPr>
                        <a:t>a’</a:t>
                      </a:r>
                      <a:r>
                        <a:rPr lang="it-IT" sz="1400" dirty="0">
                          <a:effectLst/>
                          <a:latin typeface="Ubuntu" panose="020B0504030602030204" pitchFamily="34" charset="0"/>
                        </a:rPr>
                        <a:t>)</a:t>
                      </a:r>
                      <a:endParaRPr lang="it-IT" sz="1400" dirty="0">
                        <a:effectLst/>
                        <a:latin typeface="Ubuntu" panose="020B05040306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400" dirty="0">
                          <a:effectLst/>
                          <a:latin typeface="Ubuntu" panose="020B05040306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false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400">
                          <a:effectLst/>
                          <a:latin typeface="Ubuntu" panose="020B0504030602030204" pitchFamily="34" charset="0"/>
                        </a:rPr>
                        <a:t>If(a=a’) then true else isPreposition(H, a’)</a:t>
                      </a:r>
                      <a:endParaRPr lang="it-IT" sz="1400">
                        <a:effectLst/>
                        <a:latin typeface="Ubuntu" panose="020B05040306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35082411"/>
                  </a:ext>
                </a:extLst>
              </a:tr>
              <a:tr h="129350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400">
                          <a:effectLst/>
                          <a:latin typeface="Ubuntu" panose="020B0504030602030204" pitchFamily="34" charset="0"/>
                        </a:rPr>
                        <a:t>removePreposition(H’, a’)</a:t>
                      </a:r>
                      <a:endParaRPr lang="it-IT" sz="1400">
                        <a:effectLst/>
                        <a:latin typeface="Ubuntu" panose="020B05040306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400">
                          <a:effectLst/>
                          <a:latin typeface="Ubuntu" panose="020B0504030602030204" pitchFamily="34" charset="0"/>
                        </a:rPr>
                        <a:t>Error</a:t>
                      </a:r>
                      <a:endParaRPr lang="it-IT" sz="1400">
                        <a:effectLst/>
                        <a:latin typeface="Ubuntu" panose="020B05040306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400">
                          <a:effectLst/>
                          <a:latin typeface="Ubuntu" panose="020B0504030602030204" pitchFamily="34" charset="0"/>
                        </a:rPr>
                        <a:t>If(isPreposition(H’, a’) then if(a=a’) then H else removePreposition(H, a’) else Error</a:t>
                      </a:r>
                      <a:endParaRPr lang="it-IT" sz="1400">
                        <a:effectLst/>
                        <a:latin typeface="Ubuntu" panose="020B05040306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5060161"/>
                  </a:ext>
                </a:extLst>
              </a:tr>
              <a:tr h="3125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400">
                          <a:effectLst/>
                          <a:latin typeface="Ubuntu" panose="020B0504030602030204" pitchFamily="34" charset="0"/>
                        </a:rPr>
                        <a:t>isEmpty(H’)</a:t>
                      </a:r>
                      <a:endParaRPr lang="it-IT" sz="1400">
                        <a:effectLst/>
                        <a:latin typeface="Ubuntu" panose="020B05040306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400">
                          <a:effectLst/>
                          <a:latin typeface="Ubuntu" panose="020B0504030602030204" pitchFamily="34" charset="0"/>
                        </a:rPr>
                        <a:t>true</a:t>
                      </a:r>
                      <a:endParaRPr lang="it-IT" sz="1400">
                        <a:effectLst/>
                        <a:latin typeface="Ubuntu" panose="020B05040306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t-IT" sz="1400" dirty="0">
                          <a:effectLst/>
                          <a:latin typeface="Ubuntu" panose="020B0504030602030204" pitchFamily="34" charset="0"/>
                        </a:rPr>
                        <a:t>false</a:t>
                      </a:r>
                      <a:endParaRPr lang="it-IT" sz="1400" dirty="0">
                        <a:effectLst/>
                        <a:latin typeface="Ubuntu" panose="020B05040306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77367959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37BFE9F5-1BED-4421-9D3E-4964E3349E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4350" y="2229890"/>
            <a:ext cx="843638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200" b="1" i="0" u="none" strike="noStrike" cap="none" normalizeH="0" baseline="0" dirty="0">
                <a:ln>
                  <a:noFill/>
                </a:ln>
                <a:solidFill>
                  <a:srgbClr val="29AF8C"/>
                </a:solidFill>
                <a:effectLst/>
                <a:latin typeface="Ubuntu" panose="020B05040306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Costruttore di H’</a:t>
            </a:r>
            <a:endParaRPr kumimoji="0" lang="it-IT" altLang="it-IT" sz="900" b="1" i="0" u="none" strike="noStrike" cap="none" normalizeH="0" baseline="0" dirty="0">
              <a:ln>
                <a:noFill/>
              </a:ln>
              <a:solidFill>
                <a:srgbClr val="29AF8C"/>
              </a:solidFill>
              <a:effectLst/>
              <a:latin typeface="Ubuntu" panose="020B0504030602030204" pitchFamily="34" charset="0"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21298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81257DD-06C7-40A0-9E76-9FA7BCF36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rgbClr val="7030A0"/>
                </a:solidFill>
                <a:latin typeface="Ubuntu" panose="020B0504030602030204" pitchFamily="34" charset="0"/>
              </a:rPr>
              <a:t>Specifica Algebrica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6127166-1A97-4AA3-A7D6-EA5CED5E0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it-IT" dirty="0" err="1">
                <a:latin typeface="Ubuntu" panose="020B0504030602030204" pitchFamily="34" charset="0"/>
              </a:rPr>
              <a:t>isGoodCombination</a:t>
            </a:r>
            <a:r>
              <a:rPr lang="it-IT" dirty="0">
                <a:latin typeface="Ubuntu" panose="020B0504030602030204" pitchFamily="34" charset="0"/>
              </a:rPr>
              <a:t>(</a:t>
            </a:r>
            <a:r>
              <a:rPr lang="it-IT" dirty="0" err="1">
                <a:latin typeface="Ubuntu" panose="020B0504030602030204" pitchFamily="34" charset="0"/>
              </a:rPr>
              <a:t>addPreposition</a:t>
            </a:r>
            <a:r>
              <a:rPr lang="it-IT" dirty="0">
                <a:latin typeface="Ubuntu" panose="020B0504030602030204" pitchFamily="34" charset="0"/>
              </a:rPr>
              <a:t>(</a:t>
            </a:r>
            <a:r>
              <a:rPr lang="it-IT" dirty="0" err="1">
                <a:latin typeface="Ubuntu" panose="020B0504030602030204" pitchFamily="34" charset="0"/>
              </a:rPr>
              <a:t>H,a,commands</a:t>
            </a:r>
            <a:r>
              <a:rPr lang="it-IT" dirty="0">
                <a:latin typeface="Ubuntu" panose="020B0504030602030204" pitchFamily="34" charset="0"/>
              </a:rPr>
              <a:t>), </a:t>
            </a:r>
            <a:r>
              <a:rPr lang="it-IT" dirty="0" err="1">
                <a:latin typeface="Ubuntu" panose="020B0504030602030204" pitchFamily="34" charset="0"/>
              </a:rPr>
              <a:t>a’</a:t>
            </a:r>
            <a:r>
              <a:rPr lang="it-IT" dirty="0">
                <a:latin typeface="Ubuntu" panose="020B0504030602030204" pitchFamily="34" charset="0"/>
              </a:rPr>
              <a:t>, c’) = </a:t>
            </a:r>
            <a:r>
              <a:rPr lang="it-IT" dirty="0" err="1">
                <a:latin typeface="Ubuntu" panose="020B0504030602030204" pitchFamily="34" charset="0"/>
              </a:rPr>
              <a:t>If</a:t>
            </a:r>
            <a:r>
              <a:rPr lang="it-IT" dirty="0">
                <a:latin typeface="Ubuntu" panose="020B0504030602030204" pitchFamily="34" charset="0"/>
              </a:rPr>
              <a:t>(a=</a:t>
            </a:r>
            <a:r>
              <a:rPr lang="it-IT" dirty="0" err="1">
                <a:latin typeface="Ubuntu" panose="020B0504030602030204" pitchFamily="34" charset="0"/>
              </a:rPr>
              <a:t>a’</a:t>
            </a:r>
            <a:r>
              <a:rPr lang="it-IT" dirty="0">
                <a:latin typeface="Ubuntu" panose="020B0504030602030204" pitchFamily="34" charset="0"/>
              </a:rPr>
              <a:t>) </a:t>
            </a:r>
            <a:r>
              <a:rPr lang="it-IT" dirty="0" err="1">
                <a:latin typeface="Ubuntu" panose="020B0504030602030204" pitchFamily="34" charset="0"/>
              </a:rPr>
              <a:t>then</a:t>
            </a:r>
            <a:r>
              <a:rPr lang="it-IT" dirty="0">
                <a:latin typeface="Ubuntu" panose="020B0504030602030204" pitchFamily="34" charset="0"/>
              </a:rPr>
              <a:t> </a:t>
            </a:r>
            <a:r>
              <a:rPr lang="it-IT" dirty="0" err="1">
                <a:latin typeface="Ubuntu" panose="020B0504030602030204" pitchFamily="34" charset="0"/>
              </a:rPr>
              <a:t>if</a:t>
            </a:r>
            <a:r>
              <a:rPr lang="it-IT" dirty="0">
                <a:latin typeface="Ubuntu" panose="020B0504030602030204" pitchFamily="34" charset="0"/>
              </a:rPr>
              <a:t>(</a:t>
            </a:r>
            <a:r>
              <a:rPr lang="it-IT" dirty="0" err="1">
                <a:latin typeface="Ubuntu" panose="020B0504030602030204" pitchFamily="34" charset="0"/>
              </a:rPr>
              <a:t>commands.contains</a:t>
            </a:r>
            <a:r>
              <a:rPr lang="it-IT" dirty="0">
                <a:latin typeface="Ubuntu" panose="020B0504030602030204" pitchFamily="34" charset="0"/>
              </a:rPr>
              <a:t>(c’)) </a:t>
            </a:r>
            <a:r>
              <a:rPr lang="it-IT" dirty="0" err="1">
                <a:latin typeface="Ubuntu" panose="020B0504030602030204" pitchFamily="34" charset="0"/>
              </a:rPr>
              <a:t>then</a:t>
            </a:r>
            <a:r>
              <a:rPr lang="it-IT" dirty="0">
                <a:latin typeface="Ubuntu" panose="020B0504030602030204" pitchFamily="34" charset="0"/>
              </a:rPr>
              <a:t> </a:t>
            </a:r>
            <a:r>
              <a:rPr lang="it-IT" dirty="0" err="1">
                <a:latin typeface="Ubuntu" panose="020B0504030602030204" pitchFamily="34" charset="0"/>
              </a:rPr>
              <a:t>true</a:t>
            </a:r>
            <a:r>
              <a:rPr lang="it-IT" dirty="0">
                <a:latin typeface="Ubuntu" panose="020B0504030602030204" pitchFamily="34" charset="0"/>
              </a:rPr>
              <a:t> else false else </a:t>
            </a:r>
            <a:r>
              <a:rPr lang="it-IT" dirty="0" err="1">
                <a:latin typeface="Ubuntu" panose="020B0504030602030204" pitchFamily="34" charset="0"/>
              </a:rPr>
              <a:t>isGoodCombination</a:t>
            </a:r>
            <a:r>
              <a:rPr lang="it-IT" dirty="0">
                <a:latin typeface="Ubuntu" panose="020B0504030602030204" pitchFamily="34" charset="0"/>
              </a:rPr>
              <a:t>(H, </a:t>
            </a:r>
            <a:r>
              <a:rPr lang="it-IT" dirty="0" err="1">
                <a:latin typeface="Ubuntu" panose="020B0504030602030204" pitchFamily="34" charset="0"/>
              </a:rPr>
              <a:t>a’</a:t>
            </a:r>
            <a:r>
              <a:rPr lang="it-IT" dirty="0">
                <a:latin typeface="Ubuntu" panose="020B0504030602030204" pitchFamily="34" charset="0"/>
              </a:rPr>
              <a:t>, c’)</a:t>
            </a:r>
            <a:endParaRPr lang="it-IT" dirty="0">
              <a:latin typeface="Ubuntu" panose="020B05040306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it-IT" dirty="0">
                <a:latin typeface="Ubuntu" panose="020B0504030602030204" pitchFamily="34" charset="0"/>
              </a:rPr>
              <a:t> </a:t>
            </a:r>
            <a:r>
              <a:rPr lang="it-IT" dirty="0" err="1">
                <a:latin typeface="Ubuntu" panose="020B0504030602030204" pitchFamily="34" charset="0"/>
              </a:rPr>
              <a:t>isPreposition</a:t>
            </a:r>
            <a:r>
              <a:rPr lang="it-IT" dirty="0">
                <a:latin typeface="Ubuntu" panose="020B0504030602030204" pitchFamily="34" charset="0"/>
              </a:rPr>
              <a:t>(</a:t>
            </a:r>
            <a:r>
              <a:rPr lang="it-IT" dirty="0" err="1">
                <a:latin typeface="Ubuntu" panose="020B0504030602030204" pitchFamily="34" charset="0"/>
              </a:rPr>
              <a:t>addPreposition</a:t>
            </a:r>
            <a:r>
              <a:rPr lang="it-IT" dirty="0">
                <a:latin typeface="Ubuntu" panose="020B0504030602030204" pitchFamily="34" charset="0"/>
              </a:rPr>
              <a:t>(</a:t>
            </a:r>
            <a:r>
              <a:rPr lang="it-IT" dirty="0" err="1">
                <a:latin typeface="Ubuntu" panose="020B0504030602030204" pitchFamily="34" charset="0"/>
              </a:rPr>
              <a:t>H,a,commands</a:t>
            </a:r>
            <a:r>
              <a:rPr lang="it-IT" dirty="0">
                <a:latin typeface="Ubuntu" panose="020B0504030602030204" pitchFamily="34" charset="0"/>
              </a:rPr>
              <a:t>), </a:t>
            </a:r>
            <a:r>
              <a:rPr lang="it-IT" dirty="0" err="1">
                <a:latin typeface="Ubuntu" panose="020B0504030602030204" pitchFamily="34" charset="0"/>
              </a:rPr>
              <a:t>a’</a:t>
            </a:r>
            <a:r>
              <a:rPr lang="it-IT" dirty="0">
                <a:latin typeface="Ubuntu" panose="020B0504030602030204" pitchFamily="34" charset="0"/>
              </a:rPr>
              <a:t>) = </a:t>
            </a:r>
            <a:r>
              <a:rPr lang="it-IT" dirty="0" err="1">
                <a:latin typeface="Ubuntu" panose="020B0504030602030204" pitchFamily="34" charset="0"/>
              </a:rPr>
              <a:t>If</a:t>
            </a:r>
            <a:r>
              <a:rPr lang="it-IT" dirty="0">
                <a:latin typeface="Ubuntu" panose="020B0504030602030204" pitchFamily="34" charset="0"/>
              </a:rPr>
              <a:t>(a=</a:t>
            </a:r>
            <a:r>
              <a:rPr lang="it-IT" dirty="0" err="1">
                <a:latin typeface="Ubuntu" panose="020B0504030602030204" pitchFamily="34" charset="0"/>
              </a:rPr>
              <a:t>a’</a:t>
            </a:r>
            <a:r>
              <a:rPr lang="it-IT" dirty="0">
                <a:latin typeface="Ubuntu" panose="020B0504030602030204" pitchFamily="34" charset="0"/>
              </a:rPr>
              <a:t>) </a:t>
            </a:r>
            <a:r>
              <a:rPr lang="it-IT" dirty="0" err="1">
                <a:latin typeface="Ubuntu" panose="020B0504030602030204" pitchFamily="34" charset="0"/>
              </a:rPr>
              <a:t>then</a:t>
            </a:r>
            <a:r>
              <a:rPr lang="it-IT" dirty="0">
                <a:latin typeface="Ubuntu" panose="020B0504030602030204" pitchFamily="34" charset="0"/>
              </a:rPr>
              <a:t> </a:t>
            </a:r>
            <a:r>
              <a:rPr lang="it-IT" dirty="0" err="1">
                <a:latin typeface="Ubuntu" panose="020B0504030602030204" pitchFamily="34" charset="0"/>
              </a:rPr>
              <a:t>true</a:t>
            </a:r>
            <a:r>
              <a:rPr lang="it-IT" dirty="0">
                <a:latin typeface="Ubuntu" panose="020B0504030602030204" pitchFamily="34" charset="0"/>
              </a:rPr>
              <a:t> else </a:t>
            </a:r>
            <a:r>
              <a:rPr lang="it-IT" dirty="0" err="1">
                <a:latin typeface="Ubuntu" panose="020B0504030602030204" pitchFamily="34" charset="0"/>
              </a:rPr>
              <a:t>isPreposition</a:t>
            </a:r>
            <a:r>
              <a:rPr lang="it-IT" dirty="0">
                <a:latin typeface="Ubuntu" panose="020B0504030602030204" pitchFamily="34" charset="0"/>
              </a:rPr>
              <a:t>(H, </a:t>
            </a:r>
            <a:r>
              <a:rPr lang="it-IT" dirty="0" err="1">
                <a:latin typeface="Ubuntu" panose="020B0504030602030204" pitchFamily="34" charset="0"/>
              </a:rPr>
              <a:t>a’</a:t>
            </a:r>
            <a:r>
              <a:rPr lang="it-IT" dirty="0">
                <a:latin typeface="Ubuntu" panose="020B0504030602030204" pitchFamily="34" charset="0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 err="1">
                <a:latin typeface="Ubuntu" panose="020B0504030602030204" pitchFamily="34" charset="0"/>
              </a:rPr>
              <a:t>removePreposition</a:t>
            </a:r>
            <a:r>
              <a:rPr lang="it-IT" dirty="0">
                <a:latin typeface="Ubuntu" panose="020B0504030602030204" pitchFamily="34" charset="0"/>
              </a:rPr>
              <a:t>(</a:t>
            </a:r>
            <a:r>
              <a:rPr lang="it-IT" dirty="0" err="1">
                <a:latin typeface="Ubuntu" panose="020B0504030602030204" pitchFamily="34" charset="0"/>
              </a:rPr>
              <a:t>addPreposition</a:t>
            </a:r>
            <a:r>
              <a:rPr lang="it-IT" dirty="0">
                <a:latin typeface="Ubuntu" panose="020B0504030602030204" pitchFamily="34" charset="0"/>
              </a:rPr>
              <a:t>(</a:t>
            </a:r>
            <a:r>
              <a:rPr lang="it-IT" dirty="0" err="1">
                <a:latin typeface="Ubuntu" panose="020B0504030602030204" pitchFamily="34" charset="0"/>
              </a:rPr>
              <a:t>H,a,commands</a:t>
            </a:r>
            <a:r>
              <a:rPr lang="it-IT" dirty="0">
                <a:latin typeface="Ubuntu" panose="020B0504030602030204" pitchFamily="34" charset="0"/>
              </a:rPr>
              <a:t>), </a:t>
            </a:r>
            <a:r>
              <a:rPr lang="it-IT" dirty="0" err="1">
                <a:latin typeface="Ubuntu" panose="020B0504030602030204" pitchFamily="34" charset="0"/>
              </a:rPr>
              <a:t>a’</a:t>
            </a:r>
            <a:r>
              <a:rPr lang="it-IT" dirty="0">
                <a:latin typeface="Ubuntu" panose="020B0504030602030204" pitchFamily="34" charset="0"/>
              </a:rPr>
              <a:t>) = </a:t>
            </a:r>
            <a:r>
              <a:rPr lang="it-IT" dirty="0" err="1">
                <a:latin typeface="Ubuntu" panose="020B0504030602030204" pitchFamily="34" charset="0"/>
              </a:rPr>
              <a:t>If</a:t>
            </a:r>
            <a:r>
              <a:rPr lang="it-IT" dirty="0">
                <a:latin typeface="Ubuntu" panose="020B0504030602030204" pitchFamily="34" charset="0"/>
              </a:rPr>
              <a:t>(</a:t>
            </a:r>
            <a:r>
              <a:rPr lang="it-IT" dirty="0" err="1">
                <a:latin typeface="Ubuntu" panose="020B0504030602030204" pitchFamily="34" charset="0"/>
              </a:rPr>
              <a:t>isPreposition</a:t>
            </a:r>
            <a:r>
              <a:rPr lang="it-IT" dirty="0">
                <a:latin typeface="Ubuntu" panose="020B0504030602030204" pitchFamily="34" charset="0"/>
              </a:rPr>
              <a:t>(H’, </a:t>
            </a:r>
            <a:r>
              <a:rPr lang="it-IT" dirty="0" err="1">
                <a:latin typeface="Ubuntu" panose="020B0504030602030204" pitchFamily="34" charset="0"/>
              </a:rPr>
              <a:t>a’</a:t>
            </a:r>
            <a:r>
              <a:rPr lang="it-IT" dirty="0">
                <a:latin typeface="Ubuntu" panose="020B0504030602030204" pitchFamily="34" charset="0"/>
              </a:rPr>
              <a:t>) </a:t>
            </a:r>
            <a:r>
              <a:rPr lang="it-IT" dirty="0" err="1">
                <a:latin typeface="Ubuntu" panose="020B0504030602030204" pitchFamily="34" charset="0"/>
              </a:rPr>
              <a:t>then</a:t>
            </a:r>
            <a:r>
              <a:rPr lang="it-IT" dirty="0">
                <a:latin typeface="Ubuntu" panose="020B0504030602030204" pitchFamily="34" charset="0"/>
              </a:rPr>
              <a:t> </a:t>
            </a:r>
            <a:r>
              <a:rPr lang="it-IT" dirty="0" err="1">
                <a:latin typeface="Ubuntu" panose="020B0504030602030204" pitchFamily="34" charset="0"/>
              </a:rPr>
              <a:t>if</a:t>
            </a:r>
            <a:r>
              <a:rPr lang="it-IT" dirty="0">
                <a:latin typeface="Ubuntu" panose="020B0504030602030204" pitchFamily="34" charset="0"/>
              </a:rPr>
              <a:t>(a = </a:t>
            </a:r>
            <a:r>
              <a:rPr lang="it-IT" dirty="0" err="1">
                <a:latin typeface="Ubuntu" panose="020B0504030602030204" pitchFamily="34" charset="0"/>
              </a:rPr>
              <a:t>a’</a:t>
            </a:r>
            <a:r>
              <a:rPr lang="it-IT" dirty="0">
                <a:latin typeface="Ubuntu" panose="020B0504030602030204" pitchFamily="34" charset="0"/>
              </a:rPr>
              <a:t>) </a:t>
            </a:r>
            <a:r>
              <a:rPr lang="it-IT" dirty="0" err="1">
                <a:latin typeface="Ubuntu" panose="020B0504030602030204" pitchFamily="34" charset="0"/>
              </a:rPr>
              <a:t>then</a:t>
            </a:r>
            <a:r>
              <a:rPr lang="it-IT" dirty="0">
                <a:latin typeface="Ubuntu" panose="020B0504030602030204" pitchFamily="34" charset="0"/>
              </a:rPr>
              <a:t> H else </a:t>
            </a:r>
            <a:r>
              <a:rPr lang="it-IT" dirty="0" err="1">
                <a:latin typeface="Ubuntu" panose="020B0504030602030204" pitchFamily="34" charset="0"/>
              </a:rPr>
              <a:t>removePreposition</a:t>
            </a:r>
            <a:r>
              <a:rPr lang="it-IT" dirty="0">
                <a:latin typeface="Ubuntu" panose="020B0504030602030204" pitchFamily="34" charset="0"/>
              </a:rPr>
              <a:t>(H, </a:t>
            </a:r>
            <a:r>
              <a:rPr lang="it-IT" dirty="0" err="1">
                <a:latin typeface="Ubuntu" panose="020B0504030602030204" pitchFamily="34" charset="0"/>
              </a:rPr>
              <a:t>a’</a:t>
            </a:r>
            <a:r>
              <a:rPr lang="it-IT" dirty="0">
                <a:latin typeface="Ubuntu" panose="020B0504030602030204" pitchFamily="34" charset="0"/>
              </a:rPr>
              <a:t>) else </a:t>
            </a:r>
            <a:r>
              <a:rPr lang="it-IT" dirty="0" err="1">
                <a:latin typeface="Ubuntu" panose="020B0504030602030204" pitchFamily="34" charset="0"/>
              </a:rPr>
              <a:t>Error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 err="1">
                <a:latin typeface="Ubuntu" panose="020B0504030602030204" pitchFamily="34" charset="0"/>
              </a:rPr>
              <a:t>isEmpty</a:t>
            </a:r>
            <a:r>
              <a:rPr lang="it-IT" dirty="0">
                <a:latin typeface="Ubuntu" panose="020B0504030602030204" pitchFamily="34" charset="0"/>
              </a:rPr>
              <a:t>(</a:t>
            </a:r>
            <a:r>
              <a:rPr lang="it-IT" dirty="0" err="1">
                <a:latin typeface="Ubuntu" panose="020B0504030602030204" pitchFamily="34" charset="0"/>
              </a:rPr>
              <a:t>addPreposition</a:t>
            </a:r>
            <a:r>
              <a:rPr lang="it-IT" dirty="0">
                <a:latin typeface="Ubuntu" panose="020B0504030602030204" pitchFamily="34" charset="0"/>
              </a:rPr>
              <a:t>(</a:t>
            </a:r>
            <a:r>
              <a:rPr lang="it-IT" dirty="0" err="1">
                <a:latin typeface="Ubuntu" panose="020B0504030602030204" pitchFamily="34" charset="0"/>
              </a:rPr>
              <a:t>H,a,commands</a:t>
            </a:r>
            <a:r>
              <a:rPr lang="it-IT" dirty="0">
                <a:latin typeface="Ubuntu" panose="020B0504030602030204" pitchFamily="34" charset="0"/>
              </a:rPr>
              <a:t>)) = false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 err="1">
                <a:latin typeface="Ubuntu" panose="020B0504030602030204" pitchFamily="34" charset="0"/>
              </a:rPr>
              <a:t>isEmpty</a:t>
            </a:r>
            <a:r>
              <a:rPr lang="it-IT" dirty="0">
                <a:latin typeface="Ubuntu" panose="020B0504030602030204" pitchFamily="34" charset="0"/>
              </a:rPr>
              <a:t>(</a:t>
            </a:r>
            <a:r>
              <a:rPr lang="it-IT" dirty="0" err="1">
                <a:latin typeface="Ubuntu" panose="020B0504030602030204" pitchFamily="34" charset="0"/>
              </a:rPr>
              <a:t>Prepositions</a:t>
            </a:r>
            <a:r>
              <a:rPr lang="it-IT" dirty="0">
                <a:latin typeface="Ubuntu" panose="020B0504030602030204" pitchFamily="34" charset="0"/>
              </a:rPr>
              <a:t>)= </a:t>
            </a:r>
            <a:r>
              <a:rPr lang="it-IT" dirty="0" err="1">
                <a:latin typeface="Ubuntu" panose="020B0504030602030204" pitchFamily="34" charset="0"/>
              </a:rPr>
              <a:t>true</a:t>
            </a:r>
            <a:endParaRPr lang="it-IT" dirty="0">
              <a:latin typeface="Ubuntu" panose="020B050403060203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it-IT" dirty="0" err="1">
                <a:latin typeface="Ubuntu" panose="020B0504030602030204" pitchFamily="34" charset="0"/>
              </a:rPr>
              <a:t>removePreposition</a:t>
            </a:r>
            <a:r>
              <a:rPr lang="it-IT" dirty="0">
                <a:latin typeface="Ubuntu" panose="020B0504030602030204" pitchFamily="34" charset="0"/>
              </a:rPr>
              <a:t>(</a:t>
            </a:r>
            <a:r>
              <a:rPr lang="it-IT" dirty="0" err="1">
                <a:latin typeface="Ubuntu" panose="020B0504030602030204" pitchFamily="34" charset="0"/>
              </a:rPr>
              <a:t>Prepositions</a:t>
            </a:r>
            <a:r>
              <a:rPr lang="it-IT" dirty="0">
                <a:latin typeface="Ubuntu" panose="020B0504030602030204" pitchFamily="34" charset="0"/>
              </a:rPr>
              <a:t>,  </a:t>
            </a:r>
            <a:r>
              <a:rPr lang="it-IT" dirty="0" err="1">
                <a:latin typeface="Ubuntu" panose="020B0504030602030204" pitchFamily="34" charset="0"/>
              </a:rPr>
              <a:t>a’</a:t>
            </a:r>
            <a:r>
              <a:rPr lang="it-IT" dirty="0">
                <a:latin typeface="Ubuntu" panose="020B0504030602030204" pitchFamily="34" charset="0"/>
              </a:rPr>
              <a:t>) = </a:t>
            </a:r>
            <a:r>
              <a:rPr lang="it-IT" dirty="0" err="1">
                <a:latin typeface="Ubuntu" panose="020B0504030602030204" pitchFamily="34" charset="0"/>
              </a:rPr>
              <a:t>Error</a:t>
            </a:r>
            <a:endParaRPr lang="it-IT" dirty="0">
              <a:latin typeface="Ubuntu" panose="020B050403060203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it-IT" dirty="0" err="1">
                <a:latin typeface="Ubuntu" panose="020B0504030602030204" pitchFamily="34" charset="0"/>
              </a:rPr>
              <a:t>isGoodCombination</a:t>
            </a:r>
            <a:r>
              <a:rPr lang="it-IT" dirty="0">
                <a:latin typeface="Ubuntu" panose="020B0504030602030204" pitchFamily="34" charset="0"/>
              </a:rPr>
              <a:t>(</a:t>
            </a:r>
            <a:r>
              <a:rPr lang="it-IT" dirty="0" err="1">
                <a:latin typeface="Ubuntu" panose="020B0504030602030204" pitchFamily="34" charset="0"/>
              </a:rPr>
              <a:t>Prepositions</a:t>
            </a:r>
            <a:r>
              <a:rPr lang="it-IT" dirty="0">
                <a:latin typeface="Ubuntu" panose="020B0504030602030204" pitchFamily="34" charset="0"/>
              </a:rPr>
              <a:t>, </a:t>
            </a:r>
            <a:r>
              <a:rPr lang="it-IT" dirty="0" err="1">
                <a:latin typeface="Ubuntu" panose="020B0504030602030204" pitchFamily="34" charset="0"/>
              </a:rPr>
              <a:t>a’</a:t>
            </a:r>
            <a:r>
              <a:rPr lang="it-IT" dirty="0">
                <a:latin typeface="Ubuntu" panose="020B0504030602030204" pitchFamily="34" charset="0"/>
              </a:rPr>
              <a:t>, c’) = false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 err="1">
                <a:latin typeface="Ubuntu" panose="020B0504030602030204" pitchFamily="34" charset="0"/>
              </a:rPr>
              <a:t>isPreposition</a:t>
            </a:r>
            <a:r>
              <a:rPr lang="it-IT" dirty="0">
                <a:latin typeface="Ubuntu" panose="020B0504030602030204" pitchFamily="34" charset="0"/>
              </a:rPr>
              <a:t>(</a:t>
            </a:r>
            <a:r>
              <a:rPr lang="it-IT" dirty="0" err="1">
                <a:latin typeface="Ubuntu" panose="020B0504030602030204" pitchFamily="34" charset="0"/>
              </a:rPr>
              <a:t>Prepositions</a:t>
            </a:r>
            <a:r>
              <a:rPr lang="it-IT" dirty="0">
                <a:latin typeface="Ubuntu" panose="020B0504030602030204" pitchFamily="34" charset="0"/>
              </a:rPr>
              <a:t>, </a:t>
            </a:r>
            <a:r>
              <a:rPr lang="it-IT" dirty="0" err="1">
                <a:latin typeface="Ubuntu" panose="020B0504030602030204" pitchFamily="34" charset="0"/>
              </a:rPr>
              <a:t>a’</a:t>
            </a:r>
            <a:r>
              <a:rPr lang="it-IT" dirty="0">
                <a:latin typeface="Ubuntu" panose="020B0504030602030204" pitchFamily="34" charset="0"/>
              </a:rPr>
              <a:t>) = false</a:t>
            </a:r>
          </a:p>
        </p:txBody>
      </p:sp>
    </p:spTree>
    <p:extLst>
      <p:ext uri="{BB962C8B-B14F-4D97-AF65-F5344CB8AC3E}">
        <p14:creationId xmlns:p14="http://schemas.microsoft.com/office/powerpoint/2010/main" val="33411680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6AD75863-B333-4899-BD08-861FF4734898}"/>
              </a:ext>
            </a:extLst>
          </p:cNvPr>
          <p:cNvSpPr txBox="1"/>
          <p:nvPr/>
        </p:nvSpPr>
        <p:spPr>
          <a:xfrm>
            <a:off x="787153" y="3044279"/>
            <a:ext cx="106176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dirty="0">
                <a:solidFill>
                  <a:srgbClr val="70FF21"/>
                </a:solidFill>
                <a:latin typeface="Ubuntu" panose="020B0504030602030204" pitchFamily="34" charset="0"/>
              </a:rPr>
              <a:t>Grazie per l’attenzione!</a:t>
            </a:r>
            <a:endParaRPr lang="it-IT" sz="4400" dirty="0">
              <a:solidFill>
                <a:srgbClr val="70FF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4762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4310C8-E143-4486-9B32-C4AA11364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rgbClr val="3399FF"/>
                </a:solidFill>
                <a:latin typeface="Ubuntu" panose="020B0504030602030204" pitchFamily="34" charset="0"/>
              </a:rPr>
              <a:t>Idea alla base del progetto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1BBD27F-B7D1-4F5B-AD37-F776AA5D7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>
                <a:latin typeface="Ubuntu" panose="020B0504030602030204" pitchFamily="34" charset="0"/>
              </a:rPr>
              <a:t>Per sviluppare la nostra avventura abbiamo deciso di esplorare il genere delle avventure testuali, che puntano molto sulla narrativa e sulla risoluzione di enigmi.</a:t>
            </a:r>
          </a:p>
          <a:p>
            <a:pPr marL="0" indent="0">
              <a:buNone/>
            </a:pPr>
            <a:r>
              <a:rPr lang="it-IT" dirty="0">
                <a:latin typeface="Ubuntu" panose="020B0504030602030204" pitchFamily="34" charset="0"/>
              </a:rPr>
              <a:t>Giocando a qualche classico, da giocatori moderni, ci siamo resi conto che il sistema degli enigmi da risolvere è diverso da quello delle avventure odierne. Spesso si ricorre a indovinelli o a comandi molto specifici, rendendo questi giochi poco approcciabili al giorno d’oggi.</a:t>
            </a:r>
          </a:p>
        </p:txBody>
      </p:sp>
    </p:spTree>
    <p:extLst>
      <p:ext uri="{BB962C8B-B14F-4D97-AF65-F5344CB8AC3E}">
        <p14:creationId xmlns:p14="http://schemas.microsoft.com/office/powerpoint/2010/main" val="3767366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D10CACD-6ED9-43CC-A9DB-47862450D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rgbClr val="3399FF"/>
                </a:solidFill>
                <a:latin typeface="Ubuntu" panose="020B0504030602030204" pitchFamily="34" charset="0"/>
              </a:rPr>
              <a:t>Idea alla base del progetto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C41F5C4-D2B0-46DD-BF8C-9EE160B55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>
                <a:latin typeface="Ubuntu" panose="020B0504030602030204" pitchFamily="34" charset="0"/>
              </a:rPr>
              <a:t>Per modernizzare il genere, abbiamo deciso di combinare un’avventura testuale con elementi RPG. Invece di enigmi, abbiamo creato un sistema di missioni da completare, rifacendoci a giochi come Dark </a:t>
            </a:r>
            <a:r>
              <a:rPr lang="it-IT" dirty="0" err="1">
                <a:latin typeface="Ubuntu" panose="020B0504030602030204" pitchFamily="34" charset="0"/>
              </a:rPr>
              <a:t>Souls</a:t>
            </a:r>
            <a:r>
              <a:rPr lang="it-IT" dirty="0">
                <a:latin typeface="Ubuntu" panose="020B0504030602030204" pitchFamily="34" charset="0"/>
              </a:rPr>
              <a:t>, </a:t>
            </a:r>
            <a:r>
              <a:rPr lang="it-IT" dirty="0" err="1">
                <a:latin typeface="Ubuntu" panose="020B0504030602030204" pitchFamily="34" charset="0"/>
              </a:rPr>
              <a:t>Skyrim</a:t>
            </a:r>
            <a:r>
              <a:rPr lang="it-IT" dirty="0">
                <a:latin typeface="Ubuntu" panose="020B0504030602030204" pitchFamily="34" charset="0"/>
              </a:rPr>
              <a:t> ecc.</a:t>
            </a:r>
          </a:p>
          <a:p>
            <a:pPr marL="0" indent="0">
              <a:buNone/>
            </a:pPr>
            <a:r>
              <a:rPr lang="it-IT" dirty="0">
                <a:latin typeface="Ubuntu" panose="020B0504030602030204" pitchFamily="34" charset="0"/>
              </a:rPr>
              <a:t>Ci sono degli eventi, con trigger e ricompense, che permettono di implementare qualsiasi puzzle: dai più semplici «prendi oggetto/usa oggetto» a consegna di oggetti, interazione con elementi del mondo di gioco…</a:t>
            </a:r>
          </a:p>
          <a:p>
            <a:pPr marL="0" indent="0">
              <a:buNone/>
            </a:pPr>
            <a:r>
              <a:rPr lang="it-IT" dirty="0">
                <a:latin typeface="Ubuntu" panose="020B0504030602030204" pitchFamily="34" charset="0"/>
              </a:rPr>
              <a:t>Tutto questo senza però ricorrere a comandi troppo specifici o a indovinelli indecifrabili.</a:t>
            </a:r>
          </a:p>
        </p:txBody>
      </p:sp>
    </p:spTree>
    <p:extLst>
      <p:ext uri="{BB962C8B-B14F-4D97-AF65-F5344CB8AC3E}">
        <p14:creationId xmlns:p14="http://schemas.microsoft.com/office/powerpoint/2010/main" val="1819955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21285C-740B-45AB-9A6C-DAFA1021C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rgbClr val="00CC66"/>
                </a:solidFill>
                <a:latin typeface="Ubuntu" panose="020B0504030602030204" pitchFamily="34" charset="0"/>
              </a:rPr>
              <a:t>Diagramma UML</a:t>
            </a:r>
          </a:p>
        </p:txBody>
      </p:sp>
      <p:pic>
        <p:nvPicPr>
          <p:cNvPr id="6" name="Segnaposto contenuto 5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2DAF0046-0CE7-43B2-86A3-F1D1BF3AD3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580" y="1690688"/>
            <a:ext cx="7344336" cy="4808118"/>
          </a:xfrm>
        </p:spPr>
      </p:pic>
    </p:spTree>
    <p:extLst>
      <p:ext uri="{BB962C8B-B14F-4D97-AF65-F5344CB8AC3E}">
        <p14:creationId xmlns:p14="http://schemas.microsoft.com/office/powerpoint/2010/main" val="1514917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475B13-53AB-4D8F-A757-797B067D0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rgbClr val="00CC66"/>
                </a:solidFill>
                <a:latin typeface="Ubuntu" panose="020B0504030602030204" pitchFamily="34" charset="0"/>
              </a:rPr>
              <a:t>Diagramma UML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B91D7F9-F07C-4262-B085-531D6097C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 dirty="0">
                <a:latin typeface="Ubuntu" panose="020B0504030602030204" pitchFamily="34" charset="0"/>
              </a:rPr>
              <a:t>Il protagonista della nostra avventura ha un inventario che viene generato ad inizio gioco e non può esistere separatamente. Abbiamo modellato questa relazione con una composizione.</a:t>
            </a:r>
          </a:p>
          <a:p>
            <a:pPr marL="0" indent="0">
              <a:buNone/>
            </a:pPr>
            <a:r>
              <a:rPr lang="it-IT" dirty="0">
                <a:latin typeface="Ubuntu" panose="020B0504030602030204" pitchFamily="34" charset="0"/>
              </a:rPr>
              <a:t>La stessa considerazione vale per l’inventario della stanza, che contiene gli oggetti all’interno di essa.</a:t>
            </a:r>
          </a:p>
          <a:p>
            <a:pPr marL="0" indent="0">
              <a:buNone/>
            </a:pPr>
            <a:r>
              <a:rPr lang="it-IT" dirty="0" err="1">
                <a:latin typeface="Ubuntu" panose="020B0504030602030204" pitchFamily="34" charset="0"/>
              </a:rPr>
              <a:t>AdventureGUI</a:t>
            </a:r>
            <a:r>
              <a:rPr lang="it-IT" dirty="0">
                <a:latin typeface="Ubuntu" panose="020B0504030602030204" pitchFamily="34" charset="0"/>
              </a:rPr>
              <a:t> crea </a:t>
            </a:r>
            <a:r>
              <a:rPr lang="it-IT" dirty="0" err="1">
                <a:latin typeface="Ubuntu" panose="020B0504030602030204" pitchFamily="34" charset="0"/>
              </a:rPr>
              <a:t>ActionHandler</a:t>
            </a:r>
            <a:r>
              <a:rPr lang="it-IT" dirty="0">
                <a:latin typeface="Ubuntu" panose="020B0504030602030204" pitchFamily="34" charset="0"/>
              </a:rPr>
              <a:t>, </a:t>
            </a:r>
            <a:r>
              <a:rPr lang="it-IT" dirty="0" err="1">
                <a:latin typeface="Ubuntu" panose="020B0504030602030204" pitchFamily="34" charset="0"/>
              </a:rPr>
              <a:t>ItalianMessages</a:t>
            </a:r>
            <a:r>
              <a:rPr lang="it-IT" dirty="0">
                <a:latin typeface="Ubuntu" panose="020B0504030602030204" pitchFamily="34" charset="0"/>
              </a:rPr>
              <a:t> ed </a:t>
            </a:r>
            <a:r>
              <a:rPr lang="it-IT" dirty="0" err="1">
                <a:latin typeface="Ubuntu" panose="020B0504030602030204" pitchFamily="34" charset="0"/>
              </a:rPr>
              <a:t>ItalianParser</a:t>
            </a:r>
            <a:r>
              <a:rPr lang="it-IT" dirty="0">
                <a:latin typeface="Ubuntu" panose="020B0504030602030204" pitchFamily="34" charset="0"/>
              </a:rPr>
              <a:t>. Quest’ultime due estendono classi astratte e si possono sostituire permettendo di aggiungere il supporto ad altre lingue.</a:t>
            </a:r>
          </a:p>
          <a:p>
            <a:pPr marL="0" indent="0">
              <a:buNone/>
            </a:pPr>
            <a:r>
              <a:rPr lang="it-IT" dirty="0">
                <a:latin typeface="Ubuntu" panose="020B0504030602030204" pitchFamily="34" charset="0"/>
              </a:rPr>
              <a:t>Le associazioni tra una classe e l’</a:t>
            </a:r>
            <a:r>
              <a:rPr lang="it-IT" dirty="0" err="1">
                <a:latin typeface="Ubuntu" panose="020B0504030602030204" pitchFamily="34" charset="0"/>
              </a:rPr>
              <a:t>ArrayList</a:t>
            </a:r>
            <a:r>
              <a:rPr lang="it-IT" dirty="0">
                <a:latin typeface="Ubuntu" panose="020B0504030602030204" pitchFamily="34" charset="0"/>
              </a:rPr>
              <a:t> di un’altra (es. Game ha una lista di </a:t>
            </a:r>
            <a:r>
              <a:rPr lang="it-IT" dirty="0" err="1">
                <a:latin typeface="Ubuntu" panose="020B0504030602030204" pitchFamily="34" charset="0"/>
              </a:rPr>
              <a:t>GenericObject</a:t>
            </a:r>
            <a:r>
              <a:rPr lang="it-IT" dirty="0">
                <a:latin typeface="Ubuntu" panose="020B0504030602030204" pitchFamily="34" charset="0"/>
              </a:rPr>
              <a:t>) non sono state rappresentate, per rendere il diagramma più comprensibile.</a:t>
            </a:r>
          </a:p>
          <a:p>
            <a:pPr marL="0" indent="0">
              <a:buNone/>
            </a:pPr>
            <a:endParaRPr lang="it-IT" dirty="0"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0418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0BF73E-559C-4C7C-A0C4-E990337FE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rgbClr val="00CC66"/>
                </a:solidFill>
                <a:latin typeface="Ubuntu" panose="020B0504030602030204" pitchFamily="34" charset="0"/>
              </a:rPr>
              <a:t>Architettura del sistema</a:t>
            </a:r>
          </a:p>
        </p:txBody>
      </p:sp>
      <p:sp>
        <p:nvSpPr>
          <p:cNvPr id="15" name="Segnaposto contenuto 14">
            <a:extLst>
              <a:ext uri="{FF2B5EF4-FFF2-40B4-BE49-F238E27FC236}">
                <a16:creationId xmlns:a16="http://schemas.microsoft.com/office/drawing/2014/main" id="{F7C11EAA-694D-4F83-B1A5-6201E11BF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 dirty="0">
                <a:latin typeface="Ubuntu" panose="020B0504030602030204" pitchFamily="34" charset="0"/>
              </a:rPr>
              <a:t>Abbiamo utilizzato il modello ECB che abbiamo imparato durante il corso di Ingegneria del Software.</a:t>
            </a:r>
          </a:p>
          <a:p>
            <a:pPr marL="0" indent="0">
              <a:buNone/>
            </a:pPr>
            <a:r>
              <a:rPr lang="it-IT" dirty="0">
                <a:latin typeface="Ubuntu" panose="020B0504030602030204" pitchFamily="34" charset="0"/>
              </a:rPr>
              <a:t>Le classi che rappresentano aspetti fondamentali di un’avventura (es. </a:t>
            </a:r>
            <a:r>
              <a:rPr lang="it-IT" dirty="0" err="1">
                <a:latin typeface="Ubuntu" panose="020B0504030602030204" pitchFamily="34" charset="0"/>
              </a:rPr>
              <a:t>Protagonist</a:t>
            </a:r>
            <a:r>
              <a:rPr lang="it-IT" dirty="0">
                <a:latin typeface="Ubuntu" panose="020B0504030602030204" pitchFamily="34" charset="0"/>
              </a:rPr>
              <a:t>, Room, Game…) sono rappresentate come </a:t>
            </a:r>
            <a:r>
              <a:rPr lang="it-IT" dirty="0" err="1">
                <a:solidFill>
                  <a:srgbClr val="00B050"/>
                </a:solidFill>
                <a:latin typeface="Ubuntu" panose="020B0504030602030204" pitchFamily="34" charset="0"/>
              </a:rPr>
              <a:t>Entity</a:t>
            </a:r>
            <a:r>
              <a:rPr lang="it-IT" dirty="0">
                <a:latin typeface="Ubuntu" panose="020B0504030602030204" pitchFamily="34" charset="0"/>
              </a:rPr>
              <a:t>, ovvero contengono le informazioni dell’entità facente parte del modello di dominio e nient’altro.</a:t>
            </a:r>
          </a:p>
          <a:p>
            <a:pPr marL="0" indent="0">
              <a:buNone/>
            </a:pPr>
            <a:r>
              <a:rPr lang="it-IT" dirty="0">
                <a:latin typeface="Ubuntu" panose="020B0504030602030204" pitchFamily="34" charset="0"/>
              </a:rPr>
              <a:t>Le classi </a:t>
            </a:r>
            <a:r>
              <a:rPr lang="it-IT" dirty="0" err="1">
                <a:latin typeface="Ubuntu" panose="020B0504030602030204" pitchFamily="34" charset="0"/>
              </a:rPr>
              <a:t>Parser</a:t>
            </a:r>
            <a:r>
              <a:rPr lang="it-IT" dirty="0">
                <a:latin typeface="Ubuntu" panose="020B0504030602030204" pitchFamily="34" charset="0"/>
              </a:rPr>
              <a:t> ed </a:t>
            </a:r>
            <a:r>
              <a:rPr lang="it-IT" dirty="0" err="1">
                <a:latin typeface="Ubuntu" panose="020B0504030602030204" pitchFamily="34" charset="0"/>
              </a:rPr>
              <a:t>AdventureGUI</a:t>
            </a:r>
            <a:r>
              <a:rPr lang="it-IT" dirty="0">
                <a:latin typeface="Ubuntu" panose="020B0504030602030204" pitchFamily="34" charset="0"/>
              </a:rPr>
              <a:t> sono delle classi </a:t>
            </a:r>
            <a:r>
              <a:rPr lang="it-IT" dirty="0" err="1">
                <a:solidFill>
                  <a:srgbClr val="0070C0"/>
                </a:solidFill>
                <a:latin typeface="Ubuntu" panose="020B0504030602030204" pitchFamily="34" charset="0"/>
              </a:rPr>
              <a:t>Boundary</a:t>
            </a:r>
            <a:r>
              <a:rPr lang="it-IT" dirty="0">
                <a:latin typeface="Ubuntu" panose="020B0504030602030204" pitchFamily="34" charset="0"/>
              </a:rPr>
              <a:t>, ovvero si occupano solo della gestione dell’I/O. Non controllano le classi </a:t>
            </a:r>
            <a:r>
              <a:rPr lang="it-IT" dirty="0" err="1">
                <a:latin typeface="Ubuntu" panose="020B0504030602030204" pitchFamily="34" charset="0"/>
              </a:rPr>
              <a:t>Entity</a:t>
            </a:r>
            <a:r>
              <a:rPr lang="it-IT" dirty="0">
                <a:latin typeface="Ubuntu" panose="020B0504030602030204" pitchFamily="34" charset="0"/>
              </a:rPr>
              <a:t>, come richiesto dal modello ECB.</a:t>
            </a:r>
          </a:p>
          <a:p>
            <a:pPr marL="0" indent="0">
              <a:buNone/>
            </a:pPr>
            <a:r>
              <a:rPr lang="it-IT" dirty="0">
                <a:latin typeface="Ubuntu" panose="020B0504030602030204" pitchFamily="34" charset="0"/>
              </a:rPr>
              <a:t>La classe </a:t>
            </a:r>
            <a:r>
              <a:rPr lang="it-IT" dirty="0" err="1">
                <a:latin typeface="Ubuntu" panose="020B0504030602030204" pitchFamily="34" charset="0"/>
              </a:rPr>
              <a:t>ActionsHandler</a:t>
            </a:r>
            <a:r>
              <a:rPr lang="it-IT" dirty="0">
                <a:latin typeface="Ubuntu" panose="020B0504030602030204" pitchFamily="34" charset="0"/>
              </a:rPr>
              <a:t> è una classe </a:t>
            </a:r>
            <a:r>
              <a:rPr lang="it-IT" dirty="0">
                <a:solidFill>
                  <a:srgbClr val="FFC000"/>
                </a:solidFill>
                <a:latin typeface="Ubuntu" panose="020B0504030602030204" pitchFamily="34" charset="0"/>
              </a:rPr>
              <a:t>Control</a:t>
            </a:r>
            <a:r>
              <a:rPr lang="it-IT" dirty="0">
                <a:latin typeface="Ubuntu" panose="020B0504030602030204" pitchFamily="34" charset="0"/>
              </a:rPr>
              <a:t> che contiene le regole del gioco, in particolare cosa fanno i comandi impartiti dal giocatore.</a:t>
            </a:r>
          </a:p>
        </p:txBody>
      </p:sp>
    </p:spTree>
    <p:extLst>
      <p:ext uri="{BB962C8B-B14F-4D97-AF65-F5344CB8AC3E}">
        <p14:creationId xmlns:p14="http://schemas.microsoft.com/office/powerpoint/2010/main" val="4000734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52B7AF3-9F21-4A73-85A6-2C524EEF6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rgbClr val="00CC66"/>
                </a:solidFill>
                <a:latin typeface="Ubuntu" panose="020B0504030602030204" pitchFamily="34" charset="0"/>
              </a:rPr>
              <a:t>Architettura del sistema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D4A41EE-7EFF-4DB3-95AB-DBB2CC46E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>
                <a:latin typeface="Ubuntu" panose="020B0504030602030204" pitchFamily="34" charset="0"/>
              </a:rPr>
              <a:t>Perché abbiamo scelto un’architettura ECB?</a:t>
            </a:r>
          </a:p>
          <a:p>
            <a:pPr marL="0" indent="0">
              <a:buNone/>
            </a:pPr>
            <a:r>
              <a:rPr lang="it-IT" dirty="0">
                <a:latin typeface="Ubuntu" panose="020B0504030602030204" pitchFamily="34" charset="0"/>
              </a:rPr>
              <a:t>Se in seguito dovessimo decidere di implementare la nostra avventura in maniera completamente Grafica/Punta e Clicca ci basterà cambiare solo le classi </a:t>
            </a:r>
            <a:r>
              <a:rPr lang="it-IT" dirty="0" err="1">
                <a:solidFill>
                  <a:srgbClr val="3399FF"/>
                </a:solidFill>
                <a:latin typeface="Ubuntu" panose="020B0504030602030204" pitchFamily="34" charset="0"/>
              </a:rPr>
              <a:t>Boundary</a:t>
            </a:r>
            <a:r>
              <a:rPr lang="it-IT" dirty="0">
                <a:latin typeface="Ubuntu" panose="020B0504030602030204" pitchFamily="34" charset="0"/>
              </a:rPr>
              <a:t>, trasformandole da Testuali a Grafiche.</a:t>
            </a:r>
          </a:p>
          <a:p>
            <a:pPr marL="0" indent="0">
              <a:buNone/>
            </a:pPr>
            <a:r>
              <a:rPr lang="it-IT" dirty="0">
                <a:latin typeface="Ubuntu" panose="020B0504030602030204" pitchFamily="34" charset="0"/>
              </a:rPr>
              <a:t>Le classi </a:t>
            </a:r>
            <a:r>
              <a:rPr lang="it-IT" dirty="0" err="1">
                <a:solidFill>
                  <a:srgbClr val="00B050"/>
                </a:solidFill>
                <a:latin typeface="Ubuntu" panose="020B0504030602030204" pitchFamily="34" charset="0"/>
              </a:rPr>
              <a:t>Entity</a:t>
            </a:r>
            <a:r>
              <a:rPr lang="it-IT" dirty="0">
                <a:latin typeface="Ubuntu" panose="020B0504030602030204" pitchFamily="34" charset="0"/>
              </a:rPr>
              <a:t> e </a:t>
            </a:r>
            <a:r>
              <a:rPr lang="it-IT" dirty="0">
                <a:solidFill>
                  <a:srgbClr val="FFC000"/>
                </a:solidFill>
                <a:latin typeface="Ubuntu" panose="020B0504030602030204" pitchFamily="34" charset="0"/>
              </a:rPr>
              <a:t>Control</a:t>
            </a:r>
            <a:r>
              <a:rPr lang="it-IT" dirty="0">
                <a:latin typeface="Ubuntu" panose="020B0504030602030204" pitchFamily="34" charset="0"/>
              </a:rPr>
              <a:t> rimarrebbero invariate, perché le informazioni sull’entità e la logica del gioco sono le stesse.</a:t>
            </a:r>
          </a:p>
        </p:txBody>
      </p:sp>
    </p:spTree>
    <p:extLst>
      <p:ext uri="{BB962C8B-B14F-4D97-AF65-F5344CB8AC3E}">
        <p14:creationId xmlns:p14="http://schemas.microsoft.com/office/powerpoint/2010/main" val="655155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48EDF3-9B2C-4401-89C3-980ECF835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rgbClr val="FFCC00"/>
                </a:solidFill>
                <a:latin typeface="Ubuntu" panose="020B0504030602030204" pitchFamily="34" charset="0"/>
              </a:rPr>
              <a:t>Comunicazione flessibile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2F15D68-AF2F-4509-8839-C69035604248}"/>
              </a:ext>
            </a:extLst>
          </p:cNvPr>
          <p:cNvSpPr txBox="1"/>
          <p:nvPr/>
        </p:nvSpPr>
        <p:spPr>
          <a:xfrm>
            <a:off x="1524000" y="2077374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>
                <a:solidFill>
                  <a:schemeClr val="accent5"/>
                </a:solidFill>
                <a:latin typeface="IBM Plex Mono" panose="020B0509050203000203" pitchFamily="49" charset="0"/>
              </a:rPr>
              <a:t>Apri</a:t>
            </a:r>
            <a:r>
              <a:rPr lang="it-IT" sz="3600" dirty="0">
                <a:latin typeface="IBM Plex Mono" panose="020B0509050203000203" pitchFamily="49" charset="0"/>
              </a:rPr>
              <a:t> </a:t>
            </a:r>
            <a:r>
              <a:rPr lang="it-IT" sz="3600" dirty="0">
                <a:solidFill>
                  <a:schemeClr val="accent3"/>
                </a:solidFill>
                <a:latin typeface="IBM Plex Mono" panose="020B0509050203000203" pitchFamily="49" charset="0"/>
              </a:rPr>
              <a:t>il</a:t>
            </a:r>
            <a:r>
              <a:rPr lang="it-IT" sz="3600" dirty="0">
                <a:latin typeface="IBM Plex Mono" panose="020B0509050203000203" pitchFamily="49" charset="0"/>
              </a:rPr>
              <a:t> </a:t>
            </a:r>
            <a:r>
              <a:rPr lang="it-IT" sz="3600" dirty="0">
                <a:solidFill>
                  <a:schemeClr val="accent6"/>
                </a:solidFill>
                <a:latin typeface="IBM Plex Mono" panose="020B0509050203000203" pitchFamily="49" charset="0"/>
              </a:rPr>
              <a:t>pacco</a:t>
            </a:r>
            <a:r>
              <a:rPr lang="it-IT" sz="3600" dirty="0">
                <a:latin typeface="IBM Plex Mono" panose="020B0509050203000203" pitchFamily="49" charset="0"/>
              </a:rPr>
              <a:t> </a:t>
            </a:r>
            <a:r>
              <a:rPr lang="it-IT" sz="3600" dirty="0">
                <a:solidFill>
                  <a:schemeClr val="accent2"/>
                </a:solidFill>
                <a:latin typeface="IBM Plex Mono" panose="020B0509050203000203" pitchFamily="49" charset="0"/>
              </a:rPr>
              <a:t>con</a:t>
            </a:r>
            <a:r>
              <a:rPr lang="it-IT" sz="3600" dirty="0">
                <a:latin typeface="IBM Plex Mono" panose="020B0509050203000203" pitchFamily="49" charset="0"/>
              </a:rPr>
              <a:t> </a:t>
            </a:r>
            <a:r>
              <a:rPr lang="it-IT" sz="3600" dirty="0">
                <a:solidFill>
                  <a:schemeClr val="accent3"/>
                </a:solidFill>
                <a:latin typeface="IBM Plex Mono" panose="020B0509050203000203" pitchFamily="49" charset="0"/>
              </a:rPr>
              <a:t>il</a:t>
            </a:r>
            <a:r>
              <a:rPr lang="it-IT" sz="3600" dirty="0">
                <a:latin typeface="IBM Plex Mono" panose="020B0509050203000203" pitchFamily="49" charset="0"/>
              </a:rPr>
              <a:t> </a:t>
            </a:r>
            <a:r>
              <a:rPr lang="it-IT" sz="3600" dirty="0">
                <a:solidFill>
                  <a:schemeClr val="accent6"/>
                </a:solidFill>
                <a:latin typeface="IBM Plex Mono" panose="020B0509050203000203" pitchFamily="49" charset="0"/>
              </a:rPr>
              <a:t>taglierino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32EF264-F02F-41C4-BBE8-9FBA76C1E397}"/>
              </a:ext>
            </a:extLst>
          </p:cNvPr>
          <p:cNvSpPr txBox="1"/>
          <p:nvPr/>
        </p:nvSpPr>
        <p:spPr>
          <a:xfrm>
            <a:off x="1524000" y="34290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>
                <a:solidFill>
                  <a:schemeClr val="accent5"/>
                </a:solidFill>
                <a:latin typeface="IBM Plex Mono" panose="020B0509050203000203" pitchFamily="49" charset="0"/>
              </a:rPr>
              <a:t>Metti</a:t>
            </a:r>
            <a:r>
              <a:rPr lang="it-IT" sz="3600" dirty="0">
                <a:latin typeface="IBM Plex Mono" panose="020B0509050203000203" pitchFamily="49" charset="0"/>
              </a:rPr>
              <a:t> </a:t>
            </a:r>
            <a:r>
              <a:rPr lang="it-IT" sz="3600" dirty="0">
                <a:solidFill>
                  <a:schemeClr val="accent3"/>
                </a:solidFill>
                <a:latin typeface="IBM Plex Mono" panose="020B0509050203000203" pitchFamily="49" charset="0"/>
              </a:rPr>
              <a:t>l’</a:t>
            </a:r>
            <a:r>
              <a:rPr lang="it-IT" sz="3600" dirty="0">
                <a:solidFill>
                  <a:schemeClr val="accent6"/>
                </a:solidFill>
                <a:latin typeface="IBM Plex Mono" panose="020B0509050203000203" pitchFamily="49" charset="0"/>
              </a:rPr>
              <a:t>acqua</a:t>
            </a:r>
            <a:r>
              <a:rPr lang="it-IT" sz="3600" dirty="0">
                <a:latin typeface="IBM Plex Mono" panose="020B0509050203000203" pitchFamily="49" charset="0"/>
              </a:rPr>
              <a:t> </a:t>
            </a:r>
            <a:r>
              <a:rPr lang="it-IT" sz="3600" dirty="0">
                <a:solidFill>
                  <a:schemeClr val="accent2"/>
                </a:solidFill>
                <a:latin typeface="IBM Plex Mono" panose="020B0509050203000203" pitchFamily="49" charset="0"/>
              </a:rPr>
              <a:t>nella</a:t>
            </a:r>
            <a:r>
              <a:rPr lang="it-IT" sz="3600" dirty="0">
                <a:latin typeface="IBM Plex Mono" panose="020B0509050203000203" pitchFamily="49" charset="0"/>
              </a:rPr>
              <a:t> </a:t>
            </a:r>
            <a:r>
              <a:rPr lang="it-IT" sz="3600" dirty="0">
                <a:solidFill>
                  <a:schemeClr val="accent6"/>
                </a:solidFill>
                <a:latin typeface="IBM Plex Mono" panose="020B0509050203000203" pitchFamily="49" charset="0"/>
              </a:rPr>
              <a:t>macchinetta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87BE9A2-2389-4664-8771-BBEF331CCCB2}"/>
              </a:ext>
            </a:extLst>
          </p:cNvPr>
          <p:cNvSpPr txBox="1"/>
          <p:nvPr/>
        </p:nvSpPr>
        <p:spPr>
          <a:xfrm>
            <a:off x="4909351" y="4989251"/>
            <a:ext cx="6045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Ubuntu" panose="020B0504030602030204" pitchFamily="34" charset="0"/>
              </a:rPr>
              <a:t>“</a:t>
            </a:r>
            <a:r>
              <a:rPr lang="en-US" i="1" dirty="0">
                <a:latin typeface="Ubuntu" panose="020B0504030602030204" pitchFamily="34" charset="0"/>
              </a:rPr>
              <a:t>Be conservative in what you do, be liberal in what you accept from others</a:t>
            </a:r>
            <a:r>
              <a:rPr lang="en-US" dirty="0">
                <a:latin typeface="Ubuntu" panose="020B0504030602030204" pitchFamily="34" charset="0"/>
              </a:rPr>
              <a:t>” – Jon </a:t>
            </a:r>
            <a:r>
              <a:rPr lang="en-US" dirty="0" err="1">
                <a:latin typeface="Ubuntu" panose="020B0504030602030204" pitchFamily="34" charset="0"/>
              </a:rPr>
              <a:t>Postel</a:t>
            </a:r>
            <a:endParaRPr lang="it-IT" dirty="0"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7336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353</TotalTime>
  <Words>1777</Words>
  <Application>Microsoft Office PowerPoint</Application>
  <PresentationFormat>Widescreen</PresentationFormat>
  <Paragraphs>153</Paragraphs>
  <Slides>26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IBM Plex Mono</vt:lpstr>
      <vt:lpstr>Ubuntu</vt:lpstr>
      <vt:lpstr>Office Theme</vt:lpstr>
      <vt:lpstr>Uniba Crisis : un’avventura testuale</vt:lpstr>
      <vt:lpstr>Indice</vt:lpstr>
      <vt:lpstr>Idea alla base del progetto</vt:lpstr>
      <vt:lpstr>Idea alla base del progetto</vt:lpstr>
      <vt:lpstr>Diagramma UML</vt:lpstr>
      <vt:lpstr>Diagramma UML</vt:lpstr>
      <vt:lpstr>Architettura del sistema</vt:lpstr>
      <vt:lpstr>Architettura del sistema</vt:lpstr>
      <vt:lpstr>Comunicazione flessibile</vt:lpstr>
      <vt:lpstr>Comunicazione flessibile</vt:lpstr>
      <vt:lpstr>Comunicazione flessibile</vt:lpstr>
      <vt:lpstr>Quest e puzzle</vt:lpstr>
      <vt:lpstr>Quest e puzzle</vt:lpstr>
      <vt:lpstr>Combinare oggetti</vt:lpstr>
      <vt:lpstr>Combinare oggetti</vt:lpstr>
      <vt:lpstr>Il meglio dei due mondi</vt:lpstr>
      <vt:lpstr>Utilizzo dei thread</vt:lpstr>
      <vt:lpstr>Salvataggio su file</vt:lpstr>
      <vt:lpstr>Utilizzo user-friendly</vt:lpstr>
      <vt:lpstr>Menù principale</vt:lpstr>
      <vt:lpstr>Localizzazione </vt:lpstr>
      <vt:lpstr>Specifica Algebrica</vt:lpstr>
      <vt:lpstr>Specifica Algebrica</vt:lpstr>
      <vt:lpstr>Specifica Algebrica</vt:lpstr>
      <vt:lpstr>Specifica Algebrica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Titolo</dc:title>
  <dc:creator>Fabio Resta</dc:creator>
  <cp:lastModifiedBy>Fabio Resta</cp:lastModifiedBy>
  <cp:revision>59</cp:revision>
  <dcterms:created xsi:type="dcterms:W3CDTF">2020-06-03T19:17:54Z</dcterms:created>
  <dcterms:modified xsi:type="dcterms:W3CDTF">2020-06-09T20:54:36Z</dcterms:modified>
</cp:coreProperties>
</file>