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68" r:id="rId2"/>
    <p:sldId id="282" r:id="rId3"/>
    <p:sldId id="258" r:id="rId4"/>
    <p:sldId id="278" r:id="rId5"/>
    <p:sldId id="266" r:id="rId6"/>
    <p:sldId id="261" r:id="rId7"/>
    <p:sldId id="263" r:id="rId8"/>
    <p:sldId id="264" r:id="rId9"/>
    <p:sldId id="267" r:id="rId10"/>
    <p:sldId id="269" r:id="rId11"/>
    <p:sldId id="271" r:id="rId12"/>
    <p:sldId id="265" r:id="rId13"/>
    <p:sldId id="272" r:id="rId14"/>
    <p:sldId id="273" r:id="rId15"/>
    <p:sldId id="274" r:id="rId16"/>
    <p:sldId id="275" r:id="rId17"/>
    <p:sldId id="276" r:id="rId18"/>
    <p:sldId id="277" r:id="rId19"/>
    <p:sldId id="281" r:id="rId20"/>
    <p:sldId id="280" r:id="rId21"/>
    <p:sldId id="279" r:id="rId22"/>
    <p:sldId id="283" r:id="rId23"/>
    <p:sldId id="284" r:id="rId24"/>
    <p:sldId id="285" r:id="rId25"/>
    <p:sldId id="290" r:id="rId26"/>
    <p:sldId id="286" r:id="rId27"/>
    <p:sldId id="287" r:id="rId28"/>
    <p:sldId id="288" r:id="rId29"/>
    <p:sldId id="289" r:id="rId30"/>
    <p:sldId id="291"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695"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0091B-7391-46F4-8183-FC1EC7A1B527}"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C206A-B68F-48D2-84AE-BC8EB31309E1}" type="slidenum">
              <a:rPr lang="en-US" smtClean="0"/>
              <a:t>‹#›</a:t>
            </a:fld>
            <a:endParaRPr lang="en-US"/>
          </a:p>
        </p:txBody>
      </p:sp>
    </p:spTree>
    <p:extLst>
      <p:ext uri="{BB962C8B-B14F-4D97-AF65-F5344CB8AC3E}">
        <p14:creationId xmlns:p14="http://schemas.microsoft.com/office/powerpoint/2010/main" val="84494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Third-Party Payroll Connectors allow you to manage payroll-related Human Resources data and send it to a third-party payroll provider. Worker synchronization, data changes, and worker events relevant to the payment process are configured so that appropriate next steps can be taken in the payroll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these connectors is the relative ease-of-use and full set of integration features that require no custom code (though the interface is extensible if needed). With change detection built-in, the connector is configured by simply selecting which data and events are required by the accepting payroll system. The interface is pre-tested and supported by Workday, which means less development and testing for your implementation, reduced maintenance costs and risks to the project.</a:t>
            </a:r>
          </a:p>
          <a:p>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1</a:t>
            </a:fld>
            <a:endParaRPr lang="en-US"/>
          </a:p>
        </p:txBody>
      </p:sp>
    </p:spTree>
    <p:extLst>
      <p:ext uri="{BB962C8B-B14F-4D97-AF65-F5344CB8AC3E}">
        <p14:creationId xmlns:p14="http://schemas.microsoft.com/office/powerpoint/2010/main" val="388310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updated</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11</a:t>
            </a:fld>
            <a:endParaRPr lang="en-US">
              <a:solidFill>
                <a:srgbClr val="000000"/>
              </a:solidFill>
            </a:endParaRPr>
          </a:p>
        </p:txBody>
      </p:sp>
    </p:spTree>
    <p:extLst>
      <p:ext uri="{BB962C8B-B14F-4D97-AF65-F5344CB8AC3E}">
        <p14:creationId xmlns:p14="http://schemas.microsoft.com/office/powerpoint/2010/main" val="288764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updated</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13</a:t>
            </a:fld>
            <a:endParaRPr lang="en-US">
              <a:solidFill>
                <a:srgbClr val="000000"/>
              </a:solidFill>
            </a:endParaRPr>
          </a:p>
        </p:txBody>
      </p:sp>
    </p:spTree>
    <p:extLst>
      <p:ext uri="{BB962C8B-B14F-4D97-AF65-F5344CB8AC3E}">
        <p14:creationId xmlns:p14="http://schemas.microsoft.com/office/powerpoint/2010/main" val="246169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14</a:t>
            </a:fld>
            <a:endParaRPr lang="en-US">
              <a:solidFill>
                <a:srgbClr val="000000"/>
              </a:solidFill>
            </a:endParaRPr>
          </a:p>
        </p:txBody>
      </p:sp>
    </p:spTree>
    <p:extLst>
      <p:ext uri="{BB962C8B-B14F-4D97-AF65-F5344CB8AC3E}">
        <p14:creationId xmlns:p14="http://schemas.microsoft.com/office/powerpoint/2010/main" val="66254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These can be shared by different processes but our focus for this course is how the Payroll process uses the Period Schedule. Define a period schedule and frequency for employee payment, such as weekly, bi-weekly, or monthly. This is how Payroll Interface calculates and distributes payment. Pay periods are derived from the Period Schedule.</a:t>
            </a:r>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15</a:t>
            </a:fld>
            <a:endParaRPr lang="en-US">
              <a:solidFill>
                <a:srgbClr val="000000"/>
              </a:solidFill>
            </a:endParaRPr>
          </a:p>
        </p:txBody>
      </p:sp>
    </p:spTree>
    <p:extLst>
      <p:ext uri="{BB962C8B-B14F-4D97-AF65-F5344CB8AC3E}">
        <p14:creationId xmlns:p14="http://schemas.microsoft.com/office/powerpoint/2010/main" val="173841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RUN CATEGORY</a:t>
            </a:r>
          </a:p>
          <a:p>
            <a:r>
              <a:rPr lang="en-US" sz="1200" kern="1200" dirty="0" smtClean="0">
                <a:solidFill>
                  <a:schemeClr val="tx1"/>
                </a:solidFill>
                <a:effectLst/>
                <a:latin typeface="+mn-lt"/>
                <a:ea typeface="+mn-ea"/>
                <a:cs typeface="+mn-cs"/>
              </a:rPr>
              <a:t>Each Pay Group is assigned a Run Category. Pay Groups used for Payroll Interface may only have a single Run Category. A Run Category may only have one Period Schedule. The Period Schedule defines the start and end dates of the pay periods. In the setup, indicate that the Run Category is used in Payroll Interface.</a:t>
            </a:r>
          </a:p>
          <a:p>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16</a:t>
            </a:fld>
            <a:endParaRPr lang="en-US">
              <a:solidFill>
                <a:srgbClr val="000000"/>
              </a:solidFill>
            </a:endParaRPr>
          </a:p>
        </p:txBody>
      </p:sp>
    </p:spTree>
    <p:extLst>
      <p:ext uri="{BB962C8B-B14F-4D97-AF65-F5344CB8AC3E}">
        <p14:creationId xmlns:p14="http://schemas.microsoft.com/office/powerpoint/2010/main" val="4130393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17</a:t>
            </a:fld>
            <a:endParaRPr lang="en-US">
              <a:solidFill>
                <a:srgbClr val="000000"/>
              </a:solidFill>
            </a:endParaRPr>
          </a:p>
        </p:txBody>
      </p:sp>
    </p:spTree>
    <p:extLst>
      <p:ext uri="{BB962C8B-B14F-4D97-AF65-F5344CB8AC3E}">
        <p14:creationId xmlns:p14="http://schemas.microsoft.com/office/powerpoint/2010/main" val="2834112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18</a:t>
            </a:fld>
            <a:endParaRPr lang="en-US">
              <a:solidFill>
                <a:srgbClr val="000000"/>
              </a:solidFill>
            </a:endParaRPr>
          </a:p>
        </p:txBody>
      </p:sp>
    </p:spTree>
    <p:extLst>
      <p:ext uri="{BB962C8B-B14F-4D97-AF65-F5344CB8AC3E}">
        <p14:creationId xmlns:p14="http://schemas.microsoft.com/office/powerpoint/2010/main" val="2032580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19</a:t>
            </a:fld>
            <a:endParaRPr lang="en-US">
              <a:solidFill>
                <a:srgbClr val="000000"/>
              </a:solidFill>
            </a:endParaRPr>
          </a:p>
        </p:txBody>
      </p:sp>
    </p:spTree>
    <p:extLst>
      <p:ext uri="{BB962C8B-B14F-4D97-AF65-F5344CB8AC3E}">
        <p14:creationId xmlns:p14="http://schemas.microsoft.com/office/powerpoint/2010/main" val="359706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Integration System is an object in Workday that stores the configuration of the integration. The diagram shows the flow of configurable features and services used to set up and manage the system.</a:t>
            </a:r>
          </a:p>
          <a:p>
            <a:endParaRPr lang="en-US" sz="1200" kern="1200" dirty="0">
              <a:solidFill>
                <a:schemeClr val="tx1"/>
              </a:solidFill>
              <a:effectLst/>
              <a:latin typeface="+mn-lt"/>
              <a:ea typeface="+mn-ea"/>
              <a:cs typeface="+mn-cs"/>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6402A68-EE5B-4070-9698-8197A702075D}" type="slidenum">
              <a:rPr lang="en-US">
                <a:solidFill>
                  <a:srgbClr val="000000"/>
                </a:solidFill>
              </a:rPr>
              <a:pPr fontAlgn="base">
                <a:spcBef>
                  <a:spcPct val="0"/>
                </a:spcBef>
                <a:spcAft>
                  <a:spcPct val="0"/>
                </a:spcAft>
              </a:pPr>
              <a:t>20</a:t>
            </a:fld>
            <a:endParaRPr lang="en-US">
              <a:solidFill>
                <a:srgbClr val="000000"/>
              </a:solidFill>
            </a:endParaRPr>
          </a:p>
        </p:txBody>
      </p:sp>
    </p:spTree>
    <p:extLst>
      <p:ext uri="{BB962C8B-B14F-4D97-AF65-F5344CB8AC3E}">
        <p14:creationId xmlns:p14="http://schemas.microsoft.com/office/powerpoint/2010/main" val="26845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2</a:t>
            </a:fld>
            <a:endParaRPr lang="en-US"/>
          </a:p>
        </p:txBody>
      </p:sp>
    </p:spTree>
    <p:extLst>
      <p:ext uri="{BB962C8B-B14F-4D97-AF65-F5344CB8AC3E}">
        <p14:creationId xmlns:p14="http://schemas.microsoft.com/office/powerpoint/2010/main" val="138782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3</a:t>
            </a:fld>
            <a:endParaRPr lang="en-US"/>
          </a:p>
        </p:txBody>
      </p:sp>
    </p:spTree>
    <p:extLst>
      <p:ext uri="{BB962C8B-B14F-4D97-AF65-F5344CB8AC3E}">
        <p14:creationId xmlns:p14="http://schemas.microsoft.com/office/powerpoint/2010/main" val="68449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4</a:t>
            </a:fld>
            <a:endParaRPr lang="en-US"/>
          </a:p>
        </p:txBody>
      </p:sp>
    </p:spTree>
    <p:extLst>
      <p:ext uri="{BB962C8B-B14F-4D97-AF65-F5344CB8AC3E}">
        <p14:creationId xmlns:p14="http://schemas.microsoft.com/office/powerpoint/2010/main" val="99410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Third-Party Payroll Connectors allow you to manage payroll-related Human Resources data and send it to a third-party payroll provider. Worker synchronization, data changes, and worker events relevant to the payment process are configured so that appropriate next steps can be taken in the payroll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these connectors is the relative ease-of-use and full set of integration features that require no custom code (though the interface is extensible if needed). With change detection built-in, the connector is configured by simply selecting which data and events are required by the accepting payroll system. The interface is pre-tested and supported by Workday, which means less development and testing for your implementation, reduced maintenance costs and risks to the project.</a:t>
            </a:r>
          </a:p>
          <a:p>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6</a:t>
            </a:fld>
            <a:endParaRPr lang="en-US"/>
          </a:p>
        </p:txBody>
      </p:sp>
    </p:spTree>
    <p:extLst>
      <p:ext uri="{BB962C8B-B14F-4D97-AF65-F5344CB8AC3E}">
        <p14:creationId xmlns:p14="http://schemas.microsoft.com/office/powerpoint/2010/main" val="171949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updated</a:t>
            </a: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9AEED258-9B2C-40D0-BE7D-2B7E0CAC2727}" type="slidenum">
              <a:rPr lang="en-US">
                <a:solidFill>
                  <a:srgbClr val="000000"/>
                </a:solidFill>
              </a:rPr>
              <a:pPr fontAlgn="base">
                <a:spcBef>
                  <a:spcPct val="0"/>
                </a:spcBef>
                <a:spcAft>
                  <a:spcPct val="0"/>
                </a:spcAft>
              </a:pPr>
              <a:t>7</a:t>
            </a:fld>
            <a:endParaRPr lang="en-US">
              <a:solidFill>
                <a:srgbClr val="000000"/>
              </a:solidFill>
            </a:endParaRPr>
          </a:p>
        </p:txBody>
      </p:sp>
    </p:spTree>
    <p:extLst>
      <p:ext uri="{BB962C8B-B14F-4D97-AF65-F5344CB8AC3E}">
        <p14:creationId xmlns:p14="http://schemas.microsoft.com/office/powerpoint/2010/main" val="4040435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updated</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582F0FA-9D4A-4F93-A595-400F97193E1F}" type="slidenum">
              <a:rPr lang="en-US">
                <a:solidFill>
                  <a:srgbClr val="000000"/>
                </a:solidFill>
              </a:rPr>
              <a:pPr fontAlgn="base">
                <a:spcBef>
                  <a:spcPct val="0"/>
                </a:spcBef>
                <a:spcAft>
                  <a:spcPct val="0"/>
                </a:spcAft>
              </a:pPr>
              <a:t>8</a:t>
            </a:fld>
            <a:endParaRPr lang="en-US">
              <a:solidFill>
                <a:srgbClr val="000000"/>
              </a:solidFill>
            </a:endParaRPr>
          </a:p>
        </p:txBody>
      </p:sp>
    </p:spTree>
    <p:extLst>
      <p:ext uri="{BB962C8B-B14F-4D97-AF65-F5344CB8AC3E}">
        <p14:creationId xmlns:p14="http://schemas.microsoft.com/office/powerpoint/2010/main" val="34844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Payroll Interface (PI) is one of Workday’s third-party payroll connectors. This template is built based on the Get Payees web service.</a:t>
            </a:r>
            <a:endParaRPr lang="en-US" sz="1200" kern="1200" dirty="0">
              <a:solidFill>
                <a:schemeClr val="tx1"/>
              </a:solidFill>
              <a:effectLst/>
              <a:latin typeface="+mn-lt"/>
              <a:ea typeface="+mn-ea"/>
              <a:cs typeface="+mn-cs"/>
            </a:endParaRP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582F0FA-9D4A-4F93-A595-400F97193E1F}" type="slidenum">
              <a:rPr lang="en-US">
                <a:solidFill>
                  <a:srgbClr val="000000"/>
                </a:solidFill>
              </a:rPr>
              <a:pPr fontAlgn="base">
                <a:spcBef>
                  <a:spcPct val="0"/>
                </a:spcBef>
                <a:spcAft>
                  <a:spcPct val="0"/>
                </a:spcAft>
              </a:pPr>
              <a:t>9</a:t>
            </a:fld>
            <a:endParaRPr lang="en-US">
              <a:solidFill>
                <a:srgbClr val="000000"/>
              </a:solidFill>
            </a:endParaRPr>
          </a:p>
        </p:txBody>
      </p:sp>
    </p:spTree>
    <p:extLst>
      <p:ext uri="{BB962C8B-B14F-4D97-AF65-F5344CB8AC3E}">
        <p14:creationId xmlns:p14="http://schemas.microsoft.com/office/powerpoint/2010/main" val="61987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Payroll Effective Change Interface (PECI) serves the same purpose as PI but performs a more comprehensive evaluation of data changes to create an effective stack of worker data changes. The data changes are reported in the sequence in which they become effective and entered in Workday. PECI is not built based on a web service but utilizes the DIS (Data Initialization Service), a framework built and maintained by Workday.</a:t>
            </a:r>
            <a:endParaRPr lang="en-US" sz="1200" kern="1200" dirty="0">
              <a:solidFill>
                <a:schemeClr val="tx1"/>
              </a:solidFill>
              <a:effectLst/>
              <a:latin typeface="+mn-lt"/>
              <a:ea typeface="+mn-ea"/>
              <a:cs typeface="+mn-cs"/>
            </a:endParaRP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582F0FA-9D4A-4F93-A595-400F97193E1F}" type="slidenum">
              <a:rPr lang="en-US">
                <a:solidFill>
                  <a:srgbClr val="000000"/>
                </a:solidFill>
              </a:rPr>
              <a:pPr fontAlgn="base">
                <a:spcBef>
                  <a:spcPct val="0"/>
                </a:spcBef>
                <a:spcAft>
                  <a:spcPct val="0"/>
                </a:spcAft>
              </a:pPr>
              <a:t>10</a:t>
            </a:fld>
            <a:endParaRPr lang="en-US">
              <a:solidFill>
                <a:srgbClr val="000000"/>
              </a:solidFill>
            </a:endParaRPr>
          </a:p>
        </p:txBody>
      </p:sp>
    </p:spTree>
    <p:extLst>
      <p:ext uri="{BB962C8B-B14F-4D97-AF65-F5344CB8AC3E}">
        <p14:creationId xmlns:p14="http://schemas.microsoft.com/office/powerpoint/2010/main" val="1202160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5563" y="1640793"/>
            <a:ext cx="7124448" cy="2502587"/>
          </a:xfrm>
        </p:spPr>
        <p:txBody>
          <a:bodyPr>
            <a:noAutofit/>
          </a:bodyPr>
          <a:lstStyle>
            <a:lvl1pPr>
              <a:defRPr sz="38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5563" y="4433454"/>
            <a:ext cx="712384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9" name="Picture 8"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36081602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046281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7220243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5848451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428266661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2087558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8774968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0349132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9626781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6148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2" y="1538286"/>
            <a:ext cx="11220417" cy="424816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428293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500820" y="1685568"/>
            <a:ext cx="3696000" cy="2672126"/>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4"/>
            <a:ext cx="3696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8" name="Picture 7"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54856610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title"/>
          </p:nvPr>
        </p:nvSpPr>
        <p:spPr>
          <a:xfrm>
            <a:off x="488983" y="1671637"/>
            <a:ext cx="3702005" cy="4248169"/>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1203724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4" name="Picture 3" descr="DEL_PRI_RGB.gif"/>
          <p:cNvPicPr>
            <a:picLocks noChangeAspect="1"/>
          </p:cNvPicPr>
          <p:nvPr userDrawn="1"/>
        </p:nvPicPr>
        <p:blipFill>
          <a:blip r:embed="rId2" cstate="print"/>
          <a:stretch>
            <a:fillRect/>
          </a:stretch>
        </p:blipFill>
        <p:spPr>
          <a:xfrm>
            <a:off x="439509" y="3844097"/>
            <a:ext cx="2294400" cy="322531"/>
          </a:xfrm>
          <a:prstGeom prst="rect">
            <a:avLst/>
          </a:prstGeom>
        </p:spPr>
      </p:pic>
    </p:spTree>
    <p:extLst>
      <p:ext uri="{BB962C8B-B14F-4D97-AF65-F5344CB8AC3E}">
        <p14:creationId xmlns:p14="http://schemas.microsoft.com/office/powerpoint/2010/main" val="92741502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57"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sz="3000" b="0">
                <a:solidFill>
                  <a:srgbClr val="81BC00"/>
                </a:solidFill>
              </a:defRPr>
            </a:lvl1pPr>
          </a:lstStyle>
          <a:p>
            <a:r>
              <a:rPr lang="en-US" noProof="0" dirty="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493485" y="6446520"/>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780837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smtClean="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159604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508000" y="1600200"/>
            <a:ext cx="11176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508000" y="1084945"/>
            <a:ext cx="11176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extLst>
      <p:ext uri="{BB962C8B-B14F-4D97-AF65-F5344CB8AC3E}">
        <p14:creationId xmlns:p14="http://schemas.microsoft.com/office/powerpoint/2010/main" val="10979350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465BC723-2F76-473E-9695-47475EF5DF40}"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00C1A-2420-4D2D-8831-7E34811335B2}" type="slidenum">
              <a:rPr lang="en-US" smtClean="0"/>
              <a:t>‹#›</a:t>
            </a:fld>
            <a:endParaRPr lang="en-US"/>
          </a:p>
        </p:txBody>
      </p:sp>
    </p:spTree>
    <p:extLst>
      <p:ext uri="{BB962C8B-B14F-4D97-AF65-F5344CB8AC3E}">
        <p14:creationId xmlns:p14="http://schemas.microsoft.com/office/powerpoint/2010/main" val="2498287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65BC723-2F76-473E-9695-47475EF5DF40}"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00C1A-2420-4D2D-8831-7E34811335B2}" type="slidenum">
              <a:rPr lang="en-US" smtClean="0"/>
              <a:t>‹#›</a:t>
            </a:fld>
            <a:endParaRPr lang="en-US"/>
          </a:p>
        </p:txBody>
      </p:sp>
    </p:spTree>
    <p:extLst>
      <p:ext uri="{BB962C8B-B14F-4D97-AF65-F5344CB8AC3E}">
        <p14:creationId xmlns:p14="http://schemas.microsoft.com/office/powerpoint/2010/main" val="98175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460829" y="0"/>
            <a:ext cx="7254433"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829118" y="1093318"/>
            <a:ext cx="6505141" cy="1549865"/>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18" y="2668126"/>
            <a:ext cx="6505141"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772931" y="284522"/>
            <a:ext cx="2294400" cy="322531"/>
          </a:xfrm>
          <a:prstGeom prst="rect">
            <a:avLst/>
          </a:prstGeom>
        </p:spPr>
      </p:pic>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1899478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20" name="Text Placeholder 19"/>
          <p:cNvSpPr>
            <a:spLocks noGrp="1"/>
          </p:cNvSpPr>
          <p:nvPr>
            <p:ph type="body" sz="quarter" idx="14"/>
          </p:nvPr>
        </p:nvSpPr>
        <p:spPr>
          <a:xfrm>
            <a:off x="494400" y="1810800"/>
            <a:ext cx="11184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53185204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357200"/>
            <a:ext cx="11184000" cy="5000758"/>
          </a:xfrm>
        </p:spPr>
        <p:txBody>
          <a:bodyPr/>
          <a:lstStyle>
            <a:lvl1pPr marL="0" indent="0" algn="l">
              <a:buNone/>
              <a:defRPr/>
            </a:lvl1pPr>
            <a:lvl2pPr marL="271463" indent="-27146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714361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10800"/>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350569147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32915671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5" y="1809101"/>
            <a:ext cx="5412015"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5"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5" y="765175"/>
            <a:ext cx="5412015"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442662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520660" y="642918"/>
            <a:ext cx="65856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755614" y="1724013"/>
            <a:ext cx="6159543"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641313" y="305209"/>
            <a:ext cx="6464344"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smtClean="0"/>
              <a:t>Click to edit Master title style</a:t>
            </a:r>
            <a:endParaRPr lang="en-GB" dirty="0"/>
          </a:p>
        </p:txBody>
      </p:sp>
      <p:sp>
        <p:nvSpPr>
          <p:cNvPr id="17" name="Text Placeholder 8"/>
          <p:cNvSpPr>
            <a:spLocks noGrp="1"/>
          </p:cNvSpPr>
          <p:nvPr>
            <p:ph type="body" sz="quarter" idx="13"/>
          </p:nvPr>
        </p:nvSpPr>
        <p:spPr>
          <a:xfrm>
            <a:off x="755613" y="722451"/>
            <a:ext cx="6159888" cy="1012006"/>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
        <p:nvSpPr>
          <p:cNvPr id="10" name="Rectangle 9"/>
          <p:cNvSpPr/>
          <p:nvPr userDrawn="1"/>
        </p:nvSpPr>
        <p:spPr>
          <a:xfrm>
            <a:off x="520661" y="304778"/>
            <a:ext cx="6584996"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Tree>
    <p:extLst>
      <p:ext uri="{BB962C8B-B14F-4D97-AF65-F5344CB8AC3E}">
        <p14:creationId xmlns:p14="http://schemas.microsoft.com/office/powerpoint/2010/main" val="4951106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4"/>
            <a:ext cx="11184000" cy="1516183"/>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66830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727" r:id="rId24"/>
    <p:sldLayoutId id="2147483728" r:id="rId25"/>
    <p:sldLayoutId id="2147483729" r:id="rId26"/>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alin.deloitte.com/"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15.png"/><Relationship Id="rId1" Type="http://schemas.openxmlformats.org/officeDocument/2006/relationships/slideLayout" Target="../slideLayouts/slideLayout23.xml"/><Relationship Id="rId4" Type="http://schemas.openxmlformats.org/officeDocument/2006/relationships/hyperlink" Target="http://www.deloitte.com/us/abou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
        <p:nvSpPr>
          <p:cNvPr id="7" name="Slide Number Placeholder 4"/>
          <p:cNvSpPr txBox="1">
            <a:spLocks/>
          </p:cNvSpPr>
          <p:nvPr/>
        </p:nvSpPr>
        <p:spPr bwMode="white">
          <a:xfrm>
            <a:off x="10225296" y="65503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algn="ctr" eaLnBrk="0" fontAlgn="base" hangingPunct="0">
              <a:spcBef>
                <a:spcPct val="0"/>
              </a:spcBef>
              <a:spcAft>
                <a:spcPct val="0"/>
              </a:spcAft>
              <a:defRPr/>
            </a:pPr>
            <a:fld id="{446C9BED-6FD4-4BA4-B6B0-4A26058AC9EF}" type="slidenum">
              <a:rPr lang="en-US" sz="1000" b="1">
                <a:solidFill>
                  <a:schemeClr val="bg1"/>
                </a:solidFill>
                <a:latin typeface="Calibri" pitchFamily="34" charset="0"/>
                <a:cs typeface="Calibri" pitchFamily="34" charset="0"/>
              </a:rPr>
              <a:pPr algn="ctr" eaLnBrk="0" fontAlgn="base" hangingPunct="0">
                <a:spcBef>
                  <a:spcPct val="0"/>
                </a:spcBef>
                <a:spcAft>
                  <a:spcPct val="0"/>
                </a:spcAft>
                <a:defRPr/>
              </a:pPr>
              <a:t>1</a:t>
            </a:fld>
            <a:endParaRPr lang="en-US" sz="1000" b="1" dirty="0">
              <a:solidFill>
                <a:schemeClr val="bg1"/>
              </a:solidFill>
              <a:latin typeface="Calibri" pitchFamily="34" charset="0"/>
              <a:cs typeface="Calibri" pitchFamily="34" charset="0"/>
            </a:endParaRPr>
          </a:p>
        </p:txBody>
      </p:sp>
      <p:sp>
        <p:nvSpPr>
          <p:cNvPr id="8" name="Rectangle 7"/>
          <p:cNvSpPr/>
          <p:nvPr/>
        </p:nvSpPr>
        <p:spPr bwMode="auto">
          <a:xfrm>
            <a:off x="1747640" y="1050038"/>
            <a:ext cx="8519904"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smtClean="0">
                <a:solidFill>
                  <a:schemeClr val="bg1"/>
                </a:solidFill>
                <a:sym typeface="Arial" pitchFamily="34" charset="0"/>
              </a:rPr>
              <a:t>Payroll Interface Training</a:t>
            </a:r>
            <a:endParaRPr lang="en-US" sz="3200" dirty="0">
              <a:solidFill>
                <a:schemeClr val="bg1"/>
              </a:solidFill>
            </a:endParaRPr>
          </a:p>
        </p:txBody>
      </p:sp>
      <p:sp>
        <p:nvSpPr>
          <p:cNvPr id="4" name="TextBox 3"/>
          <p:cNvSpPr txBox="1"/>
          <p:nvPr/>
        </p:nvSpPr>
        <p:spPr>
          <a:xfrm>
            <a:off x="1747640" y="2565122"/>
            <a:ext cx="8435407" cy="2585323"/>
          </a:xfrm>
          <a:prstGeom prst="rect">
            <a:avLst/>
          </a:prstGeom>
          <a:noFill/>
        </p:spPr>
        <p:txBody>
          <a:bodyPr wrap="square" rtlCol="0">
            <a:spAutoFit/>
          </a:bodyPr>
          <a:lstStyle/>
          <a:p>
            <a:r>
              <a:rPr lang="en-US" dirty="0"/>
              <a:t>Conference ID: 3 357 828 </a:t>
            </a:r>
            <a:r>
              <a:rPr lang="en-US" dirty="0" smtClean="0"/>
              <a:t>830</a:t>
            </a:r>
          </a:p>
          <a:p>
            <a:endParaRPr lang="en-US" dirty="0"/>
          </a:p>
          <a:p>
            <a:r>
              <a:rPr lang="en-US" dirty="0" smtClean="0"/>
              <a:t>US </a:t>
            </a:r>
            <a:r>
              <a:rPr lang="en-US" dirty="0"/>
              <a:t>&amp; Any Country - Toll Call: +</a:t>
            </a:r>
            <a:r>
              <a:rPr lang="en-US" dirty="0" smtClean="0"/>
              <a:t>1-615-882-6682</a:t>
            </a:r>
          </a:p>
          <a:p>
            <a:r>
              <a:rPr lang="en-US" dirty="0" smtClean="0"/>
              <a:t>US </a:t>
            </a:r>
            <a:r>
              <a:rPr lang="en-US" dirty="0"/>
              <a:t>&amp; Canada - Toll-free: +</a:t>
            </a:r>
            <a:r>
              <a:rPr lang="en-US" dirty="0" smtClean="0"/>
              <a:t>1-844-882-6682</a:t>
            </a:r>
          </a:p>
          <a:p>
            <a:endParaRPr lang="en-US" dirty="0"/>
          </a:p>
          <a:p>
            <a:r>
              <a:rPr lang="en-US" dirty="0" smtClean="0"/>
              <a:t>Other </a:t>
            </a:r>
            <a:r>
              <a:rPr lang="en-US" dirty="0"/>
              <a:t>local &amp; International </a:t>
            </a:r>
            <a:r>
              <a:rPr lang="en-US" dirty="0" smtClean="0"/>
              <a:t>Numbers </a:t>
            </a:r>
            <a:r>
              <a:rPr lang="en-US" u="sng" dirty="0" smtClean="0">
                <a:hlinkClick r:id="rId3"/>
              </a:rPr>
              <a:t>https</a:t>
            </a:r>
            <a:r>
              <a:rPr lang="en-US" u="sng" dirty="0">
                <a:hlinkClick r:id="rId3"/>
              </a:rPr>
              <a:t>://dialin.deloitte.com</a:t>
            </a:r>
            <a:r>
              <a:rPr lang="en-US" u="sng" dirty="0" smtClean="0">
                <a:hlinkClick r:id="rId3"/>
              </a:rPr>
              <a:t>/</a:t>
            </a:r>
            <a:endParaRPr lang="en-US" u="sng" dirty="0" smtClean="0"/>
          </a:p>
          <a:p>
            <a:endParaRPr lang="en-US" u="sng" dirty="0"/>
          </a:p>
          <a:p>
            <a:endParaRPr lang="en-US" u="sng" dirty="0" smtClean="0"/>
          </a:p>
          <a:p>
            <a:r>
              <a:rPr lang="en-US" dirty="0" smtClean="0"/>
              <a:t>Host:  Dan Fieldhouse  -  dfieldhouse@deloitte.com</a:t>
            </a:r>
            <a:endParaRPr lang="en-US" dirty="0"/>
          </a:p>
        </p:txBody>
      </p:sp>
    </p:spTree>
    <p:extLst>
      <p:ext uri="{BB962C8B-B14F-4D97-AF65-F5344CB8AC3E}">
        <p14:creationId xmlns:p14="http://schemas.microsoft.com/office/powerpoint/2010/main" val="3889679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81200" y="228600"/>
            <a:ext cx="8229600" cy="1036638"/>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Effective Change Interface</a:t>
            </a:r>
          </a:p>
          <a:p>
            <a:pPr algn="ctr" defTabSz="933450">
              <a:defRPr/>
            </a:pPr>
            <a:r>
              <a:rPr lang="en-US" sz="3200" dirty="0" smtClean="0">
                <a:solidFill>
                  <a:srgbClr val="FFFFFF"/>
                </a:solidFill>
                <a:latin typeface="Calibri" pitchFamily="34" charset="0"/>
                <a:cs typeface="Calibri" pitchFamily="34" charset="0"/>
              </a:rPr>
              <a:t>Processing Internals (PECI)</a:t>
            </a:r>
            <a:endParaRPr lang="en-US" sz="3200" dirty="0">
              <a:solidFill>
                <a:srgbClr val="FFFFFF"/>
              </a:solidFill>
              <a:latin typeface="Calibri" pitchFamily="34" charset="0"/>
              <a:cs typeface="Calibri" pitchFamily="34" charset="0"/>
            </a:endParaRPr>
          </a:p>
        </p:txBody>
      </p:sp>
      <p:grpSp>
        <p:nvGrpSpPr>
          <p:cNvPr id="59" name="Group 58"/>
          <p:cNvGrpSpPr>
            <a:grpSpLocks/>
          </p:cNvGrpSpPr>
          <p:nvPr/>
        </p:nvGrpSpPr>
        <p:grpSpPr bwMode="auto">
          <a:xfrm>
            <a:off x="4592954" y="5911532"/>
            <a:ext cx="3044825" cy="879475"/>
            <a:chOff x="-20" y="-286"/>
            <a:chExt cx="4795" cy="1385"/>
          </a:xfrm>
        </p:grpSpPr>
        <p:sp>
          <p:nvSpPr>
            <p:cNvPr id="60" name="Freeform 59"/>
            <p:cNvSpPr>
              <a:spLocks/>
            </p:cNvSpPr>
            <p:nvPr/>
          </p:nvSpPr>
          <p:spPr bwMode="auto">
            <a:xfrm>
              <a:off x="20" y="20"/>
              <a:ext cx="4755" cy="1079"/>
            </a:xfrm>
            <a:custGeom>
              <a:avLst/>
              <a:gdLst>
                <a:gd name="T0" fmla="+- 0 4595 20"/>
                <a:gd name="T1" fmla="*/ T0 w 4755"/>
                <a:gd name="T2" fmla="+- 0 20 20"/>
                <a:gd name="T3" fmla="*/ 20 h 1079"/>
                <a:gd name="T4" fmla="+- 0 200 20"/>
                <a:gd name="T5" fmla="*/ T4 w 4755"/>
                <a:gd name="T6" fmla="+- 0 20 20"/>
                <a:gd name="T7" fmla="*/ 20 h 1079"/>
                <a:gd name="T8" fmla="+- 0 130 20"/>
                <a:gd name="T9" fmla="*/ T8 w 4755"/>
                <a:gd name="T10" fmla="+- 0 34 20"/>
                <a:gd name="T11" fmla="*/ 34 h 1079"/>
                <a:gd name="T12" fmla="+- 0 73 20"/>
                <a:gd name="T13" fmla="*/ T12 w 4755"/>
                <a:gd name="T14" fmla="+- 0 73 20"/>
                <a:gd name="T15" fmla="*/ 73 h 1079"/>
                <a:gd name="T16" fmla="+- 0 34 20"/>
                <a:gd name="T17" fmla="*/ T16 w 4755"/>
                <a:gd name="T18" fmla="+- 0 130 20"/>
                <a:gd name="T19" fmla="*/ 130 h 1079"/>
                <a:gd name="T20" fmla="+- 0 20 20"/>
                <a:gd name="T21" fmla="*/ T20 w 4755"/>
                <a:gd name="T22" fmla="+- 0 200 20"/>
                <a:gd name="T23" fmla="*/ 200 h 1079"/>
                <a:gd name="T24" fmla="+- 0 20 20"/>
                <a:gd name="T25" fmla="*/ T24 w 4755"/>
                <a:gd name="T26" fmla="+- 0 919 20"/>
                <a:gd name="T27" fmla="*/ 919 h 1079"/>
                <a:gd name="T28" fmla="+- 0 34 20"/>
                <a:gd name="T29" fmla="*/ T28 w 4755"/>
                <a:gd name="T30" fmla="+- 0 989 20"/>
                <a:gd name="T31" fmla="*/ 989 h 1079"/>
                <a:gd name="T32" fmla="+- 0 73 20"/>
                <a:gd name="T33" fmla="*/ T32 w 4755"/>
                <a:gd name="T34" fmla="+- 0 1046 20"/>
                <a:gd name="T35" fmla="*/ 1046 h 1079"/>
                <a:gd name="T36" fmla="+- 0 130 20"/>
                <a:gd name="T37" fmla="*/ T36 w 4755"/>
                <a:gd name="T38" fmla="+- 0 1085 20"/>
                <a:gd name="T39" fmla="*/ 1085 h 1079"/>
                <a:gd name="T40" fmla="+- 0 200 20"/>
                <a:gd name="T41" fmla="*/ T40 w 4755"/>
                <a:gd name="T42" fmla="+- 0 1099 20"/>
                <a:gd name="T43" fmla="*/ 1099 h 1079"/>
                <a:gd name="T44" fmla="+- 0 4595 20"/>
                <a:gd name="T45" fmla="*/ T44 w 4755"/>
                <a:gd name="T46" fmla="+- 0 1099 20"/>
                <a:gd name="T47" fmla="*/ 1099 h 1079"/>
                <a:gd name="T48" fmla="+- 0 4665 20"/>
                <a:gd name="T49" fmla="*/ T48 w 4755"/>
                <a:gd name="T50" fmla="+- 0 1085 20"/>
                <a:gd name="T51" fmla="*/ 1085 h 1079"/>
                <a:gd name="T52" fmla="+- 0 4722 20"/>
                <a:gd name="T53" fmla="*/ T52 w 4755"/>
                <a:gd name="T54" fmla="+- 0 1046 20"/>
                <a:gd name="T55" fmla="*/ 1046 h 1079"/>
                <a:gd name="T56" fmla="+- 0 4761 20"/>
                <a:gd name="T57" fmla="*/ T56 w 4755"/>
                <a:gd name="T58" fmla="+- 0 989 20"/>
                <a:gd name="T59" fmla="*/ 989 h 1079"/>
                <a:gd name="T60" fmla="+- 0 4775 20"/>
                <a:gd name="T61" fmla="*/ T60 w 4755"/>
                <a:gd name="T62" fmla="+- 0 919 20"/>
                <a:gd name="T63" fmla="*/ 919 h 1079"/>
                <a:gd name="T64" fmla="+- 0 4775 20"/>
                <a:gd name="T65" fmla="*/ T64 w 4755"/>
                <a:gd name="T66" fmla="+- 0 200 20"/>
                <a:gd name="T67" fmla="*/ 200 h 1079"/>
                <a:gd name="T68" fmla="+- 0 4761 20"/>
                <a:gd name="T69" fmla="*/ T68 w 4755"/>
                <a:gd name="T70" fmla="+- 0 130 20"/>
                <a:gd name="T71" fmla="*/ 130 h 1079"/>
                <a:gd name="T72" fmla="+- 0 4722 20"/>
                <a:gd name="T73" fmla="*/ T72 w 4755"/>
                <a:gd name="T74" fmla="+- 0 73 20"/>
                <a:gd name="T75" fmla="*/ 73 h 1079"/>
                <a:gd name="T76" fmla="+- 0 4665 20"/>
                <a:gd name="T77" fmla="*/ T76 w 4755"/>
                <a:gd name="T78" fmla="+- 0 34 20"/>
                <a:gd name="T79" fmla="*/ 34 h 1079"/>
                <a:gd name="T80" fmla="+- 0 4595 20"/>
                <a:gd name="T81" fmla="*/ T80 w 4755"/>
                <a:gd name="T82" fmla="+- 0 20 20"/>
                <a:gd name="T83" fmla="*/ 2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755" h="1079">
                  <a:moveTo>
                    <a:pt x="4575" y="0"/>
                  </a:moveTo>
                  <a:lnTo>
                    <a:pt x="180" y="0"/>
                  </a:lnTo>
                  <a:lnTo>
                    <a:pt x="110" y="14"/>
                  </a:lnTo>
                  <a:lnTo>
                    <a:pt x="53" y="53"/>
                  </a:lnTo>
                  <a:lnTo>
                    <a:pt x="14" y="110"/>
                  </a:lnTo>
                  <a:lnTo>
                    <a:pt x="0" y="180"/>
                  </a:lnTo>
                  <a:lnTo>
                    <a:pt x="0" y="899"/>
                  </a:lnTo>
                  <a:lnTo>
                    <a:pt x="14" y="969"/>
                  </a:lnTo>
                  <a:lnTo>
                    <a:pt x="53" y="1026"/>
                  </a:lnTo>
                  <a:lnTo>
                    <a:pt x="110" y="1065"/>
                  </a:lnTo>
                  <a:lnTo>
                    <a:pt x="180" y="1079"/>
                  </a:lnTo>
                  <a:lnTo>
                    <a:pt x="4575" y="1079"/>
                  </a:lnTo>
                  <a:lnTo>
                    <a:pt x="4645" y="1065"/>
                  </a:lnTo>
                  <a:lnTo>
                    <a:pt x="4702" y="1026"/>
                  </a:lnTo>
                  <a:lnTo>
                    <a:pt x="4741" y="969"/>
                  </a:lnTo>
                  <a:lnTo>
                    <a:pt x="4755" y="899"/>
                  </a:lnTo>
                  <a:lnTo>
                    <a:pt x="4755" y="180"/>
                  </a:lnTo>
                  <a:lnTo>
                    <a:pt x="4741" y="110"/>
                  </a:lnTo>
                  <a:lnTo>
                    <a:pt x="4702" y="53"/>
                  </a:lnTo>
                  <a:lnTo>
                    <a:pt x="4645" y="14"/>
                  </a:lnTo>
                  <a:lnTo>
                    <a:pt x="4575"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1" name="Freeform 60"/>
            <p:cNvSpPr>
              <a:spLocks/>
            </p:cNvSpPr>
            <p:nvPr/>
          </p:nvSpPr>
          <p:spPr bwMode="auto">
            <a:xfrm>
              <a:off x="20" y="20"/>
              <a:ext cx="4755" cy="1079"/>
            </a:xfrm>
            <a:custGeom>
              <a:avLst/>
              <a:gdLst>
                <a:gd name="T0" fmla="+- 0 20 20"/>
                <a:gd name="T1" fmla="*/ T0 w 4755"/>
                <a:gd name="T2" fmla="+- 0 200 20"/>
                <a:gd name="T3" fmla="*/ 200 h 1079"/>
                <a:gd name="T4" fmla="+- 0 34 20"/>
                <a:gd name="T5" fmla="*/ T4 w 4755"/>
                <a:gd name="T6" fmla="+- 0 130 20"/>
                <a:gd name="T7" fmla="*/ 130 h 1079"/>
                <a:gd name="T8" fmla="+- 0 73 20"/>
                <a:gd name="T9" fmla="*/ T8 w 4755"/>
                <a:gd name="T10" fmla="+- 0 73 20"/>
                <a:gd name="T11" fmla="*/ 73 h 1079"/>
                <a:gd name="T12" fmla="+- 0 130 20"/>
                <a:gd name="T13" fmla="*/ T12 w 4755"/>
                <a:gd name="T14" fmla="+- 0 34 20"/>
                <a:gd name="T15" fmla="*/ 34 h 1079"/>
                <a:gd name="T16" fmla="+- 0 200 20"/>
                <a:gd name="T17" fmla="*/ T16 w 4755"/>
                <a:gd name="T18" fmla="+- 0 20 20"/>
                <a:gd name="T19" fmla="*/ 20 h 1079"/>
                <a:gd name="T20" fmla="+- 0 4595 20"/>
                <a:gd name="T21" fmla="*/ T20 w 4755"/>
                <a:gd name="T22" fmla="+- 0 20 20"/>
                <a:gd name="T23" fmla="*/ 20 h 1079"/>
                <a:gd name="T24" fmla="+- 0 4665 20"/>
                <a:gd name="T25" fmla="*/ T24 w 4755"/>
                <a:gd name="T26" fmla="+- 0 34 20"/>
                <a:gd name="T27" fmla="*/ 34 h 1079"/>
                <a:gd name="T28" fmla="+- 0 4722 20"/>
                <a:gd name="T29" fmla="*/ T28 w 4755"/>
                <a:gd name="T30" fmla="+- 0 73 20"/>
                <a:gd name="T31" fmla="*/ 73 h 1079"/>
                <a:gd name="T32" fmla="+- 0 4761 20"/>
                <a:gd name="T33" fmla="*/ T32 w 4755"/>
                <a:gd name="T34" fmla="+- 0 130 20"/>
                <a:gd name="T35" fmla="*/ 130 h 1079"/>
                <a:gd name="T36" fmla="+- 0 4775 20"/>
                <a:gd name="T37" fmla="*/ T36 w 4755"/>
                <a:gd name="T38" fmla="+- 0 200 20"/>
                <a:gd name="T39" fmla="*/ 200 h 1079"/>
                <a:gd name="T40" fmla="+- 0 4775 20"/>
                <a:gd name="T41" fmla="*/ T40 w 4755"/>
                <a:gd name="T42" fmla="+- 0 919 20"/>
                <a:gd name="T43" fmla="*/ 919 h 1079"/>
                <a:gd name="T44" fmla="+- 0 4761 20"/>
                <a:gd name="T45" fmla="*/ T44 w 4755"/>
                <a:gd name="T46" fmla="+- 0 989 20"/>
                <a:gd name="T47" fmla="*/ 989 h 1079"/>
                <a:gd name="T48" fmla="+- 0 4722 20"/>
                <a:gd name="T49" fmla="*/ T48 w 4755"/>
                <a:gd name="T50" fmla="+- 0 1046 20"/>
                <a:gd name="T51" fmla="*/ 1046 h 1079"/>
                <a:gd name="T52" fmla="+- 0 4665 20"/>
                <a:gd name="T53" fmla="*/ T52 w 4755"/>
                <a:gd name="T54" fmla="+- 0 1085 20"/>
                <a:gd name="T55" fmla="*/ 1085 h 1079"/>
                <a:gd name="T56" fmla="+- 0 4595 20"/>
                <a:gd name="T57" fmla="*/ T56 w 4755"/>
                <a:gd name="T58" fmla="+- 0 1099 20"/>
                <a:gd name="T59" fmla="*/ 1099 h 1079"/>
                <a:gd name="T60" fmla="+- 0 200 20"/>
                <a:gd name="T61" fmla="*/ T60 w 4755"/>
                <a:gd name="T62" fmla="+- 0 1099 20"/>
                <a:gd name="T63" fmla="*/ 1099 h 1079"/>
                <a:gd name="T64" fmla="+- 0 130 20"/>
                <a:gd name="T65" fmla="*/ T64 w 4755"/>
                <a:gd name="T66" fmla="+- 0 1085 20"/>
                <a:gd name="T67" fmla="*/ 1085 h 1079"/>
                <a:gd name="T68" fmla="+- 0 73 20"/>
                <a:gd name="T69" fmla="*/ T68 w 4755"/>
                <a:gd name="T70" fmla="+- 0 1046 20"/>
                <a:gd name="T71" fmla="*/ 1046 h 1079"/>
                <a:gd name="T72" fmla="+- 0 34 20"/>
                <a:gd name="T73" fmla="*/ T72 w 4755"/>
                <a:gd name="T74" fmla="+- 0 989 20"/>
                <a:gd name="T75" fmla="*/ 989 h 1079"/>
                <a:gd name="T76" fmla="+- 0 20 20"/>
                <a:gd name="T77" fmla="*/ T76 w 4755"/>
                <a:gd name="T78" fmla="+- 0 919 20"/>
                <a:gd name="T79" fmla="*/ 919 h 1079"/>
                <a:gd name="T80" fmla="+- 0 20 20"/>
                <a:gd name="T81" fmla="*/ T80 w 4755"/>
                <a:gd name="T82" fmla="+- 0 200 20"/>
                <a:gd name="T83" fmla="*/ 20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755" h="1079">
                  <a:moveTo>
                    <a:pt x="0" y="180"/>
                  </a:moveTo>
                  <a:lnTo>
                    <a:pt x="14" y="110"/>
                  </a:lnTo>
                  <a:lnTo>
                    <a:pt x="53" y="53"/>
                  </a:lnTo>
                  <a:lnTo>
                    <a:pt x="110" y="14"/>
                  </a:lnTo>
                  <a:lnTo>
                    <a:pt x="180" y="0"/>
                  </a:lnTo>
                  <a:lnTo>
                    <a:pt x="4575" y="0"/>
                  </a:lnTo>
                  <a:lnTo>
                    <a:pt x="4645" y="14"/>
                  </a:lnTo>
                  <a:lnTo>
                    <a:pt x="4702" y="53"/>
                  </a:lnTo>
                  <a:lnTo>
                    <a:pt x="4741" y="110"/>
                  </a:lnTo>
                  <a:lnTo>
                    <a:pt x="4755" y="180"/>
                  </a:lnTo>
                  <a:lnTo>
                    <a:pt x="4755" y="899"/>
                  </a:lnTo>
                  <a:lnTo>
                    <a:pt x="4741" y="969"/>
                  </a:lnTo>
                  <a:lnTo>
                    <a:pt x="4702" y="1026"/>
                  </a:lnTo>
                  <a:lnTo>
                    <a:pt x="4645" y="1065"/>
                  </a:lnTo>
                  <a:lnTo>
                    <a:pt x="4575" y="1079"/>
                  </a:lnTo>
                  <a:lnTo>
                    <a:pt x="180" y="1079"/>
                  </a:lnTo>
                  <a:lnTo>
                    <a:pt x="110" y="1065"/>
                  </a:lnTo>
                  <a:lnTo>
                    <a:pt x="53" y="1026"/>
                  </a:lnTo>
                  <a:lnTo>
                    <a:pt x="14"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62"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 y="95"/>
              <a:ext cx="4608"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6"/>
            <p:cNvSpPr txBox="1">
              <a:spLocks noChangeArrowheads="1"/>
            </p:cNvSpPr>
            <p:nvPr/>
          </p:nvSpPr>
          <p:spPr bwMode="auto">
            <a:xfrm>
              <a:off x="-20" y="-286"/>
              <a:ext cx="4795" cy="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7000"/>
                </a:lnSpc>
                <a:spcBef>
                  <a:spcPts val="25"/>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1400" b="1"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External Payroll System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9" name="Group 27"/>
          <p:cNvGrpSpPr>
            <a:grpSpLocks/>
          </p:cNvGrpSpPr>
          <p:nvPr/>
        </p:nvGrpSpPr>
        <p:grpSpPr bwMode="auto">
          <a:xfrm>
            <a:off x="3633787" y="1427426"/>
            <a:ext cx="4924425" cy="4630101"/>
            <a:chOff x="2220" y="200"/>
            <a:chExt cx="7755" cy="7291"/>
          </a:xfrm>
        </p:grpSpPr>
        <p:sp>
          <p:nvSpPr>
            <p:cNvPr id="50" name="Freeform 28"/>
            <p:cNvSpPr>
              <a:spLocks/>
            </p:cNvSpPr>
            <p:nvPr/>
          </p:nvSpPr>
          <p:spPr bwMode="auto">
            <a:xfrm>
              <a:off x="2220" y="200"/>
              <a:ext cx="7755" cy="6221"/>
            </a:xfrm>
            <a:custGeom>
              <a:avLst/>
              <a:gdLst>
                <a:gd name="T0" fmla="+- 0 9359 2220"/>
                <a:gd name="T1" fmla="*/ T0 w 7755"/>
                <a:gd name="T2" fmla="+- 0 200 200"/>
                <a:gd name="T3" fmla="*/ 200 h 6221"/>
                <a:gd name="T4" fmla="+- 0 2836 2220"/>
                <a:gd name="T5" fmla="*/ T4 w 7755"/>
                <a:gd name="T6" fmla="+- 0 200 200"/>
                <a:gd name="T7" fmla="*/ 200 h 6221"/>
                <a:gd name="T8" fmla="+- 0 2758 2220"/>
                <a:gd name="T9" fmla="*/ T8 w 7755"/>
                <a:gd name="T10" fmla="+- 0 205 200"/>
                <a:gd name="T11" fmla="*/ 205 h 6221"/>
                <a:gd name="T12" fmla="+- 0 2684 2220"/>
                <a:gd name="T13" fmla="*/ T12 w 7755"/>
                <a:gd name="T14" fmla="+- 0 219 200"/>
                <a:gd name="T15" fmla="*/ 219 h 6221"/>
                <a:gd name="T16" fmla="+- 0 2613 2220"/>
                <a:gd name="T17" fmla="*/ T16 w 7755"/>
                <a:gd name="T18" fmla="+- 0 241 200"/>
                <a:gd name="T19" fmla="*/ 241 h 6221"/>
                <a:gd name="T20" fmla="+- 0 2546 2220"/>
                <a:gd name="T21" fmla="*/ T20 w 7755"/>
                <a:gd name="T22" fmla="+- 0 272 200"/>
                <a:gd name="T23" fmla="*/ 272 h 6221"/>
                <a:gd name="T24" fmla="+- 0 2484 2220"/>
                <a:gd name="T25" fmla="*/ T24 w 7755"/>
                <a:gd name="T26" fmla="+- 0 310 200"/>
                <a:gd name="T27" fmla="*/ 310 h 6221"/>
                <a:gd name="T28" fmla="+- 0 2427 2220"/>
                <a:gd name="T29" fmla="*/ T28 w 7755"/>
                <a:gd name="T30" fmla="+- 0 355 200"/>
                <a:gd name="T31" fmla="*/ 355 h 6221"/>
                <a:gd name="T32" fmla="+- 0 2375 2220"/>
                <a:gd name="T33" fmla="*/ T32 w 7755"/>
                <a:gd name="T34" fmla="+- 0 407 200"/>
                <a:gd name="T35" fmla="*/ 407 h 6221"/>
                <a:gd name="T36" fmla="+- 0 2330 2220"/>
                <a:gd name="T37" fmla="*/ T36 w 7755"/>
                <a:gd name="T38" fmla="+- 0 464 200"/>
                <a:gd name="T39" fmla="*/ 464 h 6221"/>
                <a:gd name="T40" fmla="+- 0 2292 2220"/>
                <a:gd name="T41" fmla="*/ T40 w 7755"/>
                <a:gd name="T42" fmla="+- 0 526 200"/>
                <a:gd name="T43" fmla="*/ 526 h 6221"/>
                <a:gd name="T44" fmla="+- 0 2261 2220"/>
                <a:gd name="T45" fmla="*/ T44 w 7755"/>
                <a:gd name="T46" fmla="+- 0 593 200"/>
                <a:gd name="T47" fmla="*/ 593 h 6221"/>
                <a:gd name="T48" fmla="+- 0 2239 2220"/>
                <a:gd name="T49" fmla="*/ T48 w 7755"/>
                <a:gd name="T50" fmla="+- 0 664 200"/>
                <a:gd name="T51" fmla="*/ 664 h 6221"/>
                <a:gd name="T52" fmla="+- 0 2225 2220"/>
                <a:gd name="T53" fmla="*/ T52 w 7755"/>
                <a:gd name="T54" fmla="+- 0 738 200"/>
                <a:gd name="T55" fmla="*/ 738 h 6221"/>
                <a:gd name="T56" fmla="+- 0 2220 2220"/>
                <a:gd name="T57" fmla="*/ T56 w 7755"/>
                <a:gd name="T58" fmla="+- 0 816 200"/>
                <a:gd name="T59" fmla="*/ 816 h 6221"/>
                <a:gd name="T60" fmla="+- 0 2220 2220"/>
                <a:gd name="T61" fmla="*/ T60 w 7755"/>
                <a:gd name="T62" fmla="+- 0 5805 200"/>
                <a:gd name="T63" fmla="*/ 5805 h 6221"/>
                <a:gd name="T64" fmla="+- 0 2225 2220"/>
                <a:gd name="T65" fmla="*/ T64 w 7755"/>
                <a:gd name="T66" fmla="+- 0 5882 200"/>
                <a:gd name="T67" fmla="*/ 5882 h 6221"/>
                <a:gd name="T68" fmla="+- 0 2239 2220"/>
                <a:gd name="T69" fmla="*/ T68 w 7755"/>
                <a:gd name="T70" fmla="+- 0 5956 200"/>
                <a:gd name="T71" fmla="*/ 5956 h 6221"/>
                <a:gd name="T72" fmla="+- 0 2261 2220"/>
                <a:gd name="T73" fmla="*/ T72 w 7755"/>
                <a:gd name="T74" fmla="+- 0 6027 200"/>
                <a:gd name="T75" fmla="*/ 6027 h 6221"/>
                <a:gd name="T76" fmla="+- 0 2292 2220"/>
                <a:gd name="T77" fmla="*/ T76 w 7755"/>
                <a:gd name="T78" fmla="+- 0 6094 200"/>
                <a:gd name="T79" fmla="*/ 6094 h 6221"/>
                <a:gd name="T80" fmla="+- 0 2330 2220"/>
                <a:gd name="T81" fmla="*/ T80 w 7755"/>
                <a:gd name="T82" fmla="+- 0 6156 200"/>
                <a:gd name="T83" fmla="*/ 6156 h 6221"/>
                <a:gd name="T84" fmla="+- 0 2375 2220"/>
                <a:gd name="T85" fmla="*/ T84 w 7755"/>
                <a:gd name="T86" fmla="+- 0 6214 200"/>
                <a:gd name="T87" fmla="*/ 6214 h 6221"/>
                <a:gd name="T88" fmla="+- 0 2427 2220"/>
                <a:gd name="T89" fmla="*/ T88 w 7755"/>
                <a:gd name="T90" fmla="+- 0 6265 200"/>
                <a:gd name="T91" fmla="*/ 6265 h 6221"/>
                <a:gd name="T92" fmla="+- 0 2484 2220"/>
                <a:gd name="T93" fmla="*/ T92 w 7755"/>
                <a:gd name="T94" fmla="+- 0 6310 200"/>
                <a:gd name="T95" fmla="*/ 6310 h 6221"/>
                <a:gd name="T96" fmla="+- 0 2546 2220"/>
                <a:gd name="T97" fmla="*/ T96 w 7755"/>
                <a:gd name="T98" fmla="+- 0 6348 200"/>
                <a:gd name="T99" fmla="*/ 6348 h 6221"/>
                <a:gd name="T100" fmla="+- 0 2613 2220"/>
                <a:gd name="T101" fmla="*/ T100 w 7755"/>
                <a:gd name="T102" fmla="+- 0 6379 200"/>
                <a:gd name="T103" fmla="*/ 6379 h 6221"/>
                <a:gd name="T104" fmla="+- 0 2684 2220"/>
                <a:gd name="T105" fmla="*/ T104 w 7755"/>
                <a:gd name="T106" fmla="+- 0 6402 200"/>
                <a:gd name="T107" fmla="*/ 6402 h 6221"/>
                <a:gd name="T108" fmla="+- 0 2758 2220"/>
                <a:gd name="T109" fmla="*/ T108 w 7755"/>
                <a:gd name="T110" fmla="+- 0 6416 200"/>
                <a:gd name="T111" fmla="*/ 6416 h 6221"/>
                <a:gd name="T112" fmla="+- 0 2836 2220"/>
                <a:gd name="T113" fmla="*/ T112 w 7755"/>
                <a:gd name="T114" fmla="+- 0 6420 200"/>
                <a:gd name="T115" fmla="*/ 6420 h 6221"/>
                <a:gd name="T116" fmla="+- 0 9359 2220"/>
                <a:gd name="T117" fmla="*/ T116 w 7755"/>
                <a:gd name="T118" fmla="+- 0 6420 200"/>
                <a:gd name="T119" fmla="*/ 6420 h 6221"/>
                <a:gd name="T120" fmla="+- 0 9437 2220"/>
                <a:gd name="T121" fmla="*/ T120 w 7755"/>
                <a:gd name="T122" fmla="+- 0 6416 200"/>
                <a:gd name="T123" fmla="*/ 6416 h 6221"/>
                <a:gd name="T124" fmla="+- 0 9511 2220"/>
                <a:gd name="T125" fmla="*/ T124 w 7755"/>
                <a:gd name="T126" fmla="+- 0 6402 200"/>
                <a:gd name="T127" fmla="*/ 6402 h 6221"/>
                <a:gd name="T128" fmla="+- 0 9582 2220"/>
                <a:gd name="T129" fmla="*/ T128 w 7755"/>
                <a:gd name="T130" fmla="+- 0 6379 200"/>
                <a:gd name="T131" fmla="*/ 6379 h 6221"/>
                <a:gd name="T132" fmla="+- 0 9649 2220"/>
                <a:gd name="T133" fmla="*/ T132 w 7755"/>
                <a:gd name="T134" fmla="+- 0 6348 200"/>
                <a:gd name="T135" fmla="*/ 6348 h 6221"/>
                <a:gd name="T136" fmla="+- 0 9711 2220"/>
                <a:gd name="T137" fmla="*/ T136 w 7755"/>
                <a:gd name="T138" fmla="+- 0 6310 200"/>
                <a:gd name="T139" fmla="*/ 6310 h 6221"/>
                <a:gd name="T140" fmla="+- 0 9768 2220"/>
                <a:gd name="T141" fmla="*/ T140 w 7755"/>
                <a:gd name="T142" fmla="+- 0 6265 200"/>
                <a:gd name="T143" fmla="*/ 6265 h 6221"/>
                <a:gd name="T144" fmla="+- 0 9820 2220"/>
                <a:gd name="T145" fmla="*/ T144 w 7755"/>
                <a:gd name="T146" fmla="+- 0 6214 200"/>
                <a:gd name="T147" fmla="*/ 6214 h 6221"/>
                <a:gd name="T148" fmla="+- 0 9865 2220"/>
                <a:gd name="T149" fmla="*/ T148 w 7755"/>
                <a:gd name="T150" fmla="+- 0 6156 200"/>
                <a:gd name="T151" fmla="*/ 6156 h 6221"/>
                <a:gd name="T152" fmla="+- 0 9903 2220"/>
                <a:gd name="T153" fmla="*/ T152 w 7755"/>
                <a:gd name="T154" fmla="+- 0 6094 200"/>
                <a:gd name="T155" fmla="*/ 6094 h 6221"/>
                <a:gd name="T156" fmla="+- 0 9934 2220"/>
                <a:gd name="T157" fmla="*/ T156 w 7755"/>
                <a:gd name="T158" fmla="+- 0 6027 200"/>
                <a:gd name="T159" fmla="*/ 6027 h 6221"/>
                <a:gd name="T160" fmla="+- 0 9956 2220"/>
                <a:gd name="T161" fmla="*/ T160 w 7755"/>
                <a:gd name="T162" fmla="+- 0 5956 200"/>
                <a:gd name="T163" fmla="*/ 5956 h 6221"/>
                <a:gd name="T164" fmla="+- 0 9970 2220"/>
                <a:gd name="T165" fmla="*/ T164 w 7755"/>
                <a:gd name="T166" fmla="+- 0 5882 200"/>
                <a:gd name="T167" fmla="*/ 5882 h 6221"/>
                <a:gd name="T168" fmla="+- 0 9975 2220"/>
                <a:gd name="T169" fmla="*/ T168 w 7755"/>
                <a:gd name="T170" fmla="+- 0 5805 200"/>
                <a:gd name="T171" fmla="*/ 5805 h 6221"/>
                <a:gd name="T172" fmla="+- 0 9975 2220"/>
                <a:gd name="T173" fmla="*/ T172 w 7755"/>
                <a:gd name="T174" fmla="+- 0 816 200"/>
                <a:gd name="T175" fmla="*/ 816 h 6221"/>
                <a:gd name="T176" fmla="+- 0 9970 2220"/>
                <a:gd name="T177" fmla="*/ T176 w 7755"/>
                <a:gd name="T178" fmla="+- 0 738 200"/>
                <a:gd name="T179" fmla="*/ 738 h 6221"/>
                <a:gd name="T180" fmla="+- 0 9956 2220"/>
                <a:gd name="T181" fmla="*/ T180 w 7755"/>
                <a:gd name="T182" fmla="+- 0 664 200"/>
                <a:gd name="T183" fmla="*/ 664 h 6221"/>
                <a:gd name="T184" fmla="+- 0 9934 2220"/>
                <a:gd name="T185" fmla="*/ T184 w 7755"/>
                <a:gd name="T186" fmla="+- 0 593 200"/>
                <a:gd name="T187" fmla="*/ 593 h 6221"/>
                <a:gd name="T188" fmla="+- 0 9903 2220"/>
                <a:gd name="T189" fmla="*/ T188 w 7755"/>
                <a:gd name="T190" fmla="+- 0 526 200"/>
                <a:gd name="T191" fmla="*/ 526 h 6221"/>
                <a:gd name="T192" fmla="+- 0 9865 2220"/>
                <a:gd name="T193" fmla="*/ T192 w 7755"/>
                <a:gd name="T194" fmla="+- 0 464 200"/>
                <a:gd name="T195" fmla="*/ 464 h 6221"/>
                <a:gd name="T196" fmla="+- 0 9820 2220"/>
                <a:gd name="T197" fmla="*/ T196 w 7755"/>
                <a:gd name="T198" fmla="+- 0 407 200"/>
                <a:gd name="T199" fmla="*/ 407 h 6221"/>
                <a:gd name="T200" fmla="+- 0 9768 2220"/>
                <a:gd name="T201" fmla="*/ T200 w 7755"/>
                <a:gd name="T202" fmla="+- 0 355 200"/>
                <a:gd name="T203" fmla="*/ 355 h 6221"/>
                <a:gd name="T204" fmla="+- 0 9711 2220"/>
                <a:gd name="T205" fmla="*/ T204 w 7755"/>
                <a:gd name="T206" fmla="+- 0 310 200"/>
                <a:gd name="T207" fmla="*/ 310 h 6221"/>
                <a:gd name="T208" fmla="+- 0 9649 2220"/>
                <a:gd name="T209" fmla="*/ T208 w 7755"/>
                <a:gd name="T210" fmla="+- 0 272 200"/>
                <a:gd name="T211" fmla="*/ 272 h 6221"/>
                <a:gd name="T212" fmla="+- 0 9582 2220"/>
                <a:gd name="T213" fmla="*/ T212 w 7755"/>
                <a:gd name="T214" fmla="+- 0 241 200"/>
                <a:gd name="T215" fmla="*/ 241 h 6221"/>
                <a:gd name="T216" fmla="+- 0 9511 2220"/>
                <a:gd name="T217" fmla="*/ T216 w 7755"/>
                <a:gd name="T218" fmla="+- 0 219 200"/>
                <a:gd name="T219" fmla="*/ 219 h 6221"/>
                <a:gd name="T220" fmla="+- 0 9437 2220"/>
                <a:gd name="T221" fmla="*/ T220 w 7755"/>
                <a:gd name="T222" fmla="+- 0 205 200"/>
                <a:gd name="T223" fmla="*/ 205 h 6221"/>
                <a:gd name="T224" fmla="+- 0 9359 2220"/>
                <a:gd name="T225" fmla="*/ T224 w 7755"/>
                <a:gd name="T226" fmla="+- 0 200 200"/>
                <a:gd name="T227" fmla="*/ 200 h 62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7755" h="6221">
                  <a:moveTo>
                    <a:pt x="7139" y="0"/>
                  </a:moveTo>
                  <a:lnTo>
                    <a:pt x="616" y="0"/>
                  </a:lnTo>
                  <a:lnTo>
                    <a:pt x="538" y="5"/>
                  </a:lnTo>
                  <a:lnTo>
                    <a:pt x="464" y="19"/>
                  </a:lnTo>
                  <a:lnTo>
                    <a:pt x="393" y="41"/>
                  </a:lnTo>
                  <a:lnTo>
                    <a:pt x="326" y="72"/>
                  </a:lnTo>
                  <a:lnTo>
                    <a:pt x="264" y="110"/>
                  </a:lnTo>
                  <a:lnTo>
                    <a:pt x="207" y="155"/>
                  </a:lnTo>
                  <a:lnTo>
                    <a:pt x="155" y="207"/>
                  </a:lnTo>
                  <a:lnTo>
                    <a:pt x="110" y="264"/>
                  </a:lnTo>
                  <a:lnTo>
                    <a:pt x="72" y="326"/>
                  </a:lnTo>
                  <a:lnTo>
                    <a:pt x="41" y="393"/>
                  </a:lnTo>
                  <a:lnTo>
                    <a:pt x="19" y="464"/>
                  </a:lnTo>
                  <a:lnTo>
                    <a:pt x="5" y="538"/>
                  </a:lnTo>
                  <a:lnTo>
                    <a:pt x="0" y="616"/>
                  </a:lnTo>
                  <a:lnTo>
                    <a:pt x="0" y="5605"/>
                  </a:lnTo>
                  <a:lnTo>
                    <a:pt x="5" y="5682"/>
                  </a:lnTo>
                  <a:lnTo>
                    <a:pt x="19" y="5756"/>
                  </a:lnTo>
                  <a:lnTo>
                    <a:pt x="41" y="5827"/>
                  </a:lnTo>
                  <a:lnTo>
                    <a:pt x="72" y="5894"/>
                  </a:lnTo>
                  <a:lnTo>
                    <a:pt x="110" y="5956"/>
                  </a:lnTo>
                  <a:lnTo>
                    <a:pt x="155" y="6014"/>
                  </a:lnTo>
                  <a:lnTo>
                    <a:pt x="207" y="6065"/>
                  </a:lnTo>
                  <a:lnTo>
                    <a:pt x="264" y="6110"/>
                  </a:lnTo>
                  <a:lnTo>
                    <a:pt x="326" y="6148"/>
                  </a:lnTo>
                  <a:lnTo>
                    <a:pt x="393" y="6179"/>
                  </a:lnTo>
                  <a:lnTo>
                    <a:pt x="464" y="6202"/>
                  </a:lnTo>
                  <a:lnTo>
                    <a:pt x="538" y="6216"/>
                  </a:lnTo>
                  <a:lnTo>
                    <a:pt x="616" y="6220"/>
                  </a:lnTo>
                  <a:lnTo>
                    <a:pt x="7139" y="6220"/>
                  </a:lnTo>
                  <a:lnTo>
                    <a:pt x="7217" y="6216"/>
                  </a:lnTo>
                  <a:lnTo>
                    <a:pt x="7291" y="6202"/>
                  </a:lnTo>
                  <a:lnTo>
                    <a:pt x="7362" y="6179"/>
                  </a:lnTo>
                  <a:lnTo>
                    <a:pt x="7429" y="6148"/>
                  </a:lnTo>
                  <a:lnTo>
                    <a:pt x="7491" y="6110"/>
                  </a:lnTo>
                  <a:lnTo>
                    <a:pt x="7548" y="6065"/>
                  </a:lnTo>
                  <a:lnTo>
                    <a:pt x="7600" y="6014"/>
                  </a:lnTo>
                  <a:lnTo>
                    <a:pt x="7645" y="5956"/>
                  </a:lnTo>
                  <a:lnTo>
                    <a:pt x="7683" y="5894"/>
                  </a:lnTo>
                  <a:lnTo>
                    <a:pt x="7714" y="5827"/>
                  </a:lnTo>
                  <a:lnTo>
                    <a:pt x="7736" y="5756"/>
                  </a:lnTo>
                  <a:lnTo>
                    <a:pt x="7750" y="5682"/>
                  </a:lnTo>
                  <a:lnTo>
                    <a:pt x="7755" y="5605"/>
                  </a:lnTo>
                  <a:lnTo>
                    <a:pt x="7755" y="616"/>
                  </a:lnTo>
                  <a:lnTo>
                    <a:pt x="7750" y="538"/>
                  </a:lnTo>
                  <a:lnTo>
                    <a:pt x="7736" y="464"/>
                  </a:lnTo>
                  <a:lnTo>
                    <a:pt x="7714" y="393"/>
                  </a:lnTo>
                  <a:lnTo>
                    <a:pt x="7683" y="326"/>
                  </a:lnTo>
                  <a:lnTo>
                    <a:pt x="7645" y="264"/>
                  </a:lnTo>
                  <a:lnTo>
                    <a:pt x="7600" y="207"/>
                  </a:lnTo>
                  <a:lnTo>
                    <a:pt x="7548" y="155"/>
                  </a:lnTo>
                  <a:lnTo>
                    <a:pt x="7491" y="110"/>
                  </a:lnTo>
                  <a:lnTo>
                    <a:pt x="7429" y="72"/>
                  </a:lnTo>
                  <a:lnTo>
                    <a:pt x="7362" y="41"/>
                  </a:lnTo>
                  <a:lnTo>
                    <a:pt x="7291" y="19"/>
                  </a:lnTo>
                  <a:lnTo>
                    <a:pt x="7217" y="5"/>
                  </a:lnTo>
                  <a:lnTo>
                    <a:pt x="7139"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p:cNvSpPr>
            <p:nvPr/>
          </p:nvSpPr>
          <p:spPr bwMode="auto">
            <a:xfrm>
              <a:off x="2220" y="200"/>
              <a:ext cx="7755" cy="6221"/>
            </a:xfrm>
            <a:custGeom>
              <a:avLst/>
              <a:gdLst>
                <a:gd name="T0" fmla="+- 0 2220 2220"/>
                <a:gd name="T1" fmla="*/ T0 w 7755"/>
                <a:gd name="T2" fmla="+- 0 816 200"/>
                <a:gd name="T3" fmla="*/ 816 h 6221"/>
                <a:gd name="T4" fmla="+- 0 2225 2220"/>
                <a:gd name="T5" fmla="*/ T4 w 7755"/>
                <a:gd name="T6" fmla="+- 0 738 200"/>
                <a:gd name="T7" fmla="*/ 738 h 6221"/>
                <a:gd name="T8" fmla="+- 0 2239 2220"/>
                <a:gd name="T9" fmla="*/ T8 w 7755"/>
                <a:gd name="T10" fmla="+- 0 664 200"/>
                <a:gd name="T11" fmla="*/ 664 h 6221"/>
                <a:gd name="T12" fmla="+- 0 2261 2220"/>
                <a:gd name="T13" fmla="*/ T12 w 7755"/>
                <a:gd name="T14" fmla="+- 0 593 200"/>
                <a:gd name="T15" fmla="*/ 593 h 6221"/>
                <a:gd name="T16" fmla="+- 0 2292 2220"/>
                <a:gd name="T17" fmla="*/ T16 w 7755"/>
                <a:gd name="T18" fmla="+- 0 526 200"/>
                <a:gd name="T19" fmla="*/ 526 h 6221"/>
                <a:gd name="T20" fmla="+- 0 2330 2220"/>
                <a:gd name="T21" fmla="*/ T20 w 7755"/>
                <a:gd name="T22" fmla="+- 0 464 200"/>
                <a:gd name="T23" fmla="*/ 464 h 6221"/>
                <a:gd name="T24" fmla="+- 0 2375 2220"/>
                <a:gd name="T25" fmla="*/ T24 w 7755"/>
                <a:gd name="T26" fmla="+- 0 407 200"/>
                <a:gd name="T27" fmla="*/ 407 h 6221"/>
                <a:gd name="T28" fmla="+- 0 2427 2220"/>
                <a:gd name="T29" fmla="*/ T28 w 7755"/>
                <a:gd name="T30" fmla="+- 0 355 200"/>
                <a:gd name="T31" fmla="*/ 355 h 6221"/>
                <a:gd name="T32" fmla="+- 0 2484 2220"/>
                <a:gd name="T33" fmla="*/ T32 w 7755"/>
                <a:gd name="T34" fmla="+- 0 310 200"/>
                <a:gd name="T35" fmla="*/ 310 h 6221"/>
                <a:gd name="T36" fmla="+- 0 2546 2220"/>
                <a:gd name="T37" fmla="*/ T36 w 7755"/>
                <a:gd name="T38" fmla="+- 0 272 200"/>
                <a:gd name="T39" fmla="*/ 272 h 6221"/>
                <a:gd name="T40" fmla="+- 0 2613 2220"/>
                <a:gd name="T41" fmla="*/ T40 w 7755"/>
                <a:gd name="T42" fmla="+- 0 241 200"/>
                <a:gd name="T43" fmla="*/ 241 h 6221"/>
                <a:gd name="T44" fmla="+- 0 2684 2220"/>
                <a:gd name="T45" fmla="*/ T44 w 7755"/>
                <a:gd name="T46" fmla="+- 0 219 200"/>
                <a:gd name="T47" fmla="*/ 219 h 6221"/>
                <a:gd name="T48" fmla="+- 0 2758 2220"/>
                <a:gd name="T49" fmla="*/ T48 w 7755"/>
                <a:gd name="T50" fmla="+- 0 205 200"/>
                <a:gd name="T51" fmla="*/ 205 h 6221"/>
                <a:gd name="T52" fmla="+- 0 2836 2220"/>
                <a:gd name="T53" fmla="*/ T52 w 7755"/>
                <a:gd name="T54" fmla="+- 0 200 200"/>
                <a:gd name="T55" fmla="*/ 200 h 6221"/>
                <a:gd name="T56" fmla="+- 0 9359 2220"/>
                <a:gd name="T57" fmla="*/ T56 w 7755"/>
                <a:gd name="T58" fmla="+- 0 200 200"/>
                <a:gd name="T59" fmla="*/ 200 h 6221"/>
                <a:gd name="T60" fmla="+- 0 9437 2220"/>
                <a:gd name="T61" fmla="*/ T60 w 7755"/>
                <a:gd name="T62" fmla="+- 0 205 200"/>
                <a:gd name="T63" fmla="*/ 205 h 6221"/>
                <a:gd name="T64" fmla="+- 0 9511 2220"/>
                <a:gd name="T65" fmla="*/ T64 w 7755"/>
                <a:gd name="T66" fmla="+- 0 219 200"/>
                <a:gd name="T67" fmla="*/ 219 h 6221"/>
                <a:gd name="T68" fmla="+- 0 9582 2220"/>
                <a:gd name="T69" fmla="*/ T68 w 7755"/>
                <a:gd name="T70" fmla="+- 0 241 200"/>
                <a:gd name="T71" fmla="*/ 241 h 6221"/>
                <a:gd name="T72" fmla="+- 0 9649 2220"/>
                <a:gd name="T73" fmla="*/ T72 w 7755"/>
                <a:gd name="T74" fmla="+- 0 272 200"/>
                <a:gd name="T75" fmla="*/ 272 h 6221"/>
                <a:gd name="T76" fmla="+- 0 9711 2220"/>
                <a:gd name="T77" fmla="*/ T76 w 7755"/>
                <a:gd name="T78" fmla="+- 0 310 200"/>
                <a:gd name="T79" fmla="*/ 310 h 6221"/>
                <a:gd name="T80" fmla="+- 0 9768 2220"/>
                <a:gd name="T81" fmla="*/ T80 w 7755"/>
                <a:gd name="T82" fmla="+- 0 355 200"/>
                <a:gd name="T83" fmla="*/ 355 h 6221"/>
                <a:gd name="T84" fmla="+- 0 9820 2220"/>
                <a:gd name="T85" fmla="*/ T84 w 7755"/>
                <a:gd name="T86" fmla="+- 0 407 200"/>
                <a:gd name="T87" fmla="*/ 407 h 6221"/>
                <a:gd name="T88" fmla="+- 0 9865 2220"/>
                <a:gd name="T89" fmla="*/ T88 w 7755"/>
                <a:gd name="T90" fmla="+- 0 464 200"/>
                <a:gd name="T91" fmla="*/ 464 h 6221"/>
                <a:gd name="T92" fmla="+- 0 9903 2220"/>
                <a:gd name="T93" fmla="*/ T92 w 7755"/>
                <a:gd name="T94" fmla="+- 0 526 200"/>
                <a:gd name="T95" fmla="*/ 526 h 6221"/>
                <a:gd name="T96" fmla="+- 0 9934 2220"/>
                <a:gd name="T97" fmla="*/ T96 w 7755"/>
                <a:gd name="T98" fmla="+- 0 593 200"/>
                <a:gd name="T99" fmla="*/ 593 h 6221"/>
                <a:gd name="T100" fmla="+- 0 9956 2220"/>
                <a:gd name="T101" fmla="*/ T100 w 7755"/>
                <a:gd name="T102" fmla="+- 0 664 200"/>
                <a:gd name="T103" fmla="*/ 664 h 6221"/>
                <a:gd name="T104" fmla="+- 0 9970 2220"/>
                <a:gd name="T105" fmla="*/ T104 w 7755"/>
                <a:gd name="T106" fmla="+- 0 738 200"/>
                <a:gd name="T107" fmla="*/ 738 h 6221"/>
                <a:gd name="T108" fmla="+- 0 9975 2220"/>
                <a:gd name="T109" fmla="*/ T108 w 7755"/>
                <a:gd name="T110" fmla="+- 0 816 200"/>
                <a:gd name="T111" fmla="*/ 816 h 6221"/>
                <a:gd name="T112" fmla="+- 0 9975 2220"/>
                <a:gd name="T113" fmla="*/ T112 w 7755"/>
                <a:gd name="T114" fmla="+- 0 5805 200"/>
                <a:gd name="T115" fmla="*/ 5805 h 6221"/>
                <a:gd name="T116" fmla="+- 0 9970 2220"/>
                <a:gd name="T117" fmla="*/ T116 w 7755"/>
                <a:gd name="T118" fmla="+- 0 5882 200"/>
                <a:gd name="T119" fmla="*/ 5882 h 6221"/>
                <a:gd name="T120" fmla="+- 0 9956 2220"/>
                <a:gd name="T121" fmla="*/ T120 w 7755"/>
                <a:gd name="T122" fmla="+- 0 5956 200"/>
                <a:gd name="T123" fmla="*/ 5956 h 6221"/>
                <a:gd name="T124" fmla="+- 0 9934 2220"/>
                <a:gd name="T125" fmla="*/ T124 w 7755"/>
                <a:gd name="T126" fmla="+- 0 6027 200"/>
                <a:gd name="T127" fmla="*/ 6027 h 6221"/>
                <a:gd name="T128" fmla="+- 0 9903 2220"/>
                <a:gd name="T129" fmla="*/ T128 w 7755"/>
                <a:gd name="T130" fmla="+- 0 6094 200"/>
                <a:gd name="T131" fmla="*/ 6094 h 6221"/>
                <a:gd name="T132" fmla="+- 0 9865 2220"/>
                <a:gd name="T133" fmla="*/ T132 w 7755"/>
                <a:gd name="T134" fmla="+- 0 6156 200"/>
                <a:gd name="T135" fmla="*/ 6156 h 6221"/>
                <a:gd name="T136" fmla="+- 0 9820 2220"/>
                <a:gd name="T137" fmla="*/ T136 w 7755"/>
                <a:gd name="T138" fmla="+- 0 6214 200"/>
                <a:gd name="T139" fmla="*/ 6214 h 6221"/>
                <a:gd name="T140" fmla="+- 0 9768 2220"/>
                <a:gd name="T141" fmla="*/ T140 w 7755"/>
                <a:gd name="T142" fmla="+- 0 6265 200"/>
                <a:gd name="T143" fmla="*/ 6265 h 6221"/>
                <a:gd name="T144" fmla="+- 0 9711 2220"/>
                <a:gd name="T145" fmla="*/ T144 w 7755"/>
                <a:gd name="T146" fmla="+- 0 6310 200"/>
                <a:gd name="T147" fmla="*/ 6310 h 6221"/>
                <a:gd name="T148" fmla="+- 0 9649 2220"/>
                <a:gd name="T149" fmla="*/ T148 w 7755"/>
                <a:gd name="T150" fmla="+- 0 6348 200"/>
                <a:gd name="T151" fmla="*/ 6348 h 6221"/>
                <a:gd name="T152" fmla="+- 0 9582 2220"/>
                <a:gd name="T153" fmla="*/ T152 w 7755"/>
                <a:gd name="T154" fmla="+- 0 6379 200"/>
                <a:gd name="T155" fmla="*/ 6379 h 6221"/>
                <a:gd name="T156" fmla="+- 0 9511 2220"/>
                <a:gd name="T157" fmla="*/ T156 w 7755"/>
                <a:gd name="T158" fmla="+- 0 6402 200"/>
                <a:gd name="T159" fmla="*/ 6402 h 6221"/>
                <a:gd name="T160" fmla="+- 0 9437 2220"/>
                <a:gd name="T161" fmla="*/ T160 w 7755"/>
                <a:gd name="T162" fmla="+- 0 6416 200"/>
                <a:gd name="T163" fmla="*/ 6416 h 6221"/>
                <a:gd name="T164" fmla="+- 0 9359 2220"/>
                <a:gd name="T165" fmla="*/ T164 w 7755"/>
                <a:gd name="T166" fmla="+- 0 6420 200"/>
                <a:gd name="T167" fmla="*/ 6420 h 6221"/>
                <a:gd name="T168" fmla="+- 0 2836 2220"/>
                <a:gd name="T169" fmla="*/ T168 w 7755"/>
                <a:gd name="T170" fmla="+- 0 6420 200"/>
                <a:gd name="T171" fmla="*/ 6420 h 6221"/>
                <a:gd name="T172" fmla="+- 0 2758 2220"/>
                <a:gd name="T173" fmla="*/ T172 w 7755"/>
                <a:gd name="T174" fmla="+- 0 6416 200"/>
                <a:gd name="T175" fmla="*/ 6416 h 6221"/>
                <a:gd name="T176" fmla="+- 0 2684 2220"/>
                <a:gd name="T177" fmla="*/ T176 w 7755"/>
                <a:gd name="T178" fmla="+- 0 6402 200"/>
                <a:gd name="T179" fmla="*/ 6402 h 6221"/>
                <a:gd name="T180" fmla="+- 0 2613 2220"/>
                <a:gd name="T181" fmla="*/ T180 w 7755"/>
                <a:gd name="T182" fmla="+- 0 6379 200"/>
                <a:gd name="T183" fmla="*/ 6379 h 6221"/>
                <a:gd name="T184" fmla="+- 0 2546 2220"/>
                <a:gd name="T185" fmla="*/ T184 w 7755"/>
                <a:gd name="T186" fmla="+- 0 6348 200"/>
                <a:gd name="T187" fmla="*/ 6348 h 6221"/>
                <a:gd name="T188" fmla="+- 0 2484 2220"/>
                <a:gd name="T189" fmla="*/ T188 w 7755"/>
                <a:gd name="T190" fmla="+- 0 6310 200"/>
                <a:gd name="T191" fmla="*/ 6310 h 6221"/>
                <a:gd name="T192" fmla="+- 0 2427 2220"/>
                <a:gd name="T193" fmla="*/ T192 w 7755"/>
                <a:gd name="T194" fmla="+- 0 6265 200"/>
                <a:gd name="T195" fmla="*/ 6265 h 6221"/>
                <a:gd name="T196" fmla="+- 0 2375 2220"/>
                <a:gd name="T197" fmla="*/ T196 w 7755"/>
                <a:gd name="T198" fmla="+- 0 6214 200"/>
                <a:gd name="T199" fmla="*/ 6214 h 6221"/>
                <a:gd name="T200" fmla="+- 0 2330 2220"/>
                <a:gd name="T201" fmla="*/ T200 w 7755"/>
                <a:gd name="T202" fmla="+- 0 6156 200"/>
                <a:gd name="T203" fmla="*/ 6156 h 6221"/>
                <a:gd name="T204" fmla="+- 0 2292 2220"/>
                <a:gd name="T205" fmla="*/ T204 w 7755"/>
                <a:gd name="T206" fmla="+- 0 6094 200"/>
                <a:gd name="T207" fmla="*/ 6094 h 6221"/>
                <a:gd name="T208" fmla="+- 0 2261 2220"/>
                <a:gd name="T209" fmla="*/ T208 w 7755"/>
                <a:gd name="T210" fmla="+- 0 6027 200"/>
                <a:gd name="T211" fmla="*/ 6027 h 6221"/>
                <a:gd name="T212" fmla="+- 0 2239 2220"/>
                <a:gd name="T213" fmla="*/ T212 w 7755"/>
                <a:gd name="T214" fmla="+- 0 5956 200"/>
                <a:gd name="T215" fmla="*/ 5956 h 6221"/>
                <a:gd name="T216" fmla="+- 0 2225 2220"/>
                <a:gd name="T217" fmla="*/ T216 w 7755"/>
                <a:gd name="T218" fmla="+- 0 5882 200"/>
                <a:gd name="T219" fmla="*/ 5882 h 6221"/>
                <a:gd name="T220" fmla="+- 0 2220 2220"/>
                <a:gd name="T221" fmla="*/ T220 w 7755"/>
                <a:gd name="T222" fmla="+- 0 5805 200"/>
                <a:gd name="T223" fmla="*/ 5805 h 6221"/>
                <a:gd name="T224" fmla="+- 0 2220 2220"/>
                <a:gd name="T225" fmla="*/ T224 w 7755"/>
                <a:gd name="T226" fmla="+- 0 816 200"/>
                <a:gd name="T227" fmla="*/ 816 h 62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7755" h="6221">
                  <a:moveTo>
                    <a:pt x="0" y="616"/>
                  </a:moveTo>
                  <a:lnTo>
                    <a:pt x="5" y="538"/>
                  </a:lnTo>
                  <a:lnTo>
                    <a:pt x="19" y="464"/>
                  </a:lnTo>
                  <a:lnTo>
                    <a:pt x="41" y="393"/>
                  </a:lnTo>
                  <a:lnTo>
                    <a:pt x="72" y="326"/>
                  </a:lnTo>
                  <a:lnTo>
                    <a:pt x="110" y="264"/>
                  </a:lnTo>
                  <a:lnTo>
                    <a:pt x="155" y="207"/>
                  </a:lnTo>
                  <a:lnTo>
                    <a:pt x="207" y="155"/>
                  </a:lnTo>
                  <a:lnTo>
                    <a:pt x="264" y="110"/>
                  </a:lnTo>
                  <a:lnTo>
                    <a:pt x="326" y="72"/>
                  </a:lnTo>
                  <a:lnTo>
                    <a:pt x="393" y="41"/>
                  </a:lnTo>
                  <a:lnTo>
                    <a:pt x="464" y="19"/>
                  </a:lnTo>
                  <a:lnTo>
                    <a:pt x="538" y="5"/>
                  </a:lnTo>
                  <a:lnTo>
                    <a:pt x="616" y="0"/>
                  </a:lnTo>
                  <a:lnTo>
                    <a:pt x="7139" y="0"/>
                  </a:lnTo>
                  <a:lnTo>
                    <a:pt x="7217" y="5"/>
                  </a:lnTo>
                  <a:lnTo>
                    <a:pt x="7291" y="19"/>
                  </a:lnTo>
                  <a:lnTo>
                    <a:pt x="7362" y="41"/>
                  </a:lnTo>
                  <a:lnTo>
                    <a:pt x="7429" y="72"/>
                  </a:lnTo>
                  <a:lnTo>
                    <a:pt x="7491" y="110"/>
                  </a:lnTo>
                  <a:lnTo>
                    <a:pt x="7548" y="155"/>
                  </a:lnTo>
                  <a:lnTo>
                    <a:pt x="7600" y="207"/>
                  </a:lnTo>
                  <a:lnTo>
                    <a:pt x="7645" y="264"/>
                  </a:lnTo>
                  <a:lnTo>
                    <a:pt x="7683" y="326"/>
                  </a:lnTo>
                  <a:lnTo>
                    <a:pt x="7714" y="393"/>
                  </a:lnTo>
                  <a:lnTo>
                    <a:pt x="7736" y="464"/>
                  </a:lnTo>
                  <a:lnTo>
                    <a:pt x="7750" y="538"/>
                  </a:lnTo>
                  <a:lnTo>
                    <a:pt x="7755" y="616"/>
                  </a:lnTo>
                  <a:lnTo>
                    <a:pt x="7755" y="5605"/>
                  </a:lnTo>
                  <a:lnTo>
                    <a:pt x="7750" y="5682"/>
                  </a:lnTo>
                  <a:lnTo>
                    <a:pt x="7736" y="5756"/>
                  </a:lnTo>
                  <a:lnTo>
                    <a:pt x="7714" y="5827"/>
                  </a:lnTo>
                  <a:lnTo>
                    <a:pt x="7683" y="5894"/>
                  </a:lnTo>
                  <a:lnTo>
                    <a:pt x="7645" y="5956"/>
                  </a:lnTo>
                  <a:lnTo>
                    <a:pt x="7600" y="6014"/>
                  </a:lnTo>
                  <a:lnTo>
                    <a:pt x="7548" y="6065"/>
                  </a:lnTo>
                  <a:lnTo>
                    <a:pt x="7491" y="6110"/>
                  </a:lnTo>
                  <a:lnTo>
                    <a:pt x="7429" y="6148"/>
                  </a:lnTo>
                  <a:lnTo>
                    <a:pt x="7362" y="6179"/>
                  </a:lnTo>
                  <a:lnTo>
                    <a:pt x="7291" y="6202"/>
                  </a:lnTo>
                  <a:lnTo>
                    <a:pt x="7217" y="6216"/>
                  </a:lnTo>
                  <a:lnTo>
                    <a:pt x="7139" y="6220"/>
                  </a:lnTo>
                  <a:lnTo>
                    <a:pt x="616" y="6220"/>
                  </a:lnTo>
                  <a:lnTo>
                    <a:pt x="538" y="6216"/>
                  </a:lnTo>
                  <a:lnTo>
                    <a:pt x="464" y="6202"/>
                  </a:lnTo>
                  <a:lnTo>
                    <a:pt x="393" y="6179"/>
                  </a:lnTo>
                  <a:lnTo>
                    <a:pt x="326" y="6148"/>
                  </a:lnTo>
                  <a:lnTo>
                    <a:pt x="264" y="6110"/>
                  </a:lnTo>
                  <a:lnTo>
                    <a:pt x="207" y="6065"/>
                  </a:lnTo>
                  <a:lnTo>
                    <a:pt x="155" y="6014"/>
                  </a:lnTo>
                  <a:lnTo>
                    <a:pt x="110" y="5956"/>
                  </a:lnTo>
                  <a:lnTo>
                    <a:pt x="72" y="5894"/>
                  </a:lnTo>
                  <a:lnTo>
                    <a:pt x="41" y="5827"/>
                  </a:lnTo>
                  <a:lnTo>
                    <a:pt x="19" y="5756"/>
                  </a:lnTo>
                  <a:lnTo>
                    <a:pt x="5" y="5682"/>
                  </a:lnTo>
                  <a:lnTo>
                    <a:pt x="0" y="5605"/>
                  </a:lnTo>
                  <a:lnTo>
                    <a:pt x="0" y="616"/>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2532" y="594"/>
              <a:ext cx="7128" cy="1079"/>
            </a:xfrm>
            <a:custGeom>
              <a:avLst/>
              <a:gdLst>
                <a:gd name="T0" fmla="+- 0 9481 2532"/>
                <a:gd name="T1" fmla="*/ T0 w 7128"/>
                <a:gd name="T2" fmla="+- 0 594 594"/>
                <a:gd name="T3" fmla="*/ 594 h 1079"/>
                <a:gd name="T4" fmla="+- 0 2712 2532"/>
                <a:gd name="T5" fmla="*/ T4 w 7128"/>
                <a:gd name="T6" fmla="+- 0 594 594"/>
                <a:gd name="T7" fmla="*/ 594 h 1079"/>
                <a:gd name="T8" fmla="+- 0 2642 2532"/>
                <a:gd name="T9" fmla="*/ T8 w 7128"/>
                <a:gd name="T10" fmla="+- 0 608 594"/>
                <a:gd name="T11" fmla="*/ 608 h 1079"/>
                <a:gd name="T12" fmla="+- 0 2585 2532"/>
                <a:gd name="T13" fmla="*/ T12 w 7128"/>
                <a:gd name="T14" fmla="+- 0 646 594"/>
                <a:gd name="T15" fmla="*/ 646 h 1079"/>
                <a:gd name="T16" fmla="+- 0 2547 2532"/>
                <a:gd name="T17" fmla="*/ T16 w 7128"/>
                <a:gd name="T18" fmla="+- 0 704 594"/>
                <a:gd name="T19" fmla="*/ 704 h 1079"/>
                <a:gd name="T20" fmla="+- 0 2532 2532"/>
                <a:gd name="T21" fmla="*/ T20 w 7128"/>
                <a:gd name="T22" fmla="+- 0 774 594"/>
                <a:gd name="T23" fmla="*/ 774 h 1079"/>
                <a:gd name="T24" fmla="+- 0 2532 2532"/>
                <a:gd name="T25" fmla="*/ T24 w 7128"/>
                <a:gd name="T26" fmla="+- 0 1493 594"/>
                <a:gd name="T27" fmla="*/ 1493 h 1079"/>
                <a:gd name="T28" fmla="+- 0 2547 2532"/>
                <a:gd name="T29" fmla="*/ T28 w 7128"/>
                <a:gd name="T30" fmla="+- 0 1563 594"/>
                <a:gd name="T31" fmla="*/ 1563 h 1079"/>
                <a:gd name="T32" fmla="+- 0 2585 2532"/>
                <a:gd name="T33" fmla="*/ T32 w 7128"/>
                <a:gd name="T34" fmla="+- 0 1620 594"/>
                <a:gd name="T35" fmla="*/ 1620 h 1079"/>
                <a:gd name="T36" fmla="+- 0 2642 2532"/>
                <a:gd name="T37" fmla="*/ T36 w 7128"/>
                <a:gd name="T38" fmla="+- 0 1659 594"/>
                <a:gd name="T39" fmla="*/ 1659 h 1079"/>
                <a:gd name="T40" fmla="+- 0 2712 2532"/>
                <a:gd name="T41" fmla="*/ T40 w 7128"/>
                <a:gd name="T42" fmla="+- 0 1673 594"/>
                <a:gd name="T43" fmla="*/ 1673 h 1079"/>
                <a:gd name="T44" fmla="+- 0 9481 2532"/>
                <a:gd name="T45" fmla="*/ T44 w 7128"/>
                <a:gd name="T46" fmla="+- 0 1673 594"/>
                <a:gd name="T47" fmla="*/ 1673 h 1079"/>
                <a:gd name="T48" fmla="+- 0 9551 2532"/>
                <a:gd name="T49" fmla="*/ T48 w 7128"/>
                <a:gd name="T50" fmla="+- 0 1659 594"/>
                <a:gd name="T51" fmla="*/ 1659 h 1079"/>
                <a:gd name="T52" fmla="+- 0 9608 2532"/>
                <a:gd name="T53" fmla="*/ T52 w 7128"/>
                <a:gd name="T54" fmla="+- 0 1620 594"/>
                <a:gd name="T55" fmla="*/ 1620 h 1079"/>
                <a:gd name="T56" fmla="+- 0 9646 2532"/>
                <a:gd name="T57" fmla="*/ T56 w 7128"/>
                <a:gd name="T58" fmla="+- 0 1563 594"/>
                <a:gd name="T59" fmla="*/ 1563 h 1079"/>
                <a:gd name="T60" fmla="+- 0 9660 2532"/>
                <a:gd name="T61" fmla="*/ T60 w 7128"/>
                <a:gd name="T62" fmla="+- 0 1493 594"/>
                <a:gd name="T63" fmla="*/ 1493 h 1079"/>
                <a:gd name="T64" fmla="+- 0 9660 2532"/>
                <a:gd name="T65" fmla="*/ T64 w 7128"/>
                <a:gd name="T66" fmla="+- 0 774 594"/>
                <a:gd name="T67" fmla="*/ 774 h 1079"/>
                <a:gd name="T68" fmla="+- 0 9646 2532"/>
                <a:gd name="T69" fmla="*/ T68 w 7128"/>
                <a:gd name="T70" fmla="+- 0 704 594"/>
                <a:gd name="T71" fmla="*/ 704 h 1079"/>
                <a:gd name="T72" fmla="+- 0 9608 2532"/>
                <a:gd name="T73" fmla="*/ T72 w 7128"/>
                <a:gd name="T74" fmla="+- 0 646 594"/>
                <a:gd name="T75" fmla="*/ 646 h 1079"/>
                <a:gd name="T76" fmla="+- 0 9551 2532"/>
                <a:gd name="T77" fmla="*/ T76 w 7128"/>
                <a:gd name="T78" fmla="+- 0 608 594"/>
                <a:gd name="T79" fmla="*/ 608 h 1079"/>
                <a:gd name="T80" fmla="+- 0 9481 2532"/>
                <a:gd name="T81" fmla="*/ T80 w 7128"/>
                <a:gd name="T82" fmla="+- 0 594 594"/>
                <a:gd name="T83" fmla="*/ 59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7128" h="1079">
                  <a:moveTo>
                    <a:pt x="6949" y="0"/>
                  </a:moveTo>
                  <a:lnTo>
                    <a:pt x="180" y="0"/>
                  </a:lnTo>
                  <a:lnTo>
                    <a:pt x="110" y="14"/>
                  </a:lnTo>
                  <a:lnTo>
                    <a:pt x="53" y="52"/>
                  </a:lnTo>
                  <a:lnTo>
                    <a:pt x="15" y="110"/>
                  </a:lnTo>
                  <a:lnTo>
                    <a:pt x="0" y="180"/>
                  </a:lnTo>
                  <a:lnTo>
                    <a:pt x="0" y="899"/>
                  </a:lnTo>
                  <a:lnTo>
                    <a:pt x="15" y="969"/>
                  </a:lnTo>
                  <a:lnTo>
                    <a:pt x="53" y="1026"/>
                  </a:lnTo>
                  <a:lnTo>
                    <a:pt x="110" y="1065"/>
                  </a:lnTo>
                  <a:lnTo>
                    <a:pt x="180" y="1079"/>
                  </a:lnTo>
                  <a:lnTo>
                    <a:pt x="6949" y="1079"/>
                  </a:lnTo>
                  <a:lnTo>
                    <a:pt x="7019" y="1065"/>
                  </a:lnTo>
                  <a:lnTo>
                    <a:pt x="7076" y="1026"/>
                  </a:lnTo>
                  <a:lnTo>
                    <a:pt x="7114" y="969"/>
                  </a:lnTo>
                  <a:lnTo>
                    <a:pt x="7128" y="899"/>
                  </a:lnTo>
                  <a:lnTo>
                    <a:pt x="7128" y="180"/>
                  </a:lnTo>
                  <a:lnTo>
                    <a:pt x="7114" y="110"/>
                  </a:lnTo>
                  <a:lnTo>
                    <a:pt x="7076" y="52"/>
                  </a:lnTo>
                  <a:lnTo>
                    <a:pt x="7019" y="14"/>
                  </a:lnTo>
                  <a:lnTo>
                    <a:pt x="6949"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2532" y="594"/>
              <a:ext cx="7128" cy="1079"/>
            </a:xfrm>
            <a:custGeom>
              <a:avLst/>
              <a:gdLst>
                <a:gd name="T0" fmla="+- 0 2532 2532"/>
                <a:gd name="T1" fmla="*/ T0 w 7128"/>
                <a:gd name="T2" fmla="+- 0 774 594"/>
                <a:gd name="T3" fmla="*/ 774 h 1079"/>
                <a:gd name="T4" fmla="+- 0 2547 2532"/>
                <a:gd name="T5" fmla="*/ T4 w 7128"/>
                <a:gd name="T6" fmla="+- 0 704 594"/>
                <a:gd name="T7" fmla="*/ 704 h 1079"/>
                <a:gd name="T8" fmla="+- 0 2585 2532"/>
                <a:gd name="T9" fmla="*/ T8 w 7128"/>
                <a:gd name="T10" fmla="+- 0 646 594"/>
                <a:gd name="T11" fmla="*/ 646 h 1079"/>
                <a:gd name="T12" fmla="+- 0 2642 2532"/>
                <a:gd name="T13" fmla="*/ T12 w 7128"/>
                <a:gd name="T14" fmla="+- 0 608 594"/>
                <a:gd name="T15" fmla="*/ 608 h 1079"/>
                <a:gd name="T16" fmla="+- 0 2712 2532"/>
                <a:gd name="T17" fmla="*/ T16 w 7128"/>
                <a:gd name="T18" fmla="+- 0 594 594"/>
                <a:gd name="T19" fmla="*/ 594 h 1079"/>
                <a:gd name="T20" fmla="+- 0 9481 2532"/>
                <a:gd name="T21" fmla="*/ T20 w 7128"/>
                <a:gd name="T22" fmla="+- 0 594 594"/>
                <a:gd name="T23" fmla="*/ 594 h 1079"/>
                <a:gd name="T24" fmla="+- 0 9551 2532"/>
                <a:gd name="T25" fmla="*/ T24 w 7128"/>
                <a:gd name="T26" fmla="+- 0 608 594"/>
                <a:gd name="T27" fmla="*/ 608 h 1079"/>
                <a:gd name="T28" fmla="+- 0 9608 2532"/>
                <a:gd name="T29" fmla="*/ T28 w 7128"/>
                <a:gd name="T30" fmla="+- 0 646 594"/>
                <a:gd name="T31" fmla="*/ 646 h 1079"/>
                <a:gd name="T32" fmla="+- 0 9646 2532"/>
                <a:gd name="T33" fmla="*/ T32 w 7128"/>
                <a:gd name="T34" fmla="+- 0 704 594"/>
                <a:gd name="T35" fmla="*/ 704 h 1079"/>
                <a:gd name="T36" fmla="+- 0 9660 2532"/>
                <a:gd name="T37" fmla="*/ T36 w 7128"/>
                <a:gd name="T38" fmla="+- 0 774 594"/>
                <a:gd name="T39" fmla="*/ 774 h 1079"/>
                <a:gd name="T40" fmla="+- 0 9660 2532"/>
                <a:gd name="T41" fmla="*/ T40 w 7128"/>
                <a:gd name="T42" fmla="+- 0 1493 594"/>
                <a:gd name="T43" fmla="*/ 1493 h 1079"/>
                <a:gd name="T44" fmla="+- 0 9646 2532"/>
                <a:gd name="T45" fmla="*/ T44 w 7128"/>
                <a:gd name="T46" fmla="+- 0 1563 594"/>
                <a:gd name="T47" fmla="*/ 1563 h 1079"/>
                <a:gd name="T48" fmla="+- 0 9608 2532"/>
                <a:gd name="T49" fmla="*/ T48 w 7128"/>
                <a:gd name="T50" fmla="+- 0 1620 594"/>
                <a:gd name="T51" fmla="*/ 1620 h 1079"/>
                <a:gd name="T52" fmla="+- 0 9551 2532"/>
                <a:gd name="T53" fmla="*/ T52 w 7128"/>
                <a:gd name="T54" fmla="+- 0 1659 594"/>
                <a:gd name="T55" fmla="*/ 1659 h 1079"/>
                <a:gd name="T56" fmla="+- 0 9481 2532"/>
                <a:gd name="T57" fmla="*/ T56 w 7128"/>
                <a:gd name="T58" fmla="+- 0 1673 594"/>
                <a:gd name="T59" fmla="*/ 1673 h 1079"/>
                <a:gd name="T60" fmla="+- 0 2712 2532"/>
                <a:gd name="T61" fmla="*/ T60 w 7128"/>
                <a:gd name="T62" fmla="+- 0 1673 594"/>
                <a:gd name="T63" fmla="*/ 1673 h 1079"/>
                <a:gd name="T64" fmla="+- 0 2642 2532"/>
                <a:gd name="T65" fmla="*/ T64 w 7128"/>
                <a:gd name="T66" fmla="+- 0 1659 594"/>
                <a:gd name="T67" fmla="*/ 1659 h 1079"/>
                <a:gd name="T68" fmla="+- 0 2585 2532"/>
                <a:gd name="T69" fmla="*/ T68 w 7128"/>
                <a:gd name="T70" fmla="+- 0 1620 594"/>
                <a:gd name="T71" fmla="*/ 1620 h 1079"/>
                <a:gd name="T72" fmla="+- 0 2547 2532"/>
                <a:gd name="T73" fmla="*/ T72 w 7128"/>
                <a:gd name="T74" fmla="+- 0 1563 594"/>
                <a:gd name="T75" fmla="*/ 1563 h 1079"/>
                <a:gd name="T76" fmla="+- 0 2532 2532"/>
                <a:gd name="T77" fmla="*/ T76 w 7128"/>
                <a:gd name="T78" fmla="+- 0 1493 594"/>
                <a:gd name="T79" fmla="*/ 1493 h 1079"/>
                <a:gd name="T80" fmla="+- 0 2532 2532"/>
                <a:gd name="T81" fmla="*/ T80 w 7128"/>
                <a:gd name="T82" fmla="+- 0 774 594"/>
                <a:gd name="T83" fmla="*/ 77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7128" h="1079">
                  <a:moveTo>
                    <a:pt x="0" y="180"/>
                  </a:moveTo>
                  <a:lnTo>
                    <a:pt x="15" y="110"/>
                  </a:lnTo>
                  <a:lnTo>
                    <a:pt x="53" y="52"/>
                  </a:lnTo>
                  <a:lnTo>
                    <a:pt x="110" y="14"/>
                  </a:lnTo>
                  <a:lnTo>
                    <a:pt x="180" y="0"/>
                  </a:lnTo>
                  <a:lnTo>
                    <a:pt x="6949" y="0"/>
                  </a:lnTo>
                  <a:lnTo>
                    <a:pt x="7019" y="14"/>
                  </a:lnTo>
                  <a:lnTo>
                    <a:pt x="7076" y="52"/>
                  </a:lnTo>
                  <a:lnTo>
                    <a:pt x="7114" y="110"/>
                  </a:lnTo>
                  <a:lnTo>
                    <a:pt x="7128" y="180"/>
                  </a:lnTo>
                  <a:lnTo>
                    <a:pt x="7128" y="899"/>
                  </a:lnTo>
                  <a:lnTo>
                    <a:pt x="7114" y="969"/>
                  </a:lnTo>
                  <a:lnTo>
                    <a:pt x="7076" y="1026"/>
                  </a:lnTo>
                  <a:lnTo>
                    <a:pt x="7019" y="1065"/>
                  </a:lnTo>
                  <a:lnTo>
                    <a:pt x="6949" y="1079"/>
                  </a:lnTo>
                  <a:lnTo>
                    <a:pt x="180" y="1079"/>
                  </a:lnTo>
                  <a:lnTo>
                    <a:pt x="110" y="1065"/>
                  </a:lnTo>
                  <a:lnTo>
                    <a:pt x="53" y="1026"/>
                  </a:lnTo>
                  <a:lnTo>
                    <a:pt x="15"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04"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 y="666"/>
              <a:ext cx="69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33"/>
            <p:cNvSpPr>
              <a:spLocks/>
            </p:cNvSpPr>
            <p:nvPr/>
          </p:nvSpPr>
          <p:spPr bwMode="auto">
            <a:xfrm>
              <a:off x="3456" y="3664"/>
              <a:ext cx="5270" cy="1079"/>
            </a:xfrm>
            <a:custGeom>
              <a:avLst/>
              <a:gdLst>
                <a:gd name="T0" fmla="+- 0 8546 3456"/>
                <a:gd name="T1" fmla="*/ T0 w 5270"/>
                <a:gd name="T2" fmla="+- 0 3664 3664"/>
                <a:gd name="T3" fmla="*/ 3664 h 1079"/>
                <a:gd name="T4" fmla="+- 0 3636 3456"/>
                <a:gd name="T5" fmla="*/ T4 w 5270"/>
                <a:gd name="T6" fmla="+- 0 3664 3664"/>
                <a:gd name="T7" fmla="*/ 3664 h 1079"/>
                <a:gd name="T8" fmla="+- 0 3566 3456"/>
                <a:gd name="T9" fmla="*/ T8 w 5270"/>
                <a:gd name="T10" fmla="+- 0 3678 3664"/>
                <a:gd name="T11" fmla="*/ 3678 h 1079"/>
                <a:gd name="T12" fmla="+- 0 3509 3456"/>
                <a:gd name="T13" fmla="*/ T12 w 5270"/>
                <a:gd name="T14" fmla="+- 0 3716 3664"/>
                <a:gd name="T15" fmla="*/ 3716 h 1079"/>
                <a:gd name="T16" fmla="+- 0 3470 3456"/>
                <a:gd name="T17" fmla="*/ T16 w 5270"/>
                <a:gd name="T18" fmla="+- 0 3774 3664"/>
                <a:gd name="T19" fmla="*/ 3774 h 1079"/>
                <a:gd name="T20" fmla="+- 0 3456 3456"/>
                <a:gd name="T21" fmla="*/ T20 w 5270"/>
                <a:gd name="T22" fmla="+- 0 3844 3664"/>
                <a:gd name="T23" fmla="*/ 3844 h 1079"/>
                <a:gd name="T24" fmla="+- 0 3456 3456"/>
                <a:gd name="T25" fmla="*/ T24 w 5270"/>
                <a:gd name="T26" fmla="+- 0 4563 3664"/>
                <a:gd name="T27" fmla="*/ 4563 h 1079"/>
                <a:gd name="T28" fmla="+- 0 3470 3456"/>
                <a:gd name="T29" fmla="*/ T28 w 5270"/>
                <a:gd name="T30" fmla="+- 0 4633 3664"/>
                <a:gd name="T31" fmla="*/ 4633 h 1079"/>
                <a:gd name="T32" fmla="+- 0 3509 3456"/>
                <a:gd name="T33" fmla="*/ T32 w 5270"/>
                <a:gd name="T34" fmla="+- 0 4690 3664"/>
                <a:gd name="T35" fmla="*/ 4690 h 1079"/>
                <a:gd name="T36" fmla="+- 0 3566 3456"/>
                <a:gd name="T37" fmla="*/ T36 w 5270"/>
                <a:gd name="T38" fmla="+- 0 4729 3664"/>
                <a:gd name="T39" fmla="*/ 4729 h 1079"/>
                <a:gd name="T40" fmla="+- 0 3636 3456"/>
                <a:gd name="T41" fmla="*/ T40 w 5270"/>
                <a:gd name="T42" fmla="+- 0 4743 3664"/>
                <a:gd name="T43" fmla="*/ 4743 h 1079"/>
                <a:gd name="T44" fmla="+- 0 8546 3456"/>
                <a:gd name="T45" fmla="*/ T44 w 5270"/>
                <a:gd name="T46" fmla="+- 0 4743 3664"/>
                <a:gd name="T47" fmla="*/ 4743 h 1079"/>
                <a:gd name="T48" fmla="+- 0 8616 3456"/>
                <a:gd name="T49" fmla="*/ T48 w 5270"/>
                <a:gd name="T50" fmla="+- 0 4729 3664"/>
                <a:gd name="T51" fmla="*/ 4729 h 1079"/>
                <a:gd name="T52" fmla="+- 0 8674 3456"/>
                <a:gd name="T53" fmla="*/ T52 w 5270"/>
                <a:gd name="T54" fmla="+- 0 4690 3664"/>
                <a:gd name="T55" fmla="*/ 4690 h 1079"/>
                <a:gd name="T56" fmla="+- 0 8712 3456"/>
                <a:gd name="T57" fmla="*/ T56 w 5270"/>
                <a:gd name="T58" fmla="+- 0 4633 3664"/>
                <a:gd name="T59" fmla="*/ 4633 h 1079"/>
                <a:gd name="T60" fmla="+- 0 8726 3456"/>
                <a:gd name="T61" fmla="*/ T60 w 5270"/>
                <a:gd name="T62" fmla="+- 0 4563 3664"/>
                <a:gd name="T63" fmla="*/ 4563 h 1079"/>
                <a:gd name="T64" fmla="+- 0 8726 3456"/>
                <a:gd name="T65" fmla="*/ T64 w 5270"/>
                <a:gd name="T66" fmla="+- 0 3844 3664"/>
                <a:gd name="T67" fmla="*/ 3844 h 1079"/>
                <a:gd name="T68" fmla="+- 0 8712 3456"/>
                <a:gd name="T69" fmla="*/ T68 w 5270"/>
                <a:gd name="T70" fmla="+- 0 3774 3664"/>
                <a:gd name="T71" fmla="*/ 3774 h 1079"/>
                <a:gd name="T72" fmla="+- 0 8674 3456"/>
                <a:gd name="T73" fmla="*/ T72 w 5270"/>
                <a:gd name="T74" fmla="+- 0 3716 3664"/>
                <a:gd name="T75" fmla="*/ 3716 h 1079"/>
                <a:gd name="T76" fmla="+- 0 8616 3456"/>
                <a:gd name="T77" fmla="*/ T76 w 5270"/>
                <a:gd name="T78" fmla="+- 0 3678 3664"/>
                <a:gd name="T79" fmla="*/ 3678 h 1079"/>
                <a:gd name="T80" fmla="+- 0 8546 3456"/>
                <a:gd name="T81" fmla="*/ T80 w 5270"/>
                <a:gd name="T82" fmla="+- 0 3664 3664"/>
                <a:gd name="T83" fmla="*/ 366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9">
                  <a:moveTo>
                    <a:pt x="5090" y="0"/>
                  </a:moveTo>
                  <a:lnTo>
                    <a:pt x="180" y="0"/>
                  </a:lnTo>
                  <a:lnTo>
                    <a:pt x="110" y="14"/>
                  </a:lnTo>
                  <a:lnTo>
                    <a:pt x="53" y="52"/>
                  </a:lnTo>
                  <a:lnTo>
                    <a:pt x="14" y="110"/>
                  </a:lnTo>
                  <a:lnTo>
                    <a:pt x="0" y="180"/>
                  </a:lnTo>
                  <a:lnTo>
                    <a:pt x="0" y="899"/>
                  </a:lnTo>
                  <a:lnTo>
                    <a:pt x="14" y="969"/>
                  </a:lnTo>
                  <a:lnTo>
                    <a:pt x="53" y="1026"/>
                  </a:lnTo>
                  <a:lnTo>
                    <a:pt x="110" y="1065"/>
                  </a:lnTo>
                  <a:lnTo>
                    <a:pt x="180" y="1079"/>
                  </a:lnTo>
                  <a:lnTo>
                    <a:pt x="5090" y="1079"/>
                  </a:lnTo>
                  <a:lnTo>
                    <a:pt x="5160" y="1065"/>
                  </a:lnTo>
                  <a:lnTo>
                    <a:pt x="5218" y="1026"/>
                  </a:lnTo>
                  <a:lnTo>
                    <a:pt x="5256" y="969"/>
                  </a:lnTo>
                  <a:lnTo>
                    <a:pt x="5270" y="899"/>
                  </a:lnTo>
                  <a:lnTo>
                    <a:pt x="5270" y="180"/>
                  </a:lnTo>
                  <a:lnTo>
                    <a:pt x="5256" y="110"/>
                  </a:lnTo>
                  <a:lnTo>
                    <a:pt x="5218" y="52"/>
                  </a:lnTo>
                  <a:lnTo>
                    <a:pt x="5160" y="14"/>
                  </a:lnTo>
                  <a:lnTo>
                    <a:pt x="5090"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4"/>
            <p:cNvSpPr>
              <a:spLocks/>
            </p:cNvSpPr>
            <p:nvPr/>
          </p:nvSpPr>
          <p:spPr bwMode="auto">
            <a:xfrm>
              <a:off x="3456" y="3664"/>
              <a:ext cx="5270" cy="1079"/>
            </a:xfrm>
            <a:custGeom>
              <a:avLst/>
              <a:gdLst>
                <a:gd name="T0" fmla="+- 0 3456 3456"/>
                <a:gd name="T1" fmla="*/ T0 w 5270"/>
                <a:gd name="T2" fmla="+- 0 3844 3664"/>
                <a:gd name="T3" fmla="*/ 3844 h 1079"/>
                <a:gd name="T4" fmla="+- 0 3470 3456"/>
                <a:gd name="T5" fmla="*/ T4 w 5270"/>
                <a:gd name="T6" fmla="+- 0 3774 3664"/>
                <a:gd name="T7" fmla="*/ 3774 h 1079"/>
                <a:gd name="T8" fmla="+- 0 3509 3456"/>
                <a:gd name="T9" fmla="*/ T8 w 5270"/>
                <a:gd name="T10" fmla="+- 0 3716 3664"/>
                <a:gd name="T11" fmla="*/ 3716 h 1079"/>
                <a:gd name="T12" fmla="+- 0 3566 3456"/>
                <a:gd name="T13" fmla="*/ T12 w 5270"/>
                <a:gd name="T14" fmla="+- 0 3678 3664"/>
                <a:gd name="T15" fmla="*/ 3678 h 1079"/>
                <a:gd name="T16" fmla="+- 0 3636 3456"/>
                <a:gd name="T17" fmla="*/ T16 w 5270"/>
                <a:gd name="T18" fmla="+- 0 3664 3664"/>
                <a:gd name="T19" fmla="*/ 3664 h 1079"/>
                <a:gd name="T20" fmla="+- 0 8546 3456"/>
                <a:gd name="T21" fmla="*/ T20 w 5270"/>
                <a:gd name="T22" fmla="+- 0 3664 3664"/>
                <a:gd name="T23" fmla="*/ 3664 h 1079"/>
                <a:gd name="T24" fmla="+- 0 8616 3456"/>
                <a:gd name="T25" fmla="*/ T24 w 5270"/>
                <a:gd name="T26" fmla="+- 0 3678 3664"/>
                <a:gd name="T27" fmla="*/ 3678 h 1079"/>
                <a:gd name="T28" fmla="+- 0 8674 3456"/>
                <a:gd name="T29" fmla="*/ T28 w 5270"/>
                <a:gd name="T30" fmla="+- 0 3716 3664"/>
                <a:gd name="T31" fmla="*/ 3716 h 1079"/>
                <a:gd name="T32" fmla="+- 0 8712 3456"/>
                <a:gd name="T33" fmla="*/ T32 w 5270"/>
                <a:gd name="T34" fmla="+- 0 3774 3664"/>
                <a:gd name="T35" fmla="*/ 3774 h 1079"/>
                <a:gd name="T36" fmla="+- 0 8726 3456"/>
                <a:gd name="T37" fmla="*/ T36 w 5270"/>
                <a:gd name="T38" fmla="+- 0 3844 3664"/>
                <a:gd name="T39" fmla="*/ 3844 h 1079"/>
                <a:gd name="T40" fmla="+- 0 8726 3456"/>
                <a:gd name="T41" fmla="*/ T40 w 5270"/>
                <a:gd name="T42" fmla="+- 0 4563 3664"/>
                <a:gd name="T43" fmla="*/ 4563 h 1079"/>
                <a:gd name="T44" fmla="+- 0 8712 3456"/>
                <a:gd name="T45" fmla="*/ T44 w 5270"/>
                <a:gd name="T46" fmla="+- 0 4633 3664"/>
                <a:gd name="T47" fmla="*/ 4633 h 1079"/>
                <a:gd name="T48" fmla="+- 0 8674 3456"/>
                <a:gd name="T49" fmla="*/ T48 w 5270"/>
                <a:gd name="T50" fmla="+- 0 4690 3664"/>
                <a:gd name="T51" fmla="*/ 4690 h 1079"/>
                <a:gd name="T52" fmla="+- 0 8616 3456"/>
                <a:gd name="T53" fmla="*/ T52 w 5270"/>
                <a:gd name="T54" fmla="+- 0 4729 3664"/>
                <a:gd name="T55" fmla="*/ 4729 h 1079"/>
                <a:gd name="T56" fmla="+- 0 8546 3456"/>
                <a:gd name="T57" fmla="*/ T56 w 5270"/>
                <a:gd name="T58" fmla="+- 0 4743 3664"/>
                <a:gd name="T59" fmla="*/ 4743 h 1079"/>
                <a:gd name="T60" fmla="+- 0 3636 3456"/>
                <a:gd name="T61" fmla="*/ T60 w 5270"/>
                <a:gd name="T62" fmla="+- 0 4743 3664"/>
                <a:gd name="T63" fmla="*/ 4743 h 1079"/>
                <a:gd name="T64" fmla="+- 0 3566 3456"/>
                <a:gd name="T65" fmla="*/ T64 w 5270"/>
                <a:gd name="T66" fmla="+- 0 4729 3664"/>
                <a:gd name="T67" fmla="*/ 4729 h 1079"/>
                <a:gd name="T68" fmla="+- 0 3509 3456"/>
                <a:gd name="T69" fmla="*/ T68 w 5270"/>
                <a:gd name="T70" fmla="+- 0 4690 3664"/>
                <a:gd name="T71" fmla="*/ 4690 h 1079"/>
                <a:gd name="T72" fmla="+- 0 3470 3456"/>
                <a:gd name="T73" fmla="*/ T72 w 5270"/>
                <a:gd name="T74" fmla="+- 0 4633 3664"/>
                <a:gd name="T75" fmla="*/ 4633 h 1079"/>
                <a:gd name="T76" fmla="+- 0 3456 3456"/>
                <a:gd name="T77" fmla="*/ T76 w 5270"/>
                <a:gd name="T78" fmla="+- 0 4563 3664"/>
                <a:gd name="T79" fmla="*/ 4563 h 1079"/>
                <a:gd name="T80" fmla="+- 0 3456 3456"/>
                <a:gd name="T81" fmla="*/ T80 w 5270"/>
                <a:gd name="T82" fmla="+- 0 3844 3664"/>
                <a:gd name="T83" fmla="*/ 384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9">
                  <a:moveTo>
                    <a:pt x="0" y="180"/>
                  </a:moveTo>
                  <a:lnTo>
                    <a:pt x="14" y="110"/>
                  </a:lnTo>
                  <a:lnTo>
                    <a:pt x="53" y="52"/>
                  </a:lnTo>
                  <a:lnTo>
                    <a:pt x="110" y="14"/>
                  </a:lnTo>
                  <a:lnTo>
                    <a:pt x="180" y="0"/>
                  </a:lnTo>
                  <a:lnTo>
                    <a:pt x="5090" y="0"/>
                  </a:lnTo>
                  <a:lnTo>
                    <a:pt x="5160" y="14"/>
                  </a:lnTo>
                  <a:lnTo>
                    <a:pt x="5218" y="52"/>
                  </a:lnTo>
                  <a:lnTo>
                    <a:pt x="5256" y="110"/>
                  </a:lnTo>
                  <a:lnTo>
                    <a:pt x="5270" y="180"/>
                  </a:lnTo>
                  <a:lnTo>
                    <a:pt x="5270" y="899"/>
                  </a:lnTo>
                  <a:lnTo>
                    <a:pt x="5256" y="969"/>
                  </a:lnTo>
                  <a:lnTo>
                    <a:pt x="5218" y="1026"/>
                  </a:lnTo>
                  <a:lnTo>
                    <a:pt x="5160" y="1065"/>
                  </a:lnTo>
                  <a:lnTo>
                    <a:pt x="5090" y="1079"/>
                  </a:lnTo>
                  <a:lnTo>
                    <a:pt x="180" y="1079"/>
                  </a:lnTo>
                  <a:lnTo>
                    <a:pt x="110" y="1065"/>
                  </a:lnTo>
                  <a:lnTo>
                    <a:pt x="53" y="1026"/>
                  </a:lnTo>
                  <a:lnTo>
                    <a:pt x="14"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07"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8" y="3741"/>
              <a:ext cx="5126"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36"/>
            <p:cNvSpPr>
              <a:spLocks/>
            </p:cNvSpPr>
            <p:nvPr/>
          </p:nvSpPr>
          <p:spPr bwMode="auto">
            <a:xfrm>
              <a:off x="3809" y="5620"/>
              <a:ext cx="4545" cy="1079"/>
            </a:xfrm>
            <a:custGeom>
              <a:avLst/>
              <a:gdLst>
                <a:gd name="T0" fmla="+- 0 8175 3809"/>
                <a:gd name="T1" fmla="*/ T0 w 4545"/>
                <a:gd name="T2" fmla="+- 0 5620 5620"/>
                <a:gd name="T3" fmla="*/ 5620 h 1079"/>
                <a:gd name="T4" fmla="+- 0 3989 3809"/>
                <a:gd name="T5" fmla="*/ T4 w 4545"/>
                <a:gd name="T6" fmla="+- 0 5620 5620"/>
                <a:gd name="T7" fmla="*/ 5620 h 1079"/>
                <a:gd name="T8" fmla="+- 0 3919 3809"/>
                <a:gd name="T9" fmla="*/ T8 w 4545"/>
                <a:gd name="T10" fmla="+- 0 5634 5620"/>
                <a:gd name="T11" fmla="*/ 5634 h 1079"/>
                <a:gd name="T12" fmla="+- 0 3862 3809"/>
                <a:gd name="T13" fmla="*/ T12 w 4545"/>
                <a:gd name="T14" fmla="+- 0 5673 5620"/>
                <a:gd name="T15" fmla="*/ 5673 h 1079"/>
                <a:gd name="T16" fmla="+- 0 3824 3809"/>
                <a:gd name="T17" fmla="*/ T16 w 4545"/>
                <a:gd name="T18" fmla="+- 0 5730 5620"/>
                <a:gd name="T19" fmla="*/ 5730 h 1079"/>
                <a:gd name="T20" fmla="+- 0 3809 3809"/>
                <a:gd name="T21" fmla="*/ T20 w 4545"/>
                <a:gd name="T22" fmla="+- 0 5800 5620"/>
                <a:gd name="T23" fmla="*/ 5800 h 1079"/>
                <a:gd name="T24" fmla="+- 0 3809 3809"/>
                <a:gd name="T25" fmla="*/ T24 w 4545"/>
                <a:gd name="T26" fmla="+- 0 6519 5620"/>
                <a:gd name="T27" fmla="*/ 6519 h 1079"/>
                <a:gd name="T28" fmla="+- 0 3824 3809"/>
                <a:gd name="T29" fmla="*/ T28 w 4545"/>
                <a:gd name="T30" fmla="+- 0 6589 5620"/>
                <a:gd name="T31" fmla="*/ 6589 h 1079"/>
                <a:gd name="T32" fmla="+- 0 3862 3809"/>
                <a:gd name="T33" fmla="*/ T32 w 4545"/>
                <a:gd name="T34" fmla="+- 0 6646 5620"/>
                <a:gd name="T35" fmla="*/ 6646 h 1079"/>
                <a:gd name="T36" fmla="+- 0 3919 3809"/>
                <a:gd name="T37" fmla="*/ T36 w 4545"/>
                <a:gd name="T38" fmla="+- 0 6685 5620"/>
                <a:gd name="T39" fmla="*/ 6685 h 1079"/>
                <a:gd name="T40" fmla="+- 0 3989 3809"/>
                <a:gd name="T41" fmla="*/ T40 w 4545"/>
                <a:gd name="T42" fmla="+- 0 6699 5620"/>
                <a:gd name="T43" fmla="*/ 6699 h 1079"/>
                <a:gd name="T44" fmla="+- 0 8175 3809"/>
                <a:gd name="T45" fmla="*/ T44 w 4545"/>
                <a:gd name="T46" fmla="+- 0 6699 5620"/>
                <a:gd name="T47" fmla="*/ 6699 h 1079"/>
                <a:gd name="T48" fmla="+- 0 8245 3809"/>
                <a:gd name="T49" fmla="*/ T48 w 4545"/>
                <a:gd name="T50" fmla="+- 0 6685 5620"/>
                <a:gd name="T51" fmla="*/ 6685 h 1079"/>
                <a:gd name="T52" fmla="+- 0 8302 3809"/>
                <a:gd name="T53" fmla="*/ T52 w 4545"/>
                <a:gd name="T54" fmla="+- 0 6646 5620"/>
                <a:gd name="T55" fmla="*/ 6646 h 1079"/>
                <a:gd name="T56" fmla="+- 0 8340 3809"/>
                <a:gd name="T57" fmla="*/ T56 w 4545"/>
                <a:gd name="T58" fmla="+- 0 6589 5620"/>
                <a:gd name="T59" fmla="*/ 6589 h 1079"/>
                <a:gd name="T60" fmla="+- 0 8354 3809"/>
                <a:gd name="T61" fmla="*/ T60 w 4545"/>
                <a:gd name="T62" fmla="+- 0 6519 5620"/>
                <a:gd name="T63" fmla="*/ 6519 h 1079"/>
                <a:gd name="T64" fmla="+- 0 8354 3809"/>
                <a:gd name="T65" fmla="*/ T64 w 4545"/>
                <a:gd name="T66" fmla="+- 0 5800 5620"/>
                <a:gd name="T67" fmla="*/ 5800 h 1079"/>
                <a:gd name="T68" fmla="+- 0 8340 3809"/>
                <a:gd name="T69" fmla="*/ T68 w 4545"/>
                <a:gd name="T70" fmla="+- 0 5730 5620"/>
                <a:gd name="T71" fmla="*/ 5730 h 1079"/>
                <a:gd name="T72" fmla="+- 0 8302 3809"/>
                <a:gd name="T73" fmla="*/ T72 w 4545"/>
                <a:gd name="T74" fmla="+- 0 5673 5620"/>
                <a:gd name="T75" fmla="*/ 5673 h 1079"/>
                <a:gd name="T76" fmla="+- 0 8245 3809"/>
                <a:gd name="T77" fmla="*/ T76 w 4545"/>
                <a:gd name="T78" fmla="+- 0 5634 5620"/>
                <a:gd name="T79" fmla="*/ 5634 h 1079"/>
                <a:gd name="T80" fmla="+- 0 8175 3809"/>
                <a:gd name="T81" fmla="*/ T80 w 4545"/>
                <a:gd name="T82" fmla="+- 0 5620 5620"/>
                <a:gd name="T83" fmla="*/ 562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545" h="1079">
                  <a:moveTo>
                    <a:pt x="4366" y="0"/>
                  </a:moveTo>
                  <a:lnTo>
                    <a:pt x="180" y="0"/>
                  </a:lnTo>
                  <a:lnTo>
                    <a:pt x="110" y="14"/>
                  </a:lnTo>
                  <a:lnTo>
                    <a:pt x="53" y="53"/>
                  </a:lnTo>
                  <a:lnTo>
                    <a:pt x="15" y="110"/>
                  </a:lnTo>
                  <a:lnTo>
                    <a:pt x="0" y="180"/>
                  </a:lnTo>
                  <a:lnTo>
                    <a:pt x="0" y="899"/>
                  </a:lnTo>
                  <a:lnTo>
                    <a:pt x="15" y="969"/>
                  </a:lnTo>
                  <a:lnTo>
                    <a:pt x="53" y="1026"/>
                  </a:lnTo>
                  <a:lnTo>
                    <a:pt x="110" y="1065"/>
                  </a:lnTo>
                  <a:lnTo>
                    <a:pt x="180" y="1079"/>
                  </a:lnTo>
                  <a:lnTo>
                    <a:pt x="4366" y="1079"/>
                  </a:lnTo>
                  <a:lnTo>
                    <a:pt x="4436" y="1065"/>
                  </a:lnTo>
                  <a:lnTo>
                    <a:pt x="4493" y="1026"/>
                  </a:lnTo>
                  <a:lnTo>
                    <a:pt x="4531" y="969"/>
                  </a:lnTo>
                  <a:lnTo>
                    <a:pt x="4545" y="899"/>
                  </a:lnTo>
                  <a:lnTo>
                    <a:pt x="4545" y="180"/>
                  </a:lnTo>
                  <a:lnTo>
                    <a:pt x="4531" y="110"/>
                  </a:lnTo>
                  <a:lnTo>
                    <a:pt x="4493" y="53"/>
                  </a:lnTo>
                  <a:lnTo>
                    <a:pt x="4436" y="14"/>
                  </a:lnTo>
                  <a:lnTo>
                    <a:pt x="4366"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p:nvSpPr>
          <p:spPr bwMode="auto">
            <a:xfrm>
              <a:off x="3809" y="5620"/>
              <a:ext cx="4545" cy="1079"/>
            </a:xfrm>
            <a:custGeom>
              <a:avLst/>
              <a:gdLst>
                <a:gd name="T0" fmla="+- 0 3809 3809"/>
                <a:gd name="T1" fmla="*/ T0 w 4545"/>
                <a:gd name="T2" fmla="+- 0 5800 5620"/>
                <a:gd name="T3" fmla="*/ 5800 h 1079"/>
                <a:gd name="T4" fmla="+- 0 3824 3809"/>
                <a:gd name="T5" fmla="*/ T4 w 4545"/>
                <a:gd name="T6" fmla="+- 0 5730 5620"/>
                <a:gd name="T7" fmla="*/ 5730 h 1079"/>
                <a:gd name="T8" fmla="+- 0 3862 3809"/>
                <a:gd name="T9" fmla="*/ T8 w 4545"/>
                <a:gd name="T10" fmla="+- 0 5673 5620"/>
                <a:gd name="T11" fmla="*/ 5673 h 1079"/>
                <a:gd name="T12" fmla="+- 0 3919 3809"/>
                <a:gd name="T13" fmla="*/ T12 w 4545"/>
                <a:gd name="T14" fmla="+- 0 5634 5620"/>
                <a:gd name="T15" fmla="*/ 5634 h 1079"/>
                <a:gd name="T16" fmla="+- 0 3989 3809"/>
                <a:gd name="T17" fmla="*/ T16 w 4545"/>
                <a:gd name="T18" fmla="+- 0 5620 5620"/>
                <a:gd name="T19" fmla="*/ 5620 h 1079"/>
                <a:gd name="T20" fmla="+- 0 8175 3809"/>
                <a:gd name="T21" fmla="*/ T20 w 4545"/>
                <a:gd name="T22" fmla="+- 0 5620 5620"/>
                <a:gd name="T23" fmla="*/ 5620 h 1079"/>
                <a:gd name="T24" fmla="+- 0 8245 3809"/>
                <a:gd name="T25" fmla="*/ T24 w 4545"/>
                <a:gd name="T26" fmla="+- 0 5634 5620"/>
                <a:gd name="T27" fmla="*/ 5634 h 1079"/>
                <a:gd name="T28" fmla="+- 0 8302 3809"/>
                <a:gd name="T29" fmla="*/ T28 w 4545"/>
                <a:gd name="T30" fmla="+- 0 5673 5620"/>
                <a:gd name="T31" fmla="*/ 5673 h 1079"/>
                <a:gd name="T32" fmla="+- 0 8340 3809"/>
                <a:gd name="T33" fmla="*/ T32 w 4545"/>
                <a:gd name="T34" fmla="+- 0 5730 5620"/>
                <a:gd name="T35" fmla="*/ 5730 h 1079"/>
                <a:gd name="T36" fmla="+- 0 8354 3809"/>
                <a:gd name="T37" fmla="*/ T36 w 4545"/>
                <a:gd name="T38" fmla="+- 0 5800 5620"/>
                <a:gd name="T39" fmla="*/ 5800 h 1079"/>
                <a:gd name="T40" fmla="+- 0 8354 3809"/>
                <a:gd name="T41" fmla="*/ T40 w 4545"/>
                <a:gd name="T42" fmla="+- 0 6519 5620"/>
                <a:gd name="T43" fmla="*/ 6519 h 1079"/>
                <a:gd name="T44" fmla="+- 0 8340 3809"/>
                <a:gd name="T45" fmla="*/ T44 w 4545"/>
                <a:gd name="T46" fmla="+- 0 6589 5620"/>
                <a:gd name="T47" fmla="*/ 6589 h 1079"/>
                <a:gd name="T48" fmla="+- 0 8302 3809"/>
                <a:gd name="T49" fmla="*/ T48 w 4545"/>
                <a:gd name="T50" fmla="+- 0 6646 5620"/>
                <a:gd name="T51" fmla="*/ 6646 h 1079"/>
                <a:gd name="T52" fmla="+- 0 8245 3809"/>
                <a:gd name="T53" fmla="*/ T52 w 4545"/>
                <a:gd name="T54" fmla="+- 0 6685 5620"/>
                <a:gd name="T55" fmla="*/ 6685 h 1079"/>
                <a:gd name="T56" fmla="+- 0 8175 3809"/>
                <a:gd name="T57" fmla="*/ T56 w 4545"/>
                <a:gd name="T58" fmla="+- 0 6699 5620"/>
                <a:gd name="T59" fmla="*/ 6699 h 1079"/>
                <a:gd name="T60" fmla="+- 0 3989 3809"/>
                <a:gd name="T61" fmla="*/ T60 w 4545"/>
                <a:gd name="T62" fmla="+- 0 6699 5620"/>
                <a:gd name="T63" fmla="*/ 6699 h 1079"/>
                <a:gd name="T64" fmla="+- 0 3919 3809"/>
                <a:gd name="T65" fmla="*/ T64 w 4545"/>
                <a:gd name="T66" fmla="+- 0 6685 5620"/>
                <a:gd name="T67" fmla="*/ 6685 h 1079"/>
                <a:gd name="T68" fmla="+- 0 3862 3809"/>
                <a:gd name="T69" fmla="*/ T68 w 4545"/>
                <a:gd name="T70" fmla="+- 0 6646 5620"/>
                <a:gd name="T71" fmla="*/ 6646 h 1079"/>
                <a:gd name="T72" fmla="+- 0 3824 3809"/>
                <a:gd name="T73" fmla="*/ T72 w 4545"/>
                <a:gd name="T74" fmla="+- 0 6589 5620"/>
                <a:gd name="T75" fmla="*/ 6589 h 1079"/>
                <a:gd name="T76" fmla="+- 0 3809 3809"/>
                <a:gd name="T77" fmla="*/ T76 w 4545"/>
                <a:gd name="T78" fmla="+- 0 6519 5620"/>
                <a:gd name="T79" fmla="*/ 6519 h 1079"/>
                <a:gd name="T80" fmla="+- 0 3809 3809"/>
                <a:gd name="T81" fmla="*/ T80 w 4545"/>
                <a:gd name="T82" fmla="+- 0 5800 5620"/>
                <a:gd name="T83" fmla="*/ 580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545" h="1079">
                  <a:moveTo>
                    <a:pt x="0" y="180"/>
                  </a:moveTo>
                  <a:lnTo>
                    <a:pt x="15" y="110"/>
                  </a:lnTo>
                  <a:lnTo>
                    <a:pt x="53" y="53"/>
                  </a:lnTo>
                  <a:lnTo>
                    <a:pt x="110" y="14"/>
                  </a:lnTo>
                  <a:lnTo>
                    <a:pt x="180" y="0"/>
                  </a:lnTo>
                  <a:lnTo>
                    <a:pt x="4366" y="0"/>
                  </a:lnTo>
                  <a:lnTo>
                    <a:pt x="4436" y="14"/>
                  </a:lnTo>
                  <a:lnTo>
                    <a:pt x="4493" y="53"/>
                  </a:lnTo>
                  <a:lnTo>
                    <a:pt x="4531" y="110"/>
                  </a:lnTo>
                  <a:lnTo>
                    <a:pt x="4545" y="180"/>
                  </a:lnTo>
                  <a:lnTo>
                    <a:pt x="4545" y="899"/>
                  </a:lnTo>
                  <a:lnTo>
                    <a:pt x="4531" y="969"/>
                  </a:lnTo>
                  <a:lnTo>
                    <a:pt x="4493" y="1026"/>
                  </a:lnTo>
                  <a:lnTo>
                    <a:pt x="4436" y="1065"/>
                  </a:lnTo>
                  <a:lnTo>
                    <a:pt x="4366" y="1079"/>
                  </a:lnTo>
                  <a:lnTo>
                    <a:pt x="180" y="1079"/>
                  </a:lnTo>
                  <a:lnTo>
                    <a:pt x="110" y="1065"/>
                  </a:lnTo>
                  <a:lnTo>
                    <a:pt x="53" y="1026"/>
                  </a:lnTo>
                  <a:lnTo>
                    <a:pt x="15"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1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1" y="5692"/>
              <a:ext cx="439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Line 39"/>
            <p:cNvSpPr>
              <a:spLocks noChangeShapeType="1"/>
            </p:cNvSpPr>
            <p:nvPr/>
          </p:nvSpPr>
          <p:spPr bwMode="auto">
            <a:xfrm>
              <a:off x="6078" y="6707"/>
              <a:ext cx="0" cy="784"/>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40"/>
            <p:cNvSpPr>
              <a:spLocks/>
            </p:cNvSpPr>
            <p:nvPr/>
          </p:nvSpPr>
          <p:spPr bwMode="auto">
            <a:xfrm>
              <a:off x="6008" y="7371"/>
              <a:ext cx="140" cy="120"/>
            </a:xfrm>
            <a:custGeom>
              <a:avLst/>
              <a:gdLst>
                <a:gd name="T0" fmla="+- 0 6148 6008"/>
                <a:gd name="T1" fmla="*/ T0 w 140"/>
                <a:gd name="T2" fmla="+- 0 7371 7371"/>
                <a:gd name="T3" fmla="*/ 7371 h 120"/>
                <a:gd name="T4" fmla="+- 0 6078 6008"/>
                <a:gd name="T5" fmla="*/ T4 w 140"/>
                <a:gd name="T6" fmla="+- 0 7491 7371"/>
                <a:gd name="T7" fmla="*/ 7491 h 120"/>
                <a:gd name="T8" fmla="+- 0 6008 6008"/>
                <a:gd name="T9" fmla="*/ T8 w 140"/>
                <a:gd name="T10" fmla="+- 0 7371 7371"/>
                <a:gd name="T11" fmla="*/ 7371 h 120"/>
              </a:gdLst>
              <a:ahLst/>
              <a:cxnLst>
                <a:cxn ang="0">
                  <a:pos x="T1" y="T3"/>
                </a:cxn>
                <a:cxn ang="0">
                  <a:pos x="T5" y="T7"/>
                </a:cxn>
                <a:cxn ang="0">
                  <a:pos x="T9" y="T11"/>
                </a:cxn>
              </a:cxnLst>
              <a:rect l="0" t="0" r="r" b="b"/>
              <a:pathLst>
                <a:path w="140" h="120">
                  <a:moveTo>
                    <a:pt x="140" y="0"/>
                  </a:moveTo>
                  <a:lnTo>
                    <a:pt x="70" y="120"/>
                  </a:lnTo>
                  <a:lnTo>
                    <a:pt x="0"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Line 41"/>
            <p:cNvSpPr>
              <a:spLocks noChangeShapeType="1"/>
            </p:cNvSpPr>
            <p:nvPr/>
          </p:nvSpPr>
          <p:spPr bwMode="auto">
            <a:xfrm>
              <a:off x="6092" y="1680"/>
              <a:ext cx="0" cy="449"/>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Line 42"/>
            <p:cNvSpPr>
              <a:spLocks noChangeShapeType="1"/>
            </p:cNvSpPr>
            <p:nvPr/>
          </p:nvSpPr>
          <p:spPr bwMode="auto">
            <a:xfrm>
              <a:off x="6095" y="4737"/>
              <a:ext cx="0" cy="621"/>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43"/>
            <p:cNvSpPr>
              <a:spLocks/>
            </p:cNvSpPr>
            <p:nvPr/>
          </p:nvSpPr>
          <p:spPr bwMode="auto">
            <a:xfrm>
              <a:off x="6012" y="5236"/>
              <a:ext cx="140" cy="122"/>
            </a:xfrm>
            <a:custGeom>
              <a:avLst/>
              <a:gdLst>
                <a:gd name="T0" fmla="+- 0 6012 6012"/>
                <a:gd name="T1" fmla="*/ T0 w 140"/>
                <a:gd name="T2" fmla="+- 0 5236 5236"/>
                <a:gd name="T3" fmla="*/ 5236 h 122"/>
                <a:gd name="T4" fmla="+- 0 6079 6012"/>
                <a:gd name="T5" fmla="*/ T4 w 140"/>
                <a:gd name="T6" fmla="+- 0 5358 5236"/>
                <a:gd name="T7" fmla="*/ 5358 h 122"/>
                <a:gd name="T8" fmla="+- 0 6152 6012"/>
                <a:gd name="T9" fmla="*/ T8 w 140"/>
                <a:gd name="T10" fmla="+- 0 5240 5236"/>
                <a:gd name="T11" fmla="*/ 5240 h 122"/>
              </a:gdLst>
              <a:ahLst/>
              <a:cxnLst>
                <a:cxn ang="0">
                  <a:pos x="T1" y="T3"/>
                </a:cxn>
                <a:cxn ang="0">
                  <a:pos x="T5" y="T7"/>
                </a:cxn>
                <a:cxn ang="0">
                  <a:pos x="T9" y="T11"/>
                </a:cxn>
              </a:cxnLst>
              <a:rect l="0" t="0" r="r" b="b"/>
              <a:pathLst>
                <a:path w="140" h="122">
                  <a:moveTo>
                    <a:pt x="0" y="0"/>
                  </a:moveTo>
                  <a:lnTo>
                    <a:pt x="67" y="122"/>
                  </a:lnTo>
                  <a:lnTo>
                    <a:pt x="140" y="4"/>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44"/>
            <p:cNvSpPr>
              <a:spLocks/>
            </p:cNvSpPr>
            <p:nvPr/>
          </p:nvSpPr>
          <p:spPr bwMode="auto">
            <a:xfrm>
              <a:off x="3456" y="2129"/>
              <a:ext cx="5270" cy="1078"/>
            </a:xfrm>
            <a:custGeom>
              <a:avLst/>
              <a:gdLst>
                <a:gd name="T0" fmla="+- 0 8547 3456"/>
                <a:gd name="T1" fmla="*/ T0 w 5270"/>
                <a:gd name="T2" fmla="+- 0 2129 2129"/>
                <a:gd name="T3" fmla="*/ 2129 h 1078"/>
                <a:gd name="T4" fmla="+- 0 3636 3456"/>
                <a:gd name="T5" fmla="*/ T4 w 5270"/>
                <a:gd name="T6" fmla="+- 0 2129 2129"/>
                <a:gd name="T7" fmla="*/ 2129 h 1078"/>
                <a:gd name="T8" fmla="+- 0 3566 3456"/>
                <a:gd name="T9" fmla="*/ T8 w 5270"/>
                <a:gd name="T10" fmla="+- 0 2143 2129"/>
                <a:gd name="T11" fmla="*/ 2143 h 1078"/>
                <a:gd name="T12" fmla="+- 0 3509 3456"/>
                <a:gd name="T13" fmla="*/ T12 w 5270"/>
                <a:gd name="T14" fmla="+- 0 2181 2129"/>
                <a:gd name="T15" fmla="*/ 2181 h 1078"/>
                <a:gd name="T16" fmla="+- 0 3470 3456"/>
                <a:gd name="T17" fmla="*/ T16 w 5270"/>
                <a:gd name="T18" fmla="+- 0 2238 2129"/>
                <a:gd name="T19" fmla="*/ 2238 h 1078"/>
                <a:gd name="T20" fmla="+- 0 3456 3456"/>
                <a:gd name="T21" fmla="*/ T20 w 5270"/>
                <a:gd name="T22" fmla="+- 0 2308 2129"/>
                <a:gd name="T23" fmla="*/ 2308 h 1078"/>
                <a:gd name="T24" fmla="+- 0 3456 3456"/>
                <a:gd name="T25" fmla="*/ T24 w 5270"/>
                <a:gd name="T26" fmla="+- 0 3027 2129"/>
                <a:gd name="T27" fmla="*/ 3027 h 1078"/>
                <a:gd name="T28" fmla="+- 0 3470 3456"/>
                <a:gd name="T29" fmla="*/ T28 w 5270"/>
                <a:gd name="T30" fmla="+- 0 3097 2129"/>
                <a:gd name="T31" fmla="*/ 3097 h 1078"/>
                <a:gd name="T32" fmla="+- 0 3509 3456"/>
                <a:gd name="T33" fmla="*/ T32 w 5270"/>
                <a:gd name="T34" fmla="+- 0 3154 2129"/>
                <a:gd name="T35" fmla="*/ 3154 h 1078"/>
                <a:gd name="T36" fmla="+- 0 3566 3456"/>
                <a:gd name="T37" fmla="*/ T36 w 5270"/>
                <a:gd name="T38" fmla="+- 0 3193 2129"/>
                <a:gd name="T39" fmla="*/ 3193 h 1078"/>
                <a:gd name="T40" fmla="+- 0 3636 3456"/>
                <a:gd name="T41" fmla="*/ T40 w 5270"/>
                <a:gd name="T42" fmla="+- 0 3207 2129"/>
                <a:gd name="T43" fmla="*/ 3207 h 1078"/>
                <a:gd name="T44" fmla="+- 0 8547 3456"/>
                <a:gd name="T45" fmla="*/ T44 w 5270"/>
                <a:gd name="T46" fmla="+- 0 3207 2129"/>
                <a:gd name="T47" fmla="*/ 3207 h 1078"/>
                <a:gd name="T48" fmla="+- 0 8616 3456"/>
                <a:gd name="T49" fmla="*/ T48 w 5270"/>
                <a:gd name="T50" fmla="+- 0 3193 2129"/>
                <a:gd name="T51" fmla="*/ 3193 h 1078"/>
                <a:gd name="T52" fmla="+- 0 8674 3456"/>
                <a:gd name="T53" fmla="*/ T52 w 5270"/>
                <a:gd name="T54" fmla="+- 0 3154 2129"/>
                <a:gd name="T55" fmla="*/ 3154 h 1078"/>
                <a:gd name="T56" fmla="+- 0 8712 3456"/>
                <a:gd name="T57" fmla="*/ T56 w 5270"/>
                <a:gd name="T58" fmla="+- 0 3097 2129"/>
                <a:gd name="T59" fmla="*/ 3097 h 1078"/>
                <a:gd name="T60" fmla="+- 0 8726 3456"/>
                <a:gd name="T61" fmla="*/ T60 w 5270"/>
                <a:gd name="T62" fmla="+- 0 3027 2129"/>
                <a:gd name="T63" fmla="*/ 3027 h 1078"/>
                <a:gd name="T64" fmla="+- 0 8726 3456"/>
                <a:gd name="T65" fmla="*/ T64 w 5270"/>
                <a:gd name="T66" fmla="+- 0 2308 2129"/>
                <a:gd name="T67" fmla="*/ 2308 h 1078"/>
                <a:gd name="T68" fmla="+- 0 8712 3456"/>
                <a:gd name="T69" fmla="*/ T68 w 5270"/>
                <a:gd name="T70" fmla="+- 0 2238 2129"/>
                <a:gd name="T71" fmla="*/ 2238 h 1078"/>
                <a:gd name="T72" fmla="+- 0 8674 3456"/>
                <a:gd name="T73" fmla="*/ T72 w 5270"/>
                <a:gd name="T74" fmla="+- 0 2181 2129"/>
                <a:gd name="T75" fmla="*/ 2181 h 1078"/>
                <a:gd name="T76" fmla="+- 0 8616 3456"/>
                <a:gd name="T77" fmla="*/ T76 w 5270"/>
                <a:gd name="T78" fmla="+- 0 2143 2129"/>
                <a:gd name="T79" fmla="*/ 2143 h 1078"/>
                <a:gd name="T80" fmla="+- 0 8547 3456"/>
                <a:gd name="T81" fmla="*/ T80 w 5270"/>
                <a:gd name="T82" fmla="+- 0 2129 2129"/>
                <a:gd name="T83" fmla="*/ 2129 h 10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8">
                  <a:moveTo>
                    <a:pt x="5091" y="0"/>
                  </a:moveTo>
                  <a:lnTo>
                    <a:pt x="180" y="0"/>
                  </a:lnTo>
                  <a:lnTo>
                    <a:pt x="110" y="14"/>
                  </a:lnTo>
                  <a:lnTo>
                    <a:pt x="53" y="52"/>
                  </a:lnTo>
                  <a:lnTo>
                    <a:pt x="14" y="109"/>
                  </a:lnTo>
                  <a:lnTo>
                    <a:pt x="0" y="179"/>
                  </a:lnTo>
                  <a:lnTo>
                    <a:pt x="0" y="898"/>
                  </a:lnTo>
                  <a:lnTo>
                    <a:pt x="14" y="968"/>
                  </a:lnTo>
                  <a:lnTo>
                    <a:pt x="53" y="1025"/>
                  </a:lnTo>
                  <a:lnTo>
                    <a:pt x="110" y="1064"/>
                  </a:lnTo>
                  <a:lnTo>
                    <a:pt x="180" y="1078"/>
                  </a:lnTo>
                  <a:lnTo>
                    <a:pt x="5091" y="1078"/>
                  </a:lnTo>
                  <a:lnTo>
                    <a:pt x="5160" y="1064"/>
                  </a:lnTo>
                  <a:lnTo>
                    <a:pt x="5218" y="1025"/>
                  </a:lnTo>
                  <a:lnTo>
                    <a:pt x="5256" y="968"/>
                  </a:lnTo>
                  <a:lnTo>
                    <a:pt x="5270" y="898"/>
                  </a:lnTo>
                  <a:lnTo>
                    <a:pt x="5270" y="179"/>
                  </a:lnTo>
                  <a:lnTo>
                    <a:pt x="5256" y="109"/>
                  </a:lnTo>
                  <a:lnTo>
                    <a:pt x="5218" y="52"/>
                  </a:lnTo>
                  <a:lnTo>
                    <a:pt x="5160" y="14"/>
                  </a:lnTo>
                  <a:lnTo>
                    <a:pt x="5091"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8" name="Freeform 45"/>
            <p:cNvSpPr>
              <a:spLocks/>
            </p:cNvSpPr>
            <p:nvPr/>
          </p:nvSpPr>
          <p:spPr bwMode="auto">
            <a:xfrm>
              <a:off x="3456" y="2129"/>
              <a:ext cx="5270" cy="1078"/>
            </a:xfrm>
            <a:custGeom>
              <a:avLst/>
              <a:gdLst>
                <a:gd name="T0" fmla="+- 0 3456 3456"/>
                <a:gd name="T1" fmla="*/ T0 w 5270"/>
                <a:gd name="T2" fmla="+- 0 2308 2129"/>
                <a:gd name="T3" fmla="*/ 2308 h 1078"/>
                <a:gd name="T4" fmla="+- 0 3470 3456"/>
                <a:gd name="T5" fmla="*/ T4 w 5270"/>
                <a:gd name="T6" fmla="+- 0 2238 2129"/>
                <a:gd name="T7" fmla="*/ 2238 h 1078"/>
                <a:gd name="T8" fmla="+- 0 3509 3456"/>
                <a:gd name="T9" fmla="*/ T8 w 5270"/>
                <a:gd name="T10" fmla="+- 0 2181 2129"/>
                <a:gd name="T11" fmla="*/ 2181 h 1078"/>
                <a:gd name="T12" fmla="+- 0 3566 3456"/>
                <a:gd name="T13" fmla="*/ T12 w 5270"/>
                <a:gd name="T14" fmla="+- 0 2143 2129"/>
                <a:gd name="T15" fmla="*/ 2143 h 1078"/>
                <a:gd name="T16" fmla="+- 0 3636 3456"/>
                <a:gd name="T17" fmla="*/ T16 w 5270"/>
                <a:gd name="T18" fmla="+- 0 2129 2129"/>
                <a:gd name="T19" fmla="*/ 2129 h 1078"/>
                <a:gd name="T20" fmla="+- 0 8547 3456"/>
                <a:gd name="T21" fmla="*/ T20 w 5270"/>
                <a:gd name="T22" fmla="+- 0 2129 2129"/>
                <a:gd name="T23" fmla="*/ 2129 h 1078"/>
                <a:gd name="T24" fmla="+- 0 8616 3456"/>
                <a:gd name="T25" fmla="*/ T24 w 5270"/>
                <a:gd name="T26" fmla="+- 0 2143 2129"/>
                <a:gd name="T27" fmla="*/ 2143 h 1078"/>
                <a:gd name="T28" fmla="+- 0 8674 3456"/>
                <a:gd name="T29" fmla="*/ T28 w 5270"/>
                <a:gd name="T30" fmla="+- 0 2181 2129"/>
                <a:gd name="T31" fmla="*/ 2181 h 1078"/>
                <a:gd name="T32" fmla="+- 0 8712 3456"/>
                <a:gd name="T33" fmla="*/ T32 w 5270"/>
                <a:gd name="T34" fmla="+- 0 2238 2129"/>
                <a:gd name="T35" fmla="*/ 2238 h 1078"/>
                <a:gd name="T36" fmla="+- 0 8726 3456"/>
                <a:gd name="T37" fmla="*/ T36 w 5270"/>
                <a:gd name="T38" fmla="+- 0 2308 2129"/>
                <a:gd name="T39" fmla="*/ 2308 h 1078"/>
                <a:gd name="T40" fmla="+- 0 8726 3456"/>
                <a:gd name="T41" fmla="*/ T40 w 5270"/>
                <a:gd name="T42" fmla="+- 0 3027 2129"/>
                <a:gd name="T43" fmla="*/ 3027 h 1078"/>
                <a:gd name="T44" fmla="+- 0 8712 3456"/>
                <a:gd name="T45" fmla="*/ T44 w 5270"/>
                <a:gd name="T46" fmla="+- 0 3097 2129"/>
                <a:gd name="T47" fmla="*/ 3097 h 1078"/>
                <a:gd name="T48" fmla="+- 0 8674 3456"/>
                <a:gd name="T49" fmla="*/ T48 w 5270"/>
                <a:gd name="T50" fmla="+- 0 3154 2129"/>
                <a:gd name="T51" fmla="*/ 3154 h 1078"/>
                <a:gd name="T52" fmla="+- 0 8616 3456"/>
                <a:gd name="T53" fmla="*/ T52 w 5270"/>
                <a:gd name="T54" fmla="+- 0 3193 2129"/>
                <a:gd name="T55" fmla="*/ 3193 h 1078"/>
                <a:gd name="T56" fmla="+- 0 8547 3456"/>
                <a:gd name="T57" fmla="*/ T56 w 5270"/>
                <a:gd name="T58" fmla="+- 0 3207 2129"/>
                <a:gd name="T59" fmla="*/ 3207 h 1078"/>
                <a:gd name="T60" fmla="+- 0 3636 3456"/>
                <a:gd name="T61" fmla="*/ T60 w 5270"/>
                <a:gd name="T62" fmla="+- 0 3207 2129"/>
                <a:gd name="T63" fmla="*/ 3207 h 1078"/>
                <a:gd name="T64" fmla="+- 0 3566 3456"/>
                <a:gd name="T65" fmla="*/ T64 w 5270"/>
                <a:gd name="T66" fmla="+- 0 3193 2129"/>
                <a:gd name="T67" fmla="*/ 3193 h 1078"/>
                <a:gd name="T68" fmla="+- 0 3509 3456"/>
                <a:gd name="T69" fmla="*/ T68 w 5270"/>
                <a:gd name="T70" fmla="+- 0 3154 2129"/>
                <a:gd name="T71" fmla="*/ 3154 h 1078"/>
                <a:gd name="T72" fmla="+- 0 3470 3456"/>
                <a:gd name="T73" fmla="*/ T72 w 5270"/>
                <a:gd name="T74" fmla="+- 0 3097 2129"/>
                <a:gd name="T75" fmla="*/ 3097 h 1078"/>
                <a:gd name="T76" fmla="+- 0 3456 3456"/>
                <a:gd name="T77" fmla="*/ T76 w 5270"/>
                <a:gd name="T78" fmla="+- 0 3027 2129"/>
                <a:gd name="T79" fmla="*/ 3027 h 1078"/>
                <a:gd name="T80" fmla="+- 0 3456 3456"/>
                <a:gd name="T81" fmla="*/ T80 w 5270"/>
                <a:gd name="T82" fmla="+- 0 2308 2129"/>
                <a:gd name="T83" fmla="*/ 2308 h 10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8">
                  <a:moveTo>
                    <a:pt x="0" y="179"/>
                  </a:moveTo>
                  <a:lnTo>
                    <a:pt x="14" y="109"/>
                  </a:lnTo>
                  <a:lnTo>
                    <a:pt x="53" y="52"/>
                  </a:lnTo>
                  <a:lnTo>
                    <a:pt x="110" y="14"/>
                  </a:lnTo>
                  <a:lnTo>
                    <a:pt x="180" y="0"/>
                  </a:lnTo>
                  <a:lnTo>
                    <a:pt x="5091" y="0"/>
                  </a:lnTo>
                  <a:lnTo>
                    <a:pt x="5160" y="14"/>
                  </a:lnTo>
                  <a:lnTo>
                    <a:pt x="5218" y="52"/>
                  </a:lnTo>
                  <a:lnTo>
                    <a:pt x="5256" y="109"/>
                  </a:lnTo>
                  <a:lnTo>
                    <a:pt x="5270" y="179"/>
                  </a:lnTo>
                  <a:lnTo>
                    <a:pt x="5270" y="898"/>
                  </a:lnTo>
                  <a:lnTo>
                    <a:pt x="5256" y="968"/>
                  </a:lnTo>
                  <a:lnTo>
                    <a:pt x="5218" y="1025"/>
                  </a:lnTo>
                  <a:lnTo>
                    <a:pt x="5160" y="1064"/>
                  </a:lnTo>
                  <a:lnTo>
                    <a:pt x="5091" y="1078"/>
                  </a:lnTo>
                  <a:lnTo>
                    <a:pt x="180" y="1078"/>
                  </a:lnTo>
                  <a:lnTo>
                    <a:pt x="110" y="1064"/>
                  </a:lnTo>
                  <a:lnTo>
                    <a:pt x="53" y="1025"/>
                  </a:lnTo>
                  <a:lnTo>
                    <a:pt x="14" y="968"/>
                  </a:lnTo>
                  <a:lnTo>
                    <a:pt x="0" y="898"/>
                  </a:lnTo>
                  <a:lnTo>
                    <a:pt x="0" y="179"/>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18"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8" y="2200"/>
              <a:ext cx="512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Line 47"/>
            <p:cNvSpPr>
              <a:spLocks noChangeShapeType="1"/>
            </p:cNvSpPr>
            <p:nvPr/>
          </p:nvSpPr>
          <p:spPr bwMode="auto">
            <a:xfrm>
              <a:off x="6092" y="3202"/>
              <a:ext cx="0" cy="448"/>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Text Box 48"/>
            <p:cNvSpPr txBox="1">
              <a:spLocks noChangeArrowheads="1"/>
            </p:cNvSpPr>
            <p:nvPr/>
          </p:nvSpPr>
          <p:spPr bwMode="auto">
            <a:xfrm>
              <a:off x="2750" y="666"/>
              <a:ext cx="6516" cy="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23813" lvl="0" indent="0" algn="ctr" defTabSz="914400" rtl="0" eaLnBrk="0" fontAlgn="base" latinLnBrk="0" hangingPunct="0">
                <a:lnSpc>
                  <a:spcPct val="100000"/>
                </a:lnSpc>
                <a:spcBef>
                  <a:spcPts val="13"/>
                </a:spcBef>
                <a:spcAft>
                  <a:spcPts val="800"/>
                </a:spcAft>
                <a:buClrTx/>
                <a:buSzTx/>
                <a:buFontTx/>
                <a:buNone/>
                <a:tabLst/>
              </a:pPr>
              <a:r>
                <a:rPr kumimoji="0" lang="en-US" altLang="en-US" sz="1400" b="0" i="0" u="none" strike="noStrike" cap="none" normalizeH="0" baseline="0" dirty="0" smtClean="0">
                  <a:ln>
                    <a:noFill/>
                  </a:ln>
                  <a:solidFill>
                    <a:srgbClr val="FFFFFF"/>
                  </a:solidFill>
                  <a:effectLst/>
                  <a:latin typeface="Calibri" panose="020F0502020204030204" pitchFamily="34" charset="0"/>
                </a:rPr>
                <a:t>Workday Payroll Framework</a:t>
              </a:r>
              <a:br>
                <a:rPr kumimoji="0" lang="en-US" altLang="en-US" sz="1400" b="0" i="0" u="none" strike="noStrike" cap="none" normalizeH="0" baseline="0" dirty="0" smtClean="0">
                  <a:ln>
                    <a:noFill/>
                  </a:ln>
                  <a:solidFill>
                    <a:srgbClr val="FFFFFF"/>
                  </a:solidFill>
                  <a:effectLst/>
                  <a:latin typeface="Calibri" panose="020F0502020204030204" pitchFamily="34" charset="0"/>
                </a:rPr>
              </a:br>
              <a:r>
                <a:rPr kumimoji="0" lang="en-US" altLang="en-US" sz="1400" b="0" i="0" u="none" strike="noStrike" cap="none" normalizeH="0" baseline="0" dirty="0" smtClean="0">
                  <a:ln>
                    <a:noFill/>
                  </a:ln>
                  <a:solidFill>
                    <a:srgbClr val="FFFFFF"/>
                  </a:solidFill>
                  <a:effectLst/>
                  <a:latin typeface="Calibri" panose="020F0502020204030204" pitchFamily="34" charset="0"/>
                </a:rPr>
                <a:t>(Pay Companies, Pay Groups, Pay Periods,</a:t>
              </a:r>
              <a:br>
                <a:rPr kumimoji="0" lang="en-US" altLang="en-US" sz="1400" b="0" i="0" u="none" strike="noStrike" cap="none" normalizeH="0" baseline="0" dirty="0" smtClean="0">
                  <a:ln>
                    <a:noFill/>
                  </a:ln>
                  <a:solidFill>
                    <a:srgbClr val="FFFFFF"/>
                  </a:solidFill>
                  <a:effectLst/>
                  <a:latin typeface="Calibri" panose="020F0502020204030204" pitchFamily="34" charset="0"/>
                </a:rPr>
              </a:br>
              <a:r>
                <a:rPr kumimoji="0" lang="en-US" altLang="en-US" sz="1400" b="0" i="0" u="none" strike="noStrike" cap="none" normalizeH="0" baseline="0" dirty="0" smtClean="0">
                  <a:ln>
                    <a:noFill/>
                  </a:ln>
                  <a:solidFill>
                    <a:srgbClr val="FFFFFF"/>
                  </a:solidFill>
                  <a:effectLst/>
                  <a:latin typeface="Calibri" panose="020F0502020204030204" pitchFamily="34" charset="0"/>
                </a:rPr>
                <a:t> Pay Schedules)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083" name="Text Box 49"/>
            <p:cNvSpPr txBox="1">
              <a:spLocks noChangeArrowheads="1"/>
            </p:cNvSpPr>
            <p:nvPr/>
          </p:nvSpPr>
          <p:spPr bwMode="auto">
            <a:xfrm>
              <a:off x="4320" y="2487"/>
              <a:ext cx="356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ts val="13"/>
                </a:spcBef>
                <a:spcAft>
                  <a:spcPts val="800"/>
                </a:spcAft>
                <a:buClrTx/>
                <a:buSzTx/>
                <a:buFontTx/>
                <a:buNone/>
                <a:tabLst/>
              </a:pPr>
              <a:r>
                <a:rPr kumimoji="0" lang="en-US" altLang="en-US" sz="1400" b="0" i="0" u="none" strike="noStrike" cap="none" normalizeH="0" baseline="0" dirty="0" smtClean="0">
                  <a:ln>
                    <a:noFill/>
                  </a:ln>
                  <a:solidFill>
                    <a:srgbClr val="FFFFFF"/>
                  </a:solidFill>
                  <a:effectLst/>
                  <a:latin typeface="Calibri" panose="020F0502020204030204" pitchFamily="34" charset="0"/>
                </a:rPr>
                <a:t>DIS (Data Initialization Service)</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084" name="Text Box 50"/>
            <p:cNvSpPr txBox="1">
              <a:spLocks noChangeArrowheads="1"/>
            </p:cNvSpPr>
            <p:nvPr/>
          </p:nvSpPr>
          <p:spPr bwMode="auto">
            <a:xfrm>
              <a:off x="3773" y="3855"/>
              <a:ext cx="4647"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28575" lvl="0" indent="0" algn="ctr" defTabSz="914400" rtl="0" eaLnBrk="0" fontAlgn="base" latinLnBrk="0" hangingPunct="0">
                <a:lnSpc>
                  <a:spcPct val="100000"/>
                </a:lnSpc>
                <a:spcBef>
                  <a:spcPts val="13"/>
                </a:spcBef>
                <a:spcAft>
                  <a:spcPts val="800"/>
                </a:spcAft>
                <a:buClrTx/>
                <a:buSzTx/>
                <a:buFontTx/>
                <a:buNone/>
                <a:tabLst/>
              </a:pPr>
              <a:r>
                <a:rPr kumimoji="0" lang="en-US" altLang="en-US" sz="1400" b="0" i="0" u="none" strike="noStrike" cap="none" normalizeH="0" baseline="0" dirty="0" smtClean="0">
                  <a:ln>
                    <a:noFill/>
                  </a:ln>
                  <a:solidFill>
                    <a:srgbClr val="FFFFFF"/>
                  </a:solidFill>
                  <a:effectLst/>
                  <a:latin typeface="Calibri" panose="020F0502020204030204" pitchFamily="34" charset="0"/>
                </a:rPr>
                <a:t>Comprehensive evaluation of worker data changes based on Audit trail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086" name="Text Box 51"/>
            <p:cNvSpPr txBox="1">
              <a:spLocks noChangeArrowheads="1"/>
            </p:cNvSpPr>
            <p:nvPr/>
          </p:nvSpPr>
          <p:spPr bwMode="auto">
            <a:xfrm>
              <a:off x="4305" y="5806"/>
              <a:ext cx="3564"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28575" lvl="0" indent="0" algn="ctr" defTabSz="914400" rtl="0" eaLnBrk="0" fontAlgn="base" latinLnBrk="0" hangingPunct="0">
                <a:lnSpc>
                  <a:spcPct val="100000"/>
                </a:lnSpc>
                <a:spcBef>
                  <a:spcPts val="13"/>
                </a:spcBef>
                <a:spcAft>
                  <a:spcPts val="800"/>
                </a:spcAft>
                <a:buClrTx/>
                <a:buSzTx/>
                <a:buFontTx/>
                <a:buNone/>
                <a:tabLst/>
              </a:pPr>
              <a:r>
                <a:rPr kumimoji="0" lang="en-US" altLang="en-US" sz="1400" b="0" i="0" u="none" strike="noStrike" cap="none" normalizeH="0" baseline="0" dirty="0" smtClean="0">
                  <a:ln>
                    <a:noFill/>
                  </a:ln>
                  <a:solidFill>
                    <a:srgbClr val="FFFFFF"/>
                  </a:solidFill>
                  <a:effectLst/>
                  <a:latin typeface="Calibri" panose="020F0502020204030204" pitchFamily="34" charset="0"/>
                </a:rPr>
                <a:t>PECI Output File</a:t>
              </a:r>
              <a:br>
                <a:rPr kumimoji="0" lang="en-US" altLang="en-US" sz="1400" b="0" i="0" u="none" strike="noStrike" cap="none" normalizeH="0" baseline="0" dirty="0" smtClean="0">
                  <a:ln>
                    <a:noFill/>
                  </a:ln>
                  <a:solidFill>
                    <a:srgbClr val="FFFFFF"/>
                  </a:solidFill>
                  <a:effectLst/>
                  <a:latin typeface="Calibri" panose="020F0502020204030204" pitchFamily="34" charset="0"/>
                </a:rPr>
              </a:br>
              <a:r>
                <a:rPr kumimoji="0" lang="en-US" altLang="en-US" sz="1400" b="0" i="0" u="none" strike="noStrike" cap="none" normalizeH="0" baseline="0" dirty="0" smtClean="0">
                  <a:ln>
                    <a:noFill/>
                  </a:ln>
                  <a:solidFill>
                    <a:srgbClr val="FFFFFF"/>
                  </a:solidFill>
                  <a:effectLst/>
                  <a:latin typeface="Calibri" panose="020F0502020204030204" pitchFamily="34" charset="0"/>
                </a:rPr>
                <a:t>(XML, CSV)</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8534507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81200" y="457200"/>
            <a:ext cx="7970196" cy="808038"/>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Related Events</a:t>
            </a:r>
            <a:endParaRPr lang="en-US" sz="3200" dirty="0">
              <a:solidFill>
                <a:srgbClr val="FFFFFF"/>
              </a:solidFill>
              <a:latin typeface="Calibri" pitchFamily="34" charset="0"/>
              <a:cs typeface="Calibri" pitchFamily="34" charset="0"/>
            </a:endParaRPr>
          </a:p>
        </p:txBody>
      </p:sp>
      <p:sp>
        <p:nvSpPr>
          <p:cNvPr id="4" name="Rectangle 3"/>
          <p:cNvSpPr/>
          <p:nvPr/>
        </p:nvSpPr>
        <p:spPr>
          <a:xfrm>
            <a:off x="2084960" y="1353513"/>
            <a:ext cx="8125839" cy="1967205"/>
          </a:xfrm>
          <a:prstGeom prst="rect">
            <a:avLst/>
          </a:prstGeom>
        </p:spPr>
        <p:txBody>
          <a:bodyPr wrap="square">
            <a:spAutoFit/>
          </a:bodyPr>
          <a:lstStyle/>
          <a:p>
            <a:pPr marL="127000" marR="376555">
              <a:lnSpc>
                <a:spcPct val="115000"/>
              </a:lnSpc>
              <a:spcBef>
                <a:spcPts val="1125"/>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When a change is made to worker data, the change may be passed along to the payroll system through the Payroll Interface.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27000" marR="376555">
              <a:lnSpc>
                <a:spcPct val="115000"/>
              </a:lnSpc>
              <a:spcBef>
                <a:spcPts val="1125"/>
              </a:spcBef>
              <a:spcAft>
                <a:spcPts val="0"/>
              </a:spcAft>
            </a:pPr>
            <a:endParaRPr lang="en-US" dirty="0">
              <a:effectLst/>
              <a:latin typeface="Verdana" panose="020B0604030504040204" pitchFamily="34" charset="0"/>
              <a:ea typeface="Verdana" panose="020B0604030504040204" pitchFamily="34" charset="0"/>
              <a:cs typeface="Verdana" panose="020B0604030504040204" pitchFamily="34" charset="0"/>
            </a:endParaRPr>
          </a:p>
          <a:p>
            <a:pPr marL="127000" marR="376555">
              <a:lnSpc>
                <a:spcPct val="115000"/>
              </a:lnSpc>
              <a:spcBef>
                <a:spcPts val="1125"/>
              </a:spcBef>
              <a:spcAft>
                <a:spcPts val="0"/>
              </a:spcAft>
            </a:pPr>
            <a:r>
              <a:rPr lang="en-US" dirty="0" smtClean="0">
                <a:latin typeface="Verdana" panose="020B0604030504040204" pitchFamily="34" charset="0"/>
                <a:ea typeface="Verdana" panose="020B0604030504040204" pitchFamily="34" charset="0"/>
                <a:cs typeface="Verdana" panose="020B0604030504040204" pitchFamily="34" charset="0"/>
              </a:rPr>
              <a:t>Examples:</a:t>
            </a:r>
            <a:endParaRPr lang="en-US" dirty="0">
              <a:effectLst/>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nvGraphicFramePr>
        <p:xfrm>
          <a:off x="3114992" y="3408993"/>
          <a:ext cx="5962015" cy="1948180"/>
        </p:xfrm>
        <a:graphic>
          <a:graphicData uri="http://schemas.openxmlformats.org/drawingml/2006/table">
            <a:tbl>
              <a:tblPr firstRow="1" firstCol="1" lastRow="1" lastCol="1" bandRow="1" bandCol="1"/>
              <a:tblGrid>
                <a:gridCol w="1874520"/>
                <a:gridCol w="4087495"/>
              </a:tblGrid>
              <a:tr h="254000">
                <a:tc>
                  <a:txBody>
                    <a:bodyPr/>
                    <a:lstStyle/>
                    <a:p>
                      <a:pPr marL="68580" marR="0">
                        <a:spcBef>
                          <a:spcPts val="295"/>
                        </a:spcBef>
                        <a:spcAft>
                          <a:spcPts val="0"/>
                        </a:spcAft>
                      </a:pPr>
                      <a:r>
                        <a:rPr lang="en-US" sz="1100" b="1"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Event</a:t>
                      </a:r>
                      <a:endParaRPr lang="en-US"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3397CC"/>
                    </a:solidFill>
                  </a:tcPr>
                </a:tc>
                <a:tc>
                  <a:txBody>
                    <a:bodyPr/>
                    <a:lstStyle/>
                    <a:p>
                      <a:pPr marL="63500" marR="0">
                        <a:spcBef>
                          <a:spcPts val="295"/>
                        </a:spcBef>
                        <a:spcAft>
                          <a:spcPts val="0"/>
                        </a:spcAft>
                      </a:pPr>
                      <a:r>
                        <a:rPr lang="en-US" sz="1100" b="1">
                          <a:solidFill>
                            <a:srgbClr val="FFFFFF"/>
                          </a:solidFill>
                          <a:effectLst/>
                          <a:latin typeface="Verdana" panose="020B0604030504040204" pitchFamily="34" charset="0"/>
                          <a:ea typeface="Verdana" panose="020B0604030504040204" pitchFamily="34" charset="0"/>
                          <a:cs typeface="Verdana" panose="020B0604030504040204" pitchFamily="34" charset="0"/>
                        </a:rPr>
                        <a:t>Possible Actions</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3397CC"/>
                    </a:solidFill>
                  </a:tcPr>
                </a:tc>
              </a:tr>
              <a:tr h="258445">
                <a:tc>
                  <a:txBody>
                    <a:bodyPr/>
                    <a:lstStyle/>
                    <a:p>
                      <a:pPr marL="68580" marR="0">
                        <a:spcBef>
                          <a:spcPts val="380"/>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PROMOTION</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marL="63500" marR="0">
                        <a:spcBef>
                          <a:spcPts val="305"/>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Change in compensation, position and organization</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260350">
                <a:tc>
                  <a:txBody>
                    <a:bodyPr/>
                    <a:lstStyle/>
                    <a:p>
                      <a:pPr marL="68580" marR="0">
                        <a:spcBef>
                          <a:spcPts val="395"/>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ADDRESS CHANGE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marL="63500" marR="0">
                        <a:spcBef>
                          <a:spcPts val="29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Mail pay stubs to new address</a:t>
                      </a:r>
                      <a:endParaRPr lang="en-US"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260350">
                <a:tc>
                  <a:txBody>
                    <a:bodyPr/>
                    <a:lstStyle/>
                    <a:p>
                      <a:pPr marL="68580" marR="0">
                        <a:spcBef>
                          <a:spcPts val="395"/>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HIRE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marL="63500" marR="0">
                        <a:spcBef>
                          <a:spcPts val="29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Initiate employee on payroll</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391160">
                <a:tc>
                  <a:txBody>
                    <a:bodyPr/>
                    <a:lstStyle/>
                    <a:p>
                      <a:pPr marL="68580" marR="190500">
                        <a:spcBef>
                          <a:spcPts val="290"/>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TRANSFER (WITH PAY GROUP CHANGE)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marL="63500" marR="0">
                        <a:spcBef>
                          <a:spcPts val="83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Change in compensation</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258445">
                <a:tc>
                  <a:txBody>
                    <a:bodyPr/>
                    <a:lstStyle/>
                    <a:p>
                      <a:pPr marL="68580" marR="0">
                        <a:spcBef>
                          <a:spcPts val="380"/>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LEAVE OF ABSENCE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marL="63500" marR="0">
                        <a:spcBef>
                          <a:spcPts val="305"/>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Possible stop in payment</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265430">
                <a:tc>
                  <a:txBody>
                    <a:bodyPr/>
                    <a:lstStyle/>
                    <a:p>
                      <a:pPr marL="68580" marR="0">
                        <a:spcBef>
                          <a:spcPts val="395"/>
                        </a:spcBef>
                        <a:spcAft>
                          <a:spcPts val="0"/>
                        </a:spcAft>
                      </a:pPr>
                      <a:r>
                        <a:rPr lang="en-US" sz="1000" b="1">
                          <a:solidFill>
                            <a:srgbClr val="666666"/>
                          </a:solidFill>
                          <a:effectLst/>
                          <a:latin typeface="Verdana" panose="020B0604030504040204" pitchFamily="34" charset="0"/>
                          <a:ea typeface="Verdana" panose="020B0604030504040204" pitchFamily="34" charset="0"/>
                          <a:cs typeface="Verdana" panose="020B0604030504040204" pitchFamily="34" charset="0"/>
                        </a:rPr>
                        <a:t>BENEFIT ELECTION</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marL="63500" marR="0">
                        <a:spcBef>
                          <a:spcPts val="325"/>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Change in earnings and deductions</a:t>
                      </a:r>
                      <a:endParaRPr lang="en-US"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8446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Setup for Payroll Interface</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267021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Required Setup Items</a:t>
            </a:r>
            <a:endParaRPr lang="en-US" sz="3200" dirty="0">
              <a:solidFill>
                <a:srgbClr val="FFFFFF"/>
              </a:solidFill>
              <a:latin typeface="Calibri" pitchFamily="34" charset="0"/>
              <a:cs typeface="Calibri" pitchFamily="34" charset="0"/>
            </a:endParaRPr>
          </a:p>
        </p:txBody>
      </p:sp>
      <p:sp>
        <p:nvSpPr>
          <p:cNvPr id="4" name="Rectangle 3"/>
          <p:cNvSpPr/>
          <p:nvPr/>
        </p:nvSpPr>
        <p:spPr>
          <a:xfrm>
            <a:off x="2084960" y="1353513"/>
            <a:ext cx="8125839" cy="1020023"/>
          </a:xfrm>
          <a:prstGeom prst="rect">
            <a:avLst/>
          </a:prstGeom>
        </p:spPr>
        <p:txBody>
          <a:bodyPr wrap="square">
            <a:spAutoFit/>
          </a:bodyPr>
          <a:lstStyle/>
          <a:p>
            <a:pPr marL="127000" marR="376555">
              <a:lnSpc>
                <a:spcPct val="115000"/>
              </a:lnSpc>
              <a:spcBef>
                <a:spcPts val="1125"/>
              </a:spcBef>
              <a:spcAft>
                <a:spcPts val="0"/>
              </a:spcAft>
            </a:pPr>
            <a:r>
              <a:rPr lang="en-US" dirty="0"/>
              <a:t>Unlike non-payroll-related integrations, Workday payroll integrations require payroll-related tenant configuration. Prior to configuring Payroll Interface, set up and verify the required tenant configuration items:</a:t>
            </a:r>
            <a:endParaRPr lang="en-US"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3738663" y="3021343"/>
            <a:ext cx="6096000" cy="2739211"/>
          </a:xfrm>
          <a:prstGeom prst="rect">
            <a:avLst/>
          </a:prstGeom>
        </p:spPr>
        <p:txBody>
          <a:bodyPr>
            <a:spAutoFit/>
          </a:bodyPr>
          <a:lstStyle/>
          <a:p>
            <a:pPr marL="342900" marR="0" lvl="0" indent="-342900">
              <a:spcBef>
                <a:spcPts val="960"/>
              </a:spcBef>
              <a:spcAft>
                <a:spcPts val="0"/>
              </a:spcAft>
              <a:buSzPts val="1000"/>
              <a:buFont typeface="Wingdings" panose="05000000000000000000" pitchFamily="2" charset="2"/>
              <a:buChar char=""/>
              <a:tabLst>
                <a:tab pos="355600" algn="l"/>
              </a:tabLst>
            </a:pPr>
            <a:r>
              <a:rPr lang="en-US" dirty="0">
                <a:latin typeface="Verdana" panose="020B0604030504040204" pitchFamily="34" charset="0"/>
                <a:ea typeface="Wingdings" panose="05000000000000000000" pitchFamily="2" charset="2"/>
                <a:cs typeface="Wingdings" panose="05000000000000000000" pitchFamily="2" charset="2"/>
              </a:rPr>
              <a:t>Payroll Interface</a:t>
            </a:r>
            <a:r>
              <a:rPr lang="en-US" spc="-4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Countries</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85"/>
              </a:spcBef>
              <a:spcAft>
                <a:spcPts val="0"/>
              </a:spcAft>
              <a:buSzPts val="1000"/>
              <a:buFont typeface="Wingdings" panose="05000000000000000000" pitchFamily="2" charset="2"/>
              <a:buChar char=""/>
              <a:tabLst>
                <a:tab pos="355600" algn="l"/>
              </a:tabLst>
            </a:pPr>
            <a:r>
              <a:rPr lang="en-US" dirty="0">
                <a:latin typeface="Verdana" panose="020B0604030504040204" pitchFamily="34" charset="0"/>
                <a:ea typeface="Wingdings" panose="05000000000000000000" pitchFamily="2" charset="2"/>
                <a:cs typeface="Wingdings" panose="05000000000000000000" pitchFamily="2" charset="2"/>
              </a:rPr>
              <a:t>Period Schedules</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85"/>
              </a:spcBef>
              <a:spcAft>
                <a:spcPts val="0"/>
              </a:spcAft>
              <a:buSzPts val="1000"/>
              <a:buFont typeface="Wingdings" panose="05000000000000000000" pitchFamily="2" charset="2"/>
              <a:buChar char=""/>
              <a:tabLst>
                <a:tab pos="355600" algn="l"/>
              </a:tabLst>
            </a:pPr>
            <a:r>
              <a:rPr lang="en-US" dirty="0">
                <a:latin typeface="Verdana" panose="020B0604030504040204" pitchFamily="34" charset="0"/>
                <a:ea typeface="Wingdings" panose="05000000000000000000" pitchFamily="2" charset="2"/>
                <a:cs typeface="Wingdings" panose="05000000000000000000" pitchFamily="2" charset="2"/>
              </a:rPr>
              <a:t>Run</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Category</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85"/>
              </a:spcBef>
              <a:spcAft>
                <a:spcPts val="0"/>
              </a:spcAft>
              <a:buSzPts val="1000"/>
              <a:buFont typeface="Wingdings" panose="05000000000000000000" pitchFamily="2" charset="2"/>
              <a:buChar char=""/>
              <a:tabLst>
                <a:tab pos="356235" algn="l"/>
              </a:tabLst>
            </a:pPr>
            <a:r>
              <a:rPr lang="en-US" dirty="0">
                <a:latin typeface="Verdana" panose="020B0604030504040204" pitchFamily="34" charset="0"/>
                <a:ea typeface="Wingdings" panose="05000000000000000000" pitchFamily="2" charset="2"/>
                <a:cs typeface="Wingdings" panose="05000000000000000000" pitchFamily="2" charset="2"/>
              </a:rPr>
              <a:t>Pay</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Groups</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50"/>
              </a:spcBef>
              <a:spcAft>
                <a:spcPts val="0"/>
              </a:spcAft>
              <a:buSzPts val="1000"/>
              <a:buFont typeface="Wingdings" panose="05000000000000000000" pitchFamily="2" charset="2"/>
              <a:buChar char=""/>
              <a:tabLst>
                <a:tab pos="356235" algn="l"/>
              </a:tabLst>
            </a:pPr>
            <a:r>
              <a:rPr lang="en-US" dirty="0">
                <a:latin typeface="Verdana" panose="020B0604030504040204" pitchFamily="34" charset="0"/>
                <a:ea typeface="Wingdings" panose="05000000000000000000" pitchFamily="2" charset="2"/>
                <a:cs typeface="Wingdings" panose="05000000000000000000" pitchFamily="2" charset="2"/>
              </a:rPr>
              <a:t>Pay Group</a:t>
            </a:r>
            <a:r>
              <a:rPr lang="en-US" spc="-3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Hierarchy</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85"/>
              </a:spcBef>
              <a:spcAft>
                <a:spcPts val="0"/>
              </a:spcAft>
              <a:buSzPts val="1000"/>
              <a:buFont typeface="Wingdings" panose="05000000000000000000" pitchFamily="2" charset="2"/>
              <a:buChar char=""/>
              <a:tabLst>
                <a:tab pos="356235" algn="l"/>
              </a:tabLst>
            </a:pPr>
            <a:r>
              <a:rPr lang="en-US" dirty="0" smtClean="0">
                <a:latin typeface="Verdana" panose="020B0604030504040204" pitchFamily="34" charset="0"/>
                <a:ea typeface="Wingdings" panose="05000000000000000000" pitchFamily="2" charset="2"/>
                <a:cs typeface="Wingdings" panose="05000000000000000000" pitchFamily="2" charset="2"/>
              </a:rPr>
              <a:t>External </a:t>
            </a:r>
            <a:r>
              <a:rPr lang="en-US" dirty="0">
                <a:latin typeface="Verdana" panose="020B0604030504040204" pitchFamily="34" charset="0"/>
                <a:ea typeface="Wingdings" panose="05000000000000000000" pitchFamily="2" charset="2"/>
                <a:cs typeface="Wingdings" panose="05000000000000000000" pitchFamily="2" charset="2"/>
              </a:rPr>
              <a:t>Payroll</a:t>
            </a:r>
            <a:r>
              <a:rPr lang="en-US" spc="-3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Earnings</a:t>
            </a:r>
            <a:endParaRPr lang="en-US" sz="2400" dirty="0">
              <a:latin typeface="Verdana" panose="020B0604030504040204" pitchFamily="34" charset="0"/>
              <a:ea typeface="Wingdings" panose="05000000000000000000" pitchFamily="2" charset="2"/>
              <a:cs typeface="Wingdings" panose="05000000000000000000" pitchFamily="2" charset="2"/>
            </a:endParaRPr>
          </a:p>
          <a:p>
            <a:pPr marL="342900" marR="0" lvl="0" indent="-342900">
              <a:spcBef>
                <a:spcPts val="185"/>
              </a:spcBef>
              <a:spcAft>
                <a:spcPts val="0"/>
              </a:spcAft>
              <a:buSzPts val="1000"/>
              <a:buFont typeface="Wingdings" panose="05000000000000000000" pitchFamily="2" charset="2"/>
              <a:buChar char=""/>
              <a:tabLst>
                <a:tab pos="356235" algn="l"/>
              </a:tabLst>
            </a:pPr>
            <a:r>
              <a:rPr lang="en-US" dirty="0">
                <a:latin typeface="Verdana" panose="020B0604030504040204" pitchFamily="34" charset="0"/>
                <a:ea typeface="Wingdings" panose="05000000000000000000" pitchFamily="2" charset="2"/>
                <a:cs typeface="Wingdings" panose="05000000000000000000" pitchFamily="2" charset="2"/>
              </a:rPr>
              <a:t>External Payroll</a:t>
            </a:r>
            <a:r>
              <a:rPr lang="en-US" spc="-4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Deductions</a:t>
            </a:r>
            <a:endParaRPr lang="en-US" sz="2400" dirty="0">
              <a:latin typeface="Verdana" panose="020B0604030504040204" pitchFamily="34" charset="0"/>
              <a:ea typeface="Wingdings" panose="05000000000000000000" pitchFamily="2" charset="2"/>
              <a:cs typeface="Wingdings" panose="05000000000000000000" pitchFamily="2" charset="2"/>
            </a:endParaRP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en-US" dirty="0"/>
          </a:p>
        </p:txBody>
      </p:sp>
    </p:spTree>
    <p:extLst>
      <p:ext uri="{BB962C8B-B14F-4D97-AF65-F5344CB8AC3E}">
        <p14:creationId xmlns:p14="http://schemas.microsoft.com/office/powerpoint/2010/main" val="41760435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Interface Countries</a:t>
            </a:r>
            <a:endParaRPr lang="en-US" sz="3200" dirty="0">
              <a:solidFill>
                <a:srgbClr val="FFFFFF"/>
              </a:solidFill>
              <a:latin typeface="Calibri" pitchFamily="34" charset="0"/>
              <a:cs typeface="Calibri" pitchFamily="34" charset="0"/>
            </a:endParaRPr>
          </a:p>
        </p:txBody>
      </p:sp>
      <p:pic>
        <p:nvPicPr>
          <p:cNvPr id="3" name="Picture 2"/>
          <p:cNvPicPr>
            <a:picLocks noChangeAspect="1"/>
          </p:cNvPicPr>
          <p:nvPr/>
        </p:nvPicPr>
        <p:blipFill>
          <a:blip r:embed="rId3"/>
          <a:stretch>
            <a:fillRect/>
          </a:stretch>
        </p:blipFill>
        <p:spPr>
          <a:xfrm>
            <a:off x="3828831" y="2799873"/>
            <a:ext cx="4638095" cy="2114286"/>
          </a:xfrm>
          <a:prstGeom prst="rect">
            <a:avLst/>
          </a:prstGeom>
        </p:spPr>
      </p:pic>
      <p:sp>
        <p:nvSpPr>
          <p:cNvPr id="8" name="TextBox 7"/>
          <p:cNvSpPr txBox="1"/>
          <p:nvPr/>
        </p:nvSpPr>
        <p:spPr>
          <a:xfrm>
            <a:off x="2937753" y="1264596"/>
            <a:ext cx="6673174" cy="646331"/>
          </a:xfrm>
          <a:prstGeom prst="rect">
            <a:avLst/>
          </a:prstGeom>
          <a:noFill/>
        </p:spPr>
        <p:txBody>
          <a:bodyPr wrap="square" rtlCol="0">
            <a:spAutoFit/>
          </a:bodyPr>
          <a:lstStyle/>
          <a:p>
            <a:pPr algn="ctr"/>
            <a:r>
              <a:rPr lang="en-US" dirty="0"/>
              <a:t>Navigate to the task </a:t>
            </a:r>
            <a:r>
              <a:rPr lang="en-US" b="1" dirty="0"/>
              <a:t>Edit Tenant Setup – HCM </a:t>
            </a:r>
            <a:r>
              <a:rPr lang="en-US" dirty="0"/>
              <a:t>and scroll down to the Payroll Interface Section.</a:t>
            </a:r>
            <a:endParaRPr lang="en-US" sz="2400" dirty="0"/>
          </a:p>
        </p:txBody>
      </p:sp>
    </p:spTree>
    <p:extLst>
      <p:ext uri="{BB962C8B-B14F-4D97-AF65-F5344CB8AC3E}">
        <p14:creationId xmlns:p14="http://schemas.microsoft.com/office/powerpoint/2010/main" val="29399458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Period Schedules</a:t>
            </a:r>
            <a:endParaRPr lang="en-US" sz="3200" dirty="0">
              <a:solidFill>
                <a:srgbClr val="FFFFFF"/>
              </a:solidFill>
              <a:latin typeface="Calibri" pitchFamily="34" charset="0"/>
              <a:cs typeface="Calibri" pitchFamily="34" charset="0"/>
            </a:endParaRPr>
          </a:p>
        </p:txBody>
      </p:sp>
      <p:pic>
        <p:nvPicPr>
          <p:cNvPr id="5" name="Picture 4"/>
          <p:cNvPicPr>
            <a:picLocks noChangeAspect="1"/>
          </p:cNvPicPr>
          <p:nvPr/>
        </p:nvPicPr>
        <p:blipFill>
          <a:blip r:embed="rId3"/>
          <a:stretch>
            <a:fillRect/>
          </a:stretch>
        </p:blipFill>
        <p:spPr>
          <a:xfrm>
            <a:off x="3145564" y="2675787"/>
            <a:ext cx="6238095" cy="2790476"/>
          </a:xfrm>
          <a:prstGeom prst="rect">
            <a:avLst/>
          </a:prstGeom>
        </p:spPr>
      </p:pic>
      <p:sp>
        <p:nvSpPr>
          <p:cNvPr id="7" name="TextBox 6"/>
          <p:cNvSpPr txBox="1"/>
          <p:nvPr/>
        </p:nvSpPr>
        <p:spPr>
          <a:xfrm>
            <a:off x="2162781" y="1187672"/>
            <a:ext cx="7835984" cy="646331"/>
          </a:xfrm>
          <a:prstGeom prst="rect">
            <a:avLst/>
          </a:prstGeom>
          <a:noFill/>
        </p:spPr>
        <p:txBody>
          <a:bodyPr wrap="square" rtlCol="0">
            <a:spAutoFit/>
          </a:bodyPr>
          <a:lstStyle/>
          <a:p>
            <a:r>
              <a:rPr lang="en-US" dirty="0"/>
              <a:t>A Period Schedule shows how periods are defined by specified start and end dates, their frequency, and where the schedule is used in the system. </a:t>
            </a:r>
          </a:p>
        </p:txBody>
      </p:sp>
    </p:spTree>
    <p:extLst>
      <p:ext uri="{BB962C8B-B14F-4D97-AF65-F5344CB8AC3E}">
        <p14:creationId xmlns:p14="http://schemas.microsoft.com/office/powerpoint/2010/main" val="30972025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 Group / Pay Group Hierarchy</a:t>
            </a:r>
            <a:endParaRPr lang="en-US" sz="3200" dirty="0">
              <a:solidFill>
                <a:srgbClr val="FFFFFF"/>
              </a:solidFill>
              <a:latin typeface="Calibri" pitchFamily="34" charset="0"/>
              <a:cs typeface="Calibri" pitchFamily="34" charset="0"/>
            </a:endParaRPr>
          </a:p>
        </p:txBody>
      </p:sp>
      <p:pic>
        <p:nvPicPr>
          <p:cNvPr id="6" name="Picture 5"/>
          <p:cNvPicPr>
            <a:picLocks noChangeAspect="1"/>
          </p:cNvPicPr>
          <p:nvPr/>
        </p:nvPicPr>
        <p:blipFill>
          <a:blip r:embed="rId3"/>
          <a:stretch>
            <a:fillRect/>
          </a:stretch>
        </p:blipFill>
        <p:spPr>
          <a:xfrm>
            <a:off x="3031889" y="1136371"/>
            <a:ext cx="6523809" cy="2561905"/>
          </a:xfrm>
          <a:prstGeom prst="rect">
            <a:avLst/>
          </a:prstGeom>
        </p:spPr>
      </p:pic>
      <p:sp>
        <p:nvSpPr>
          <p:cNvPr id="7" name="TextBox 6"/>
          <p:cNvSpPr txBox="1"/>
          <p:nvPr/>
        </p:nvSpPr>
        <p:spPr>
          <a:xfrm>
            <a:off x="2762652" y="3978611"/>
            <a:ext cx="7062281" cy="2031325"/>
          </a:xfrm>
          <a:prstGeom prst="rect">
            <a:avLst/>
          </a:prstGeom>
          <a:noFill/>
        </p:spPr>
        <p:txBody>
          <a:bodyPr wrap="square" rtlCol="0">
            <a:spAutoFit/>
          </a:bodyPr>
          <a:lstStyle/>
          <a:p>
            <a:r>
              <a:rPr lang="en-US" sz="1400" b="1" dirty="0"/>
              <a:t>Pay Groups </a:t>
            </a:r>
            <a:r>
              <a:rPr lang="en-US" sz="1400" dirty="0"/>
              <a:t>identify who to pay, the pay frequency, and which payments to process by tying together the Pay Period and Run Category previously </a:t>
            </a:r>
            <a:r>
              <a:rPr lang="en-US" sz="1400" dirty="0" smtClean="0"/>
              <a:t>defined.</a:t>
            </a:r>
          </a:p>
          <a:p>
            <a:endParaRPr lang="en-US" sz="1400" dirty="0"/>
          </a:p>
          <a:p>
            <a:r>
              <a:rPr lang="en-US" sz="1400" dirty="0"/>
              <a:t>A Pay Group is a group of workers in Workday who are paid in the same way, including:</a:t>
            </a:r>
          </a:p>
          <a:p>
            <a:endParaRPr lang="en-US" sz="1400" dirty="0"/>
          </a:p>
          <a:p>
            <a:pPr marL="742950" lvl="1" indent="-285750">
              <a:buFont typeface="Arial" panose="020B0604020202020204" pitchFamily="34" charset="0"/>
              <a:buChar char="•"/>
            </a:pPr>
            <a:r>
              <a:rPr lang="en-US" sz="1400" dirty="0"/>
              <a:t>Same frequency</a:t>
            </a:r>
          </a:p>
          <a:p>
            <a:pPr marL="742950" lvl="1" indent="-285750">
              <a:buFont typeface="Arial" panose="020B0604020202020204" pitchFamily="34" charset="0"/>
              <a:buChar char="•"/>
            </a:pPr>
            <a:r>
              <a:rPr lang="en-US" sz="1400" dirty="0"/>
              <a:t>Same period begin and end dates</a:t>
            </a:r>
          </a:p>
          <a:p>
            <a:pPr marL="742950" lvl="1" indent="-285750">
              <a:buFont typeface="Arial" panose="020B0604020202020204" pitchFamily="34" charset="0"/>
              <a:buChar char="•"/>
            </a:pPr>
            <a:r>
              <a:rPr lang="en-US" sz="1400" dirty="0"/>
              <a:t>Same pay dates</a:t>
            </a:r>
          </a:p>
          <a:p>
            <a:pPr marL="742950" lvl="1" indent="-285750">
              <a:buFont typeface="Arial" panose="020B0604020202020204" pitchFamily="34" charset="0"/>
              <a:buChar char="•"/>
            </a:pPr>
            <a:r>
              <a:rPr lang="en-US" sz="1400" dirty="0"/>
              <a:t>Same pay check dates</a:t>
            </a:r>
          </a:p>
        </p:txBody>
      </p:sp>
    </p:spTree>
    <p:extLst>
      <p:ext uri="{BB962C8B-B14F-4D97-AF65-F5344CB8AC3E}">
        <p14:creationId xmlns:p14="http://schemas.microsoft.com/office/powerpoint/2010/main" val="732713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Company</a:t>
            </a:r>
            <a:endParaRPr lang="en-US" sz="3200" dirty="0">
              <a:solidFill>
                <a:srgbClr val="FFFFFF"/>
              </a:solidFill>
              <a:latin typeface="Calibri" pitchFamily="34" charset="0"/>
              <a:cs typeface="Calibri" pitchFamily="34" charset="0"/>
            </a:endParaRPr>
          </a:p>
        </p:txBody>
      </p:sp>
      <p:pic>
        <p:nvPicPr>
          <p:cNvPr id="6" name="Picture 5"/>
          <p:cNvPicPr>
            <a:picLocks noChangeAspect="1"/>
          </p:cNvPicPr>
          <p:nvPr/>
        </p:nvPicPr>
        <p:blipFill>
          <a:blip r:embed="rId3"/>
          <a:stretch>
            <a:fillRect/>
          </a:stretch>
        </p:blipFill>
        <p:spPr>
          <a:xfrm>
            <a:off x="3031889" y="1136371"/>
            <a:ext cx="6523809" cy="2561905"/>
          </a:xfrm>
          <a:prstGeom prst="rect">
            <a:avLst/>
          </a:prstGeom>
        </p:spPr>
      </p:pic>
      <p:sp>
        <p:nvSpPr>
          <p:cNvPr id="7" name="TextBox 6"/>
          <p:cNvSpPr txBox="1"/>
          <p:nvPr/>
        </p:nvSpPr>
        <p:spPr>
          <a:xfrm>
            <a:off x="2762652" y="3978611"/>
            <a:ext cx="7062281" cy="2031325"/>
          </a:xfrm>
          <a:prstGeom prst="rect">
            <a:avLst/>
          </a:prstGeom>
          <a:noFill/>
        </p:spPr>
        <p:txBody>
          <a:bodyPr wrap="square" rtlCol="0">
            <a:spAutoFit/>
          </a:bodyPr>
          <a:lstStyle/>
          <a:p>
            <a:r>
              <a:rPr lang="en-US" sz="1400" b="1" dirty="0"/>
              <a:t>PAYROLL COMPANY</a:t>
            </a:r>
          </a:p>
          <a:p>
            <a:r>
              <a:rPr lang="en-US" sz="1400" dirty="0"/>
              <a:t>All of the individual Pay Groups you create roll up into a Payroll Company. Usually this represents the payroll vendor you are using (for example, ADP Payroll). Sometimes companies have a more complex way of grouping and paying employees. For instance, if the organization has one payroll vendor used for the UK and another for the U.S., each of these processes would be represented by a unique Payroll Company. Within these Payroll Companies, we can define different Groups who share common ways of being paid and/or periods of payment.</a:t>
            </a:r>
          </a:p>
          <a:p>
            <a:endParaRPr lang="en-US" sz="1400" dirty="0"/>
          </a:p>
        </p:txBody>
      </p:sp>
    </p:spTree>
    <p:extLst>
      <p:ext uri="{BB962C8B-B14F-4D97-AF65-F5344CB8AC3E}">
        <p14:creationId xmlns:p14="http://schemas.microsoft.com/office/powerpoint/2010/main" val="36921711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External Earnings and Deductions</a:t>
            </a:r>
            <a:endParaRPr lang="en-US" sz="3200" dirty="0">
              <a:solidFill>
                <a:srgbClr val="FFFFFF"/>
              </a:solidFill>
              <a:latin typeface="Calibri" pitchFamily="34" charset="0"/>
              <a:cs typeface="Calibri" pitchFamily="34" charset="0"/>
            </a:endParaRPr>
          </a:p>
        </p:txBody>
      </p:sp>
      <p:sp>
        <p:nvSpPr>
          <p:cNvPr id="7" name="TextBox 6"/>
          <p:cNvSpPr txBox="1"/>
          <p:nvPr/>
        </p:nvSpPr>
        <p:spPr>
          <a:xfrm>
            <a:off x="2616738" y="1146180"/>
            <a:ext cx="7062281" cy="4170372"/>
          </a:xfrm>
          <a:prstGeom prst="rect">
            <a:avLst/>
          </a:prstGeom>
          <a:noFill/>
        </p:spPr>
        <p:txBody>
          <a:bodyPr wrap="square" rtlCol="0">
            <a:spAutoFit/>
          </a:bodyPr>
          <a:lstStyle/>
          <a:p>
            <a:pPr marL="127000" marR="0">
              <a:spcBef>
                <a:spcPts val="5"/>
              </a:spcBef>
              <a:spcAft>
                <a:spcPts val="0"/>
              </a:spcAft>
            </a:pPr>
            <a:r>
              <a:rPr lang="en-US" sz="2400" b="1" spc="30" dirty="0">
                <a:solidFill>
                  <a:srgbClr val="17365D"/>
                </a:solidFill>
                <a:latin typeface="Verdana" panose="020B0604030504040204" pitchFamily="34" charset="0"/>
                <a:ea typeface="Verdana" panose="020B0604030504040204" pitchFamily="34" charset="0"/>
                <a:cs typeface="Verdana" panose="020B0604030504040204" pitchFamily="34" charset="0"/>
              </a:rPr>
              <a:t>EXTERNAL PAYROLL</a:t>
            </a:r>
            <a:r>
              <a:rPr lang="en-US" sz="2400" b="1" spc="415" dirty="0">
                <a:solidFill>
                  <a:srgbClr val="17365D"/>
                </a:solidFill>
                <a:latin typeface="Verdana" panose="020B0604030504040204" pitchFamily="34" charset="0"/>
                <a:ea typeface="Verdana" panose="020B0604030504040204" pitchFamily="34" charset="0"/>
                <a:cs typeface="Verdana" panose="020B0604030504040204" pitchFamily="34" charset="0"/>
              </a:rPr>
              <a:t> </a:t>
            </a:r>
            <a:r>
              <a:rPr lang="en-US" sz="2400" b="1" spc="30" dirty="0">
                <a:solidFill>
                  <a:srgbClr val="17365D"/>
                </a:solidFill>
                <a:latin typeface="Verdana" panose="020B0604030504040204" pitchFamily="34" charset="0"/>
                <a:ea typeface="Verdana" panose="020B0604030504040204" pitchFamily="34" charset="0"/>
                <a:cs typeface="Verdana" panose="020B0604030504040204" pitchFamily="34" charset="0"/>
              </a:rPr>
              <a:t>EARNINGS</a:t>
            </a:r>
            <a:endParaRPr lang="en-US" sz="2400" b="1" dirty="0">
              <a:latin typeface="Verdana" panose="020B0604030504040204" pitchFamily="34" charset="0"/>
              <a:ea typeface="Verdana" panose="020B0604030504040204" pitchFamily="34" charset="0"/>
              <a:cs typeface="Verdana" panose="020B0604030504040204" pitchFamily="34" charset="0"/>
            </a:endParaRPr>
          </a:p>
          <a:p>
            <a:pPr marL="412750" marR="194310" indent="-285750">
              <a:lnSpc>
                <a:spcPct val="115000"/>
              </a:lnSpc>
              <a:spcBef>
                <a:spcPts val="165"/>
              </a:spcBef>
              <a:spcAft>
                <a:spcPts val="0"/>
              </a:spcAft>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Include </a:t>
            </a:r>
            <a:r>
              <a:rPr lang="en-US" dirty="0">
                <a:latin typeface="Verdana" panose="020B0604030504040204" pitchFamily="34" charset="0"/>
                <a:ea typeface="Verdana" panose="020B0604030504040204" pitchFamily="34" charset="0"/>
                <a:cs typeface="Verdana" panose="020B0604030504040204" pitchFamily="34" charset="0"/>
              </a:rPr>
              <a:t>direct compensation such as </a:t>
            </a:r>
            <a:r>
              <a:rPr lang="en-US" dirty="0" smtClean="0">
                <a:latin typeface="Verdana" panose="020B0604030504040204" pitchFamily="34" charset="0"/>
                <a:ea typeface="Verdana" panose="020B0604030504040204" pitchFamily="34" charset="0"/>
                <a:cs typeface="Verdana" panose="020B0604030504040204" pitchFamily="34" charset="0"/>
              </a:rPr>
              <a:t>salary</a:t>
            </a:r>
            <a:r>
              <a:rPr lang="en-US" dirty="0">
                <a:latin typeface="Verdana" panose="020B0604030504040204" pitchFamily="34" charset="0"/>
                <a:ea typeface="Verdana" panose="020B0604030504040204" pitchFamily="34" charset="0"/>
                <a:cs typeface="Verdana" panose="020B0604030504040204" pitchFamily="34" charset="0"/>
              </a:rPr>
              <a:t>, bonuses, and allowances, as well as indirect compensation (taxable benefits) such as health care costs paid by the employer that are categorized as </a:t>
            </a:r>
            <a:r>
              <a:rPr lang="en-US" dirty="0" smtClean="0">
                <a:latin typeface="Verdana" panose="020B0604030504040204" pitchFamily="34" charset="0"/>
                <a:ea typeface="Verdana" panose="020B0604030504040204" pitchFamily="34" charset="0"/>
                <a:cs typeface="Verdana" panose="020B0604030504040204" pitchFamily="34" charset="0"/>
              </a:rPr>
              <a:t>taxable</a:t>
            </a:r>
          </a:p>
          <a:p>
            <a:pPr marL="412750" marR="194310" indent="-285750">
              <a:lnSpc>
                <a:spcPct val="115000"/>
              </a:lnSpc>
              <a:spcBef>
                <a:spcPts val="165"/>
              </a:spcBef>
              <a:spcAft>
                <a:spcPts val="0"/>
              </a:spcAft>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Use: </a:t>
            </a:r>
            <a:r>
              <a:rPr lang="en-US" dirty="0">
                <a:latin typeface="Verdana" panose="020B0604030504040204" pitchFamily="34" charset="0"/>
                <a:ea typeface="Verdana" panose="020B0604030504040204" pitchFamily="34" charset="0"/>
                <a:cs typeface="Verdana" panose="020B0604030504040204" pitchFamily="34" charset="0"/>
              </a:rPr>
              <a:t>Maintain External Payroll Earnings </a:t>
            </a:r>
            <a:r>
              <a:rPr lang="en-US" dirty="0" smtClean="0">
                <a:latin typeface="Verdana" panose="020B0604030504040204" pitchFamily="34" charset="0"/>
                <a:ea typeface="Verdana" panose="020B0604030504040204" pitchFamily="34" charset="0"/>
                <a:cs typeface="Verdana" panose="020B0604030504040204" pitchFamily="34" charset="0"/>
              </a:rPr>
              <a:t>task</a:t>
            </a:r>
          </a:p>
          <a:p>
            <a:pPr marL="412750" marR="194310" indent="-285750">
              <a:lnSpc>
                <a:spcPct val="115000"/>
              </a:lnSpc>
              <a:spcBef>
                <a:spcPts val="165"/>
              </a:spcBef>
              <a:spcAft>
                <a:spcPts val="0"/>
              </a:spcAft>
              <a:buFont typeface="Arial" panose="020B0604020202020204" pitchFamily="34" charset="0"/>
              <a:buChar char="•"/>
            </a:pPr>
            <a:endParaRPr lang="en-US" dirty="0" smtClean="0">
              <a:effectLst/>
              <a:latin typeface="Verdana" panose="020B0604030504040204" pitchFamily="34" charset="0"/>
              <a:ea typeface="Verdana" panose="020B0604030504040204" pitchFamily="34" charset="0"/>
              <a:cs typeface="Verdana" panose="020B0604030504040204" pitchFamily="34" charset="0"/>
            </a:endParaRPr>
          </a:p>
          <a:p>
            <a:pPr marL="127000" marR="0">
              <a:spcBef>
                <a:spcPts val="0"/>
              </a:spcBef>
              <a:spcAft>
                <a:spcPts val="0"/>
              </a:spcAft>
            </a:pPr>
            <a:r>
              <a:rPr lang="en-US" sz="2400" b="1" spc="30" dirty="0">
                <a:solidFill>
                  <a:srgbClr val="17365D"/>
                </a:solidFill>
                <a:latin typeface="Verdana" panose="020B0604030504040204" pitchFamily="34" charset="0"/>
                <a:ea typeface="Verdana" panose="020B0604030504040204" pitchFamily="34" charset="0"/>
                <a:cs typeface="Verdana" panose="020B0604030504040204" pitchFamily="34" charset="0"/>
              </a:rPr>
              <a:t>EXTERNAL PAYROLL</a:t>
            </a:r>
            <a:r>
              <a:rPr lang="en-US" sz="2400" b="1" spc="430" dirty="0">
                <a:solidFill>
                  <a:srgbClr val="17365D"/>
                </a:solidFill>
                <a:latin typeface="Verdana" panose="020B0604030504040204" pitchFamily="34" charset="0"/>
                <a:ea typeface="Verdana" panose="020B0604030504040204" pitchFamily="34" charset="0"/>
                <a:cs typeface="Verdana" panose="020B0604030504040204" pitchFamily="34" charset="0"/>
              </a:rPr>
              <a:t> </a:t>
            </a:r>
            <a:r>
              <a:rPr lang="en-US" sz="2400" b="1" spc="30" dirty="0">
                <a:solidFill>
                  <a:srgbClr val="17365D"/>
                </a:solidFill>
                <a:latin typeface="Verdana" panose="020B0604030504040204" pitchFamily="34" charset="0"/>
                <a:ea typeface="Verdana" panose="020B0604030504040204" pitchFamily="34" charset="0"/>
                <a:cs typeface="Verdana" panose="020B0604030504040204" pitchFamily="34" charset="0"/>
              </a:rPr>
              <a:t>DEDUCTIONS</a:t>
            </a:r>
            <a:endParaRPr lang="en-US" sz="2400" b="1" dirty="0">
              <a:latin typeface="Verdana" panose="020B0604030504040204" pitchFamily="34" charset="0"/>
              <a:ea typeface="Verdana" panose="020B0604030504040204" pitchFamily="34" charset="0"/>
              <a:cs typeface="Verdana" panose="020B0604030504040204" pitchFamily="34" charset="0"/>
            </a:endParaRPr>
          </a:p>
          <a:p>
            <a:pPr marL="412750" marR="441960" indent="-285750">
              <a:lnSpc>
                <a:spcPct val="115000"/>
              </a:lnSpc>
              <a:spcBef>
                <a:spcPts val="165"/>
              </a:spcBef>
              <a:spcAft>
                <a:spcPts val="0"/>
              </a:spcAft>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Include </a:t>
            </a:r>
            <a:r>
              <a:rPr lang="en-US" dirty="0">
                <a:latin typeface="Verdana" panose="020B0604030504040204" pitchFamily="34" charset="0"/>
                <a:ea typeface="Verdana" panose="020B0604030504040204" pitchFamily="34" charset="0"/>
                <a:cs typeface="Verdana" panose="020B0604030504040204" pitchFamily="34" charset="0"/>
              </a:rPr>
              <a:t>employee contributions to health care or life insurance </a:t>
            </a:r>
            <a:r>
              <a:rPr lang="en-US" dirty="0" smtClean="0">
                <a:latin typeface="Verdana" panose="020B0604030504040204" pitchFamily="34" charset="0"/>
                <a:ea typeface="Verdana" panose="020B0604030504040204" pitchFamily="34" charset="0"/>
                <a:cs typeface="Verdana" panose="020B0604030504040204" pitchFamily="34" charset="0"/>
              </a:rPr>
              <a:t>plans</a:t>
            </a:r>
          </a:p>
          <a:p>
            <a:pPr marL="412750" marR="441960" indent="-285750">
              <a:lnSpc>
                <a:spcPct val="115000"/>
              </a:lnSpc>
              <a:spcBef>
                <a:spcPts val="165"/>
              </a:spcBef>
              <a:spcAft>
                <a:spcPts val="0"/>
              </a:spcAft>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Use: </a:t>
            </a:r>
            <a:r>
              <a:rPr lang="en-US" dirty="0">
                <a:latin typeface="Verdana" panose="020B0604030504040204" pitchFamily="34" charset="0"/>
                <a:ea typeface="Verdana" panose="020B0604030504040204" pitchFamily="34" charset="0"/>
                <a:cs typeface="Verdana" panose="020B0604030504040204" pitchFamily="34" charset="0"/>
              </a:rPr>
              <a:t>Maintain External Payroll Deductions </a:t>
            </a:r>
            <a:r>
              <a:rPr lang="en-US" dirty="0" smtClean="0">
                <a:latin typeface="Verdana" panose="020B0604030504040204" pitchFamily="34" charset="0"/>
                <a:ea typeface="Verdana" panose="020B0604030504040204" pitchFamily="34" charset="0"/>
                <a:cs typeface="Verdana" panose="020B0604030504040204" pitchFamily="34" charset="0"/>
              </a:rPr>
              <a:t>task</a:t>
            </a:r>
            <a:endParaRPr lang="en-US" dirty="0">
              <a:latin typeface="Verdana" panose="020B0604030504040204" pitchFamily="34" charset="0"/>
              <a:ea typeface="Verdana" panose="020B0604030504040204" pitchFamily="34" charset="0"/>
              <a:cs typeface="Verdana" panose="020B0604030504040204" pitchFamily="34" charset="0"/>
            </a:endParaRPr>
          </a:p>
          <a:p>
            <a:pPr marL="127000" marR="221615">
              <a:lnSpc>
                <a:spcPct val="115000"/>
              </a:lnSpc>
              <a:spcBef>
                <a:spcPts val="200"/>
              </a:spcBef>
              <a:spcAft>
                <a:spcPts val="0"/>
              </a:spcAft>
            </a:pPr>
            <a:endParaRPr lang="en-U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6336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162781" y="457200"/>
            <a:ext cx="7970196" cy="535021"/>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Integration System Planning</a:t>
            </a:r>
            <a:endParaRPr lang="en-US" sz="3200" dirty="0">
              <a:solidFill>
                <a:srgbClr val="FFFFFF"/>
              </a:solidFill>
              <a:latin typeface="Calibri" pitchFamily="34" charset="0"/>
              <a:cs typeface="Calibri" pitchFamily="34" charset="0"/>
            </a:endParaRPr>
          </a:p>
        </p:txBody>
      </p:sp>
      <p:sp>
        <p:nvSpPr>
          <p:cNvPr id="7" name="TextBox 6"/>
          <p:cNvSpPr txBox="1"/>
          <p:nvPr/>
        </p:nvSpPr>
        <p:spPr>
          <a:xfrm>
            <a:off x="2616738" y="1175363"/>
            <a:ext cx="7062281" cy="5150000"/>
          </a:xfrm>
          <a:prstGeom prst="rect">
            <a:avLst/>
          </a:prstGeom>
          <a:noFill/>
        </p:spPr>
        <p:txBody>
          <a:bodyPr wrap="square" rtlCol="0">
            <a:spAutoFit/>
          </a:bodyPr>
          <a:lstStyle/>
          <a:p>
            <a:pPr marL="285750" marR="416560" lvl="0" indent="-285750">
              <a:lnSpc>
                <a:spcPct val="111000"/>
              </a:lnSpc>
              <a:spcBef>
                <a:spcPts val="810"/>
              </a:spcBef>
              <a:spcAft>
                <a:spcPts val="0"/>
              </a:spcAft>
              <a:buSzPts val="1000"/>
              <a:buFont typeface="Arial" panose="020B0604020202020204" pitchFamily="34" charset="0"/>
              <a:buChar char="•"/>
              <a:tabLst>
                <a:tab pos="318135" algn="l"/>
              </a:tabLst>
            </a:pPr>
            <a:r>
              <a:rPr lang="en-US" sz="1400" dirty="0">
                <a:latin typeface="Verdana" panose="020B0604030504040204" pitchFamily="34" charset="0"/>
                <a:ea typeface="Wingdings" panose="05000000000000000000" pitchFamily="2" charset="2"/>
                <a:cs typeface="Wingdings" panose="05000000000000000000" pitchFamily="2" charset="2"/>
              </a:rPr>
              <a:t>What/how many integration systems need to be created? Outbound? Inbound? How many Pay</a:t>
            </a:r>
            <a:r>
              <a:rPr lang="en-US" sz="1400" spc="15"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Companies</a:t>
            </a:r>
            <a:r>
              <a:rPr lang="en-US" sz="1400" dirty="0" smtClean="0">
                <a:latin typeface="Verdana" panose="020B0604030504040204" pitchFamily="34" charset="0"/>
                <a:ea typeface="Wingdings" panose="05000000000000000000" pitchFamily="2" charset="2"/>
                <a:cs typeface="Wingdings" panose="05000000000000000000" pitchFamily="2" charset="2"/>
              </a:rPr>
              <a:t>?</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224790" lvl="0" indent="-285750">
              <a:lnSpc>
                <a:spcPct val="115000"/>
              </a:lnSpc>
              <a:spcBef>
                <a:spcPts val="185"/>
              </a:spcBef>
              <a:spcAft>
                <a:spcPts val="0"/>
              </a:spcAft>
              <a:buSzPts val="1000"/>
              <a:buFont typeface="Arial" panose="020B0604020202020204" pitchFamily="34" charset="0"/>
              <a:buChar char="•"/>
              <a:tabLst>
                <a:tab pos="318135" algn="l"/>
              </a:tabLst>
            </a:pPr>
            <a:r>
              <a:rPr lang="en-US" sz="1400" dirty="0" smtClean="0">
                <a:latin typeface="Verdana" panose="020B0604030504040204" pitchFamily="34" charset="0"/>
                <a:ea typeface="Wingdings" panose="05000000000000000000" pitchFamily="2" charset="2"/>
                <a:cs typeface="Wingdings" panose="05000000000000000000" pitchFamily="2" charset="2"/>
              </a:rPr>
              <a:t>For </a:t>
            </a:r>
            <a:r>
              <a:rPr lang="en-US" sz="1400" dirty="0">
                <a:latin typeface="Verdana" panose="020B0604030504040204" pitchFamily="34" charset="0"/>
                <a:ea typeface="Wingdings" panose="05000000000000000000" pitchFamily="2" charset="2"/>
                <a:cs typeface="Wingdings" panose="05000000000000000000" pitchFamily="2" charset="2"/>
              </a:rPr>
              <a:t>each integration system, how many clones are needed for testing (typically one for testing and manual runs and </a:t>
            </a:r>
            <a:r>
              <a:rPr lang="en-US" sz="1400" spc="-10" dirty="0">
                <a:latin typeface="Verdana" panose="020B0604030504040204" pitchFamily="34" charset="0"/>
                <a:ea typeface="Wingdings" panose="05000000000000000000" pitchFamily="2" charset="2"/>
                <a:cs typeface="Wingdings" panose="05000000000000000000" pitchFamily="2" charset="2"/>
              </a:rPr>
              <a:t>one </a:t>
            </a:r>
            <a:r>
              <a:rPr lang="en-US" sz="1400" dirty="0">
                <a:latin typeface="Verdana" panose="020B0604030504040204" pitchFamily="34" charset="0"/>
                <a:ea typeface="Wingdings" panose="05000000000000000000" pitchFamily="2" charset="2"/>
                <a:cs typeface="Wingdings" panose="05000000000000000000" pitchFamily="2" charset="2"/>
              </a:rPr>
              <a:t>for scheduled</a:t>
            </a:r>
            <a:r>
              <a:rPr lang="en-US" sz="1400" spc="-15"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runs</a:t>
            </a:r>
            <a:r>
              <a:rPr lang="en-US" sz="1400" dirty="0" smtClean="0">
                <a:latin typeface="Verdana" panose="020B0604030504040204" pitchFamily="34" charset="0"/>
                <a:ea typeface="Wingdings" panose="05000000000000000000" pitchFamily="2" charset="2"/>
                <a:cs typeface="Wingdings" panose="05000000000000000000" pitchFamily="2" charset="2"/>
              </a:rPr>
              <a:t>)?</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0" lvl="0" indent="-285750">
              <a:lnSpc>
                <a:spcPts val="1185"/>
              </a:lnSpc>
              <a:spcBef>
                <a:spcPts val="0"/>
              </a:spcBef>
              <a:spcAft>
                <a:spcPts val="0"/>
              </a:spcAft>
              <a:buSzPts val="1000"/>
              <a:buFont typeface="Arial" panose="020B0604020202020204" pitchFamily="34" charset="0"/>
              <a:buChar char="•"/>
              <a:tabLst>
                <a:tab pos="318135" algn="l"/>
              </a:tabLst>
            </a:pPr>
            <a:r>
              <a:rPr lang="en-US" sz="1400" dirty="0">
                <a:latin typeface="Verdana" panose="020B0604030504040204" pitchFamily="34" charset="0"/>
                <a:ea typeface="Wingdings" panose="05000000000000000000" pitchFamily="2" charset="2"/>
                <a:cs typeface="Wingdings" panose="05000000000000000000" pitchFamily="2" charset="2"/>
              </a:rPr>
              <a:t>Which data and events should </a:t>
            </a:r>
            <a:r>
              <a:rPr lang="en-US" sz="1400" spc="-30" dirty="0">
                <a:latin typeface="Verdana" panose="020B0604030504040204" pitchFamily="34" charset="0"/>
                <a:ea typeface="Wingdings" panose="05000000000000000000" pitchFamily="2" charset="2"/>
                <a:cs typeface="Wingdings" panose="05000000000000000000" pitchFamily="2" charset="2"/>
              </a:rPr>
              <a:t>be </a:t>
            </a:r>
            <a:r>
              <a:rPr lang="en-US" sz="1400" dirty="0">
                <a:latin typeface="Verdana" panose="020B0604030504040204" pitchFamily="34" charset="0"/>
                <a:ea typeface="Wingdings" panose="05000000000000000000" pitchFamily="2" charset="2"/>
                <a:cs typeface="Wingdings" panose="05000000000000000000" pitchFamily="2" charset="2"/>
              </a:rPr>
              <a:t>included in </a:t>
            </a:r>
            <a:r>
              <a:rPr lang="en-US" sz="1400" spc="-10" dirty="0">
                <a:latin typeface="Verdana" panose="020B0604030504040204" pitchFamily="34" charset="0"/>
                <a:ea typeface="Wingdings" panose="05000000000000000000" pitchFamily="2" charset="2"/>
                <a:cs typeface="Wingdings" panose="05000000000000000000" pitchFamily="2" charset="2"/>
              </a:rPr>
              <a:t>the</a:t>
            </a:r>
            <a:r>
              <a:rPr lang="en-US" sz="1400" spc="50"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output</a:t>
            </a:r>
            <a:r>
              <a:rPr lang="en-US" sz="1400" dirty="0" smtClean="0">
                <a:latin typeface="Verdana" panose="020B0604030504040204" pitchFamily="34" charset="0"/>
                <a:ea typeface="Wingdings" panose="05000000000000000000" pitchFamily="2" charset="2"/>
                <a:cs typeface="Wingdings" panose="05000000000000000000" pitchFamily="2" charset="2"/>
              </a:rPr>
              <a:t>?</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243840" lvl="0" indent="-285750">
              <a:lnSpc>
                <a:spcPct val="115000"/>
              </a:lnSpc>
              <a:spcBef>
                <a:spcPts val="190"/>
              </a:spcBef>
              <a:spcAft>
                <a:spcPts val="0"/>
              </a:spcAft>
              <a:buSzPts val="1000"/>
              <a:buFont typeface="Arial" panose="020B0604020202020204" pitchFamily="34" charset="0"/>
              <a:buChar char="•"/>
              <a:tabLst>
                <a:tab pos="318135" algn="l"/>
              </a:tabLst>
            </a:pPr>
            <a:r>
              <a:rPr lang="en-US" sz="1400" dirty="0">
                <a:latin typeface="Verdana" panose="020B0604030504040204" pitchFamily="34" charset="0"/>
                <a:ea typeface="Wingdings" panose="05000000000000000000" pitchFamily="2" charset="2"/>
                <a:cs typeface="Wingdings" panose="05000000000000000000" pitchFamily="2" charset="2"/>
              </a:rPr>
              <a:t>Who are the Pay Groups, what is </a:t>
            </a:r>
            <a:r>
              <a:rPr lang="en-US" sz="1400" spc="-10" dirty="0">
                <a:latin typeface="Verdana" panose="020B0604030504040204" pitchFamily="34" charset="0"/>
                <a:ea typeface="Wingdings" panose="05000000000000000000" pitchFamily="2" charset="2"/>
                <a:cs typeface="Wingdings" panose="05000000000000000000" pitchFamily="2" charset="2"/>
              </a:rPr>
              <a:t>the </a:t>
            </a:r>
            <a:r>
              <a:rPr lang="en-US" sz="1400" dirty="0">
                <a:latin typeface="Verdana" panose="020B0604030504040204" pitchFamily="34" charset="0"/>
                <a:ea typeface="Wingdings" panose="05000000000000000000" pitchFamily="2" charset="2"/>
                <a:cs typeface="Wingdings" panose="05000000000000000000" pitchFamily="2" charset="2"/>
              </a:rPr>
              <a:t>Pay Schedule, and </a:t>
            </a:r>
            <a:r>
              <a:rPr lang="en-US" sz="1400" spc="-10" dirty="0">
                <a:latin typeface="Verdana" panose="020B0604030504040204" pitchFamily="34" charset="0"/>
                <a:ea typeface="Wingdings" panose="05000000000000000000" pitchFamily="2" charset="2"/>
                <a:cs typeface="Wingdings" panose="05000000000000000000" pitchFamily="2" charset="2"/>
              </a:rPr>
              <a:t>how </a:t>
            </a:r>
            <a:r>
              <a:rPr lang="en-US" sz="1400" dirty="0">
                <a:latin typeface="Verdana" panose="020B0604030504040204" pitchFamily="34" charset="0"/>
                <a:ea typeface="Wingdings" panose="05000000000000000000" pitchFamily="2" charset="2"/>
                <a:cs typeface="Wingdings" panose="05000000000000000000" pitchFamily="2" charset="2"/>
              </a:rPr>
              <a:t>should runs be scheduled to ensure proper change detection </a:t>
            </a:r>
            <a:r>
              <a:rPr lang="en-US" sz="1400" spc="-15" dirty="0" smtClean="0">
                <a:latin typeface="Verdana" panose="020B0604030504040204" pitchFamily="34" charset="0"/>
                <a:ea typeface="Wingdings" panose="05000000000000000000" pitchFamily="2" charset="2"/>
                <a:cs typeface="Wingdings" panose="05000000000000000000" pitchFamily="2" charset="2"/>
              </a:rPr>
              <a:t>for </a:t>
            </a:r>
            <a:r>
              <a:rPr lang="en-US" sz="1400" dirty="0" smtClean="0">
                <a:latin typeface="Verdana" panose="020B0604030504040204" pitchFamily="34" charset="0"/>
                <a:ea typeface="Wingdings" panose="05000000000000000000" pitchFamily="2" charset="2"/>
                <a:cs typeface="Wingdings" panose="05000000000000000000" pitchFamily="2" charset="2"/>
              </a:rPr>
              <a:t>requirements</a:t>
            </a:r>
            <a:r>
              <a:rPr lang="en-US" sz="1400" dirty="0">
                <a:latin typeface="Verdana" panose="020B0604030504040204" pitchFamily="34" charset="0"/>
                <a:ea typeface="Wingdings" panose="05000000000000000000" pitchFamily="2" charset="2"/>
                <a:cs typeface="Wingdings" panose="05000000000000000000" pitchFamily="2" charset="2"/>
              </a:rPr>
              <a:t>?</a:t>
            </a:r>
          </a:p>
          <a:p>
            <a:pPr marL="285750" marR="0" lvl="0" indent="-285750">
              <a:spcBef>
                <a:spcPts val="5"/>
              </a:spcBef>
              <a:spcAft>
                <a:spcPts val="0"/>
              </a:spcAft>
              <a:buSzPts val="1000"/>
              <a:buFont typeface="Arial" panose="020B0604020202020204" pitchFamily="34" charset="0"/>
              <a:buChar char="•"/>
              <a:tabLst>
                <a:tab pos="318135" algn="l"/>
              </a:tabLst>
            </a:pPr>
            <a:r>
              <a:rPr lang="en-US" sz="1400" dirty="0">
                <a:latin typeface="Verdana" panose="020B0604030504040204" pitchFamily="34" charset="0"/>
                <a:ea typeface="Wingdings" panose="05000000000000000000" pitchFamily="2" charset="2"/>
                <a:cs typeface="Wingdings" panose="05000000000000000000" pitchFamily="2" charset="2"/>
              </a:rPr>
              <a:t>How should Workday field values map </a:t>
            </a:r>
            <a:r>
              <a:rPr lang="en-US" sz="1400" spc="-20" dirty="0">
                <a:latin typeface="Verdana" panose="020B0604030504040204" pitchFamily="34" charset="0"/>
                <a:ea typeface="Wingdings" panose="05000000000000000000" pitchFamily="2" charset="2"/>
                <a:cs typeface="Wingdings" panose="05000000000000000000" pitchFamily="2" charset="2"/>
              </a:rPr>
              <a:t>to </a:t>
            </a:r>
            <a:r>
              <a:rPr lang="en-US" sz="1400" spc="-15" dirty="0">
                <a:latin typeface="Verdana" panose="020B0604030504040204" pitchFamily="34" charset="0"/>
                <a:ea typeface="Wingdings" panose="05000000000000000000" pitchFamily="2" charset="2"/>
                <a:cs typeface="Wingdings" panose="05000000000000000000" pitchFamily="2" charset="2"/>
              </a:rPr>
              <a:t>the </a:t>
            </a:r>
            <a:r>
              <a:rPr lang="en-US" sz="1400" dirty="0">
                <a:latin typeface="Verdana" panose="020B0604030504040204" pitchFamily="34" charset="0"/>
                <a:ea typeface="Wingdings" panose="05000000000000000000" pitchFamily="2" charset="2"/>
                <a:cs typeface="Wingdings" panose="05000000000000000000" pitchFamily="2" charset="2"/>
              </a:rPr>
              <a:t>third-party payroll</a:t>
            </a:r>
            <a:r>
              <a:rPr lang="en-US" sz="1400" spc="15"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system</a:t>
            </a:r>
            <a:r>
              <a:rPr lang="en-US" sz="1400" dirty="0" smtClean="0">
                <a:latin typeface="Verdana" panose="020B0604030504040204" pitchFamily="34" charset="0"/>
                <a:ea typeface="Wingdings" panose="05000000000000000000" pitchFamily="2" charset="2"/>
                <a:cs typeface="Wingdings" panose="05000000000000000000" pitchFamily="2" charset="2"/>
              </a:rPr>
              <a:t>?</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113665" lvl="0" indent="-285750">
              <a:lnSpc>
                <a:spcPct val="115000"/>
              </a:lnSpc>
              <a:spcBef>
                <a:spcPts val="185"/>
              </a:spcBef>
              <a:spcAft>
                <a:spcPts val="0"/>
              </a:spcAft>
              <a:buSzPts val="1000"/>
              <a:buFont typeface="Arial" panose="020B0604020202020204" pitchFamily="34" charset="0"/>
              <a:buChar char="•"/>
              <a:tabLst>
                <a:tab pos="317500" algn="l"/>
              </a:tabLst>
            </a:pPr>
            <a:r>
              <a:rPr lang="en-US" sz="1400" dirty="0">
                <a:latin typeface="Verdana" panose="020B0604030504040204" pitchFamily="34" charset="0"/>
                <a:ea typeface="Wingdings" panose="05000000000000000000" pitchFamily="2" charset="2"/>
                <a:cs typeface="Wingdings" panose="05000000000000000000" pitchFamily="2" charset="2"/>
              </a:rPr>
              <a:t>How should Workday fields map to third-party payroll system? </a:t>
            </a:r>
            <a:r>
              <a:rPr lang="en-US" sz="1400" spc="20" dirty="0">
                <a:latin typeface="Verdana" panose="020B0604030504040204" pitchFamily="34" charset="0"/>
                <a:ea typeface="Wingdings" panose="05000000000000000000" pitchFamily="2" charset="2"/>
                <a:cs typeface="Wingdings" panose="05000000000000000000" pitchFamily="2" charset="2"/>
              </a:rPr>
              <a:t>Is </a:t>
            </a:r>
            <a:r>
              <a:rPr lang="en-US" sz="1400" dirty="0">
                <a:latin typeface="Verdana" panose="020B0604030504040204" pitchFamily="34" charset="0"/>
                <a:ea typeface="Wingdings" panose="05000000000000000000" pitchFamily="2" charset="2"/>
                <a:cs typeface="Wingdings" panose="05000000000000000000" pitchFamily="2" charset="2"/>
              </a:rPr>
              <a:t>a Document</a:t>
            </a:r>
            <a:r>
              <a:rPr lang="en-US" sz="1400" spc="-190"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Transform </a:t>
            </a:r>
            <a:r>
              <a:rPr lang="en-US" sz="1400" dirty="0" smtClean="0">
                <a:latin typeface="Verdana" panose="020B0604030504040204" pitchFamily="34" charset="0"/>
                <a:ea typeface="Wingdings" panose="05000000000000000000" pitchFamily="2" charset="2"/>
                <a:cs typeface="Wingdings" panose="05000000000000000000" pitchFamily="2" charset="2"/>
              </a:rPr>
              <a:t>or Studio required?</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0" lvl="0" indent="-285750">
              <a:lnSpc>
                <a:spcPts val="1185"/>
              </a:lnSpc>
              <a:spcBef>
                <a:spcPts val="0"/>
              </a:spcBef>
              <a:spcAft>
                <a:spcPts val="0"/>
              </a:spcAft>
              <a:buSzPts val="1000"/>
              <a:buFont typeface="Arial" panose="020B0604020202020204" pitchFamily="34" charset="0"/>
              <a:buChar char="•"/>
              <a:tabLst>
                <a:tab pos="317500" algn="l"/>
              </a:tabLst>
            </a:pPr>
            <a:r>
              <a:rPr lang="en-US" sz="1400" dirty="0">
                <a:latin typeface="Verdana" panose="020B0604030504040204" pitchFamily="34" charset="0"/>
                <a:ea typeface="Wingdings" panose="05000000000000000000" pitchFamily="2" charset="2"/>
                <a:cs typeface="Wingdings" panose="05000000000000000000" pitchFamily="2" charset="2"/>
              </a:rPr>
              <a:t>In what format should </a:t>
            </a:r>
            <a:r>
              <a:rPr lang="en-US" sz="1400" spc="-10" dirty="0">
                <a:latin typeface="Verdana" panose="020B0604030504040204" pitchFamily="34" charset="0"/>
                <a:ea typeface="Wingdings" panose="05000000000000000000" pitchFamily="2" charset="2"/>
                <a:cs typeface="Wingdings" panose="05000000000000000000" pitchFamily="2" charset="2"/>
              </a:rPr>
              <a:t>the </a:t>
            </a:r>
            <a:r>
              <a:rPr lang="en-US" sz="1400" dirty="0">
                <a:latin typeface="Verdana" panose="020B0604030504040204" pitchFamily="34" charset="0"/>
                <a:ea typeface="Wingdings" panose="05000000000000000000" pitchFamily="2" charset="2"/>
                <a:cs typeface="Wingdings" panose="05000000000000000000" pitchFamily="2" charset="2"/>
              </a:rPr>
              <a:t>output file be sent? Is a Document </a:t>
            </a:r>
            <a:r>
              <a:rPr lang="en-US" sz="1400" dirty="0" smtClean="0">
                <a:latin typeface="Verdana" panose="020B0604030504040204" pitchFamily="34" charset="0"/>
                <a:ea typeface="Wingdings" panose="05000000000000000000" pitchFamily="2" charset="2"/>
                <a:cs typeface="Wingdings" panose="05000000000000000000" pitchFamily="2" charset="2"/>
              </a:rPr>
              <a:t>Transform or Studio</a:t>
            </a:r>
            <a:r>
              <a:rPr lang="en-US" sz="1400" spc="-110" dirty="0" smtClean="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required</a:t>
            </a:r>
            <a:r>
              <a:rPr lang="en-US" sz="1400" dirty="0" smtClean="0">
                <a:latin typeface="Verdana" panose="020B0604030504040204" pitchFamily="34" charset="0"/>
                <a:ea typeface="Wingdings" panose="05000000000000000000" pitchFamily="2" charset="2"/>
                <a:cs typeface="Wingdings" panose="05000000000000000000" pitchFamily="2" charset="2"/>
              </a:rPr>
              <a:t>?</a:t>
            </a:r>
            <a:br>
              <a:rPr lang="en-US" sz="1400" dirty="0" smtClean="0">
                <a:latin typeface="Verdana" panose="020B0604030504040204" pitchFamily="34" charset="0"/>
                <a:ea typeface="Wingdings" panose="05000000000000000000" pitchFamily="2" charset="2"/>
                <a:cs typeface="Wingdings" panose="05000000000000000000" pitchFamily="2" charset="2"/>
              </a:rPr>
            </a:br>
            <a:endParaRPr lang="en-US" sz="1400" dirty="0">
              <a:latin typeface="Verdana" panose="020B0604030504040204" pitchFamily="34" charset="0"/>
              <a:ea typeface="Wingdings" panose="05000000000000000000" pitchFamily="2" charset="2"/>
              <a:cs typeface="Wingdings" panose="05000000000000000000" pitchFamily="2" charset="2"/>
            </a:endParaRPr>
          </a:p>
          <a:p>
            <a:pPr marL="285750" marR="0" lvl="0" indent="-285750">
              <a:spcBef>
                <a:spcPts val="190"/>
              </a:spcBef>
              <a:spcAft>
                <a:spcPts val="0"/>
              </a:spcAft>
              <a:buSzPts val="1000"/>
              <a:buFont typeface="Arial" panose="020B0604020202020204" pitchFamily="34" charset="0"/>
              <a:buChar char="•"/>
              <a:tabLst>
                <a:tab pos="317500" algn="l"/>
              </a:tabLst>
            </a:pPr>
            <a:r>
              <a:rPr lang="en-US" sz="1400" dirty="0">
                <a:latin typeface="Verdana" panose="020B0604030504040204" pitchFamily="34" charset="0"/>
                <a:ea typeface="Wingdings" panose="05000000000000000000" pitchFamily="2" charset="2"/>
                <a:cs typeface="Wingdings" panose="05000000000000000000" pitchFamily="2" charset="2"/>
              </a:rPr>
              <a:t>How is </a:t>
            </a:r>
            <a:r>
              <a:rPr lang="en-US" sz="1400" spc="-15" dirty="0">
                <a:latin typeface="Verdana" panose="020B0604030504040204" pitchFamily="34" charset="0"/>
                <a:ea typeface="Wingdings" panose="05000000000000000000" pitchFamily="2" charset="2"/>
                <a:cs typeface="Wingdings" panose="05000000000000000000" pitchFamily="2" charset="2"/>
              </a:rPr>
              <a:t>the </a:t>
            </a:r>
            <a:r>
              <a:rPr lang="en-US" sz="1400" dirty="0">
                <a:latin typeface="Verdana" panose="020B0604030504040204" pitchFamily="34" charset="0"/>
                <a:ea typeface="Wingdings" panose="05000000000000000000" pitchFamily="2" charset="2"/>
                <a:cs typeface="Wingdings" panose="05000000000000000000" pitchFamily="2" charset="2"/>
              </a:rPr>
              <a:t>output file to be delivered to the payroll</a:t>
            </a:r>
            <a:r>
              <a:rPr lang="en-US" sz="1400" spc="-45" dirty="0">
                <a:latin typeface="Verdana" panose="020B0604030504040204" pitchFamily="34" charset="0"/>
                <a:ea typeface="Wingdings" panose="05000000000000000000" pitchFamily="2" charset="2"/>
                <a:cs typeface="Wingdings" panose="05000000000000000000" pitchFamily="2" charset="2"/>
              </a:rPr>
              <a:t> </a:t>
            </a:r>
            <a:r>
              <a:rPr lang="en-US" sz="1400" dirty="0">
                <a:latin typeface="Verdana" panose="020B0604030504040204" pitchFamily="34" charset="0"/>
                <a:ea typeface="Wingdings" panose="05000000000000000000" pitchFamily="2" charset="2"/>
                <a:cs typeface="Wingdings" panose="05000000000000000000" pitchFamily="2" charset="2"/>
              </a:rPr>
              <a:t>system?</a:t>
            </a:r>
          </a:p>
          <a:p>
            <a:pPr marL="127000" marR="221615">
              <a:lnSpc>
                <a:spcPct val="115000"/>
              </a:lnSpc>
              <a:spcBef>
                <a:spcPts val="200"/>
              </a:spcBef>
              <a:spcAft>
                <a:spcPts val="0"/>
              </a:spcAft>
            </a:pPr>
            <a:endParaRPr lang="en-U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556015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Introductions</a:t>
            </a:r>
            <a:endParaRPr lang="en-US" dirty="0"/>
          </a:p>
        </p:txBody>
      </p:sp>
      <p:sp>
        <p:nvSpPr>
          <p:cNvPr id="4" name="Text Placeholder 3"/>
          <p:cNvSpPr>
            <a:spLocks noGrp="1"/>
          </p:cNvSpPr>
          <p:nvPr>
            <p:ph type="body" sz="quarter" idx="14"/>
          </p:nvPr>
        </p:nvSpPr>
        <p:spPr>
          <a:xfrm>
            <a:off x="493484" y="838041"/>
            <a:ext cx="5333384" cy="5679491"/>
          </a:xfrm>
        </p:spPr>
        <p:txBody>
          <a:bodyPr>
            <a:normAutofit/>
          </a:bodyPr>
          <a:lstStyle/>
          <a:p>
            <a:pPr marL="0" indent="0">
              <a:buNone/>
            </a:pPr>
            <a:r>
              <a:rPr lang="en-US" sz="2200" dirty="0" smtClean="0"/>
              <a:t>Dan Fieldhouse – Deloitte Consulting</a:t>
            </a:r>
          </a:p>
          <a:p>
            <a:pPr marL="0" indent="0">
              <a:buNone/>
            </a:pPr>
            <a:r>
              <a:rPr lang="en-US" sz="2200" dirty="0" err="1"/>
              <a:t>Parash</a:t>
            </a:r>
            <a:r>
              <a:rPr lang="en-US" sz="2200" dirty="0"/>
              <a:t> </a:t>
            </a:r>
            <a:r>
              <a:rPr lang="en-US" sz="2200" dirty="0" err="1"/>
              <a:t>Adhikari</a:t>
            </a:r>
            <a:endParaRPr lang="en-US" sz="2200" dirty="0"/>
          </a:p>
          <a:p>
            <a:pPr marL="0" indent="0">
              <a:buNone/>
            </a:pPr>
            <a:r>
              <a:rPr lang="en-US" sz="2200" dirty="0"/>
              <a:t>Amit </a:t>
            </a:r>
            <a:r>
              <a:rPr lang="en-US" sz="2200" dirty="0" err="1"/>
              <a:t>Asawa</a:t>
            </a:r>
            <a:endParaRPr lang="en-US" sz="2200" dirty="0"/>
          </a:p>
          <a:p>
            <a:pPr marL="0" indent="0">
              <a:buNone/>
            </a:pPr>
            <a:r>
              <a:rPr lang="en-US" sz="2200" dirty="0" err="1"/>
              <a:t>Navdeep</a:t>
            </a:r>
            <a:r>
              <a:rPr lang="en-US" sz="2200" dirty="0"/>
              <a:t> </a:t>
            </a:r>
            <a:r>
              <a:rPr lang="en-US" sz="2200" dirty="0" err="1"/>
              <a:t>Batra</a:t>
            </a:r>
            <a:endParaRPr lang="en-US" sz="2200" dirty="0"/>
          </a:p>
          <a:p>
            <a:pPr marL="0" indent="0">
              <a:buNone/>
            </a:pPr>
            <a:r>
              <a:rPr lang="en-US" sz="2200" dirty="0"/>
              <a:t>Carolyn Bourassa</a:t>
            </a:r>
          </a:p>
          <a:p>
            <a:pPr marL="0" indent="0">
              <a:buNone/>
            </a:pPr>
            <a:r>
              <a:rPr lang="en-US" sz="2200" dirty="0"/>
              <a:t>Giovani Gringo </a:t>
            </a:r>
            <a:r>
              <a:rPr lang="en-US" sz="2200" dirty="0" err="1"/>
              <a:t>Rilloraza</a:t>
            </a:r>
            <a:r>
              <a:rPr lang="en-US" sz="2200" dirty="0"/>
              <a:t> Campos</a:t>
            </a:r>
          </a:p>
          <a:p>
            <a:pPr marL="0" indent="0">
              <a:buNone/>
            </a:pPr>
            <a:r>
              <a:rPr lang="en-US" sz="2200" dirty="0"/>
              <a:t>Tito Colon</a:t>
            </a:r>
          </a:p>
          <a:p>
            <a:pPr marL="0" indent="0">
              <a:buNone/>
            </a:pPr>
            <a:r>
              <a:rPr lang="en-US" sz="2200" dirty="0" err="1"/>
              <a:t>Earnel</a:t>
            </a:r>
            <a:r>
              <a:rPr lang="en-US" sz="2200" dirty="0"/>
              <a:t> Gibb</a:t>
            </a:r>
          </a:p>
          <a:p>
            <a:pPr marL="0" indent="0">
              <a:buNone/>
            </a:pPr>
            <a:r>
              <a:rPr lang="en-US" sz="2200" dirty="0"/>
              <a:t>Amit Jhalani</a:t>
            </a:r>
          </a:p>
          <a:p>
            <a:pPr marL="0" indent="0">
              <a:buNone/>
            </a:pPr>
            <a:r>
              <a:rPr lang="en-US" sz="2200" dirty="0" err="1"/>
              <a:t>Marcelito</a:t>
            </a:r>
            <a:r>
              <a:rPr lang="en-US" sz="2200" dirty="0"/>
              <a:t> </a:t>
            </a:r>
            <a:r>
              <a:rPr lang="en-US" sz="2200" dirty="0" err="1"/>
              <a:t>Borgonus</a:t>
            </a:r>
            <a:r>
              <a:rPr lang="en-US" sz="2200" dirty="0"/>
              <a:t> </a:t>
            </a:r>
            <a:r>
              <a:rPr lang="en-US" sz="2200" dirty="0" err="1"/>
              <a:t>Landicho</a:t>
            </a:r>
            <a:endParaRPr lang="en-US" sz="2200" dirty="0"/>
          </a:p>
          <a:p>
            <a:endParaRPr lang="en-US" dirty="0" smtClean="0"/>
          </a:p>
          <a:p>
            <a:endParaRPr lang="en-US" dirty="0" smtClean="0"/>
          </a:p>
          <a:p>
            <a:pPr marL="0" indent="0">
              <a:buNone/>
            </a:pPr>
            <a:endParaRPr lang="en-US" dirty="0" smtClean="0"/>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2</a:t>
            </a:fld>
            <a:endParaRPr lang="en-GB" dirty="0"/>
          </a:p>
        </p:txBody>
      </p:sp>
      <p:sp>
        <p:nvSpPr>
          <p:cNvPr id="10" name="Text Placeholder 3"/>
          <p:cNvSpPr>
            <a:spLocks noGrp="1"/>
          </p:cNvSpPr>
          <p:nvPr>
            <p:ph type="body" sz="quarter" idx="14"/>
          </p:nvPr>
        </p:nvSpPr>
        <p:spPr>
          <a:xfrm>
            <a:off x="6404658" y="854344"/>
            <a:ext cx="5667368" cy="5679491"/>
          </a:xfrm>
        </p:spPr>
        <p:txBody>
          <a:bodyPr>
            <a:normAutofit/>
          </a:bodyPr>
          <a:lstStyle/>
          <a:p>
            <a:pPr marL="0" indent="0">
              <a:buNone/>
            </a:pPr>
            <a:r>
              <a:rPr lang="en-US" sz="2200" dirty="0" err="1" smtClean="0"/>
              <a:t>Kunal</a:t>
            </a:r>
            <a:r>
              <a:rPr lang="en-US" sz="2200" dirty="0" smtClean="0"/>
              <a:t> </a:t>
            </a:r>
            <a:r>
              <a:rPr lang="en-US" sz="2200" dirty="0"/>
              <a:t>Manohar </a:t>
            </a:r>
            <a:r>
              <a:rPr lang="en-US" sz="2200" dirty="0" err="1"/>
              <a:t>Masurkar</a:t>
            </a:r>
            <a:endParaRPr lang="en-US" sz="2200" dirty="0"/>
          </a:p>
          <a:p>
            <a:pPr marL="0" indent="0">
              <a:buNone/>
            </a:pPr>
            <a:r>
              <a:rPr lang="en-US" sz="2200" dirty="0"/>
              <a:t>Dario </a:t>
            </a:r>
            <a:r>
              <a:rPr lang="en-US" sz="2200" dirty="0" err="1"/>
              <a:t>Montecastro</a:t>
            </a:r>
            <a:endParaRPr lang="en-US" sz="2200" dirty="0"/>
          </a:p>
          <a:p>
            <a:pPr marL="0" indent="0">
              <a:buNone/>
            </a:pPr>
            <a:r>
              <a:rPr lang="en-US" sz="2200" dirty="0" err="1"/>
              <a:t>Kiranpal</a:t>
            </a:r>
            <a:r>
              <a:rPr lang="en-US" sz="2200" dirty="0"/>
              <a:t> </a:t>
            </a:r>
            <a:r>
              <a:rPr lang="en-US" sz="2200" dirty="0" err="1"/>
              <a:t>Pendyala</a:t>
            </a:r>
            <a:endParaRPr lang="en-US" sz="2200" dirty="0"/>
          </a:p>
          <a:p>
            <a:pPr marL="0" indent="0">
              <a:buNone/>
            </a:pPr>
            <a:r>
              <a:rPr lang="en-US" sz="2200" dirty="0"/>
              <a:t>Zeus Ramos Peralta</a:t>
            </a:r>
          </a:p>
          <a:p>
            <a:pPr marL="0" indent="0">
              <a:buNone/>
            </a:pPr>
            <a:r>
              <a:rPr lang="en-US" sz="2200" dirty="0" err="1"/>
              <a:t>Praveenkumar</a:t>
            </a:r>
            <a:r>
              <a:rPr lang="en-US" sz="2200" dirty="0"/>
              <a:t> </a:t>
            </a:r>
            <a:r>
              <a:rPr lang="en-US" sz="2200" dirty="0" err="1"/>
              <a:t>Rukmangathan</a:t>
            </a:r>
            <a:endParaRPr lang="en-US" sz="2200" dirty="0"/>
          </a:p>
          <a:p>
            <a:pPr marL="0" indent="0">
              <a:buNone/>
            </a:pPr>
            <a:r>
              <a:rPr lang="en-US" sz="2200" dirty="0" err="1"/>
              <a:t>Bibhuti</a:t>
            </a:r>
            <a:r>
              <a:rPr lang="en-US" sz="2200" dirty="0"/>
              <a:t> Prakash Singh</a:t>
            </a:r>
          </a:p>
          <a:p>
            <a:pPr marL="0" indent="0">
              <a:buNone/>
            </a:pPr>
            <a:r>
              <a:rPr lang="en-US" sz="2200" dirty="0" err="1"/>
              <a:t>Karthik</a:t>
            </a:r>
            <a:r>
              <a:rPr lang="en-US" sz="2200" dirty="0"/>
              <a:t> </a:t>
            </a:r>
            <a:r>
              <a:rPr lang="en-US" sz="2200" dirty="0" err="1"/>
              <a:t>Thangavelu</a:t>
            </a:r>
            <a:endParaRPr lang="en-US" sz="2200" dirty="0"/>
          </a:p>
          <a:p>
            <a:pPr marL="0" indent="0">
              <a:buNone/>
            </a:pPr>
            <a:r>
              <a:rPr lang="en-US" sz="2200" dirty="0"/>
              <a:t>Mariel Vasquez</a:t>
            </a:r>
          </a:p>
          <a:p>
            <a:pPr marL="0" indent="0">
              <a:buNone/>
            </a:pPr>
            <a:r>
              <a:rPr lang="en-US" sz="2200" dirty="0"/>
              <a:t>Stephen </a:t>
            </a:r>
            <a:r>
              <a:rPr lang="en-US" sz="2200" dirty="0" smtClean="0"/>
              <a:t>Shaw</a:t>
            </a:r>
          </a:p>
          <a:p>
            <a:endParaRPr lang="en-US" dirty="0"/>
          </a:p>
          <a:p>
            <a:endParaRPr lang="en-US" dirty="0" smtClean="0"/>
          </a:p>
          <a:p>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5976416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57" y="192574"/>
            <a:ext cx="6381662" cy="6493088"/>
          </a:xfrm>
          <a:prstGeom prst="rect">
            <a:avLst/>
          </a:prstGeom>
        </p:spPr>
      </p:pic>
    </p:spTree>
    <p:extLst>
      <p:ext uri="{BB962C8B-B14F-4D97-AF65-F5344CB8AC3E}">
        <p14:creationId xmlns:p14="http://schemas.microsoft.com/office/powerpoint/2010/main" val="25187987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Payroll Interface Example</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32823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8047" y="1676400"/>
            <a:ext cx="6934200" cy="1477328"/>
          </a:xfrm>
          <a:prstGeom prst="rect">
            <a:avLst/>
          </a:prstGeom>
          <a:noFill/>
        </p:spPr>
        <p:txBody>
          <a:bodyPr wrap="square" rtlCol="0">
            <a:spAutoFit/>
          </a:bodyPr>
          <a:lstStyle>
            <a:defPPr>
              <a:defRPr lang="en-US"/>
            </a:defPPr>
            <a:lvl1pPr>
              <a:buFont typeface="Arial" pitchFamily="34" charset="0"/>
              <a:buChar char="•"/>
              <a:defRPr>
                <a:solidFill>
                  <a:schemeClr val="tx2"/>
                </a:solidFill>
                <a:latin typeface="Georgia" pitchFamily="18" charset="0"/>
              </a:defRPr>
            </a:lvl1pPr>
            <a:lvl2pPr marL="0" lvl="1">
              <a:defRPr>
                <a:solidFill>
                  <a:schemeClr val="tx2"/>
                </a:solidFill>
                <a:latin typeface="Georgia" pitchFamily="18" charset="0"/>
              </a:defRPr>
            </a:lvl2pPr>
          </a:lstStyle>
          <a:p>
            <a:pPr lvl="1"/>
            <a:r>
              <a:rPr lang="en-US" dirty="0"/>
              <a:t>Provides configuration to control:</a:t>
            </a:r>
          </a:p>
          <a:p>
            <a:pPr marL="285750" lvl="1" indent="-285750">
              <a:buFont typeface="Arial" pitchFamily="34" charset="0"/>
              <a:buChar char="•"/>
            </a:pPr>
            <a:r>
              <a:rPr lang="en-US" dirty="0"/>
              <a:t>Desired output format</a:t>
            </a:r>
          </a:p>
          <a:p>
            <a:pPr marL="285750" lvl="1" indent="-285750">
              <a:buFont typeface="Arial" pitchFamily="34" charset="0"/>
              <a:buChar char="•"/>
            </a:pPr>
            <a:r>
              <a:rPr lang="en-US" dirty="0"/>
              <a:t>Desired change detection strategies for data sections</a:t>
            </a:r>
          </a:p>
          <a:p>
            <a:pPr marL="285750" lvl="1" indent="-285750">
              <a:buFont typeface="Arial" pitchFamily="34" charset="0"/>
              <a:buChar char="•"/>
            </a:pPr>
            <a:r>
              <a:rPr lang="en-US" dirty="0"/>
              <a:t>Additional data selection parameters</a:t>
            </a:r>
          </a:p>
          <a:p>
            <a:pPr marL="285750" lvl="1" indent="-285750">
              <a:buFont typeface="Arial" pitchFamily="34" charset="0"/>
              <a:buChar char="•"/>
            </a:pPr>
            <a:r>
              <a:rPr lang="en-US" dirty="0"/>
              <a:t>Formatting options</a:t>
            </a:r>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22</a:t>
            </a:fld>
            <a:endParaRPr lang="en-US" dirty="0"/>
          </a:p>
        </p:txBody>
      </p:sp>
      <p:sp>
        <p:nvSpPr>
          <p:cNvPr id="8" name="Rectangle 7"/>
          <p:cNvSpPr/>
          <p:nvPr/>
        </p:nvSpPr>
        <p:spPr bwMode="auto">
          <a:xfrm>
            <a:off x="1908048" y="228601"/>
            <a:ext cx="8236875"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Payroll Interface Attribute Configuration</a:t>
            </a:r>
            <a:endParaRPr lang="en-US" sz="3200" dirty="0">
              <a:solidFill>
                <a:schemeClr val="bg1"/>
              </a:solidFill>
            </a:endParaRPr>
          </a:p>
        </p:txBody>
      </p:sp>
    </p:spTree>
    <p:extLst>
      <p:ext uri="{BB962C8B-B14F-4D97-AF65-F5344CB8AC3E}">
        <p14:creationId xmlns:p14="http://schemas.microsoft.com/office/powerpoint/2010/main" val="1913514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8047" y="1676401"/>
            <a:ext cx="6934200" cy="646331"/>
          </a:xfrm>
          <a:prstGeom prst="rect">
            <a:avLst/>
          </a:prstGeom>
          <a:noFill/>
        </p:spPr>
        <p:txBody>
          <a:bodyPr wrap="square" rtlCol="0">
            <a:spAutoFit/>
          </a:bodyPr>
          <a:lstStyle>
            <a:defPPr>
              <a:defRPr lang="en-US"/>
            </a:defPPr>
            <a:lvl1pPr>
              <a:buFont typeface="Arial" pitchFamily="34" charset="0"/>
              <a:buChar char="•"/>
              <a:defRPr>
                <a:solidFill>
                  <a:schemeClr val="tx2"/>
                </a:solidFill>
                <a:latin typeface="Georgia" pitchFamily="18" charset="0"/>
              </a:defRPr>
            </a:lvl1pPr>
            <a:lvl2pPr marL="0" lvl="1">
              <a:defRPr>
                <a:solidFill>
                  <a:schemeClr val="tx2"/>
                </a:solidFill>
                <a:latin typeface="Georgia" pitchFamily="18" charset="0"/>
              </a:defRPr>
            </a:lvl2pPr>
          </a:lstStyle>
          <a:p>
            <a:pPr lvl="1"/>
            <a:r>
              <a:rPr lang="en-US" dirty="0"/>
              <a:t>Provides configuration for:</a:t>
            </a:r>
          </a:p>
          <a:p>
            <a:pPr marL="285750" lvl="1" indent="-285750">
              <a:buFont typeface="Arial" pitchFamily="34" charset="0"/>
              <a:buChar char="•"/>
            </a:pPr>
            <a:r>
              <a:rPr lang="en-US" dirty="0"/>
              <a:t>Mapping Workday codes to vendor-specific values</a:t>
            </a:r>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23</a:t>
            </a:fld>
            <a:endParaRPr lang="en-US" dirty="0"/>
          </a:p>
        </p:txBody>
      </p:sp>
      <p:sp>
        <p:nvSpPr>
          <p:cNvPr id="8" name="Rectangle 7"/>
          <p:cNvSpPr/>
          <p:nvPr/>
        </p:nvSpPr>
        <p:spPr bwMode="auto">
          <a:xfrm>
            <a:off x="1908048" y="228601"/>
            <a:ext cx="8236875"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Payroll Interface Mapping Configuration</a:t>
            </a:r>
            <a:endParaRPr lang="en-US" sz="3200" dirty="0">
              <a:solidFill>
                <a:schemeClr val="bg1"/>
              </a:solidFill>
            </a:endParaRPr>
          </a:p>
        </p:txBody>
      </p:sp>
    </p:spTree>
    <p:extLst>
      <p:ext uri="{BB962C8B-B14F-4D97-AF65-F5344CB8AC3E}">
        <p14:creationId xmlns:p14="http://schemas.microsoft.com/office/powerpoint/2010/main" val="297405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08047" y="1600200"/>
            <a:ext cx="8236875" cy="923330"/>
          </a:xfrm>
          <a:prstGeom prst="rect">
            <a:avLst/>
          </a:prstGeom>
          <a:noFill/>
        </p:spPr>
        <p:txBody>
          <a:bodyPr wrap="square" rtlCol="0">
            <a:spAutoFit/>
          </a:bodyPr>
          <a:lstStyle>
            <a:defPPr>
              <a:defRPr lang="en-US"/>
            </a:defPPr>
            <a:lvl1pPr>
              <a:buFont typeface="Arial" pitchFamily="34" charset="0"/>
              <a:buChar char="•"/>
              <a:defRPr>
                <a:solidFill>
                  <a:schemeClr val="tx2"/>
                </a:solidFill>
                <a:latin typeface="Georgia" pitchFamily="18" charset="0"/>
              </a:defRPr>
            </a:lvl1pPr>
            <a:lvl2pPr marL="0" lvl="1">
              <a:defRPr>
                <a:solidFill>
                  <a:schemeClr val="tx2"/>
                </a:solidFill>
                <a:latin typeface="Georgia" pitchFamily="18" charset="0"/>
              </a:defRPr>
            </a:lvl2pPr>
          </a:lstStyle>
          <a:p>
            <a:pPr marL="285750" lvl="1" indent="-285750">
              <a:buFont typeface="Arial" pitchFamily="34" charset="0"/>
              <a:buChar char="•"/>
            </a:pPr>
            <a:r>
              <a:rPr lang="en-US" dirty="0"/>
              <a:t>Custom Fields available for extending data</a:t>
            </a:r>
          </a:p>
          <a:p>
            <a:pPr marL="285750" lvl="1" indent="-285750">
              <a:buFont typeface="Arial" pitchFamily="34" charset="0"/>
              <a:buChar char="•"/>
            </a:pPr>
            <a:r>
              <a:rPr lang="en-US" dirty="0"/>
              <a:t>Custom Field Names are user-defined</a:t>
            </a:r>
          </a:p>
          <a:p>
            <a:pPr marL="285750" lvl="1" indent="-285750">
              <a:buFont typeface="Arial" pitchFamily="34" charset="0"/>
              <a:buChar char="•"/>
            </a:pPr>
            <a:r>
              <a:rPr lang="en-US" dirty="0"/>
              <a:t>Insert unlimited number of custom fields</a:t>
            </a:r>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24</a:t>
            </a:fld>
            <a:endParaRPr lang="en-US" dirty="0"/>
          </a:p>
        </p:txBody>
      </p:sp>
      <p:sp>
        <p:nvSpPr>
          <p:cNvPr id="9" name="Rectangle 8"/>
          <p:cNvSpPr/>
          <p:nvPr/>
        </p:nvSpPr>
        <p:spPr bwMode="auto">
          <a:xfrm>
            <a:off x="1908048" y="228601"/>
            <a:ext cx="8236875"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Extending Payroll Interface</a:t>
            </a:r>
            <a:endParaRPr lang="en-US" sz="3200" dirty="0">
              <a:solidFill>
                <a:schemeClr val="bg1"/>
              </a:solidFill>
            </a:endParaRPr>
          </a:p>
        </p:txBody>
      </p:sp>
    </p:spTree>
    <p:extLst>
      <p:ext uri="{BB962C8B-B14F-4D97-AF65-F5344CB8AC3E}">
        <p14:creationId xmlns:p14="http://schemas.microsoft.com/office/powerpoint/2010/main" val="1831008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08047" y="1600200"/>
            <a:ext cx="8236875" cy="3139321"/>
          </a:xfrm>
          <a:prstGeom prst="rect">
            <a:avLst/>
          </a:prstGeom>
          <a:noFill/>
        </p:spPr>
        <p:txBody>
          <a:bodyPr wrap="square" rtlCol="0">
            <a:spAutoFit/>
          </a:bodyPr>
          <a:lstStyle>
            <a:defPPr>
              <a:defRPr lang="en-US"/>
            </a:defPPr>
            <a:lvl1pPr>
              <a:buFont typeface="Arial" pitchFamily="34" charset="0"/>
              <a:buChar char="•"/>
              <a:defRPr>
                <a:solidFill>
                  <a:schemeClr val="tx2"/>
                </a:solidFill>
                <a:latin typeface="Georgia" pitchFamily="18" charset="0"/>
              </a:defRPr>
            </a:lvl1pPr>
            <a:lvl2pPr marL="0" lvl="1">
              <a:defRPr>
                <a:solidFill>
                  <a:schemeClr val="tx2"/>
                </a:solidFill>
                <a:latin typeface="Georgia" pitchFamily="18" charset="0"/>
              </a:defRPr>
            </a:lvl2pPr>
          </a:lstStyle>
          <a:p>
            <a:pPr marL="285750" lvl="1" indent="-285750">
              <a:buFont typeface="Arial" pitchFamily="34" charset="0"/>
              <a:buChar char="•"/>
            </a:pPr>
            <a:r>
              <a:rPr lang="en-US" dirty="0" smtClean="0"/>
              <a:t>Pay Group</a:t>
            </a:r>
          </a:p>
          <a:p>
            <a:pPr marL="285750" lvl="1" indent="-285750">
              <a:buFont typeface="Arial" pitchFamily="34" charset="0"/>
              <a:buChar char="•"/>
            </a:pPr>
            <a:r>
              <a:rPr lang="en-US" dirty="0" smtClean="0"/>
              <a:t>Pay Period Selection Option</a:t>
            </a:r>
          </a:p>
          <a:p>
            <a:pPr marL="285750" lvl="1" indent="-285750">
              <a:buFont typeface="Arial" pitchFamily="34" charset="0"/>
              <a:buChar char="•"/>
            </a:pPr>
            <a:endParaRPr lang="en-US" dirty="0"/>
          </a:p>
          <a:p>
            <a:pPr marL="285750" lvl="1" indent="-285750">
              <a:buFont typeface="Arial" pitchFamily="34" charset="0"/>
              <a:buChar char="•"/>
            </a:pPr>
            <a:r>
              <a:rPr lang="en-US" dirty="0" smtClean="0"/>
              <a:t>Pay Group Members</a:t>
            </a:r>
          </a:p>
          <a:p>
            <a:pPr marL="285750" lvl="1" indent="-285750">
              <a:buFont typeface="Arial" pitchFamily="34" charset="0"/>
              <a:buChar char="•"/>
            </a:pPr>
            <a:r>
              <a:rPr lang="en-US" dirty="0" smtClean="0"/>
              <a:t>Exclude Members/Only Include Members</a:t>
            </a:r>
          </a:p>
          <a:p>
            <a:pPr marL="285750" lvl="1" indent="-285750">
              <a:buFont typeface="Arial" pitchFamily="34" charset="0"/>
              <a:buChar char="•"/>
            </a:pPr>
            <a:endParaRPr lang="en-US" dirty="0"/>
          </a:p>
          <a:p>
            <a:pPr marL="285750" lvl="1" indent="-285750">
              <a:buFont typeface="Arial" pitchFamily="34" charset="0"/>
              <a:buChar char="•"/>
            </a:pPr>
            <a:r>
              <a:rPr lang="en-US" dirty="0" smtClean="0"/>
              <a:t>Last Successful Run</a:t>
            </a:r>
          </a:p>
          <a:p>
            <a:pPr marL="285750" lvl="1" indent="-285750">
              <a:buFont typeface="Arial" pitchFamily="34" charset="0"/>
              <a:buChar char="•"/>
            </a:pPr>
            <a:r>
              <a:rPr lang="en-US" dirty="0" smtClean="0"/>
              <a:t>Basic Staffing Transaction Log Types</a:t>
            </a:r>
          </a:p>
          <a:p>
            <a:pPr marL="285750" lvl="1" indent="-285750">
              <a:buFont typeface="Arial" pitchFamily="34" charset="0"/>
              <a:buChar char="•"/>
            </a:pPr>
            <a:r>
              <a:rPr lang="en-US" dirty="0" smtClean="0"/>
              <a:t>Change Detection</a:t>
            </a:r>
          </a:p>
          <a:p>
            <a:pPr marL="285750" lvl="1" indent="-285750">
              <a:buFont typeface="Arial" pitchFamily="34" charset="0"/>
              <a:buChar char="•"/>
            </a:pPr>
            <a:endParaRPr lang="en-US" dirty="0"/>
          </a:p>
          <a:p>
            <a:pPr marL="285750" lvl="1" indent="-285750">
              <a:buFont typeface="Arial" pitchFamily="34" charset="0"/>
              <a:buChar char="•"/>
            </a:pPr>
            <a:r>
              <a:rPr lang="en-US" dirty="0" smtClean="0"/>
              <a:t>Full Extract With No Diff</a:t>
            </a:r>
            <a:endParaRPr lang="en-US" dirty="0"/>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25</a:t>
            </a:fld>
            <a:endParaRPr lang="en-US" dirty="0"/>
          </a:p>
        </p:txBody>
      </p:sp>
      <p:sp>
        <p:nvSpPr>
          <p:cNvPr id="9" name="Rectangle 8"/>
          <p:cNvSpPr/>
          <p:nvPr/>
        </p:nvSpPr>
        <p:spPr bwMode="auto">
          <a:xfrm>
            <a:off x="1908048" y="228601"/>
            <a:ext cx="8236875"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smtClean="0">
                <a:solidFill>
                  <a:schemeClr val="bg1"/>
                </a:solidFill>
                <a:sym typeface="Arial" pitchFamily="34" charset="0"/>
              </a:rPr>
              <a:t>Payroll Interface Launch Options</a:t>
            </a:r>
            <a:endParaRPr lang="en-US" sz="3200" dirty="0">
              <a:solidFill>
                <a:schemeClr val="bg1"/>
              </a:solidFill>
            </a:endParaRPr>
          </a:p>
        </p:txBody>
      </p:sp>
    </p:spTree>
    <p:extLst>
      <p:ext uri="{BB962C8B-B14F-4D97-AF65-F5344CB8AC3E}">
        <p14:creationId xmlns:p14="http://schemas.microsoft.com/office/powerpoint/2010/main" val="1771646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1780" y="1843392"/>
            <a:ext cx="7402749" cy="2708434"/>
          </a:xfrm>
          <a:noFill/>
        </p:spPr>
        <p:txBody>
          <a:bodyPr wrap="square" rtlCol="0">
            <a:spAutoFit/>
          </a:bodyPr>
          <a:lstStyle/>
          <a:p>
            <a:pPr marL="0"/>
            <a:r>
              <a:rPr lang="en-US" dirty="0">
                <a:latin typeface="Georgia" pitchFamily="18" charset="0"/>
              </a:rPr>
              <a:t>Integration Event Details:</a:t>
            </a:r>
          </a:p>
          <a:p>
            <a:pPr marL="685800" lvl="2"/>
            <a:r>
              <a:rPr lang="en-US" dirty="0">
                <a:latin typeface="Georgia" pitchFamily="18" charset="0"/>
              </a:rPr>
              <a:t>Output Files tab that contains source file, data audit and diagnostic tools</a:t>
            </a:r>
          </a:p>
          <a:p>
            <a:pPr marL="685800" lvl="2"/>
            <a:r>
              <a:rPr lang="en-US" dirty="0">
                <a:latin typeface="Georgia" pitchFamily="18" charset="0"/>
              </a:rPr>
              <a:t>Launch parameters</a:t>
            </a:r>
          </a:p>
          <a:p>
            <a:pPr marL="685800" lvl="2"/>
            <a:r>
              <a:rPr lang="en-US" dirty="0">
                <a:latin typeface="Georgia" pitchFamily="18" charset="0"/>
              </a:rPr>
              <a:t>Messages – informational and warning/errors</a:t>
            </a:r>
          </a:p>
          <a:p>
            <a:pPr marL="285750" lvl="1">
              <a:buChar char="•"/>
            </a:pPr>
            <a:endParaRPr lang="en-US" dirty="0">
              <a:latin typeface="Georgia" pitchFamily="18" charset="0"/>
            </a:endParaRPr>
          </a:p>
          <a:p>
            <a:pPr marL="285750" lvl="1">
              <a:buChar char="•"/>
            </a:pPr>
            <a:endParaRPr lang="en-US" dirty="0">
              <a:latin typeface="Georgia" pitchFamily="18" charset="0"/>
            </a:endParaRPr>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26</a:t>
            </a:fld>
            <a:endParaRPr lang="en-US" dirty="0"/>
          </a:p>
        </p:txBody>
      </p:sp>
      <p:sp>
        <p:nvSpPr>
          <p:cNvPr id="8" name="Rectangle 7"/>
          <p:cNvSpPr/>
          <p:nvPr/>
        </p:nvSpPr>
        <p:spPr bwMode="auto">
          <a:xfrm>
            <a:off x="1871780" y="228601"/>
            <a:ext cx="8446337"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Payroll Event Information</a:t>
            </a:r>
            <a:endParaRPr lang="en-US" sz="3200" dirty="0">
              <a:solidFill>
                <a:schemeClr val="bg1"/>
              </a:solidFill>
            </a:endParaRPr>
          </a:p>
        </p:txBody>
      </p:sp>
    </p:spTree>
    <p:extLst>
      <p:ext uri="{BB962C8B-B14F-4D97-AF65-F5344CB8AC3E}">
        <p14:creationId xmlns:p14="http://schemas.microsoft.com/office/powerpoint/2010/main" val="270395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600200"/>
            <a:ext cx="8489315" cy="2523768"/>
          </a:xfrm>
          <a:noFill/>
        </p:spPr>
        <p:txBody>
          <a:bodyPr vert="horz" wrap="square" lIns="91440" tIns="45720" rIns="91440" bIns="45720" rtlCol="0">
            <a:spAutoFit/>
          </a:bodyPr>
          <a:lstStyle/>
          <a:p>
            <a:pPr marL="0"/>
            <a:r>
              <a:rPr lang="en-US" dirty="0">
                <a:latin typeface="Georgia" pitchFamily="18" charset="0"/>
              </a:rPr>
              <a:t>Recap of integration data</a:t>
            </a:r>
          </a:p>
          <a:p>
            <a:pPr marL="0"/>
            <a:r>
              <a:rPr lang="en-US" dirty="0">
                <a:latin typeface="Georgia" pitchFamily="18" charset="0"/>
              </a:rPr>
              <a:t>Includes employees with changes</a:t>
            </a:r>
          </a:p>
          <a:p>
            <a:pPr marL="0"/>
            <a:r>
              <a:rPr lang="en-US" dirty="0">
                <a:latin typeface="Georgia" pitchFamily="18" charset="0"/>
              </a:rPr>
              <a:t>Changed employee data is highlighted </a:t>
            </a:r>
          </a:p>
          <a:p>
            <a:pPr marL="0"/>
            <a:r>
              <a:rPr lang="en-US" dirty="0">
                <a:latin typeface="Georgia" pitchFamily="18" charset="0"/>
              </a:rPr>
              <a:t>Includes only data configured to be included in integration file</a:t>
            </a:r>
          </a:p>
          <a:p>
            <a:pPr marL="0"/>
            <a:r>
              <a:rPr lang="en-US" dirty="0">
                <a:latin typeface="Georgia" pitchFamily="18" charset="0"/>
              </a:rPr>
              <a:t>Designed to be a reconciliation tool</a:t>
            </a:r>
          </a:p>
          <a:p>
            <a:pPr marL="0"/>
            <a:r>
              <a:rPr lang="en-US" dirty="0">
                <a:latin typeface="Georgia" pitchFamily="18" charset="0"/>
              </a:rPr>
              <a:t>Places auditing into the hands of the functional user</a:t>
            </a:r>
          </a:p>
        </p:txBody>
      </p:sp>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27</a:t>
            </a:fld>
            <a:endParaRPr lang="en-US" dirty="0"/>
          </a:p>
        </p:txBody>
      </p:sp>
      <p:sp>
        <p:nvSpPr>
          <p:cNvPr id="8" name="Rectangle 7"/>
          <p:cNvSpPr/>
          <p:nvPr/>
        </p:nvSpPr>
        <p:spPr bwMode="auto">
          <a:xfrm>
            <a:off x="1871779" y="304801"/>
            <a:ext cx="8446337"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Payroll Interface Audit Files</a:t>
            </a:r>
          </a:p>
        </p:txBody>
      </p:sp>
    </p:spTree>
    <p:extLst>
      <p:ext uri="{BB962C8B-B14F-4D97-AF65-F5344CB8AC3E}">
        <p14:creationId xmlns:p14="http://schemas.microsoft.com/office/powerpoint/2010/main" val="3983946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28</a:t>
            </a:fld>
            <a:endParaRPr lang="en-US" dirty="0"/>
          </a:p>
        </p:txBody>
      </p:sp>
      <p:sp>
        <p:nvSpPr>
          <p:cNvPr id="10" name="Rectangle 9"/>
          <p:cNvSpPr/>
          <p:nvPr/>
        </p:nvSpPr>
        <p:spPr bwMode="auto">
          <a:xfrm>
            <a:off x="1871779" y="304802"/>
            <a:ext cx="8415221" cy="609599"/>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Data Change Audit Sample</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242" y="1250374"/>
            <a:ext cx="8422148" cy="327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388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a:xfrm>
            <a:off x="10072896" y="6397965"/>
            <a:ext cx="153888" cy="153888"/>
          </a:xfrm>
        </p:spPr>
        <p:txBody>
          <a:bodyPr/>
          <a:lstStyle/>
          <a:p>
            <a:pPr>
              <a:defRPr/>
            </a:pPr>
            <a:fld id="{446C9BED-6FD4-4BA4-B6B0-4A26058AC9EF}" type="slidenum">
              <a:rPr lang="en-US" smtClean="0"/>
              <a:pPr>
                <a:defRPr/>
              </a:pPr>
              <a:t>29</a:t>
            </a:fld>
            <a:endParaRPr lang="en-US" dirty="0"/>
          </a:p>
        </p:txBody>
      </p:sp>
      <p:sp>
        <p:nvSpPr>
          <p:cNvPr id="8" name="Rectangle 7"/>
          <p:cNvSpPr/>
          <p:nvPr/>
        </p:nvSpPr>
        <p:spPr bwMode="auto">
          <a:xfrm>
            <a:off x="1871779" y="304802"/>
            <a:ext cx="8415221" cy="609599"/>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Diagnostic Audit Sample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778" y="1219200"/>
            <a:ext cx="8415221" cy="289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93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Agenda</a:t>
            </a:r>
            <a:endParaRPr lang="en-US" dirty="0"/>
          </a:p>
        </p:txBody>
      </p:sp>
      <p:sp>
        <p:nvSpPr>
          <p:cNvPr id="3" name="Title 2"/>
          <p:cNvSpPr>
            <a:spLocks noGrp="1"/>
          </p:cNvSpPr>
          <p:nvPr>
            <p:ph type="title"/>
          </p:nvPr>
        </p:nvSpPr>
        <p:spPr/>
        <p:txBody>
          <a:bodyPr/>
          <a:lstStyle/>
          <a:p>
            <a:r>
              <a:rPr lang="en-US" dirty="0" smtClean="0"/>
              <a:t>Cloud Connect for Third-Party Payroll Training</a:t>
            </a:r>
            <a:endParaRPr lang="en-US" dirty="0"/>
          </a:p>
        </p:txBody>
      </p:sp>
      <p:sp>
        <p:nvSpPr>
          <p:cNvPr id="4" name="Text Placeholder 3"/>
          <p:cNvSpPr>
            <a:spLocks noGrp="1"/>
          </p:cNvSpPr>
          <p:nvPr>
            <p:ph type="body" sz="quarter" idx="14"/>
          </p:nvPr>
        </p:nvSpPr>
        <p:spPr>
          <a:xfrm>
            <a:off x="493484" y="1421702"/>
            <a:ext cx="8388000" cy="4716451"/>
          </a:xfrm>
        </p:spPr>
        <p:txBody>
          <a:bodyPr>
            <a:normAutofit/>
          </a:bodyPr>
          <a:lstStyle/>
          <a:p>
            <a:pPr marL="0" indent="0">
              <a:buNone/>
            </a:pPr>
            <a:r>
              <a:rPr lang="en-US" b="1" dirty="0" smtClean="0"/>
              <a:t>Day 1</a:t>
            </a:r>
            <a:br>
              <a:rPr lang="en-US" b="1" dirty="0" smtClean="0"/>
            </a:br>
            <a:r>
              <a:rPr lang="en-US" b="1" dirty="0" smtClean="0"/>
              <a:t>Overview</a:t>
            </a:r>
            <a:br>
              <a:rPr lang="en-US" b="1" dirty="0" smtClean="0"/>
            </a:br>
            <a:r>
              <a:rPr lang="en-US" b="1" dirty="0" smtClean="0"/>
              <a:t>Payroll Interface Setup</a:t>
            </a:r>
            <a:br>
              <a:rPr lang="en-US" b="1" dirty="0" smtClean="0"/>
            </a:br>
            <a:r>
              <a:rPr lang="en-US" b="1" dirty="0" smtClean="0"/>
              <a:t>Payroll Interface Example</a:t>
            </a:r>
          </a:p>
          <a:p>
            <a:pPr marL="0" indent="0">
              <a:buNone/>
            </a:pPr>
            <a:r>
              <a:rPr lang="en-US" dirty="0" smtClean="0"/>
              <a:t>Day 2</a:t>
            </a:r>
            <a:br>
              <a:rPr lang="en-US" dirty="0" smtClean="0"/>
            </a:br>
            <a:r>
              <a:rPr lang="en-US" dirty="0" smtClean="0"/>
              <a:t>Staffing Events &amp; Change Detection</a:t>
            </a:r>
            <a:br>
              <a:rPr lang="en-US" dirty="0" smtClean="0"/>
            </a:br>
            <a:r>
              <a:rPr lang="en-US" dirty="0" smtClean="0"/>
              <a:t>Functional Changes &amp; PI</a:t>
            </a:r>
          </a:p>
          <a:p>
            <a:pPr marL="0" indent="0">
              <a:buNone/>
            </a:pPr>
            <a:r>
              <a:rPr lang="en-US" dirty="0" smtClean="0"/>
              <a:t>Day 3</a:t>
            </a:r>
            <a:br>
              <a:rPr lang="en-US" dirty="0" smtClean="0"/>
            </a:br>
            <a:r>
              <a:rPr lang="en-US" dirty="0" smtClean="0"/>
              <a:t>Payroll Effective Change Interface (PECI)</a:t>
            </a:r>
            <a:br>
              <a:rPr lang="en-US" dirty="0" smtClean="0"/>
            </a:br>
            <a:r>
              <a:rPr lang="en-US" dirty="0" smtClean="0"/>
              <a:t>Functional Changes &amp; PECI</a:t>
            </a:r>
          </a:p>
          <a:p>
            <a:pPr marL="0" indent="0">
              <a:buNone/>
            </a:pPr>
            <a:r>
              <a:rPr lang="en-US" dirty="0" smtClean="0"/>
              <a:t>Day 4 / Day 5 (if needed)</a:t>
            </a:r>
            <a:br>
              <a:rPr lang="en-US" dirty="0" smtClean="0"/>
            </a:br>
            <a:r>
              <a:rPr lang="en-US" dirty="0" smtClean="0"/>
              <a:t>Comparing PI to PECI</a:t>
            </a:r>
            <a:br>
              <a:rPr lang="en-US" dirty="0" smtClean="0"/>
            </a:br>
            <a:r>
              <a:rPr lang="en-US" dirty="0" smtClean="0"/>
              <a:t>Transformation &amp; Delivery</a:t>
            </a:r>
            <a:br>
              <a:rPr lang="en-US" dirty="0" smtClean="0"/>
            </a:br>
            <a:r>
              <a:rPr lang="en-US" dirty="0" smtClean="0"/>
              <a:t>Wrap </a:t>
            </a:r>
            <a:r>
              <a:rPr lang="en-US" dirty="0" smtClean="0"/>
              <a:t>Up</a:t>
            </a:r>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3</a:t>
            </a:fld>
            <a:endParaRPr lang="en-GB" dirty="0"/>
          </a:p>
        </p:txBody>
      </p:sp>
    </p:spTree>
    <p:extLst>
      <p:ext uri="{BB962C8B-B14F-4D97-AF65-F5344CB8AC3E}">
        <p14:creationId xmlns:p14="http://schemas.microsoft.com/office/powerpoint/2010/main" val="321306033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Day </a:t>
            </a:r>
            <a:r>
              <a:rPr lang="en-US" sz="2400" kern="0" smtClean="0">
                <a:solidFill>
                  <a:srgbClr val="000000"/>
                </a:solidFill>
                <a:latin typeface="Georgia"/>
              </a:rPr>
              <a:t>1 Activities &amp; Questions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2023791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O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77509" y="4709125"/>
            <a:ext cx="3951056" cy="742413"/>
          </a:xfrm>
          <a:prstGeom prst="rect">
            <a:avLst/>
          </a:prstGeom>
        </p:spPr>
      </p:pic>
      <p:sp>
        <p:nvSpPr>
          <p:cNvPr id="6" name="USOC_Text"/>
          <p:cNvSpPr txBox="1">
            <a:spLocks/>
          </p:cNvSpPr>
          <p:nvPr/>
        </p:nvSpPr>
        <p:spPr bwMode="gray">
          <a:xfrm>
            <a:off x="477509" y="5498090"/>
            <a:ext cx="7079737"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smtClean="0">
                <a:solidFill>
                  <a:schemeClr val="tx1"/>
                </a:solidFill>
              </a:rPr>
              <a:t>Deloitte refers to one or more of Deloitte </a:t>
            </a:r>
            <a:r>
              <a:rPr lang="en-US" sz="700" noProof="1" smtClean="0">
                <a:solidFill>
                  <a:schemeClr val="tx1"/>
                </a:solidFill>
              </a:rPr>
              <a:t>Touche</a:t>
            </a:r>
            <a:r>
              <a:rPr lang="en-US" sz="700" dirty="0" smtClean="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smtClean="0">
                <a:solidFill>
                  <a:schemeClr val="tx1"/>
                </a:solidFill>
                <a:hlinkClick r:id="rId3"/>
              </a:rPr>
              <a:t>www.deloitte.com/about</a:t>
            </a:r>
            <a:r>
              <a:rPr lang="en-US" sz="700" dirty="0" smtClean="0">
                <a:solidFill>
                  <a:schemeClr val="tx1"/>
                </a:solidFill>
              </a:rPr>
              <a:t> for a detailed description of DTTL and its member firms. Please see </a:t>
            </a:r>
            <a:r>
              <a:rPr lang="en-US" sz="700" dirty="0" smtClean="0">
                <a:solidFill>
                  <a:schemeClr val="tx1"/>
                </a:solidFill>
                <a:hlinkClick r:id="rId4"/>
              </a:rPr>
              <a:t>www.deloitte.com/us/about</a:t>
            </a:r>
            <a:r>
              <a:rPr lang="en-US" sz="700" dirty="0" smtClean="0">
                <a:solidFill>
                  <a:schemeClr val="tx1"/>
                </a:solidFill>
              </a:rPr>
              <a:t> for a detailed description of the legal structure of Deloitte LLP and its subsidiaries. Certain services may not be available to attest clients under the rules and regulations of public accounting.</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a:t>
            </a:r>
            <a:r>
              <a:rPr lang="en-US" sz="700" smtClean="0">
                <a:solidFill>
                  <a:schemeClr val="tx1"/>
                </a:solidFill>
              </a:rPr>
              <a:t>© 2016 </a:t>
            </a:r>
            <a:r>
              <a:rPr lang="en-US" sz="700" dirty="0" smtClean="0">
                <a:solidFill>
                  <a:schemeClr val="tx1"/>
                </a:solidFill>
              </a:rPr>
              <a:t>Deloitte Development LLC. All rights reserved.</a:t>
            </a:r>
            <a:br>
              <a:rPr lang="en-US" sz="700" dirty="0" smtClean="0">
                <a:solidFill>
                  <a:schemeClr val="tx1"/>
                </a:solidFill>
              </a:rPr>
            </a:br>
            <a:r>
              <a:rPr lang="en-US" sz="700" dirty="0" smtClean="0">
                <a:solidFill>
                  <a:schemeClr val="tx1"/>
                </a:solidFill>
              </a:rPr>
              <a:t>36 USC 220506</a:t>
            </a:r>
            <a:br>
              <a:rPr lang="en-US" sz="700" dirty="0" smtClean="0">
                <a:solidFill>
                  <a:schemeClr val="tx1"/>
                </a:solidFill>
              </a:rPr>
            </a:br>
            <a:r>
              <a:rPr lang="en-US" sz="700" dirty="0" smtClean="0">
                <a:solidFill>
                  <a:schemeClr val="tx1"/>
                </a:solidFill>
              </a:rPr>
              <a:t>Member of Deloitte Touche Tohmatsu Limited</a:t>
            </a:r>
            <a:endParaRPr lang="en-US" sz="700" dirty="0">
              <a:solidFill>
                <a:schemeClr val="tx1"/>
              </a:solidFill>
            </a:endParaRPr>
          </a:p>
        </p:txBody>
      </p:sp>
    </p:spTree>
    <p:extLst>
      <p:ext uri="{BB962C8B-B14F-4D97-AF65-F5344CB8AC3E}">
        <p14:creationId xmlns:p14="http://schemas.microsoft.com/office/powerpoint/2010/main" val="149280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93484" y="937060"/>
            <a:ext cx="11184000" cy="969282"/>
          </a:xfrm>
        </p:spPr>
        <p:txBody>
          <a:bodyPr>
            <a:normAutofit/>
          </a:bodyPr>
          <a:lstStyle/>
          <a:p>
            <a:r>
              <a:rPr lang="en-US" dirty="0" smtClean="0"/>
              <a:t>Schedule</a:t>
            </a:r>
            <a:endParaRPr lang="en-US" dirty="0"/>
          </a:p>
        </p:txBody>
      </p:sp>
      <p:sp>
        <p:nvSpPr>
          <p:cNvPr id="3" name="Title 2"/>
          <p:cNvSpPr>
            <a:spLocks noGrp="1"/>
          </p:cNvSpPr>
          <p:nvPr>
            <p:ph type="title"/>
          </p:nvPr>
        </p:nvSpPr>
        <p:spPr/>
        <p:txBody>
          <a:bodyPr/>
          <a:lstStyle/>
          <a:p>
            <a:r>
              <a:rPr lang="en-US" dirty="0" smtClean="0"/>
              <a:t>Class Overview</a:t>
            </a:r>
            <a:endParaRPr lang="en-US" dirty="0"/>
          </a:p>
        </p:txBody>
      </p:sp>
      <p:sp>
        <p:nvSpPr>
          <p:cNvPr id="4" name="Text Placeholder 3"/>
          <p:cNvSpPr>
            <a:spLocks noGrp="1"/>
          </p:cNvSpPr>
          <p:nvPr>
            <p:ph type="body" sz="quarter" idx="14"/>
          </p:nvPr>
        </p:nvSpPr>
        <p:spPr>
          <a:xfrm>
            <a:off x="493484" y="1421701"/>
            <a:ext cx="8388000" cy="1759243"/>
          </a:xfrm>
        </p:spPr>
        <p:txBody>
          <a:bodyPr>
            <a:normAutofit/>
          </a:bodyPr>
          <a:lstStyle/>
          <a:p>
            <a:r>
              <a:rPr lang="en-US" dirty="0" smtClean="0"/>
              <a:t>4 hours reserved</a:t>
            </a:r>
          </a:p>
          <a:p>
            <a:r>
              <a:rPr lang="en-US" dirty="0" smtClean="0"/>
              <a:t>2 – 3 hours Daily Discussion of Payroll Interface</a:t>
            </a:r>
          </a:p>
          <a:p>
            <a:r>
              <a:rPr lang="en-US" dirty="0" smtClean="0"/>
              <a:t>Remainder of time for questions and tenant “homework”</a:t>
            </a:r>
          </a:p>
          <a:p>
            <a:r>
              <a:rPr lang="en-US" dirty="0" smtClean="0"/>
              <a:t>10 minute break about halfway through each day</a:t>
            </a:r>
          </a:p>
          <a:p>
            <a:endParaRPr lang="en-US" dirty="0" smtClean="0"/>
          </a:p>
          <a:p>
            <a:pPr marL="0" indent="0">
              <a:buNone/>
            </a:pPr>
            <a:endParaRPr lang="en-US" dirty="0" smtClean="0"/>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4</a:t>
            </a:fld>
            <a:endParaRPr lang="en-GB" dirty="0"/>
          </a:p>
        </p:txBody>
      </p:sp>
      <p:sp>
        <p:nvSpPr>
          <p:cNvPr id="7" name="Text Placeholder 1"/>
          <p:cNvSpPr txBox="1">
            <a:spLocks/>
          </p:cNvSpPr>
          <p:nvPr/>
        </p:nvSpPr>
        <p:spPr>
          <a:xfrm>
            <a:off x="493484" y="3672447"/>
            <a:ext cx="11184000" cy="969282"/>
          </a:xfrm>
          <a:prstGeom prst="rect">
            <a:avLst/>
          </a:prstGeom>
        </p:spPr>
        <p:txBody>
          <a:bodyPr vert="horz" lIns="0" tIns="0" rIns="0" bIns="0" rtlCol="0">
            <a:normAutofit/>
          </a:bodyPr>
          <a:lstStyle>
            <a:lvl1pPr marL="0" indent="0" algn="l" defTabSz="914400" rtl="0" eaLnBrk="1" latinLnBrk="0" hangingPunct="1">
              <a:spcBef>
                <a:spcPts val="1200"/>
              </a:spcBef>
              <a:buFont typeface="Arial" pitchFamily="34" charset="0"/>
              <a:buNone/>
              <a:defRPr sz="3000" b="0" kern="1200">
                <a:solidFill>
                  <a:srgbClr val="575757"/>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Class Requirements</a:t>
            </a:r>
            <a:endParaRPr lang="en-US" dirty="0"/>
          </a:p>
        </p:txBody>
      </p:sp>
      <p:sp>
        <p:nvSpPr>
          <p:cNvPr id="8" name="Text Placeholder 3"/>
          <p:cNvSpPr txBox="1">
            <a:spLocks/>
          </p:cNvSpPr>
          <p:nvPr/>
        </p:nvSpPr>
        <p:spPr>
          <a:xfrm>
            <a:off x="493484" y="4257714"/>
            <a:ext cx="8388000" cy="2465401"/>
          </a:xfrm>
          <a:prstGeom prst="rect">
            <a:avLst/>
          </a:prstGeom>
        </p:spPr>
        <p:txBody>
          <a:bodyPr vert="horz" lIns="0" tIns="0" rIns="0" bIns="0" rtlCol="0">
            <a:normAutofit/>
          </a:bodyPr>
          <a:lst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Login access to a Workday tenant</a:t>
            </a:r>
          </a:p>
          <a:p>
            <a:r>
              <a:rPr lang="en-US" dirty="0" smtClean="0"/>
              <a:t>A working version of Workday Studio is recommended</a:t>
            </a:r>
          </a:p>
          <a:p>
            <a:r>
              <a:rPr lang="en-US" dirty="0" smtClean="0"/>
              <a:t>Access to an XSLT editor will be helpful (Oxygen)</a:t>
            </a:r>
          </a:p>
          <a:p>
            <a:r>
              <a:rPr lang="en-US" dirty="0" smtClean="0"/>
              <a:t>Ask Questions!!!</a:t>
            </a:r>
          </a:p>
          <a:p>
            <a:pPr marL="0" indent="0">
              <a:buFont typeface="Arial" pitchFamily="34" charset="0"/>
              <a:buNone/>
            </a:pPr>
            <a:endParaRPr lang="en-US" dirty="0" smtClean="0"/>
          </a:p>
          <a:p>
            <a:endParaRPr lang="en-US" dirty="0" smtClean="0"/>
          </a:p>
        </p:txBody>
      </p:sp>
    </p:spTree>
    <p:extLst>
      <p:ext uri="{BB962C8B-B14F-4D97-AF65-F5344CB8AC3E}">
        <p14:creationId xmlns:p14="http://schemas.microsoft.com/office/powerpoint/2010/main" val="9145820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Workday Payroll Interface Overview</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21941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240" y="1154482"/>
            <a:ext cx="8382000" cy="5395883"/>
          </a:xfrm>
        </p:spPr>
        <p:txBody>
          <a:bodyPr>
            <a:noAutofit/>
          </a:bodyPr>
          <a:lstStyle/>
          <a:p>
            <a:r>
              <a:rPr lang="en-US" dirty="0">
                <a:latin typeface="Georgia" pitchFamily="18" charset="0"/>
              </a:rPr>
              <a:t>Payroll Interface Common Output File (PICOF</a:t>
            </a:r>
            <a:r>
              <a:rPr lang="en-US" dirty="0" smtClean="0">
                <a:latin typeface="Georgia" pitchFamily="18" charset="0"/>
              </a:rPr>
              <a:t>) or Payroll Effective Change Interface (PECI)</a:t>
            </a:r>
            <a:endParaRPr lang="en-US" dirty="0">
              <a:latin typeface="Georgia" pitchFamily="18" charset="0"/>
            </a:endParaRPr>
          </a:p>
          <a:p>
            <a:r>
              <a:rPr lang="en-US" dirty="0">
                <a:latin typeface="Georgia" pitchFamily="18" charset="0"/>
              </a:rPr>
              <a:t>Foundation for all payroll integrations</a:t>
            </a:r>
          </a:p>
          <a:p>
            <a:r>
              <a:rPr lang="en-US" dirty="0">
                <a:latin typeface="Georgia" pitchFamily="18" charset="0"/>
              </a:rPr>
              <a:t>Highly configurable template</a:t>
            </a:r>
          </a:p>
          <a:p>
            <a:r>
              <a:rPr lang="en-US" dirty="0">
                <a:latin typeface="Georgia" pitchFamily="18" charset="0"/>
              </a:rPr>
              <a:t>Built-in change detection capabilities</a:t>
            </a:r>
          </a:p>
          <a:p>
            <a:pPr lvl="1"/>
            <a:r>
              <a:rPr lang="en-US" sz="1400" dirty="0">
                <a:latin typeface="Georgia" pitchFamily="18" charset="0"/>
              </a:rPr>
              <a:t>Transaction log</a:t>
            </a:r>
          </a:p>
          <a:p>
            <a:pPr lvl="1"/>
            <a:r>
              <a:rPr lang="en-US" sz="1400" dirty="0">
                <a:latin typeface="Georgia" pitchFamily="18" charset="0"/>
              </a:rPr>
              <a:t>Field-level data changes</a:t>
            </a:r>
          </a:p>
          <a:p>
            <a:pPr lvl="1"/>
            <a:r>
              <a:rPr lang="en-US" sz="1400" dirty="0">
                <a:latin typeface="Georgia" pitchFamily="18" charset="0"/>
              </a:rPr>
              <a:t>Staffing events</a:t>
            </a:r>
            <a:endParaRPr lang="en-US" dirty="0">
              <a:latin typeface="Georgia" pitchFamily="18" charset="0"/>
            </a:endParaRPr>
          </a:p>
          <a:p>
            <a:r>
              <a:rPr lang="en-US" dirty="0">
                <a:latin typeface="Georgia" pitchFamily="18" charset="0"/>
              </a:rPr>
              <a:t>Output options</a:t>
            </a:r>
          </a:p>
          <a:p>
            <a:pPr marL="685800" lvl="2">
              <a:lnSpc>
                <a:spcPct val="110000"/>
              </a:lnSpc>
            </a:pPr>
            <a:r>
              <a:rPr lang="en-IE" sz="1400" dirty="0">
                <a:latin typeface="Georgia" pitchFamily="18" charset="0"/>
              </a:rPr>
              <a:t>Field inclusion rules </a:t>
            </a:r>
          </a:p>
          <a:p>
            <a:pPr marL="685800" lvl="2">
              <a:lnSpc>
                <a:spcPct val="110000"/>
              </a:lnSpc>
            </a:pPr>
            <a:r>
              <a:rPr lang="en-IE" sz="1400" dirty="0">
                <a:latin typeface="Georgia" pitchFamily="18" charset="0"/>
              </a:rPr>
              <a:t>Mapping for data elements</a:t>
            </a:r>
          </a:p>
          <a:p>
            <a:pPr marL="685800" lvl="2">
              <a:lnSpc>
                <a:spcPct val="110000"/>
              </a:lnSpc>
            </a:pPr>
            <a:r>
              <a:rPr lang="en-IE" sz="1400" dirty="0">
                <a:latin typeface="Georgia" pitchFamily="18" charset="0"/>
              </a:rPr>
              <a:t>XML or multi-record CSV formats</a:t>
            </a:r>
          </a:p>
          <a:p>
            <a:pPr marL="685800" lvl="2">
              <a:lnSpc>
                <a:spcPct val="110000"/>
              </a:lnSpc>
            </a:pPr>
            <a:r>
              <a:rPr lang="en-IE" sz="1400" dirty="0">
                <a:latin typeface="Georgia" pitchFamily="18" charset="0"/>
              </a:rPr>
              <a:t>Starting point for Custom Studio Integration</a:t>
            </a:r>
          </a:p>
          <a:p>
            <a:r>
              <a:rPr lang="en-IE" dirty="0">
                <a:latin typeface="Georgia" pitchFamily="18" charset="0"/>
              </a:rPr>
              <a:t>Standard audit reports</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sp>
        <p:nvSpPr>
          <p:cNvPr id="7" name="Slide Number Placeholder 4"/>
          <p:cNvSpPr txBox="1">
            <a:spLocks/>
          </p:cNvSpPr>
          <p:nvPr/>
        </p:nvSpPr>
        <p:spPr bwMode="white">
          <a:xfrm>
            <a:off x="10225296" y="65503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algn="ctr" eaLnBrk="0" fontAlgn="base" hangingPunct="0">
              <a:spcBef>
                <a:spcPct val="0"/>
              </a:spcBef>
              <a:spcAft>
                <a:spcPct val="0"/>
              </a:spcAft>
              <a:defRPr/>
            </a:pPr>
            <a:fld id="{446C9BED-6FD4-4BA4-B6B0-4A26058AC9EF}" type="slidenum">
              <a:rPr lang="en-US" sz="1000" b="1">
                <a:solidFill>
                  <a:schemeClr val="bg1"/>
                </a:solidFill>
                <a:latin typeface="Calibri" pitchFamily="34" charset="0"/>
                <a:cs typeface="Calibri" pitchFamily="34" charset="0"/>
              </a:rPr>
              <a:pPr algn="ctr" eaLnBrk="0" fontAlgn="base" hangingPunct="0">
                <a:spcBef>
                  <a:spcPct val="0"/>
                </a:spcBef>
                <a:spcAft>
                  <a:spcPct val="0"/>
                </a:spcAft>
                <a:defRPr/>
              </a:pPr>
              <a:t>6</a:t>
            </a:fld>
            <a:endParaRPr lang="en-US" sz="1000" b="1" dirty="0">
              <a:solidFill>
                <a:schemeClr val="bg1"/>
              </a:solidFill>
              <a:latin typeface="Calibri" pitchFamily="34" charset="0"/>
              <a:cs typeface="Calibri" pitchFamily="34" charset="0"/>
            </a:endParaRPr>
          </a:p>
        </p:txBody>
      </p:sp>
      <p:sp>
        <p:nvSpPr>
          <p:cNvPr id="8" name="Rectangle 7"/>
          <p:cNvSpPr/>
          <p:nvPr/>
        </p:nvSpPr>
        <p:spPr bwMode="auto">
          <a:xfrm>
            <a:off x="1920240" y="215632"/>
            <a:ext cx="8519904" cy="854412"/>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What</a:t>
            </a:r>
            <a:r>
              <a:rPr lang="en-US" sz="3200" dirty="0">
                <a:solidFill>
                  <a:schemeClr val="bg1"/>
                </a:solidFill>
              </a:rPr>
              <a:t> is Workday Payroll Interface?</a:t>
            </a:r>
          </a:p>
        </p:txBody>
      </p:sp>
    </p:spTree>
    <p:extLst>
      <p:ext uri="{BB962C8B-B14F-4D97-AF65-F5344CB8AC3E}">
        <p14:creationId xmlns:p14="http://schemas.microsoft.com/office/powerpoint/2010/main" val="3587326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81200" y="228600"/>
            <a:ext cx="8229600" cy="1036638"/>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a:t>
            </a:r>
            <a:r>
              <a:rPr lang="en-US" sz="3200" dirty="0">
                <a:solidFill>
                  <a:srgbClr val="FFFFFF"/>
                </a:solidFill>
                <a:latin typeface="Calibri" pitchFamily="34" charset="0"/>
                <a:cs typeface="Calibri" pitchFamily="34" charset="0"/>
              </a:rPr>
              <a:t>Configuration Element Definitions</a:t>
            </a:r>
          </a:p>
        </p:txBody>
      </p:sp>
      <p:sp>
        <p:nvSpPr>
          <p:cNvPr id="2051" name="TextBox 3"/>
          <p:cNvSpPr txBox="1">
            <a:spLocks noChangeArrowheads="1"/>
          </p:cNvSpPr>
          <p:nvPr/>
        </p:nvSpPr>
        <p:spPr bwMode="auto">
          <a:xfrm>
            <a:off x="1981200" y="1143001"/>
            <a:ext cx="8229600"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defRPr>
            </a:lvl1pPr>
            <a:lvl2pPr>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endParaRPr lang="en-US" b="1">
              <a:solidFill>
                <a:schemeClr val="tx2"/>
              </a:solidFill>
            </a:endParaRPr>
          </a:p>
          <a:p>
            <a:pPr lvl="1"/>
            <a:r>
              <a:rPr lang="en-US" b="1">
                <a:solidFill>
                  <a:schemeClr val="tx2"/>
                </a:solidFill>
                <a:cs typeface="Calibri" pitchFamily="34" charset="0"/>
              </a:rPr>
              <a:t>Payroll Company  </a:t>
            </a:r>
            <a:r>
              <a:rPr lang="en-US" sz="1600" b="1">
                <a:solidFill>
                  <a:schemeClr val="tx2"/>
                </a:solidFill>
                <a:cs typeface="Calibri" pitchFamily="34" charset="0"/>
              </a:rPr>
              <a:t>		</a:t>
            </a:r>
            <a:endParaRPr lang="en-US" sz="1600" b="1" i="1">
              <a:solidFill>
                <a:schemeClr val="tx2"/>
              </a:solidFill>
              <a:cs typeface="Calibri" pitchFamily="34" charset="0"/>
            </a:endParaRPr>
          </a:p>
          <a:p>
            <a:pPr lvl="1">
              <a:buFont typeface="Arial" charset="0"/>
              <a:buChar char="•"/>
            </a:pPr>
            <a:endParaRPr lang="en-US" sz="1600">
              <a:solidFill>
                <a:schemeClr val="tx2"/>
              </a:solidFill>
              <a:cs typeface="Calibri" pitchFamily="34" charset="0"/>
            </a:endParaRPr>
          </a:p>
          <a:p>
            <a:pPr lvl="1"/>
            <a:endParaRPr lang="en-US" sz="1600" b="1" u="sng">
              <a:solidFill>
                <a:schemeClr val="tx2"/>
              </a:solidFill>
              <a:cs typeface="Calibri" pitchFamily="34" charset="0"/>
            </a:endParaRPr>
          </a:p>
          <a:p>
            <a:pPr lvl="1"/>
            <a:endParaRPr lang="en-US" sz="1600" b="1" u="sng">
              <a:solidFill>
                <a:schemeClr val="tx2"/>
              </a:solidFill>
              <a:cs typeface="Calibri" pitchFamily="34" charset="0"/>
            </a:endParaRPr>
          </a:p>
          <a:p>
            <a:pPr lvl="1"/>
            <a:endParaRPr lang="en-US" sz="1600" b="1">
              <a:solidFill>
                <a:schemeClr val="tx2"/>
              </a:solidFill>
              <a:cs typeface="Calibri" pitchFamily="34" charset="0"/>
            </a:endParaRPr>
          </a:p>
          <a:p>
            <a:pPr lvl="1"/>
            <a:endParaRPr lang="en-US" b="1">
              <a:solidFill>
                <a:schemeClr val="tx2"/>
              </a:solidFill>
              <a:cs typeface="Calibri" pitchFamily="34" charset="0"/>
            </a:endParaRPr>
          </a:p>
          <a:p>
            <a:pPr lvl="1"/>
            <a:r>
              <a:rPr lang="en-US" b="1">
                <a:solidFill>
                  <a:schemeClr val="tx2"/>
                </a:solidFill>
                <a:cs typeface="Calibri" pitchFamily="34" charset="0"/>
              </a:rPr>
              <a:t>Period Schedule</a:t>
            </a:r>
            <a:r>
              <a:rPr lang="en-US" sz="1600" b="1">
                <a:solidFill>
                  <a:schemeClr val="tx2"/>
                </a:solidFill>
                <a:cs typeface="Calibri" pitchFamily="34" charset="0"/>
              </a:rPr>
              <a:t>		</a:t>
            </a:r>
          </a:p>
          <a:p>
            <a:pPr lvl="1"/>
            <a:endParaRPr lang="en-US" sz="1600" b="1" u="sng">
              <a:solidFill>
                <a:schemeClr val="tx2"/>
              </a:solidFill>
              <a:cs typeface="Calibri" pitchFamily="34" charset="0"/>
            </a:endParaRPr>
          </a:p>
          <a:p>
            <a:pPr lvl="1"/>
            <a:endParaRPr lang="en-US" sz="1600" b="1" u="sng">
              <a:solidFill>
                <a:schemeClr val="tx2"/>
              </a:solidFill>
              <a:cs typeface="Calibri" pitchFamily="34" charset="0"/>
            </a:endParaRPr>
          </a:p>
          <a:p>
            <a:pPr lvl="1"/>
            <a:endParaRPr lang="en-US" sz="1600" b="1" u="sng">
              <a:solidFill>
                <a:schemeClr val="tx2"/>
              </a:solidFill>
              <a:cs typeface="Calibri" pitchFamily="34" charset="0"/>
            </a:endParaRPr>
          </a:p>
          <a:p>
            <a:pPr lvl="1"/>
            <a:endParaRPr lang="en-US" sz="1600">
              <a:solidFill>
                <a:schemeClr val="tx2"/>
              </a:solidFill>
              <a:cs typeface="Calibri" pitchFamily="34" charset="0"/>
            </a:endParaRPr>
          </a:p>
          <a:p>
            <a:pPr lvl="1"/>
            <a:endParaRPr lang="en-US" b="1" u="sng">
              <a:solidFill>
                <a:schemeClr val="tx2"/>
              </a:solidFill>
              <a:cs typeface="Calibri" pitchFamily="34" charset="0"/>
            </a:endParaRPr>
          </a:p>
          <a:p>
            <a:pPr lvl="1"/>
            <a:endParaRPr lang="en-US" b="1">
              <a:solidFill>
                <a:schemeClr val="tx2"/>
              </a:solidFill>
              <a:cs typeface="Calibri" pitchFamily="34" charset="0"/>
            </a:endParaRPr>
          </a:p>
          <a:p>
            <a:pPr lvl="1"/>
            <a:r>
              <a:rPr lang="en-US" b="1">
                <a:solidFill>
                  <a:schemeClr val="tx2"/>
                </a:solidFill>
                <a:cs typeface="Calibri" pitchFamily="34" charset="0"/>
              </a:rPr>
              <a:t>Pay Group </a:t>
            </a:r>
          </a:p>
          <a:p>
            <a:pPr lvl="1"/>
            <a:endParaRPr lang="en-US" sz="1400" b="1" u="sng">
              <a:solidFill>
                <a:schemeClr val="tx2"/>
              </a:solidFill>
            </a:endParaRPr>
          </a:p>
          <a:p>
            <a:pPr lvl="1"/>
            <a:endParaRPr lang="en-US" sz="1400" b="1" u="sng">
              <a:solidFill>
                <a:schemeClr val="tx2"/>
              </a:solidFill>
            </a:endParaRPr>
          </a:p>
          <a:p>
            <a:pPr lvl="1">
              <a:buFont typeface="Arial" charset="0"/>
              <a:buChar char="•"/>
            </a:pPr>
            <a:endParaRPr lang="en-US" sz="1400" b="1" u="sng">
              <a:solidFill>
                <a:schemeClr val="tx2"/>
              </a:solidFill>
              <a:latin typeface="Georgia" pitchFamily="18" charset="0"/>
            </a:endParaRPr>
          </a:p>
          <a:p>
            <a:pPr lvl="1"/>
            <a:endParaRPr lang="en-US" sz="1600" b="1">
              <a:solidFill>
                <a:schemeClr val="tx2"/>
              </a:solidFill>
            </a:endParaRPr>
          </a:p>
          <a:p>
            <a:pPr lvl="1"/>
            <a:endParaRPr lang="en-US" sz="1600" b="1">
              <a:solidFill>
                <a:schemeClr val="tx2"/>
              </a:solidFill>
            </a:endParaRPr>
          </a:p>
          <a:p>
            <a:pPr lvl="1">
              <a:buFont typeface="Arial" charset="0"/>
              <a:buChar char="•"/>
            </a:pPr>
            <a:endParaRPr lang="en-US" sz="1600" b="1" u="sng">
              <a:solidFill>
                <a:schemeClr val="tx2"/>
              </a:solidFill>
              <a:latin typeface="Georgia" pitchFamily="18" charset="0"/>
            </a:endParaRPr>
          </a:p>
          <a:p>
            <a:pPr lvl="1">
              <a:buFont typeface="Arial" charset="0"/>
              <a:buChar char="•"/>
            </a:pPr>
            <a:endParaRPr lang="en-US" b="1" u="sng">
              <a:solidFill>
                <a:schemeClr val="tx2"/>
              </a:solidFill>
            </a:endParaRPr>
          </a:p>
        </p:txBody>
      </p:sp>
      <p:sp>
        <p:nvSpPr>
          <p:cNvPr id="5" name="TextBox 4"/>
          <p:cNvSpPr txBox="1"/>
          <p:nvPr/>
        </p:nvSpPr>
        <p:spPr>
          <a:xfrm>
            <a:off x="5105400" y="1419226"/>
            <a:ext cx="4343400" cy="1323975"/>
          </a:xfrm>
          <a:prstGeom prst="rect">
            <a:avLst/>
          </a:prstGeom>
          <a:noFill/>
          <a:ln w="6350">
            <a:solidFill>
              <a:schemeClr val="bg1">
                <a:lumMod val="65000"/>
              </a:schemeClr>
            </a:solidFill>
          </a:ln>
        </p:spPr>
        <p:txBody>
          <a:bodyPr>
            <a:spAutoFit/>
          </a:bodyPr>
          <a:lstStyle/>
          <a:p>
            <a:pPr>
              <a:defRPr/>
            </a:pPr>
            <a:r>
              <a:rPr lang="en-US" sz="1600" dirty="0">
                <a:solidFill>
                  <a:schemeClr val="tx2"/>
                </a:solidFill>
                <a:latin typeface="Calibri" pitchFamily="34" charset="0"/>
                <a:cs typeface="Calibri" pitchFamily="34" charset="0"/>
              </a:rPr>
              <a:t>An organization that contains one or more pay groups. </a:t>
            </a:r>
          </a:p>
          <a:p>
            <a:pPr>
              <a:defRPr/>
            </a:pPr>
            <a:r>
              <a:rPr lang="en-US" sz="1600" b="1" i="1" dirty="0">
                <a:solidFill>
                  <a:schemeClr val="tx2"/>
                </a:solidFill>
                <a:latin typeface="Calibri" pitchFamily="34" charset="0"/>
                <a:cs typeface="Calibri" pitchFamily="34" charset="0"/>
              </a:rPr>
              <a:t>The payroll company structure in Workday should match the structure in your payroll provider's system.</a:t>
            </a:r>
            <a:endParaRPr lang="en-US" sz="1600" dirty="0">
              <a:latin typeface="Calibri" pitchFamily="34" charset="0"/>
              <a:cs typeface="Calibri" pitchFamily="34" charset="0"/>
            </a:endParaRPr>
          </a:p>
        </p:txBody>
      </p:sp>
      <p:sp>
        <p:nvSpPr>
          <p:cNvPr id="6" name="TextBox 5"/>
          <p:cNvSpPr txBox="1"/>
          <p:nvPr/>
        </p:nvSpPr>
        <p:spPr>
          <a:xfrm>
            <a:off x="5105400" y="3001964"/>
            <a:ext cx="4343400" cy="1570037"/>
          </a:xfrm>
          <a:prstGeom prst="rect">
            <a:avLst/>
          </a:prstGeom>
          <a:noFill/>
          <a:ln w="6350">
            <a:solidFill>
              <a:schemeClr val="bg1">
                <a:lumMod val="65000"/>
              </a:schemeClr>
            </a:solidFill>
          </a:ln>
        </p:spPr>
        <p:txBody>
          <a:bodyPr>
            <a:spAutoFit/>
          </a:bodyPr>
          <a:lstStyle/>
          <a:p>
            <a:pPr marL="0" lvl="1">
              <a:defRPr/>
            </a:pPr>
            <a:r>
              <a:rPr lang="en-US" sz="1600" dirty="0">
                <a:solidFill>
                  <a:schemeClr val="tx2"/>
                </a:solidFill>
                <a:latin typeface="Calibri" pitchFamily="34" charset="0"/>
                <a:cs typeface="Calibri" pitchFamily="34" charset="0"/>
              </a:rPr>
              <a:t>A payroll calendar that specifies the start date, end date, and payment date for each pay period in a calendar year. </a:t>
            </a:r>
          </a:p>
          <a:p>
            <a:pPr marL="0" lvl="1">
              <a:defRPr/>
            </a:pPr>
            <a:r>
              <a:rPr lang="en-US" sz="1600" b="1" i="1" dirty="0">
                <a:solidFill>
                  <a:schemeClr val="tx2"/>
                </a:solidFill>
                <a:latin typeface="Calibri" pitchFamily="34" charset="0"/>
                <a:cs typeface="Calibri" pitchFamily="34" charset="0"/>
              </a:rPr>
              <a:t>When you launch payroll integrations, Workday uses the period status to select the next open period to process.</a:t>
            </a:r>
          </a:p>
        </p:txBody>
      </p:sp>
      <p:sp>
        <p:nvSpPr>
          <p:cNvPr id="7" name="TextBox 6"/>
          <p:cNvSpPr txBox="1"/>
          <p:nvPr/>
        </p:nvSpPr>
        <p:spPr>
          <a:xfrm>
            <a:off x="5105400" y="4772026"/>
            <a:ext cx="4343400" cy="1323975"/>
          </a:xfrm>
          <a:prstGeom prst="rect">
            <a:avLst/>
          </a:prstGeom>
          <a:noFill/>
          <a:ln w="6350">
            <a:solidFill>
              <a:schemeClr val="bg1">
                <a:lumMod val="65000"/>
              </a:schemeClr>
            </a:solidFill>
          </a:ln>
        </p:spPr>
        <p:txBody>
          <a:bodyPr>
            <a:spAutoFit/>
          </a:bodyPr>
          <a:lstStyle/>
          <a:p>
            <a:pPr marL="0" lvl="1">
              <a:defRPr/>
            </a:pPr>
            <a:r>
              <a:rPr lang="en-US" sz="1600" dirty="0">
                <a:solidFill>
                  <a:schemeClr val="tx2"/>
                </a:solidFill>
                <a:latin typeface="Calibri" pitchFamily="34" charset="0"/>
                <a:cs typeface="Calibri" pitchFamily="34" charset="0"/>
              </a:rPr>
              <a:t>A group of employees who have the same pay frequency and period schedule. </a:t>
            </a:r>
          </a:p>
          <a:p>
            <a:pPr marL="0" lvl="1">
              <a:defRPr/>
            </a:pPr>
            <a:r>
              <a:rPr lang="en-US" sz="1600" b="1" i="1" dirty="0">
                <a:solidFill>
                  <a:schemeClr val="tx2"/>
                </a:solidFill>
                <a:latin typeface="Calibri" pitchFamily="34" charset="0"/>
                <a:cs typeface="Calibri" pitchFamily="34" charset="0"/>
              </a:rPr>
              <a:t>The pay group should be structured to reflect the requirements for loading data into the payroll provider's system</a:t>
            </a:r>
            <a:r>
              <a:rPr lang="en-US" sz="1600" b="1" i="1" dirty="0">
                <a:solidFill>
                  <a:schemeClr val="tx2"/>
                </a:solidFill>
              </a:rPr>
              <a:t>.</a:t>
            </a:r>
          </a:p>
        </p:txBody>
      </p:sp>
    </p:spTree>
    <p:extLst>
      <p:ext uri="{BB962C8B-B14F-4D97-AF65-F5344CB8AC3E}">
        <p14:creationId xmlns:p14="http://schemas.microsoft.com/office/powerpoint/2010/main" val="8437459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81200" y="228600"/>
            <a:ext cx="8229600" cy="1036638"/>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Payroll </a:t>
            </a:r>
            <a:r>
              <a:rPr lang="en-US" sz="3200" dirty="0">
                <a:solidFill>
                  <a:srgbClr val="FFFFFF"/>
                </a:solidFill>
                <a:latin typeface="Calibri" pitchFamily="34" charset="0"/>
                <a:cs typeface="Calibri" pitchFamily="34" charset="0"/>
              </a:rPr>
              <a:t>Configuration Element Definitions</a:t>
            </a:r>
          </a:p>
        </p:txBody>
      </p:sp>
      <p:sp>
        <p:nvSpPr>
          <p:cNvPr id="3075" name="TextBox 7"/>
          <p:cNvSpPr txBox="1">
            <a:spLocks noChangeArrowheads="1"/>
          </p:cNvSpPr>
          <p:nvPr/>
        </p:nvSpPr>
        <p:spPr bwMode="auto">
          <a:xfrm>
            <a:off x="1981200" y="1397000"/>
            <a:ext cx="82296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defRPr>
            </a:lvl1pPr>
            <a:lvl2pPr>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r>
              <a:rPr lang="en-US" sz="1600" b="1">
                <a:solidFill>
                  <a:schemeClr val="tx2"/>
                </a:solidFill>
              </a:rPr>
              <a:t>		</a:t>
            </a:r>
            <a:endParaRPr lang="en-US" sz="1200" b="1" i="1">
              <a:solidFill>
                <a:schemeClr val="tx2"/>
              </a:solidFill>
            </a:endParaRPr>
          </a:p>
          <a:p>
            <a:pPr lvl="1">
              <a:buFont typeface="Arial" charset="0"/>
              <a:buChar char="•"/>
            </a:pPr>
            <a:endParaRPr lang="en-US">
              <a:solidFill>
                <a:schemeClr val="tx2"/>
              </a:solidFill>
            </a:endParaRPr>
          </a:p>
          <a:p>
            <a:pPr lvl="1"/>
            <a:r>
              <a:rPr lang="en-US" b="1">
                <a:solidFill>
                  <a:schemeClr val="tx2"/>
                </a:solidFill>
              </a:rPr>
              <a:t>External Earnings</a:t>
            </a:r>
          </a:p>
          <a:p>
            <a:pPr lvl="1"/>
            <a:endParaRPr lang="en-US" sz="1600" b="1">
              <a:solidFill>
                <a:schemeClr val="tx2"/>
              </a:solidFill>
            </a:endParaRPr>
          </a:p>
          <a:p>
            <a:pPr lvl="1"/>
            <a:endParaRPr lang="en-US" sz="1600" b="1">
              <a:solidFill>
                <a:schemeClr val="tx2"/>
              </a:solidFill>
            </a:endParaRPr>
          </a:p>
          <a:p>
            <a:pPr lvl="1">
              <a:buFont typeface="Arial" charset="0"/>
              <a:buChar char="•"/>
            </a:pPr>
            <a:endParaRPr lang="en-US" sz="1600" b="1" u="sng">
              <a:solidFill>
                <a:schemeClr val="tx2"/>
              </a:solidFill>
              <a:latin typeface="Georgia" pitchFamily="18" charset="0"/>
            </a:endParaRPr>
          </a:p>
          <a:p>
            <a:pPr lvl="1">
              <a:buFont typeface="Arial" charset="0"/>
              <a:buChar char="•"/>
            </a:pPr>
            <a:endParaRPr lang="en-US" b="1" u="sng">
              <a:solidFill>
                <a:schemeClr val="tx2"/>
              </a:solidFill>
            </a:endParaRPr>
          </a:p>
          <a:p>
            <a:pPr lvl="1">
              <a:buFont typeface="Arial" charset="0"/>
              <a:buChar char="•"/>
            </a:pPr>
            <a:endParaRPr lang="en-US" b="1" u="sng">
              <a:solidFill>
                <a:schemeClr val="tx2"/>
              </a:solidFill>
            </a:endParaRPr>
          </a:p>
          <a:p>
            <a:pPr lvl="1">
              <a:buFont typeface="Arial" charset="0"/>
              <a:buChar char="•"/>
            </a:pPr>
            <a:endParaRPr lang="en-US" b="1" u="sng">
              <a:solidFill>
                <a:schemeClr val="tx2"/>
              </a:solidFill>
            </a:endParaRPr>
          </a:p>
          <a:p>
            <a:pPr lvl="1">
              <a:buFont typeface="Arial" charset="0"/>
              <a:buChar char="•"/>
            </a:pPr>
            <a:endParaRPr lang="en-US" b="1" u="sng">
              <a:solidFill>
                <a:schemeClr val="tx2"/>
              </a:solidFill>
            </a:endParaRPr>
          </a:p>
          <a:p>
            <a:pPr lvl="1"/>
            <a:endParaRPr lang="en-US" b="1">
              <a:solidFill>
                <a:schemeClr val="tx2"/>
              </a:solidFill>
            </a:endParaRPr>
          </a:p>
          <a:p>
            <a:pPr lvl="1"/>
            <a:r>
              <a:rPr lang="en-US" b="1">
                <a:solidFill>
                  <a:schemeClr val="tx2"/>
                </a:solidFill>
              </a:rPr>
              <a:t>External Deductions</a:t>
            </a:r>
          </a:p>
          <a:p>
            <a:pPr lvl="1"/>
            <a:endParaRPr lang="en-US" b="1">
              <a:solidFill>
                <a:schemeClr val="tx2"/>
              </a:solidFill>
            </a:endParaRPr>
          </a:p>
          <a:p>
            <a:pPr lvl="1"/>
            <a:endParaRPr lang="en-US" b="1">
              <a:solidFill>
                <a:schemeClr val="tx2"/>
              </a:solidFill>
            </a:endParaRPr>
          </a:p>
          <a:p>
            <a:pPr lvl="1"/>
            <a:endParaRPr lang="en-US" b="1">
              <a:solidFill>
                <a:schemeClr val="tx2"/>
              </a:solidFill>
            </a:endParaRPr>
          </a:p>
          <a:p>
            <a:pPr lvl="1"/>
            <a:endParaRPr lang="en-US" b="1">
              <a:solidFill>
                <a:schemeClr val="tx2"/>
              </a:solidFill>
            </a:endParaRPr>
          </a:p>
          <a:p>
            <a:pPr lvl="1"/>
            <a:endParaRPr lang="en-US" b="1">
              <a:solidFill>
                <a:schemeClr val="tx2"/>
              </a:solidFill>
            </a:endParaRPr>
          </a:p>
          <a:p>
            <a:pPr lvl="1"/>
            <a:endParaRPr lang="en-US" b="1">
              <a:solidFill>
                <a:schemeClr val="tx2"/>
              </a:solidFill>
            </a:endParaRPr>
          </a:p>
          <a:p>
            <a:pPr lvl="1"/>
            <a:endParaRPr lang="en-US" b="1">
              <a:solidFill>
                <a:schemeClr val="tx2"/>
              </a:solidFill>
            </a:endParaRPr>
          </a:p>
        </p:txBody>
      </p:sp>
      <p:sp>
        <p:nvSpPr>
          <p:cNvPr id="10" name="TextBox 9"/>
          <p:cNvSpPr txBox="1"/>
          <p:nvPr/>
        </p:nvSpPr>
        <p:spPr>
          <a:xfrm>
            <a:off x="5105400" y="1519238"/>
            <a:ext cx="4343400" cy="2062162"/>
          </a:xfrm>
          <a:prstGeom prst="rect">
            <a:avLst/>
          </a:prstGeom>
          <a:noFill/>
          <a:ln w="6350">
            <a:solidFill>
              <a:schemeClr val="bg1">
                <a:lumMod val="65000"/>
              </a:schemeClr>
            </a:solidFill>
          </a:ln>
        </p:spPr>
        <p:txBody>
          <a:bodyPr>
            <a:spAutoFit/>
          </a:bodyPr>
          <a:lstStyle/>
          <a:p>
            <a:pPr marL="0" lvl="1">
              <a:defRPr/>
            </a:pPr>
            <a:r>
              <a:rPr lang="en-US" sz="1600" dirty="0">
                <a:solidFill>
                  <a:schemeClr val="tx2"/>
                </a:solidFill>
                <a:latin typeface="Calibri" pitchFamily="34" charset="0"/>
                <a:cs typeface="Calibri" pitchFamily="34" charset="0"/>
              </a:rPr>
              <a:t>A compensation element or benefit plan that applies to an employee's pay. </a:t>
            </a:r>
          </a:p>
          <a:p>
            <a:pPr marL="0" lvl="1">
              <a:defRPr/>
            </a:pPr>
            <a:r>
              <a:rPr lang="en-US" sz="1600" b="1" dirty="0">
                <a:solidFill>
                  <a:schemeClr val="tx2"/>
                </a:solidFill>
                <a:latin typeface="Calibri" pitchFamily="34" charset="0"/>
                <a:cs typeface="Calibri" pitchFamily="34" charset="0"/>
              </a:rPr>
              <a:t>Each earning has a code in Workday that corresponds to the code used in an external payroll system. </a:t>
            </a:r>
          </a:p>
          <a:p>
            <a:pPr marL="0" lvl="1">
              <a:defRPr/>
            </a:pPr>
            <a:r>
              <a:rPr lang="en-US" sz="1600" i="1" dirty="0">
                <a:solidFill>
                  <a:schemeClr val="tx2"/>
                </a:solidFill>
                <a:latin typeface="Calibri" pitchFamily="34" charset="0"/>
                <a:cs typeface="Calibri" pitchFamily="34" charset="0"/>
              </a:rPr>
              <a:t>Earnings can include base pay, allowances, taxable benefits, one-time payments, and paid time off.</a:t>
            </a:r>
          </a:p>
        </p:txBody>
      </p:sp>
      <p:sp>
        <p:nvSpPr>
          <p:cNvPr id="11" name="TextBox 10"/>
          <p:cNvSpPr txBox="1"/>
          <p:nvPr/>
        </p:nvSpPr>
        <p:spPr>
          <a:xfrm>
            <a:off x="5105400" y="3810001"/>
            <a:ext cx="4343400" cy="2308225"/>
          </a:xfrm>
          <a:prstGeom prst="rect">
            <a:avLst/>
          </a:prstGeom>
          <a:noFill/>
          <a:ln w="6350">
            <a:solidFill>
              <a:schemeClr val="bg1">
                <a:lumMod val="65000"/>
              </a:schemeClr>
            </a:solidFill>
          </a:ln>
        </p:spPr>
        <p:txBody>
          <a:bodyPr>
            <a:spAutoFit/>
          </a:bodyPr>
          <a:lstStyle/>
          <a:p>
            <a:pPr marL="0" lvl="1">
              <a:defRPr/>
            </a:pPr>
            <a:r>
              <a:rPr lang="en-US" sz="1600" dirty="0">
                <a:solidFill>
                  <a:schemeClr val="tx2"/>
                </a:solidFill>
                <a:latin typeface="Calibri" pitchFamily="34" charset="0"/>
                <a:cs typeface="Calibri" pitchFamily="34" charset="0"/>
              </a:rPr>
              <a:t>Benefit plan deductions and general or voluntary deductions that apply to an employee's pay. </a:t>
            </a:r>
          </a:p>
          <a:p>
            <a:pPr marL="0" lvl="1">
              <a:defRPr/>
            </a:pPr>
            <a:r>
              <a:rPr lang="en-US" sz="1600" b="1" dirty="0">
                <a:solidFill>
                  <a:schemeClr val="tx2"/>
                </a:solidFill>
                <a:latin typeface="Calibri" pitchFamily="34" charset="0"/>
                <a:cs typeface="Calibri" pitchFamily="34" charset="0"/>
              </a:rPr>
              <a:t>Each deduction has a code in Workday that corresponds to the code used in an external payroll system.</a:t>
            </a:r>
            <a:r>
              <a:rPr lang="en-US" sz="1600" dirty="0">
                <a:solidFill>
                  <a:schemeClr val="tx2"/>
                </a:solidFill>
                <a:latin typeface="Calibri" pitchFamily="34" charset="0"/>
                <a:cs typeface="Calibri" pitchFamily="34" charset="0"/>
              </a:rPr>
              <a:t> </a:t>
            </a:r>
          </a:p>
          <a:p>
            <a:pPr marL="0" lvl="1">
              <a:defRPr/>
            </a:pPr>
            <a:r>
              <a:rPr lang="en-US" sz="1600" i="1" dirty="0">
                <a:solidFill>
                  <a:schemeClr val="tx2"/>
                </a:solidFill>
                <a:latin typeface="Calibri" pitchFamily="34" charset="0"/>
                <a:cs typeface="Calibri" pitchFamily="34" charset="0"/>
              </a:rPr>
              <a:t>Deductions can include pre-tax and post-tax employee benefit costs, non-taxable employer benefit costs, payroll adjustments, and unpaid time off.</a:t>
            </a:r>
          </a:p>
        </p:txBody>
      </p:sp>
    </p:spTree>
    <p:extLst>
      <p:ext uri="{BB962C8B-B14F-4D97-AF65-F5344CB8AC3E}">
        <p14:creationId xmlns:p14="http://schemas.microsoft.com/office/powerpoint/2010/main" val="31487127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81200" y="228600"/>
            <a:ext cx="8229600" cy="1036638"/>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3200" dirty="0" smtClean="0">
                <a:solidFill>
                  <a:srgbClr val="FFFFFF"/>
                </a:solidFill>
                <a:latin typeface="Calibri" pitchFamily="34" charset="0"/>
                <a:cs typeface="Calibri" pitchFamily="34" charset="0"/>
              </a:rPr>
              <a:t>PI Processing Internals (PICOF)</a:t>
            </a:r>
            <a:endParaRPr lang="en-US" sz="3200" dirty="0">
              <a:solidFill>
                <a:srgbClr val="FFFFFF"/>
              </a:solidFill>
              <a:latin typeface="Calibri" pitchFamily="34" charset="0"/>
              <a:cs typeface="Calibri" pitchFamily="34" charset="0"/>
            </a:endParaRPr>
          </a:p>
        </p:txBody>
      </p:sp>
      <p:sp>
        <p:nvSpPr>
          <p:cNvPr id="3075" name="TextBox 7"/>
          <p:cNvSpPr txBox="1">
            <a:spLocks noChangeArrowheads="1"/>
          </p:cNvSpPr>
          <p:nvPr/>
        </p:nvSpPr>
        <p:spPr bwMode="auto">
          <a:xfrm>
            <a:off x="1981200" y="1397000"/>
            <a:ext cx="82296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defRPr>
            </a:lvl1pPr>
            <a:lvl2pPr>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r>
              <a:rPr lang="en-US" sz="1600" b="1" dirty="0">
                <a:solidFill>
                  <a:schemeClr val="tx2"/>
                </a:solidFill>
              </a:rPr>
              <a:t>		</a:t>
            </a:r>
            <a:endParaRPr lang="en-US" sz="1200" b="1" i="1" dirty="0">
              <a:solidFill>
                <a:schemeClr val="tx2"/>
              </a:solidFill>
            </a:endParaRPr>
          </a:p>
          <a:p>
            <a:pPr lvl="1">
              <a:buFont typeface="Arial" charset="0"/>
              <a:buChar char="•"/>
            </a:pPr>
            <a:endParaRPr lang="en-US" dirty="0">
              <a:solidFill>
                <a:schemeClr val="tx2"/>
              </a:solidFill>
            </a:endParaRPr>
          </a:p>
          <a:p>
            <a:pPr lvl="1"/>
            <a:endParaRPr lang="en-US" b="1" dirty="0">
              <a:solidFill>
                <a:schemeClr val="tx2"/>
              </a:solidFill>
            </a:endParaRPr>
          </a:p>
          <a:p>
            <a:pPr lvl="1"/>
            <a:endParaRPr lang="en-US" b="1" dirty="0">
              <a:solidFill>
                <a:schemeClr val="tx2"/>
              </a:solidFill>
            </a:endParaRPr>
          </a:p>
          <a:p>
            <a:pPr lvl="1"/>
            <a:endParaRPr lang="en-US" b="1" dirty="0">
              <a:solidFill>
                <a:schemeClr val="tx2"/>
              </a:solidFill>
            </a:endParaRPr>
          </a:p>
        </p:txBody>
      </p:sp>
      <p:grpSp>
        <p:nvGrpSpPr>
          <p:cNvPr id="6" name="Group 5"/>
          <p:cNvGrpSpPr>
            <a:grpSpLocks/>
          </p:cNvGrpSpPr>
          <p:nvPr/>
        </p:nvGrpSpPr>
        <p:grpSpPr bwMode="auto">
          <a:xfrm>
            <a:off x="3633787" y="1397000"/>
            <a:ext cx="4924425" cy="4629785"/>
            <a:chOff x="2160" y="194"/>
            <a:chExt cx="7755" cy="7291"/>
          </a:xfrm>
        </p:grpSpPr>
        <p:sp>
          <p:nvSpPr>
            <p:cNvPr id="7" name="Freeform 6"/>
            <p:cNvSpPr>
              <a:spLocks/>
            </p:cNvSpPr>
            <p:nvPr/>
          </p:nvSpPr>
          <p:spPr bwMode="auto">
            <a:xfrm>
              <a:off x="2160" y="194"/>
              <a:ext cx="7755" cy="6221"/>
            </a:xfrm>
            <a:custGeom>
              <a:avLst/>
              <a:gdLst>
                <a:gd name="T0" fmla="+- 0 9299 2160"/>
                <a:gd name="T1" fmla="*/ T0 w 7755"/>
                <a:gd name="T2" fmla="+- 0 194 194"/>
                <a:gd name="T3" fmla="*/ 194 h 6221"/>
                <a:gd name="T4" fmla="+- 0 2776 2160"/>
                <a:gd name="T5" fmla="*/ T4 w 7755"/>
                <a:gd name="T6" fmla="+- 0 194 194"/>
                <a:gd name="T7" fmla="*/ 194 h 6221"/>
                <a:gd name="T8" fmla="+- 0 2698 2160"/>
                <a:gd name="T9" fmla="*/ T8 w 7755"/>
                <a:gd name="T10" fmla="+- 0 199 194"/>
                <a:gd name="T11" fmla="*/ 199 h 6221"/>
                <a:gd name="T12" fmla="+- 0 2624 2160"/>
                <a:gd name="T13" fmla="*/ T12 w 7755"/>
                <a:gd name="T14" fmla="+- 0 213 194"/>
                <a:gd name="T15" fmla="*/ 213 h 6221"/>
                <a:gd name="T16" fmla="+- 0 2553 2160"/>
                <a:gd name="T17" fmla="*/ T16 w 7755"/>
                <a:gd name="T18" fmla="+- 0 235 194"/>
                <a:gd name="T19" fmla="*/ 235 h 6221"/>
                <a:gd name="T20" fmla="+- 0 2486 2160"/>
                <a:gd name="T21" fmla="*/ T20 w 7755"/>
                <a:gd name="T22" fmla="+- 0 266 194"/>
                <a:gd name="T23" fmla="*/ 266 h 6221"/>
                <a:gd name="T24" fmla="+- 0 2424 2160"/>
                <a:gd name="T25" fmla="*/ T24 w 7755"/>
                <a:gd name="T26" fmla="+- 0 304 194"/>
                <a:gd name="T27" fmla="*/ 304 h 6221"/>
                <a:gd name="T28" fmla="+- 0 2367 2160"/>
                <a:gd name="T29" fmla="*/ T28 w 7755"/>
                <a:gd name="T30" fmla="+- 0 349 194"/>
                <a:gd name="T31" fmla="*/ 349 h 6221"/>
                <a:gd name="T32" fmla="+- 0 2315 2160"/>
                <a:gd name="T33" fmla="*/ T32 w 7755"/>
                <a:gd name="T34" fmla="+- 0 401 194"/>
                <a:gd name="T35" fmla="*/ 401 h 6221"/>
                <a:gd name="T36" fmla="+- 0 2270 2160"/>
                <a:gd name="T37" fmla="*/ T36 w 7755"/>
                <a:gd name="T38" fmla="+- 0 458 194"/>
                <a:gd name="T39" fmla="*/ 458 h 6221"/>
                <a:gd name="T40" fmla="+- 0 2232 2160"/>
                <a:gd name="T41" fmla="*/ T40 w 7755"/>
                <a:gd name="T42" fmla="+- 0 520 194"/>
                <a:gd name="T43" fmla="*/ 520 h 6221"/>
                <a:gd name="T44" fmla="+- 0 2201 2160"/>
                <a:gd name="T45" fmla="*/ T44 w 7755"/>
                <a:gd name="T46" fmla="+- 0 587 194"/>
                <a:gd name="T47" fmla="*/ 587 h 6221"/>
                <a:gd name="T48" fmla="+- 0 2179 2160"/>
                <a:gd name="T49" fmla="*/ T48 w 7755"/>
                <a:gd name="T50" fmla="+- 0 658 194"/>
                <a:gd name="T51" fmla="*/ 658 h 6221"/>
                <a:gd name="T52" fmla="+- 0 2165 2160"/>
                <a:gd name="T53" fmla="*/ T52 w 7755"/>
                <a:gd name="T54" fmla="+- 0 732 194"/>
                <a:gd name="T55" fmla="*/ 732 h 6221"/>
                <a:gd name="T56" fmla="+- 0 2160 2160"/>
                <a:gd name="T57" fmla="*/ T56 w 7755"/>
                <a:gd name="T58" fmla="+- 0 810 194"/>
                <a:gd name="T59" fmla="*/ 810 h 6221"/>
                <a:gd name="T60" fmla="+- 0 2160 2160"/>
                <a:gd name="T61" fmla="*/ T60 w 7755"/>
                <a:gd name="T62" fmla="+- 0 5799 194"/>
                <a:gd name="T63" fmla="*/ 5799 h 6221"/>
                <a:gd name="T64" fmla="+- 0 2165 2160"/>
                <a:gd name="T65" fmla="*/ T64 w 7755"/>
                <a:gd name="T66" fmla="+- 0 5876 194"/>
                <a:gd name="T67" fmla="*/ 5876 h 6221"/>
                <a:gd name="T68" fmla="+- 0 2179 2160"/>
                <a:gd name="T69" fmla="*/ T68 w 7755"/>
                <a:gd name="T70" fmla="+- 0 5951 194"/>
                <a:gd name="T71" fmla="*/ 5951 h 6221"/>
                <a:gd name="T72" fmla="+- 0 2201 2160"/>
                <a:gd name="T73" fmla="*/ T72 w 7755"/>
                <a:gd name="T74" fmla="+- 0 6021 194"/>
                <a:gd name="T75" fmla="*/ 6021 h 6221"/>
                <a:gd name="T76" fmla="+- 0 2232 2160"/>
                <a:gd name="T77" fmla="*/ T76 w 7755"/>
                <a:gd name="T78" fmla="+- 0 6088 194"/>
                <a:gd name="T79" fmla="*/ 6088 h 6221"/>
                <a:gd name="T80" fmla="+- 0 2270 2160"/>
                <a:gd name="T81" fmla="*/ T80 w 7755"/>
                <a:gd name="T82" fmla="+- 0 6151 194"/>
                <a:gd name="T83" fmla="*/ 6151 h 6221"/>
                <a:gd name="T84" fmla="+- 0 2315 2160"/>
                <a:gd name="T85" fmla="*/ T84 w 7755"/>
                <a:gd name="T86" fmla="+- 0 6208 194"/>
                <a:gd name="T87" fmla="*/ 6208 h 6221"/>
                <a:gd name="T88" fmla="+- 0 2367 2160"/>
                <a:gd name="T89" fmla="*/ T88 w 7755"/>
                <a:gd name="T90" fmla="+- 0 6259 194"/>
                <a:gd name="T91" fmla="*/ 6259 h 6221"/>
                <a:gd name="T92" fmla="+- 0 2424 2160"/>
                <a:gd name="T93" fmla="*/ T92 w 7755"/>
                <a:gd name="T94" fmla="+- 0 6304 194"/>
                <a:gd name="T95" fmla="*/ 6304 h 6221"/>
                <a:gd name="T96" fmla="+- 0 2486 2160"/>
                <a:gd name="T97" fmla="*/ T96 w 7755"/>
                <a:gd name="T98" fmla="+- 0 6342 194"/>
                <a:gd name="T99" fmla="*/ 6342 h 6221"/>
                <a:gd name="T100" fmla="+- 0 2553 2160"/>
                <a:gd name="T101" fmla="*/ T100 w 7755"/>
                <a:gd name="T102" fmla="+- 0 6373 194"/>
                <a:gd name="T103" fmla="*/ 6373 h 6221"/>
                <a:gd name="T104" fmla="+- 0 2624 2160"/>
                <a:gd name="T105" fmla="*/ T104 w 7755"/>
                <a:gd name="T106" fmla="+- 0 6396 194"/>
                <a:gd name="T107" fmla="*/ 6396 h 6221"/>
                <a:gd name="T108" fmla="+- 0 2698 2160"/>
                <a:gd name="T109" fmla="*/ T108 w 7755"/>
                <a:gd name="T110" fmla="+- 0 6410 194"/>
                <a:gd name="T111" fmla="*/ 6410 h 6221"/>
                <a:gd name="T112" fmla="+- 0 2776 2160"/>
                <a:gd name="T113" fmla="*/ T112 w 7755"/>
                <a:gd name="T114" fmla="+- 0 6415 194"/>
                <a:gd name="T115" fmla="*/ 6415 h 6221"/>
                <a:gd name="T116" fmla="+- 0 9299 2160"/>
                <a:gd name="T117" fmla="*/ T116 w 7755"/>
                <a:gd name="T118" fmla="+- 0 6415 194"/>
                <a:gd name="T119" fmla="*/ 6415 h 6221"/>
                <a:gd name="T120" fmla="+- 0 9377 2160"/>
                <a:gd name="T121" fmla="*/ T120 w 7755"/>
                <a:gd name="T122" fmla="+- 0 6410 194"/>
                <a:gd name="T123" fmla="*/ 6410 h 6221"/>
                <a:gd name="T124" fmla="+- 0 9451 2160"/>
                <a:gd name="T125" fmla="*/ T124 w 7755"/>
                <a:gd name="T126" fmla="+- 0 6396 194"/>
                <a:gd name="T127" fmla="*/ 6396 h 6221"/>
                <a:gd name="T128" fmla="+- 0 9522 2160"/>
                <a:gd name="T129" fmla="*/ T128 w 7755"/>
                <a:gd name="T130" fmla="+- 0 6373 194"/>
                <a:gd name="T131" fmla="*/ 6373 h 6221"/>
                <a:gd name="T132" fmla="+- 0 9589 2160"/>
                <a:gd name="T133" fmla="*/ T132 w 7755"/>
                <a:gd name="T134" fmla="+- 0 6342 194"/>
                <a:gd name="T135" fmla="*/ 6342 h 6221"/>
                <a:gd name="T136" fmla="+- 0 9651 2160"/>
                <a:gd name="T137" fmla="*/ T136 w 7755"/>
                <a:gd name="T138" fmla="+- 0 6304 194"/>
                <a:gd name="T139" fmla="*/ 6304 h 6221"/>
                <a:gd name="T140" fmla="+- 0 9708 2160"/>
                <a:gd name="T141" fmla="*/ T140 w 7755"/>
                <a:gd name="T142" fmla="+- 0 6259 194"/>
                <a:gd name="T143" fmla="*/ 6259 h 6221"/>
                <a:gd name="T144" fmla="+- 0 9760 2160"/>
                <a:gd name="T145" fmla="*/ T144 w 7755"/>
                <a:gd name="T146" fmla="+- 0 6208 194"/>
                <a:gd name="T147" fmla="*/ 6208 h 6221"/>
                <a:gd name="T148" fmla="+- 0 9805 2160"/>
                <a:gd name="T149" fmla="*/ T148 w 7755"/>
                <a:gd name="T150" fmla="+- 0 6151 194"/>
                <a:gd name="T151" fmla="*/ 6151 h 6221"/>
                <a:gd name="T152" fmla="+- 0 9843 2160"/>
                <a:gd name="T153" fmla="*/ T152 w 7755"/>
                <a:gd name="T154" fmla="+- 0 6088 194"/>
                <a:gd name="T155" fmla="*/ 6088 h 6221"/>
                <a:gd name="T156" fmla="+- 0 9874 2160"/>
                <a:gd name="T157" fmla="*/ T156 w 7755"/>
                <a:gd name="T158" fmla="+- 0 6021 194"/>
                <a:gd name="T159" fmla="*/ 6021 h 6221"/>
                <a:gd name="T160" fmla="+- 0 9896 2160"/>
                <a:gd name="T161" fmla="*/ T160 w 7755"/>
                <a:gd name="T162" fmla="+- 0 5951 194"/>
                <a:gd name="T163" fmla="*/ 5951 h 6221"/>
                <a:gd name="T164" fmla="+- 0 9910 2160"/>
                <a:gd name="T165" fmla="*/ T164 w 7755"/>
                <a:gd name="T166" fmla="+- 0 5876 194"/>
                <a:gd name="T167" fmla="*/ 5876 h 6221"/>
                <a:gd name="T168" fmla="+- 0 9915 2160"/>
                <a:gd name="T169" fmla="*/ T168 w 7755"/>
                <a:gd name="T170" fmla="+- 0 5799 194"/>
                <a:gd name="T171" fmla="*/ 5799 h 6221"/>
                <a:gd name="T172" fmla="+- 0 9915 2160"/>
                <a:gd name="T173" fmla="*/ T172 w 7755"/>
                <a:gd name="T174" fmla="+- 0 810 194"/>
                <a:gd name="T175" fmla="*/ 810 h 6221"/>
                <a:gd name="T176" fmla="+- 0 9910 2160"/>
                <a:gd name="T177" fmla="*/ T176 w 7755"/>
                <a:gd name="T178" fmla="+- 0 732 194"/>
                <a:gd name="T179" fmla="*/ 732 h 6221"/>
                <a:gd name="T180" fmla="+- 0 9896 2160"/>
                <a:gd name="T181" fmla="*/ T180 w 7755"/>
                <a:gd name="T182" fmla="+- 0 658 194"/>
                <a:gd name="T183" fmla="*/ 658 h 6221"/>
                <a:gd name="T184" fmla="+- 0 9874 2160"/>
                <a:gd name="T185" fmla="*/ T184 w 7755"/>
                <a:gd name="T186" fmla="+- 0 587 194"/>
                <a:gd name="T187" fmla="*/ 587 h 6221"/>
                <a:gd name="T188" fmla="+- 0 9843 2160"/>
                <a:gd name="T189" fmla="*/ T188 w 7755"/>
                <a:gd name="T190" fmla="+- 0 520 194"/>
                <a:gd name="T191" fmla="*/ 520 h 6221"/>
                <a:gd name="T192" fmla="+- 0 9805 2160"/>
                <a:gd name="T193" fmla="*/ T192 w 7755"/>
                <a:gd name="T194" fmla="+- 0 458 194"/>
                <a:gd name="T195" fmla="*/ 458 h 6221"/>
                <a:gd name="T196" fmla="+- 0 9760 2160"/>
                <a:gd name="T197" fmla="*/ T196 w 7755"/>
                <a:gd name="T198" fmla="+- 0 401 194"/>
                <a:gd name="T199" fmla="*/ 401 h 6221"/>
                <a:gd name="T200" fmla="+- 0 9708 2160"/>
                <a:gd name="T201" fmla="*/ T200 w 7755"/>
                <a:gd name="T202" fmla="+- 0 349 194"/>
                <a:gd name="T203" fmla="*/ 349 h 6221"/>
                <a:gd name="T204" fmla="+- 0 9651 2160"/>
                <a:gd name="T205" fmla="*/ T204 w 7755"/>
                <a:gd name="T206" fmla="+- 0 304 194"/>
                <a:gd name="T207" fmla="*/ 304 h 6221"/>
                <a:gd name="T208" fmla="+- 0 9589 2160"/>
                <a:gd name="T209" fmla="*/ T208 w 7755"/>
                <a:gd name="T210" fmla="+- 0 266 194"/>
                <a:gd name="T211" fmla="*/ 266 h 6221"/>
                <a:gd name="T212" fmla="+- 0 9522 2160"/>
                <a:gd name="T213" fmla="*/ T212 w 7755"/>
                <a:gd name="T214" fmla="+- 0 235 194"/>
                <a:gd name="T215" fmla="*/ 235 h 6221"/>
                <a:gd name="T216" fmla="+- 0 9451 2160"/>
                <a:gd name="T217" fmla="*/ T216 w 7755"/>
                <a:gd name="T218" fmla="+- 0 213 194"/>
                <a:gd name="T219" fmla="*/ 213 h 6221"/>
                <a:gd name="T220" fmla="+- 0 9377 2160"/>
                <a:gd name="T221" fmla="*/ T220 w 7755"/>
                <a:gd name="T222" fmla="+- 0 199 194"/>
                <a:gd name="T223" fmla="*/ 199 h 6221"/>
                <a:gd name="T224" fmla="+- 0 9299 2160"/>
                <a:gd name="T225" fmla="*/ T224 w 7755"/>
                <a:gd name="T226" fmla="+- 0 194 194"/>
                <a:gd name="T227" fmla="*/ 194 h 62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7755" h="6221">
                  <a:moveTo>
                    <a:pt x="7139" y="0"/>
                  </a:moveTo>
                  <a:lnTo>
                    <a:pt x="616" y="0"/>
                  </a:lnTo>
                  <a:lnTo>
                    <a:pt x="538" y="5"/>
                  </a:lnTo>
                  <a:lnTo>
                    <a:pt x="464" y="19"/>
                  </a:lnTo>
                  <a:lnTo>
                    <a:pt x="393" y="41"/>
                  </a:lnTo>
                  <a:lnTo>
                    <a:pt x="326" y="72"/>
                  </a:lnTo>
                  <a:lnTo>
                    <a:pt x="264" y="110"/>
                  </a:lnTo>
                  <a:lnTo>
                    <a:pt x="207" y="155"/>
                  </a:lnTo>
                  <a:lnTo>
                    <a:pt x="155" y="207"/>
                  </a:lnTo>
                  <a:lnTo>
                    <a:pt x="110" y="264"/>
                  </a:lnTo>
                  <a:lnTo>
                    <a:pt x="72" y="326"/>
                  </a:lnTo>
                  <a:lnTo>
                    <a:pt x="41" y="393"/>
                  </a:lnTo>
                  <a:lnTo>
                    <a:pt x="19" y="464"/>
                  </a:lnTo>
                  <a:lnTo>
                    <a:pt x="5" y="538"/>
                  </a:lnTo>
                  <a:lnTo>
                    <a:pt x="0" y="616"/>
                  </a:lnTo>
                  <a:lnTo>
                    <a:pt x="0" y="5605"/>
                  </a:lnTo>
                  <a:lnTo>
                    <a:pt x="5" y="5682"/>
                  </a:lnTo>
                  <a:lnTo>
                    <a:pt x="19" y="5757"/>
                  </a:lnTo>
                  <a:lnTo>
                    <a:pt x="41" y="5827"/>
                  </a:lnTo>
                  <a:lnTo>
                    <a:pt x="72" y="5894"/>
                  </a:lnTo>
                  <a:lnTo>
                    <a:pt x="110" y="5957"/>
                  </a:lnTo>
                  <a:lnTo>
                    <a:pt x="155" y="6014"/>
                  </a:lnTo>
                  <a:lnTo>
                    <a:pt x="207" y="6065"/>
                  </a:lnTo>
                  <a:lnTo>
                    <a:pt x="264" y="6110"/>
                  </a:lnTo>
                  <a:lnTo>
                    <a:pt x="326" y="6148"/>
                  </a:lnTo>
                  <a:lnTo>
                    <a:pt x="393" y="6179"/>
                  </a:lnTo>
                  <a:lnTo>
                    <a:pt x="464" y="6202"/>
                  </a:lnTo>
                  <a:lnTo>
                    <a:pt x="538" y="6216"/>
                  </a:lnTo>
                  <a:lnTo>
                    <a:pt x="616" y="6221"/>
                  </a:lnTo>
                  <a:lnTo>
                    <a:pt x="7139" y="6221"/>
                  </a:lnTo>
                  <a:lnTo>
                    <a:pt x="7217" y="6216"/>
                  </a:lnTo>
                  <a:lnTo>
                    <a:pt x="7291" y="6202"/>
                  </a:lnTo>
                  <a:lnTo>
                    <a:pt x="7362" y="6179"/>
                  </a:lnTo>
                  <a:lnTo>
                    <a:pt x="7429" y="6148"/>
                  </a:lnTo>
                  <a:lnTo>
                    <a:pt x="7491" y="6110"/>
                  </a:lnTo>
                  <a:lnTo>
                    <a:pt x="7548" y="6065"/>
                  </a:lnTo>
                  <a:lnTo>
                    <a:pt x="7600" y="6014"/>
                  </a:lnTo>
                  <a:lnTo>
                    <a:pt x="7645" y="5957"/>
                  </a:lnTo>
                  <a:lnTo>
                    <a:pt x="7683" y="5894"/>
                  </a:lnTo>
                  <a:lnTo>
                    <a:pt x="7714" y="5827"/>
                  </a:lnTo>
                  <a:lnTo>
                    <a:pt x="7736" y="5757"/>
                  </a:lnTo>
                  <a:lnTo>
                    <a:pt x="7750" y="5682"/>
                  </a:lnTo>
                  <a:lnTo>
                    <a:pt x="7755" y="5605"/>
                  </a:lnTo>
                  <a:lnTo>
                    <a:pt x="7755" y="616"/>
                  </a:lnTo>
                  <a:lnTo>
                    <a:pt x="7750" y="538"/>
                  </a:lnTo>
                  <a:lnTo>
                    <a:pt x="7736" y="464"/>
                  </a:lnTo>
                  <a:lnTo>
                    <a:pt x="7714" y="393"/>
                  </a:lnTo>
                  <a:lnTo>
                    <a:pt x="7683" y="326"/>
                  </a:lnTo>
                  <a:lnTo>
                    <a:pt x="7645" y="264"/>
                  </a:lnTo>
                  <a:lnTo>
                    <a:pt x="7600" y="207"/>
                  </a:lnTo>
                  <a:lnTo>
                    <a:pt x="7548" y="155"/>
                  </a:lnTo>
                  <a:lnTo>
                    <a:pt x="7491" y="110"/>
                  </a:lnTo>
                  <a:lnTo>
                    <a:pt x="7429" y="72"/>
                  </a:lnTo>
                  <a:lnTo>
                    <a:pt x="7362" y="41"/>
                  </a:lnTo>
                  <a:lnTo>
                    <a:pt x="7291" y="19"/>
                  </a:lnTo>
                  <a:lnTo>
                    <a:pt x="7217" y="5"/>
                  </a:lnTo>
                  <a:lnTo>
                    <a:pt x="7139"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p:cNvSpPr>
              <a:spLocks/>
            </p:cNvSpPr>
            <p:nvPr/>
          </p:nvSpPr>
          <p:spPr bwMode="auto">
            <a:xfrm>
              <a:off x="2160" y="194"/>
              <a:ext cx="7755" cy="6221"/>
            </a:xfrm>
            <a:custGeom>
              <a:avLst/>
              <a:gdLst>
                <a:gd name="T0" fmla="+- 0 2160 2160"/>
                <a:gd name="T1" fmla="*/ T0 w 7755"/>
                <a:gd name="T2" fmla="+- 0 810 194"/>
                <a:gd name="T3" fmla="*/ 810 h 6221"/>
                <a:gd name="T4" fmla="+- 0 2165 2160"/>
                <a:gd name="T5" fmla="*/ T4 w 7755"/>
                <a:gd name="T6" fmla="+- 0 732 194"/>
                <a:gd name="T7" fmla="*/ 732 h 6221"/>
                <a:gd name="T8" fmla="+- 0 2179 2160"/>
                <a:gd name="T9" fmla="*/ T8 w 7755"/>
                <a:gd name="T10" fmla="+- 0 658 194"/>
                <a:gd name="T11" fmla="*/ 658 h 6221"/>
                <a:gd name="T12" fmla="+- 0 2201 2160"/>
                <a:gd name="T13" fmla="*/ T12 w 7755"/>
                <a:gd name="T14" fmla="+- 0 587 194"/>
                <a:gd name="T15" fmla="*/ 587 h 6221"/>
                <a:gd name="T16" fmla="+- 0 2232 2160"/>
                <a:gd name="T17" fmla="*/ T16 w 7755"/>
                <a:gd name="T18" fmla="+- 0 520 194"/>
                <a:gd name="T19" fmla="*/ 520 h 6221"/>
                <a:gd name="T20" fmla="+- 0 2270 2160"/>
                <a:gd name="T21" fmla="*/ T20 w 7755"/>
                <a:gd name="T22" fmla="+- 0 458 194"/>
                <a:gd name="T23" fmla="*/ 458 h 6221"/>
                <a:gd name="T24" fmla="+- 0 2315 2160"/>
                <a:gd name="T25" fmla="*/ T24 w 7755"/>
                <a:gd name="T26" fmla="+- 0 401 194"/>
                <a:gd name="T27" fmla="*/ 401 h 6221"/>
                <a:gd name="T28" fmla="+- 0 2367 2160"/>
                <a:gd name="T29" fmla="*/ T28 w 7755"/>
                <a:gd name="T30" fmla="+- 0 349 194"/>
                <a:gd name="T31" fmla="*/ 349 h 6221"/>
                <a:gd name="T32" fmla="+- 0 2424 2160"/>
                <a:gd name="T33" fmla="*/ T32 w 7755"/>
                <a:gd name="T34" fmla="+- 0 304 194"/>
                <a:gd name="T35" fmla="*/ 304 h 6221"/>
                <a:gd name="T36" fmla="+- 0 2486 2160"/>
                <a:gd name="T37" fmla="*/ T36 w 7755"/>
                <a:gd name="T38" fmla="+- 0 266 194"/>
                <a:gd name="T39" fmla="*/ 266 h 6221"/>
                <a:gd name="T40" fmla="+- 0 2553 2160"/>
                <a:gd name="T41" fmla="*/ T40 w 7755"/>
                <a:gd name="T42" fmla="+- 0 235 194"/>
                <a:gd name="T43" fmla="*/ 235 h 6221"/>
                <a:gd name="T44" fmla="+- 0 2624 2160"/>
                <a:gd name="T45" fmla="*/ T44 w 7755"/>
                <a:gd name="T46" fmla="+- 0 213 194"/>
                <a:gd name="T47" fmla="*/ 213 h 6221"/>
                <a:gd name="T48" fmla="+- 0 2698 2160"/>
                <a:gd name="T49" fmla="*/ T48 w 7755"/>
                <a:gd name="T50" fmla="+- 0 199 194"/>
                <a:gd name="T51" fmla="*/ 199 h 6221"/>
                <a:gd name="T52" fmla="+- 0 2776 2160"/>
                <a:gd name="T53" fmla="*/ T52 w 7755"/>
                <a:gd name="T54" fmla="+- 0 194 194"/>
                <a:gd name="T55" fmla="*/ 194 h 6221"/>
                <a:gd name="T56" fmla="+- 0 9299 2160"/>
                <a:gd name="T57" fmla="*/ T56 w 7755"/>
                <a:gd name="T58" fmla="+- 0 194 194"/>
                <a:gd name="T59" fmla="*/ 194 h 6221"/>
                <a:gd name="T60" fmla="+- 0 9377 2160"/>
                <a:gd name="T61" fmla="*/ T60 w 7755"/>
                <a:gd name="T62" fmla="+- 0 199 194"/>
                <a:gd name="T63" fmla="*/ 199 h 6221"/>
                <a:gd name="T64" fmla="+- 0 9451 2160"/>
                <a:gd name="T65" fmla="*/ T64 w 7755"/>
                <a:gd name="T66" fmla="+- 0 213 194"/>
                <a:gd name="T67" fmla="*/ 213 h 6221"/>
                <a:gd name="T68" fmla="+- 0 9522 2160"/>
                <a:gd name="T69" fmla="*/ T68 w 7755"/>
                <a:gd name="T70" fmla="+- 0 235 194"/>
                <a:gd name="T71" fmla="*/ 235 h 6221"/>
                <a:gd name="T72" fmla="+- 0 9589 2160"/>
                <a:gd name="T73" fmla="*/ T72 w 7755"/>
                <a:gd name="T74" fmla="+- 0 266 194"/>
                <a:gd name="T75" fmla="*/ 266 h 6221"/>
                <a:gd name="T76" fmla="+- 0 9651 2160"/>
                <a:gd name="T77" fmla="*/ T76 w 7755"/>
                <a:gd name="T78" fmla="+- 0 304 194"/>
                <a:gd name="T79" fmla="*/ 304 h 6221"/>
                <a:gd name="T80" fmla="+- 0 9708 2160"/>
                <a:gd name="T81" fmla="*/ T80 w 7755"/>
                <a:gd name="T82" fmla="+- 0 349 194"/>
                <a:gd name="T83" fmla="*/ 349 h 6221"/>
                <a:gd name="T84" fmla="+- 0 9760 2160"/>
                <a:gd name="T85" fmla="*/ T84 w 7755"/>
                <a:gd name="T86" fmla="+- 0 401 194"/>
                <a:gd name="T87" fmla="*/ 401 h 6221"/>
                <a:gd name="T88" fmla="+- 0 9805 2160"/>
                <a:gd name="T89" fmla="*/ T88 w 7755"/>
                <a:gd name="T90" fmla="+- 0 458 194"/>
                <a:gd name="T91" fmla="*/ 458 h 6221"/>
                <a:gd name="T92" fmla="+- 0 9843 2160"/>
                <a:gd name="T93" fmla="*/ T92 w 7755"/>
                <a:gd name="T94" fmla="+- 0 520 194"/>
                <a:gd name="T95" fmla="*/ 520 h 6221"/>
                <a:gd name="T96" fmla="+- 0 9874 2160"/>
                <a:gd name="T97" fmla="*/ T96 w 7755"/>
                <a:gd name="T98" fmla="+- 0 587 194"/>
                <a:gd name="T99" fmla="*/ 587 h 6221"/>
                <a:gd name="T100" fmla="+- 0 9896 2160"/>
                <a:gd name="T101" fmla="*/ T100 w 7755"/>
                <a:gd name="T102" fmla="+- 0 658 194"/>
                <a:gd name="T103" fmla="*/ 658 h 6221"/>
                <a:gd name="T104" fmla="+- 0 9910 2160"/>
                <a:gd name="T105" fmla="*/ T104 w 7755"/>
                <a:gd name="T106" fmla="+- 0 732 194"/>
                <a:gd name="T107" fmla="*/ 732 h 6221"/>
                <a:gd name="T108" fmla="+- 0 9915 2160"/>
                <a:gd name="T109" fmla="*/ T108 w 7755"/>
                <a:gd name="T110" fmla="+- 0 810 194"/>
                <a:gd name="T111" fmla="*/ 810 h 6221"/>
                <a:gd name="T112" fmla="+- 0 9915 2160"/>
                <a:gd name="T113" fmla="*/ T112 w 7755"/>
                <a:gd name="T114" fmla="+- 0 5799 194"/>
                <a:gd name="T115" fmla="*/ 5799 h 6221"/>
                <a:gd name="T116" fmla="+- 0 9910 2160"/>
                <a:gd name="T117" fmla="*/ T116 w 7755"/>
                <a:gd name="T118" fmla="+- 0 5876 194"/>
                <a:gd name="T119" fmla="*/ 5876 h 6221"/>
                <a:gd name="T120" fmla="+- 0 9896 2160"/>
                <a:gd name="T121" fmla="*/ T120 w 7755"/>
                <a:gd name="T122" fmla="+- 0 5951 194"/>
                <a:gd name="T123" fmla="*/ 5951 h 6221"/>
                <a:gd name="T124" fmla="+- 0 9874 2160"/>
                <a:gd name="T125" fmla="*/ T124 w 7755"/>
                <a:gd name="T126" fmla="+- 0 6021 194"/>
                <a:gd name="T127" fmla="*/ 6021 h 6221"/>
                <a:gd name="T128" fmla="+- 0 9843 2160"/>
                <a:gd name="T129" fmla="*/ T128 w 7755"/>
                <a:gd name="T130" fmla="+- 0 6088 194"/>
                <a:gd name="T131" fmla="*/ 6088 h 6221"/>
                <a:gd name="T132" fmla="+- 0 9805 2160"/>
                <a:gd name="T133" fmla="*/ T132 w 7755"/>
                <a:gd name="T134" fmla="+- 0 6151 194"/>
                <a:gd name="T135" fmla="*/ 6151 h 6221"/>
                <a:gd name="T136" fmla="+- 0 9760 2160"/>
                <a:gd name="T137" fmla="*/ T136 w 7755"/>
                <a:gd name="T138" fmla="+- 0 6208 194"/>
                <a:gd name="T139" fmla="*/ 6208 h 6221"/>
                <a:gd name="T140" fmla="+- 0 9708 2160"/>
                <a:gd name="T141" fmla="*/ T140 w 7755"/>
                <a:gd name="T142" fmla="+- 0 6259 194"/>
                <a:gd name="T143" fmla="*/ 6259 h 6221"/>
                <a:gd name="T144" fmla="+- 0 9651 2160"/>
                <a:gd name="T145" fmla="*/ T144 w 7755"/>
                <a:gd name="T146" fmla="+- 0 6304 194"/>
                <a:gd name="T147" fmla="*/ 6304 h 6221"/>
                <a:gd name="T148" fmla="+- 0 9589 2160"/>
                <a:gd name="T149" fmla="*/ T148 w 7755"/>
                <a:gd name="T150" fmla="+- 0 6342 194"/>
                <a:gd name="T151" fmla="*/ 6342 h 6221"/>
                <a:gd name="T152" fmla="+- 0 9522 2160"/>
                <a:gd name="T153" fmla="*/ T152 w 7755"/>
                <a:gd name="T154" fmla="+- 0 6373 194"/>
                <a:gd name="T155" fmla="*/ 6373 h 6221"/>
                <a:gd name="T156" fmla="+- 0 9451 2160"/>
                <a:gd name="T157" fmla="*/ T156 w 7755"/>
                <a:gd name="T158" fmla="+- 0 6396 194"/>
                <a:gd name="T159" fmla="*/ 6396 h 6221"/>
                <a:gd name="T160" fmla="+- 0 9377 2160"/>
                <a:gd name="T161" fmla="*/ T160 w 7755"/>
                <a:gd name="T162" fmla="+- 0 6410 194"/>
                <a:gd name="T163" fmla="*/ 6410 h 6221"/>
                <a:gd name="T164" fmla="+- 0 9299 2160"/>
                <a:gd name="T165" fmla="*/ T164 w 7755"/>
                <a:gd name="T166" fmla="+- 0 6415 194"/>
                <a:gd name="T167" fmla="*/ 6415 h 6221"/>
                <a:gd name="T168" fmla="+- 0 2776 2160"/>
                <a:gd name="T169" fmla="*/ T168 w 7755"/>
                <a:gd name="T170" fmla="+- 0 6415 194"/>
                <a:gd name="T171" fmla="*/ 6415 h 6221"/>
                <a:gd name="T172" fmla="+- 0 2698 2160"/>
                <a:gd name="T173" fmla="*/ T172 w 7755"/>
                <a:gd name="T174" fmla="+- 0 6410 194"/>
                <a:gd name="T175" fmla="*/ 6410 h 6221"/>
                <a:gd name="T176" fmla="+- 0 2624 2160"/>
                <a:gd name="T177" fmla="*/ T176 w 7755"/>
                <a:gd name="T178" fmla="+- 0 6396 194"/>
                <a:gd name="T179" fmla="*/ 6396 h 6221"/>
                <a:gd name="T180" fmla="+- 0 2553 2160"/>
                <a:gd name="T181" fmla="*/ T180 w 7755"/>
                <a:gd name="T182" fmla="+- 0 6373 194"/>
                <a:gd name="T183" fmla="*/ 6373 h 6221"/>
                <a:gd name="T184" fmla="+- 0 2486 2160"/>
                <a:gd name="T185" fmla="*/ T184 w 7755"/>
                <a:gd name="T186" fmla="+- 0 6342 194"/>
                <a:gd name="T187" fmla="*/ 6342 h 6221"/>
                <a:gd name="T188" fmla="+- 0 2424 2160"/>
                <a:gd name="T189" fmla="*/ T188 w 7755"/>
                <a:gd name="T190" fmla="+- 0 6304 194"/>
                <a:gd name="T191" fmla="*/ 6304 h 6221"/>
                <a:gd name="T192" fmla="+- 0 2367 2160"/>
                <a:gd name="T193" fmla="*/ T192 w 7755"/>
                <a:gd name="T194" fmla="+- 0 6259 194"/>
                <a:gd name="T195" fmla="*/ 6259 h 6221"/>
                <a:gd name="T196" fmla="+- 0 2315 2160"/>
                <a:gd name="T197" fmla="*/ T196 w 7755"/>
                <a:gd name="T198" fmla="+- 0 6208 194"/>
                <a:gd name="T199" fmla="*/ 6208 h 6221"/>
                <a:gd name="T200" fmla="+- 0 2270 2160"/>
                <a:gd name="T201" fmla="*/ T200 w 7755"/>
                <a:gd name="T202" fmla="+- 0 6151 194"/>
                <a:gd name="T203" fmla="*/ 6151 h 6221"/>
                <a:gd name="T204" fmla="+- 0 2232 2160"/>
                <a:gd name="T205" fmla="*/ T204 w 7755"/>
                <a:gd name="T206" fmla="+- 0 6088 194"/>
                <a:gd name="T207" fmla="*/ 6088 h 6221"/>
                <a:gd name="T208" fmla="+- 0 2201 2160"/>
                <a:gd name="T209" fmla="*/ T208 w 7755"/>
                <a:gd name="T210" fmla="+- 0 6021 194"/>
                <a:gd name="T211" fmla="*/ 6021 h 6221"/>
                <a:gd name="T212" fmla="+- 0 2179 2160"/>
                <a:gd name="T213" fmla="*/ T212 w 7755"/>
                <a:gd name="T214" fmla="+- 0 5951 194"/>
                <a:gd name="T215" fmla="*/ 5951 h 6221"/>
                <a:gd name="T216" fmla="+- 0 2165 2160"/>
                <a:gd name="T217" fmla="*/ T216 w 7755"/>
                <a:gd name="T218" fmla="+- 0 5876 194"/>
                <a:gd name="T219" fmla="*/ 5876 h 6221"/>
                <a:gd name="T220" fmla="+- 0 2160 2160"/>
                <a:gd name="T221" fmla="*/ T220 w 7755"/>
                <a:gd name="T222" fmla="+- 0 5799 194"/>
                <a:gd name="T223" fmla="*/ 5799 h 6221"/>
                <a:gd name="T224" fmla="+- 0 2160 2160"/>
                <a:gd name="T225" fmla="*/ T224 w 7755"/>
                <a:gd name="T226" fmla="+- 0 810 194"/>
                <a:gd name="T227" fmla="*/ 810 h 62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7755" h="6221">
                  <a:moveTo>
                    <a:pt x="0" y="616"/>
                  </a:moveTo>
                  <a:lnTo>
                    <a:pt x="5" y="538"/>
                  </a:lnTo>
                  <a:lnTo>
                    <a:pt x="19" y="464"/>
                  </a:lnTo>
                  <a:lnTo>
                    <a:pt x="41" y="393"/>
                  </a:lnTo>
                  <a:lnTo>
                    <a:pt x="72" y="326"/>
                  </a:lnTo>
                  <a:lnTo>
                    <a:pt x="110" y="264"/>
                  </a:lnTo>
                  <a:lnTo>
                    <a:pt x="155" y="207"/>
                  </a:lnTo>
                  <a:lnTo>
                    <a:pt x="207" y="155"/>
                  </a:lnTo>
                  <a:lnTo>
                    <a:pt x="264" y="110"/>
                  </a:lnTo>
                  <a:lnTo>
                    <a:pt x="326" y="72"/>
                  </a:lnTo>
                  <a:lnTo>
                    <a:pt x="393" y="41"/>
                  </a:lnTo>
                  <a:lnTo>
                    <a:pt x="464" y="19"/>
                  </a:lnTo>
                  <a:lnTo>
                    <a:pt x="538" y="5"/>
                  </a:lnTo>
                  <a:lnTo>
                    <a:pt x="616" y="0"/>
                  </a:lnTo>
                  <a:lnTo>
                    <a:pt x="7139" y="0"/>
                  </a:lnTo>
                  <a:lnTo>
                    <a:pt x="7217" y="5"/>
                  </a:lnTo>
                  <a:lnTo>
                    <a:pt x="7291" y="19"/>
                  </a:lnTo>
                  <a:lnTo>
                    <a:pt x="7362" y="41"/>
                  </a:lnTo>
                  <a:lnTo>
                    <a:pt x="7429" y="72"/>
                  </a:lnTo>
                  <a:lnTo>
                    <a:pt x="7491" y="110"/>
                  </a:lnTo>
                  <a:lnTo>
                    <a:pt x="7548" y="155"/>
                  </a:lnTo>
                  <a:lnTo>
                    <a:pt x="7600" y="207"/>
                  </a:lnTo>
                  <a:lnTo>
                    <a:pt x="7645" y="264"/>
                  </a:lnTo>
                  <a:lnTo>
                    <a:pt x="7683" y="326"/>
                  </a:lnTo>
                  <a:lnTo>
                    <a:pt x="7714" y="393"/>
                  </a:lnTo>
                  <a:lnTo>
                    <a:pt x="7736" y="464"/>
                  </a:lnTo>
                  <a:lnTo>
                    <a:pt x="7750" y="538"/>
                  </a:lnTo>
                  <a:lnTo>
                    <a:pt x="7755" y="616"/>
                  </a:lnTo>
                  <a:lnTo>
                    <a:pt x="7755" y="5605"/>
                  </a:lnTo>
                  <a:lnTo>
                    <a:pt x="7750" y="5682"/>
                  </a:lnTo>
                  <a:lnTo>
                    <a:pt x="7736" y="5757"/>
                  </a:lnTo>
                  <a:lnTo>
                    <a:pt x="7714" y="5827"/>
                  </a:lnTo>
                  <a:lnTo>
                    <a:pt x="7683" y="5894"/>
                  </a:lnTo>
                  <a:lnTo>
                    <a:pt x="7645" y="5957"/>
                  </a:lnTo>
                  <a:lnTo>
                    <a:pt x="7600" y="6014"/>
                  </a:lnTo>
                  <a:lnTo>
                    <a:pt x="7548" y="6065"/>
                  </a:lnTo>
                  <a:lnTo>
                    <a:pt x="7491" y="6110"/>
                  </a:lnTo>
                  <a:lnTo>
                    <a:pt x="7429" y="6148"/>
                  </a:lnTo>
                  <a:lnTo>
                    <a:pt x="7362" y="6179"/>
                  </a:lnTo>
                  <a:lnTo>
                    <a:pt x="7291" y="6202"/>
                  </a:lnTo>
                  <a:lnTo>
                    <a:pt x="7217" y="6216"/>
                  </a:lnTo>
                  <a:lnTo>
                    <a:pt x="7139" y="6221"/>
                  </a:lnTo>
                  <a:lnTo>
                    <a:pt x="616" y="6221"/>
                  </a:lnTo>
                  <a:lnTo>
                    <a:pt x="538" y="6216"/>
                  </a:lnTo>
                  <a:lnTo>
                    <a:pt x="464" y="6202"/>
                  </a:lnTo>
                  <a:lnTo>
                    <a:pt x="393" y="6179"/>
                  </a:lnTo>
                  <a:lnTo>
                    <a:pt x="326" y="6148"/>
                  </a:lnTo>
                  <a:lnTo>
                    <a:pt x="264" y="6110"/>
                  </a:lnTo>
                  <a:lnTo>
                    <a:pt x="207" y="6065"/>
                  </a:lnTo>
                  <a:lnTo>
                    <a:pt x="155" y="6014"/>
                  </a:lnTo>
                  <a:lnTo>
                    <a:pt x="110" y="5957"/>
                  </a:lnTo>
                  <a:lnTo>
                    <a:pt x="72" y="5894"/>
                  </a:lnTo>
                  <a:lnTo>
                    <a:pt x="41" y="5827"/>
                  </a:lnTo>
                  <a:lnTo>
                    <a:pt x="19" y="5757"/>
                  </a:lnTo>
                  <a:lnTo>
                    <a:pt x="5" y="5682"/>
                  </a:lnTo>
                  <a:lnTo>
                    <a:pt x="0" y="5605"/>
                  </a:lnTo>
                  <a:lnTo>
                    <a:pt x="0" y="616"/>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Freeform 11"/>
            <p:cNvSpPr>
              <a:spLocks/>
            </p:cNvSpPr>
            <p:nvPr/>
          </p:nvSpPr>
          <p:spPr bwMode="auto">
            <a:xfrm>
              <a:off x="2472" y="588"/>
              <a:ext cx="7128" cy="1079"/>
            </a:xfrm>
            <a:custGeom>
              <a:avLst/>
              <a:gdLst>
                <a:gd name="T0" fmla="+- 0 9421 2472"/>
                <a:gd name="T1" fmla="*/ T0 w 7128"/>
                <a:gd name="T2" fmla="+- 0 588 588"/>
                <a:gd name="T3" fmla="*/ 588 h 1079"/>
                <a:gd name="T4" fmla="+- 0 2652 2472"/>
                <a:gd name="T5" fmla="*/ T4 w 7128"/>
                <a:gd name="T6" fmla="+- 0 588 588"/>
                <a:gd name="T7" fmla="*/ 588 h 1079"/>
                <a:gd name="T8" fmla="+- 0 2582 2472"/>
                <a:gd name="T9" fmla="*/ T8 w 7128"/>
                <a:gd name="T10" fmla="+- 0 602 588"/>
                <a:gd name="T11" fmla="*/ 602 h 1079"/>
                <a:gd name="T12" fmla="+- 0 2525 2472"/>
                <a:gd name="T13" fmla="*/ T12 w 7128"/>
                <a:gd name="T14" fmla="+- 0 641 588"/>
                <a:gd name="T15" fmla="*/ 641 h 1079"/>
                <a:gd name="T16" fmla="+- 0 2487 2472"/>
                <a:gd name="T17" fmla="*/ T16 w 7128"/>
                <a:gd name="T18" fmla="+- 0 698 588"/>
                <a:gd name="T19" fmla="*/ 698 h 1079"/>
                <a:gd name="T20" fmla="+- 0 2472 2472"/>
                <a:gd name="T21" fmla="*/ T20 w 7128"/>
                <a:gd name="T22" fmla="+- 0 768 588"/>
                <a:gd name="T23" fmla="*/ 768 h 1079"/>
                <a:gd name="T24" fmla="+- 0 2472 2472"/>
                <a:gd name="T25" fmla="*/ T24 w 7128"/>
                <a:gd name="T26" fmla="+- 0 1487 588"/>
                <a:gd name="T27" fmla="*/ 1487 h 1079"/>
                <a:gd name="T28" fmla="+- 0 2487 2472"/>
                <a:gd name="T29" fmla="*/ T28 w 7128"/>
                <a:gd name="T30" fmla="+- 0 1557 588"/>
                <a:gd name="T31" fmla="*/ 1557 h 1079"/>
                <a:gd name="T32" fmla="+- 0 2525 2472"/>
                <a:gd name="T33" fmla="*/ T32 w 7128"/>
                <a:gd name="T34" fmla="+- 0 1614 588"/>
                <a:gd name="T35" fmla="*/ 1614 h 1079"/>
                <a:gd name="T36" fmla="+- 0 2582 2472"/>
                <a:gd name="T37" fmla="*/ T36 w 7128"/>
                <a:gd name="T38" fmla="+- 0 1653 588"/>
                <a:gd name="T39" fmla="*/ 1653 h 1079"/>
                <a:gd name="T40" fmla="+- 0 2652 2472"/>
                <a:gd name="T41" fmla="*/ T40 w 7128"/>
                <a:gd name="T42" fmla="+- 0 1667 588"/>
                <a:gd name="T43" fmla="*/ 1667 h 1079"/>
                <a:gd name="T44" fmla="+- 0 9421 2472"/>
                <a:gd name="T45" fmla="*/ T44 w 7128"/>
                <a:gd name="T46" fmla="+- 0 1667 588"/>
                <a:gd name="T47" fmla="*/ 1667 h 1079"/>
                <a:gd name="T48" fmla="+- 0 9491 2472"/>
                <a:gd name="T49" fmla="*/ T48 w 7128"/>
                <a:gd name="T50" fmla="+- 0 1653 588"/>
                <a:gd name="T51" fmla="*/ 1653 h 1079"/>
                <a:gd name="T52" fmla="+- 0 9548 2472"/>
                <a:gd name="T53" fmla="*/ T52 w 7128"/>
                <a:gd name="T54" fmla="+- 0 1614 588"/>
                <a:gd name="T55" fmla="*/ 1614 h 1079"/>
                <a:gd name="T56" fmla="+- 0 9586 2472"/>
                <a:gd name="T57" fmla="*/ T56 w 7128"/>
                <a:gd name="T58" fmla="+- 0 1557 588"/>
                <a:gd name="T59" fmla="*/ 1557 h 1079"/>
                <a:gd name="T60" fmla="+- 0 9600 2472"/>
                <a:gd name="T61" fmla="*/ T60 w 7128"/>
                <a:gd name="T62" fmla="+- 0 1487 588"/>
                <a:gd name="T63" fmla="*/ 1487 h 1079"/>
                <a:gd name="T64" fmla="+- 0 9600 2472"/>
                <a:gd name="T65" fmla="*/ T64 w 7128"/>
                <a:gd name="T66" fmla="+- 0 768 588"/>
                <a:gd name="T67" fmla="*/ 768 h 1079"/>
                <a:gd name="T68" fmla="+- 0 9586 2472"/>
                <a:gd name="T69" fmla="*/ T68 w 7128"/>
                <a:gd name="T70" fmla="+- 0 698 588"/>
                <a:gd name="T71" fmla="*/ 698 h 1079"/>
                <a:gd name="T72" fmla="+- 0 9548 2472"/>
                <a:gd name="T73" fmla="*/ T72 w 7128"/>
                <a:gd name="T74" fmla="+- 0 641 588"/>
                <a:gd name="T75" fmla="*/ 641 h 1079"/>
                <a:gd name="T76" fmla="+- 0 9491 2472"/>
                <a:gd name="T77" fmla="*/ T76 w 7128"/>
                <a:gd name="T78" fmla="+- 0 602 588"/>
                <a:gd name="T79" fmla="*/ 602 h 1079"/>
                <a:gd name="T80" fmla="+- 0 9421 2472"/>
                <a:gd name="T81" fmla="*/ T80 w 7128"/>
                <a:gd name="T82" fmla="+- 0 588 588"/>
                <a:gd name="T83" fmla="*/ 588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7128" h="1079">
                  <a:moveTo>
                    <a:pt x="6949" y="0"/>
                  </a:moveTo>
                  <a:lnTo>
                    <a:pt x="180" y="0"/>
                  </a:lnTo>
                  <a:lnTo>
                    <a:pt x="110" y="14"/>
                  </a:lnTo>
                  <a:lnTo>
                    <a:pt x="53" y="53"/>
                  </a:lnTo>
                  <a:lnTo>
                    <a:pt x="15" y="110"/>
                  </a:lnTo>
                  <a:lnTo>
                    <a:pt x="0" y="180"/>
                  </a:lnTo>
                  <a:lnTo>
                    <a:pt x="0" y="899"/>
                  </a:lnTo>
                  <a:lnTo>
                    <a:pt x="15" y="969"/>
                  </a:lnTo>
                  <a:lnTo>
                    <a:pt x="53" y="1026"/>
                  </a:lnTo>
                  <a:lnTo>
                    <a:pt x="110" y="1065"/>
                  </a:lnTo>
                  <a:lnTo>
                    <a:pt x="180" y="1079"/>
                  </a:lnTo>
                  <a:lnTo>
                    <a:pt x="6949" y="1079"/>
                  </a:lnTo>
                  <a:lnTo>
                    <a:pt x="7019" y="1065"/>
                  </a:lnTo>
                  <a:lnTo>
                    <a:pt x="7076" y="1026"/>
                  </a:lnTo>
                  <a:lnTo>
                    <a:pt x="7114" y="969"/>
                  </a:lnTo>
                  <a:lnTo>
                    <a:pt x="7128" y="899"/>
                  </a:lnTo>
                  <a:lnTo>
                    <a:pt x="7128" y="180"/>
                  </a:lnTo>
                  <a:lnTo>
                    <a:pt x="7114" y="110"/>
                  </a:lnTo>
                  <a:lnTo>
                    <a:pt x="7076" y="53"/>
                  </a:lnTo>
                  <a:lnTo>
                    <a:pt x="7019" y="14"/>
                  </a:lnTo>
                  <a:lnTo>
                    <a:pt x="6949"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12"/>
            <p:cNvSpPr>
              <a:spLocks/>
            </p:cNvSpPr>
            <p:nvPr/>
          </p:nvSpPr>
          <p:spPr bwMode="auto">
            <a:xfrm>
              <a:off x="2472" y="588"/>
              <a:ext cx="7128" cy="1079"/>
            </a:xfrm>
            <a:custGeom>
              <a:avLst/>
              <a:gdLst>
                <a:gd name="T0" fmla="+- 0 2472 2472"/>
                <a:gd name="T1" fmla="*/ T0 w 7128"/>
                <a:gd name="T2" fmla="+- 0 768 588"/>
                <a:gd name="T3" fmla="*/ 768 h 1079"/>
                <a:gd name="T4" fmla="+- 0 2487 2472"/>
                <a:gd name="T5" fmla="*/ T4 w 7128"/>
                <a:gd name="T6" fmla="+- 0 698 588"/>
                <a:gd name="T7" fmla="*/ 698 h 1079"/>
                <a:gd name="T8" fmla="+- 0 2525 2472"/>
                <a:gd name="T9" fmla="*/ T8 w 7128"/>
                <a:gd name="T10" fmla="+- 0 641 588"/>
                <a:gd name="T11" fmla="*/ 641 h 1079"/>
                <a:gd name="T12" fmla="+- 0 2582 2472"/>
                <a:gd name="T13" fmla="*/ T12 w 7128"/>
                <a:gd name="T14" fmla="+- 0 602 588"/>
                <a:gd name="T15" fmla="*/ 602 h 1079"/>
                <a:gd name="T16" fmla="+- 0 2652 2472"/>
                <a:gd name="T17" fmla="*/ T16 w 7128"/>
                <a:gd name="T18" fmla="+- 0 588 588"/>
                <a:gd name="T19" fmla="*/ 588 h 1079"/>
                <a:gd name="T20" fmla="+- 0 9421 2472"/>
                <a:gd name="T21" fmla="*/ T20 w 7128"/>
                <a:gd name="T22" fmla="+- 0 588 588"/>
                <a:gd name="T23" fmla="*/ 588 h 1079"/>
                <a:gd name="T24" fmla="+- 0 9491 2472"/>
                <a:gd name="T25" fmla="*/ T24 w 7128"/>
                <a:gd name="T26" fmla="+- 0 602 588"/>
                <a:gd name="T27" fmla="*/ 602 h 1079"/>
                <a:gd name="T28" fmla="+- 0 9548 2472"/>
                <a:gd name="T29" fmla="*/ T28 w 7128"/>
                <a:gd name="T30" fmla="+- 0 641 588"/>
                <a:gd name="T31" fmla="*/ 641 h 1079"/>
                <a:gd name="T32" fmla="+- 0 9586 2472"/>
                <a:gd name="T33" fmla="*/ T32 w 7128"/>
                <a:gd name="T34" fmla="+- 0 698 588"/>
                <a:gd name="T35" fmla="*/ 698 h 1079"/>
                <a:gd name="T36" fmla="+- 0 9600 2472"/>
                <a:gd name="T37" fmla="*/ T36 w 7128"/>
                <a:gd name="T38" fmla="+- 0 768 588"/>
                <a:gd name="T39" fmla="*/ 768 h 1079"/>
                <a:gd name="T40" fmla="+- 0 9600 2472"/>
                <a:gd name="T41" fmla="*/ T40 w 7128"/>
                <a:gd name="T42" fmla="+- 0 1487 588"/>
                <a:gd name="T43" fmla="*/ 1487 h 1079"/>
                <a:gd name="T44" fmla="+- 0 9586 2472"/>
                <a:gd name="T45" fmla="*/ T44 w 7128"/>
                <a:gd name="T46" fmla="+- 0 1557 588"/>
                <a:gd name="T47" fmla="*/ 1557 h 1079"/>
                <a:gd name="T48" fmla="+- 0 9548 2472"/>
                <a:gd name="T49" fmla="*/ T48 w 7128"/>
                <a:gd name="T50" fmla="+- 0 1614 588"/>
                <a:gd name="T51" fmla="*/ 1614 h 1079"/>
                <a:gd name="T52" fmla="+- 0 9491 2472"/>
                <a:gd name="T53" fmla="*/ T52 w 7128"/>
                <a:gd name="T54" fmla="+- 0 1653 588"/>
                <a:gd name="T55" fmla="*/ 1653 h 1079"/>
                <a:gd name="T56" fmla="+- 0 9421 2472"/>
                <a:gd name="T57" fmla="*/ T56 w 7128"/>
                <a:gd name="T58" fmla="+- 0 1667 588"/>
                <a:gd name="T59" fmla="*/ 1667 h 1079"/>
                <a:gd name="T60" fmla="+- 0 2652 2472"/>
                <a:gd name="T61" fmla="*/ T60 w 7128"/>
                <a:gd name="T62" fmla="+- 0 1667 588"/>
                <a:gd name="T63" fmla="*/ 1667 h 1079"/>
                <a:gd name="T64" fmla="+- 0 2582 2472"/>
                <a:gd name="T65" fmla="*/ T64 w 7128"/>
                <a:gd name="T66" fmla="+- 0 1653 588"/>
                <a:gd name="T67" fmla="*/ 1653 h 1079"/>
                <a:gd name="T68" fmla="+- 0 2525 2472"/>
                <a:gd name="T69" fmla="*/ T68 w 7128"/>
                <a:gd name="T70" fmla="+- 0 1614 588"/>
                <a:gd name="T71" fmla="*/ 1614 h 1079"/>
                <a:gd name="T72" fmla="+- 0 2487 2472"/>
                <a:gd name="T73" fmla="*/ T72 w 7128"/>
                <a:gd name="T74" fmla="+- 0 1557 588"/>
                <a:gd name="T75" fmla="*/ 1557 h 1079"/>
                <a:gd name="T76" fmla="+- 0 2472 2472"/>
                <a:gd name="T77" fmla="*/ T76 w 7128"/>
                <a:gd name="T78" fmla="+- 0 1487 588"/>
                <a:gd name="T79" fmla="*/ 1487 h 1079"/>
                <a:gd name="T80" fmla="+- 0 2472 2472"/>
                <a:gd name="T81" fmla="*/ T80 w 7128"/>
                <a:gd name="T82" fmla="+- 0 768 588"/>
                <a:gd name="T83" fmla="*/ 768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7128" h="1079">
                  <a:moveTo>
                    <a:pt x="0" y="180"/>
                  </a:moveTo>
                  <a:lnTo>
                    <a:pt x="15" y="110"/>
                  </a:lnTo>
                  <a:lnTo>
                    <a:pt x="53" y="53"/>
                  </a:lnTo>
                  <a:lnTo>
                    <a:pt x="110" y="14"/>
                  </a:lnTo>
                  <a:lnTo>
                    <a:pt x="180" y="0"/>
                  </a:lnTo>
                  <a:lnTo>
                    <a:pt x="6949" y="0"/>
                  </a:lnTo>
                  <a:lnTo>
                    <a:pt x="7019" y="14"/>
                  </a:lnTo>
                  <a:lnTo>
                    <a:pt x="7076" y="53"/>
                  </a:lnTo>
                  <a:lnTo>
                    <a:pt x="7114" y="110"/>
                  </a:lnTo>
                  <a:lnTo>
                    <a:pt x="7128" y="180"/>
                  </a:lnTo>
                  <a:lnTo>
                    <a:pt x="7128" y="899"/>
                  </a:lnTo>
                  <a:lnTo>
                    <a:pt x="7114" y="969"/>
                  </a:lnTo>
                  <a:lnTo>
                    <a:pt x="7076" y="1026"/>
                  </a:lnTo>
                  <a:lnTo>
                    <a:pt x="7019" y="1065"/>
                  </a:lnTo>
                  <a:lnTo>
                    <a:pt x="6949" y="1079"/>
                  </a:lnTo>
                  <a:lnTo>
                    <a:pt x="180" y="1079"/>
                  </a:lnTo>
                  <a:lnTo>
                    <a:pt x="110" y="1065"/>
                  </a:lnTo>
                  <a:lnTo>
                    <a:pt x="53" y="1026"/>
                  </a:lnTo>
                  <a:lnTo>
                    <a:pt x="15"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 y="664"/>
              <a:ext cx="6984"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4"/>
            <p:cNvSpPr>
              <a:spLocks/>
            </p:cNvSpPr>
            <p:nvPr/>
          </p:nvSpPr>
          <p:spPr bwMode="auto">
            <a:xfrm>
              <a:off x="3396" y="3658"/>
              <a:ext cx="5270" cy="1079"/>
            </a:xfrm>
            <a:custGeom>
              <a:avLst/>
              <a:gdLst>
                <a:gd name="T0" fmla="+- 0 8486 3396"/>
                <a:gd name="T1" fmla="*/ T0 w 5270"/>
                <a:gd name="T2" fmla="+- 0 3658 3658"/>
                <a:gd name="T3" fmla="*/ 3658 h 1079"/>
                <a:gd name="T4" fmla="+- 0 3576 3396"/>
                <a:gd name="T5" fmla="*/ T4 w 5270"/>
                <a:gd name="T6" fmla="+- 0 3658 3658"/>
                <a:gd name="T7" fmla="*/ 3658 h 1079"/>
                <a:gd name="T8" fmla="+- 0 3506 3396"/>
                <a:gd name="T9" fmla="*/ T8 w 5270"/>
                <a:gd name="T10" fmla="+- 0 3672 3658"/>
                <a:gd name="T11" fmla="*/ 3672 h 1079"/>
                <a:gd name="T12" fmla="+- 0 3449 3396"/>
                <a:gd name="T13" fmla="*/ T12 w 5270"/>
                <a:gd name="T14" fmla="+- 0 3711 3658"/>
                <a:gd name="T15" fmla="*/ 3711 h 1079"/>
                <a:gd name="T16" fmla="+- 0 3410 3396"/>
                <a:gd name="T17" fmla="*/ T16 w 5270"/>
                <a:gd name="T18" fmla="+- 0 3768 3658"/>
                <a:gd name="T19" fmla="*/ 3768 h 1079"/>
                <a:gd name="T20" fmla="+- 0 3396 3396"/>
                <a:gd name="T21" fmla="*/ T20 w 5270"/>
                <a:gd name="T22" fmla="+- 0 3838 3658"/>
                <a:gd name="T23" fmla="*/ 3838 h 1079"/>
                <a:gd name="T24" fmla="+- 0 3396 3396"/>
                <a:gd name="T25" fmla="*/ T24 w 5270"/>
                <a:gd name="T26" fmla="+- 0 4557 3658"/>
                <a:gd name="T27" fmla="*/ 4557 h 1079"/>
                <a:gd name="T28" fmla="+- 0 3410 3396"/>
                <a:gd name="T29" fmla="*/ T28 w 5270"/>
                <a:gd name="T30" fmla="+- 0 4627 3658"/>
                <a:gd name="T31" fmla="*/ 4627 h 1079"/>
                <a:gd name="T32" fmla="+- 0 3449 3396"/>
                <a:gd name="T33" fmla="*/ T32 w 5270"/>
                <a:gd name="T34" fmla="+- 0 4684 3658"/>
                <a:gd name="T35" fmla="*/ 4684 h 1079"/>
                <a:gd name="T36" fmla="+- 0 3506 3396"/>
                <a:gd name="T37" fmla="*/ T36 w 5270"/>
                <a:gd name="T38" fmla="+- 0 4723 3658"/>
                <a:gd name="T39" fmla="*/ 4723 h 1079"/>
                <a:gd name="T40" fmla="+- 0 3576 3396"/>
                <a:gd name="T41" fmla="*/ T40 w 5270"/>
                <a:gd name="T42" fmla="+- 0 4737 3658"/>
                <a:gd name="T43" fmla="*/ 4737 h 1079"/>
                <a:gd name="T44" fmla="+- 0 8486 3396"/>
                <a:gd name="T45" fmla="*/ T44 w 5270"/>
                <a:gd name="T46" fmla="+- 0 4737 3658"/>
                <a:gd name="T47" fmla="*/ 4737 h 1079"/>
                <a:gd name="T48" fmla="+- 0 8556 3396"/>
                <a:gd name="T49" fmla="*/ T48 w 5270"/>
                <a:gd name="T50" fmla="+- 0 4723 3658"/>
                <a:gd name="T51" fmla="*/ 4723 h 1079"/>
                <a:gd name="T52" fmla="+- 0 8614 3396"/>
                <a:gd name="T53" fmla="*/ T52 w 5270"/>
                <a:gd name="T54" fmla="+- 0 4684 3658"/>
                <a:gd name="T55" fmla="*/ 4684 h 1079"/>
                <a:gd name="T56" fmla="+- 0 8652 3396"/>
                <a:gd name="T57" fmla="*/ T56 w 5270"/>
                <a:gd name="T58" fmla="+- 0 4627 3658"/>
                <a:gd name="T59" fmla="*/ 4627 h 1079"/>
                <a:gd name="T60" fmla="+- 0 8666 3396"/>
                <a:gd name="T61" fmla="*/ T60 w 5270"/>
                <a:gd name="T62" fmla="+- 0 4557 3658"/>
                <a:gd name="T63" fmla="*/ 4557 h 1079"/>
                <a:gd name="T64" fmla="+- 0 8666 3396"/>
                <a:gd name="T65" fmla="*/ T64 w 5270"/>
                <a:gd name="T66" fmla="+- 0 3838 3658"/>
                <a:gd name="T67" fmla="*/ 3838 h 1079"/>
                <a:gd name="T68" fmla="+- 0 8652 3396"/>
                <a:gd name="T69" fmla="*/ T68 w 5270"/>
                <a:gd name="T70" fmla="+- 0 3768 3658"/>
                <a:gd name="T71" fmla="*/ 3768 h 1079"/>
                <a:gd name="T72" fmla="+- 0 8614 3396"/>
                <a:gd name="T73" fmla="*/ T72 w 5270"/>
                <a:gd name="T74" fmla="+- 0 3711 3658"/>
                <a:gd name="T75" fmla="*/ 3711 h 1079"/>
                <a:gd name="T76" fmla="+- 0 8556 3396"/>
                <a:gd name="T77" fmla="*/ T76 w 5270"/>
                <a:gd name="T78" fmla="+- 0 3672 3658"/>
                <a:gd name="T79" fmla="*/ 3672 h 1079"/>
                <a:gd name="T80" fmla="+- 0 8486 3396"/>
                <a:gd name="T81" fmla="*/ T80 w 5270"/>
                <a:gd name="T82" fmla="+- 0 3658 3658"/>
                <a:gd name="T83" fmla="*/ 3658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9">
                  <a:moveTo>
                    <a:pt x="5090" y="0"/>
                  </a:moveTo>
                  <a:lnTo>
                    <a:pt x="180" y="0"/>
                  </a:lnTo>
                  <a:lnTo>
                    <a:pt x="110" y="14"/>
                  </a:lnTo>
                  <a:lnTo>
                    <a:pt x="53" y="53"/>
                  </a:lnTo>
                  <a:lnTo>
                    <a:pt x="14" y="110"/>
                  </a:lnTo>
                  <a:lnTo>
                    <a:pt x="0" y="180"/>
                  </a:lnTo>
                  <a:lnTo>
                    <a:pt x="0" y="899"/>
                  </a:lnTo>
                  <a:lnTo>
                    <a:pt x="14" y="969"/>
                  </a:lnTo>
                  <a:lnTo>
                    <a:pt x="53" y="1026"/>
                  </a:lnTo>
                  <a:lnTo>
                    <a:pt x="110" y="1065"/>
                  </a:lnTo>
                  <a:lnTo>
                    <a:pt x="180" y="1079"/>
                  </a:lnTo>
                  <a:lnTo>
                    <a:pt x="5090" y="1079"/>
                  </a:lnTo>
                  <a:lnTo>
                    <a:pt x="5160" y="1065"/>
                  </a:lnTo>
                  <a:lnTo>
                    <a:pt x="5218" y="1026"/>
                  </a:lnTo>
                  <a:lnTo>
                    <a:pt x="5256" y="969"/>
                  </a:lnTo>
                  <a:lnTo>
                    <a:pt x="5270" y="899"/>
                  </a:lnTo>
                  <a:lnTo>
                    <a:pt x="5270" y="180"/>
                  </a:lnTo>
                  <a:lnTo>
                    <a:pt x="5256" y="110"/>
                  </a:lnTo>
                  <a:lnTo>
                    <a:pt x="5218" y="53"/>
                  </a:lnTo>
                  <a:lnTo>
                    <a:pt x="5160" y="14"/>
                  </a:lnTo>
                  <a:lnTo>
                    <a:pt x="5090"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p:cNvSpPr>
              <a:spLocks/>
            </p:cNvSpPr>
            <p:nvPr/>
          </p:nvSpPr>
          <p:spPr bwMode="auto">
            <a:xfrm>
              <a:off x="3396" y="3658"/>
              <a:ext cx="5270" cy="1079"/>
            </a:xfrm>
            <a:custGeom>
              <a:avLst/>
              <a:gdLst>
                <a:gd name="T0" fmla="+- 0 3396 3396"/>
                <a:gd name="T1" fmla="*/ T0 w 5270"/>
                <a:gd name="T2" fmla="+- 0 3838 3658"/>
                <a:gd name="T3" fmla="*/ 3838 h 1079"/>
                <a:gd name="T4" fmla="+- 0 3410 3396"/>
                <a:gd name="T5" fmla="*/ T4 w 5270"/>
                <a:gd name="T6" fmla="+- 0 3768 3658"/>
                <a:gd name="T7" fmla="*/ 3768 h 1079"/>
                <a:gd name="T8" fmla="+- 0 3449 3396"/>
                <a:gd name="T9" fmla="*/ T8 w 5270"/>
                <a:gd name="T10" fmla="+- 0 3711 3658"/>
                <a:gd name="T11" fmla="*/ 3711 h 1079"/>
                <a:gd name="T12" fmla="+- 0 3506 3396"/>
                <a:gd name="T13" fmla="*/ T12 w 5270"/>
                <a:gd name="T14" fmla="+- 0 3672 3658"/>
                <a:gd name="T15" fmla="*/ 3672 h 1079"/>
                <a:gd name="T16" fmla="+- 0 3576 3396"/>
                <a:gd name="T17" fmla="*/ T16 w 5270"/>
                <a:gd name="T18" fmla="+- 0 3658 3658"/>
                <a:gd name="T19" fmla="*/ 3658 h 1079"/>
                <a:gd name="T20" fmla="+- 0 8486 3396"/>
                <a:gd name="T21" fmla="*/ T20 w 5270"/>
                <a:gd name="T22" fmla="+- 0 3658 3658"/>
                <a:gd name="T23" fmla="*/ 3658 h 1079"/>
                <a:gd name="T24" fmla="+- 0 8556 3396"/>
                <a:gd name="T25" fmla="*/ T24 w 5270"/>
                <a:gd name="T26" fmla="+- 0 3672 3658"/>
                <a:gd name="T27" fmla="*/ 3672 h 1079"/>
                <a:gd name="T28" fmla="+- 0 8614 3396"/>
                <a:gd name="T29" fmla="*/ T28 w 5270"/>
                <a:gd name="T30" fmla="+- 0 3711 3658"/>
                <a:gd name="T31" fmla="*/ 3711 h 1079"/>
                <a:gd name="T32" fmla="+- 0 8652 3396"/>
                <a:gd name="T33" fmla="*/ T32 w 5270"/>
                <a:gd name="T34" fmla="+- 0 3768 3658"/>
                <a:gd name="T35" fmla="*/ 3768 h 1079"/>
                <a:gd name="T36" fmla="+- 0 8666 3396"/>
                <a:gd name="T37" fmla="*/ T36 w 5270"/>
                <a:gd name="T38" fmla="+- 0 3838 3658"/>
                <a:gd name="T39" fmla="*/ 3838 h 1079"/>
                <a:gd name="T40" fmla="+- 0 8666 3396"/>
                <a:gd name="T41" fmla="*/ T40 w 5270"/>
                <a:gd name="T42" fmla="+- 0 4557 3658"/>
                <a:gd name="T43" fmla="*/ 4557 h 1079"/>
                <a:gd name="T44" fmla="+- 0 8652 3396"/>
                <a:gd name="T45" fmla="*/ T44 w 5270"/>
                <a:gd name="T46" fmla="+- 0 4627 3658"/>
                <a:gd name="T47" fmla="*/ 4627 h 1079"/>
                <a:gd name="T48" fmla="+- 0 8614 3396"/>
                <a:gd name="T49" fmla="*/ T48 w 5270"/>
                <a:gd name="T50" fmla="+- 0 4684 3658"/>
                <a:gd name="T51" fmla="*/ 4684 h 1079"/>
                <a:gd name="T52" fmla="+- 0 8556 3396"/>
                <a:gd name="T53" fmla="*/ T52 w 5270"/>
                <a:gd name="T54" fmla="+- 0 4723 3658"/>
                <a:gd name="T55" fmla="*/ 4723 h 1079"/>
                <a:gd name="T56" fmla="+- 0 8486 3396"/>
                <a:gd name="T57" fmla="*/ T56 w 5270"/>
                <a:gd name="T58" fmla="+- 0 4737 3658"/>
                <a:gd name="T59" fmla="*/ 4737 h 1079"/>
                <a:gd name="T60" fmla="+- 0 3576 3396"/>
                <a:gd name="T61" fmla="*/ T60 w 5270"/>
                <a:gd name="T62" fmla="+- 0 4737 3658"/>
                <a:gd name="T63" fmla="*/ 4737 h 1079"/>
                <a:gd name="T64" fmla="+- 0 3506 3396"/>
                <a:gd name="T65" fmla="*/ T64 w 5270"/>
                <a:gd name="T66" fmla="+- 0 4723 3658"/>
                <a:gd name="T67" fmla="*/ 4723 h 1079"/>
                <a:gd name="T68" fmla="+- 0 3449 3396"/>
                <a:gd name="T69" fmla="*/ T68 w 5270"/>
                <a:gd name="T70" fmla="+- 0 4684 3658"/>
                <a:gd name="T71" fmla="*/ 4684 h 1079"/>
                <a:gd name="T72" fmla="+- 0 3410 3396"/>
                <a:gd name="T73" fmla="*/ T72 w 5270"/>
                <a:gd name="T74" fmla="+- 0 4627 3658"/>
                <a:gd name="T75" fmla="*/ 4627 h 1079"/>
                <a:gd name="T76" fmla="+- 0 3396 3396"/>
                <a:gd name="T77" fmla="*/ T76 w 5270"/>
                <a:gd name="T78" fmla="+- 0 4557 3658"/>
                <a:gd name="T79" fmla="*/ 4557 h 1079"/>
                <a:gd name="T80" fmla="+- 0 3396 3396"/>
                <a:gd name="T81" fmla="*/ T80 w 5270"/>
                <a:gd name="T82" fmla="+- 0 3838 3658"/>
                <a:gd name="T83" fmla="*/ 3838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9">
                  <a:moveTo>
                    <a:pt x="0" y="180"/>
                  </a:moveTo>
                  <a:lnTo>
                    <a:pt x="14" y="110"/>
                  </a:lnTo>
                  <a:lnTo>
                    <a:pt x="53" y="53"/>
                  </a:lnTo>
                  <a:lnTo>
                    <a:pt x="110" y="14"/>
                  </a:lnTo>
                  <a:lnTo>
                    <a:pt x="180" y="0"/>
                  </a:lnTo>
                  <a:lnTo>
                    <a:pt x="5090" y="0"/>
                  </a:lnTo>
                  <a:lnTo>
                    <a:pt x="5160" y="14"/>
                  </a:lnTo>
                  <a:lnTo>
                    <a:pt x="5218" y="53"/>
                  </a:lnTo>
                  <a:lnTo>
                    <a:pt x="5256" y="110"/>
                  </a:lnTo>
                  <a:lnTo>
                    <a:pt x="5270" y="180"/>
                  </a:lnTo>
                  <a:lnTo>
                    <a:pt x="5270" y="899"/>
                  </a:lnTo>
                  <a:lnTo>
                    <a:pt x="5256" y="969"/>
                  </a:lnTo>
                  <a:lnTo>
                    <a:pt x="5218" y="1026"/>
                  </a:lnTo>
                  <a:lnTo>
                    <a:pt x="5160" y="1065"/>
                  </a:lnTo>
                  <a:lnTo>
                    <a:pt x="5090" y="1079"/>
                  </a:lnTo>
                  <a:lnTo>
                    <a:pt x="180" y="1079"/>
                  </a:lnTo>
                  <a:lnTo>
                    <a:pt x="110" y="1065"/>
                  </a:lnTo>
                  <a:lnTo>
                    <a:pt x="53" y="1026"/>
                  </a:lnTo>
                  <a:lnTo>
                    <a:pt x="14"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731"/>
              <a:ext cx="512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7"/>
            <p:cNvSpPr>
              <a:spLocks/>
            </p:cNvSpPr>
            <p:nvPr/>
          </p:nvSpPr>
          <p:spPr bwMode="auto">
            <a:xfrm>
              <a:off x="3749" y="5614"/>
              <a:ext cx="4545" cy="1079"/>
            </a:xfrm>
            <a:custGeom>
              <a:avLst/>
              <a:gdLst>
                <a:gd name="T0" fmla="+- 0 8115 3749"/>
                <a:gd name="T1" fmla="*/ T0 w 4545"/>
                <a:gd name="T2" fmla="+- 0 5614 5614"/>
                <a:gd name="T3" fmla="*/ 5614 h 1079"/>
                <a:gd name="T4" fmla="+- 0 3929 3749"/>
                <a:gd name="T5" fmla="*/ T4 w 4545"/>
                <a:gd name="T6" fmla="+- 0 5614 5614"/>
                <a:gd name="T7" fmla="*/ 5614 h 1079"/>
                <a:gd name="T8" fmla="+- 0 3859 3749"/>
                <a:gd name="T9" fmla="*/ T8 w 4545"/>
                <a:gd name="T10" fmla="+- 0 5628 5614"/>
                <a:gd name="T11" fmla="*/ 5628 h 1079"/>
                <a:gd name="T12" fmla="+- 0 3802 3749"/>
                <a:gd name="T13" fmla="*/ T12 w 4545"/>
                <a:gd name="T14" fmla="+- 0 5667 5614"/>
                <a:gd name="T15" fmla="*/ 5667 h 1079"/>
                <a:gd name="T16" fmla="+- 0 3764 3749"/>
                <a:gd name="T17" fmla="*/ T16 w 4545"/>
                <a:gd name="T18" fmla="+- 0 5724 5614"/>
                <a:gd name="T19" fmla="*/ 5724 h 1079"/>
                <a:gd name="T20" fmla="+- 0 3749 3749"/>
                <a:gd name="T21" fmla="*/ T20 w 4545"/>
                <a:gd name="T22" fmla="+- 0 5794 5614"/>
                <a:gd name="T23" fmla="*/ 5794 h 1079"/>
                <a:gd name="T24" fmla="+- 0 3749 3749"/>
                <a:gd name="T25" fmla="*/ T24 w 4545"/>
                <a:gd name="T26" fmla="+- 0 6513 5614"/>
                <a:gd name="T27" fmla="*/ 6513 h 1079"/>
                <a:gd name="T28" fmla="+- 0 3764 3749"/>
                <a:gd name="T29" fmla="*/ T28 w 4545"/>
                <a:gd name="T30" fmla="+- 0 6583 5614"/>
                <a:gd name="T31" fmla="*/ 6583 h 1079"/>
                <a:gd name="T32" fmla="+- 0 3802 3749"/>
                <a:gd name="T33" fmla="*/ T32 w 4545"/>
                <a:gd name="T34" fmla="+- 0 6640 5614"/>
                <a:gd name="T35" fmla="*/ 6640 h 1079"/>
                <a:gd name="T36" fmla="+- 0 3859 3749"/>
                <a:gd name="T37" fmla="*/ T36 w 4545"/>
                <a:gd name="T38" fmla="+- 0 6679 5614"/>
                <a:gd name="T39" fmla="*/ 6679 h 1079"/>
                <a:gd name="T40" fmla="+- 0 3929 3749"/>
                <a:gd name="T41" fmla="*/ T40 w 4545"/>
                <a:gd name="T42" fmla="+- 0 6693 5614"/>
                <a:gd name="T43" fmla="*/ 6693 h 1079"/>
                <a:gd name="T44" fmla="+- 0 8115 3749"/>
                <a:gd name="T45" fmla="*/ T44 w 4545"/>
                <a:gd name="T46" fmla="+- 0 6693 5614"/>
                <a:gd name="T47" fmla="*/ 6693 h 1079"/>
                <a:gd name="T48" fmla="+- 0 8185 3749"/>
                <a:gd name="T49" fmla="*/ T48 w 4545"/>
                <a:gd name="T50" fmla="+- 0 6679 5614"/>
                <a:gd name="T51" fmla="*/ 6679 h 1079"/>
                <a:gd name="T52" fmla="+- 0 8242 3749"/>
                <a:gd name="T53" fmla="*/ T52 w 4545"/>
                <a:gd name="T54" fmla="+- 0 6640 5614"/>
                <a:gd name="T55" fmla="*/ 6640 h 1079"/>
                <a:gd name="T56" fmla="+- 0 8280 3749"/>
                <a:gd name="T57" fmla="*/ T56 w 4545"/>
                <a:gd name="T58" fmla="+- 0 6583 5614"/>
                <a:gd name="T59" fmla="*/ 6583 h 1079"/>
                <a:gd name="T60" fmla="+- 0 8294 3749"/>
                <a:gd name="T61" fmla="*/ T60 w 4545"/>
                <a:gd name="T62" fmla="+- 0 6513 5614"/>
                <a:gd name="T63" fmla="*/ 6513 h 1079"/>
                <a:gd name="T64" fmla="+- 0 8294 3749"/>
                <a:gd name="T65" fmla="*/ T64 w 4545"/>
                <a:gd name="T66" fmla="+- 0 5794 5614"/>
                <a:gd name="T67" fmla="*/ 5794 h 1079"/>
                <a:gd name="T68" fmla="+- 0 8280 3749"/>
                <a:gd name="T69" fmla="*/ T68 w 4545"/>
                <a:gd name="T70" fmla="+- 0 5724 5614"/>
                <a:gd name="T71" fmla="*/ 5724 h 1079"/>
                <a:gd name="T72" fmla="+- 0 8242 3749"/>
                <a:gd name="T73" fmla="*/ T72 w 4545"/>
                <a:gd name="T74" fmla="+- 0 5667 5614"/>
                <a:gd name="T75" fmla="*/ 5667 h 1079"/>
                <a:gd name="T76" fmla="+- 0 8185 3749"/>
                <a:gd name="T77" fmla="*/ T76 w 4545"/>
                <a:gd name="T78" fmla="+- 0 5628 5614"/>
                <a:gd name="T79" fmla="*/ 5628 h 1079"/>
                <a:gd name="T80" fmla="+- 0 8115 3749"/>
                <a:gd name="T81" fmla="*/ T80 w 4545"/>
                <a:gd name="T82" fmla="+- 0 5614 5614"/>
                <a:gd name="T83" fmla="*/ 561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545" h="1079">
                  <a:moveTo>
                    <a:pt x="4366" y="0"/>
                  </a:moveTo>
                  <a:lnTo>
                    <a:pt x="180" y="0"/>
                  </a:lnTo>
                  <a:lnTo>
                    <a:pt x="110" y="14"/>
                  </a:lnTo>
                  <a:lnTo>
                    <a:pt x="53" y="53"/>
                  </a:lnTo>
                  <a:lnTo>
                    <a:pt x="15" y="110"/>
                  </a:lnTo>
                  <a:lnTo>
                    <a:pt x="0" y="180"/>
                  </a:lnTo>
                  <a:lnTo>
                    <a:pt x="0" y="899"/>
                  </a:lnTo>
                  <a:lnTo>
                    <a:pt x="15" y="969"/>
                  </a:lnTo>
                  <a:lnTo>
                    <a:pt x="53" y="1026"/>
                  </a:lnTo>
                  <a:lnTo>
                    <a:pt x="110" y="1065"/>
                  </a:lnTo>
                  <a:lnTo>
                    <a:pt x="180" y="1079"/>
                  </a:lnTo>
                  <a:lnTo>
                    <a:pt x="4366" y="1079"/>
                  </a:lnTo>
                  <a:lnTo>
                    <a:pt x="4436" y="1065"/>
                  </a:lnTo>
                  <a:lnTo>
                    <a:pt x="4493" y="1026"/>
                  </a:lnTo>
                  <a:lnTo>
                    <a:pt x="4531" y="969"/>
                  </a:lnTo>
                  <a:lnTo>
                    <a:pt x="4545" y="899"/>
                  </a:lnTo>
                  <a:lnTo>
                    <a:pt x="4545" y="180"/>
                  </a:lnTo>
                  <a:lnTo>
                    <a:pt x="4531" y="110"/>
                  </a:lnTo>
                  <a:lnTo>
                    <a:pt x="4493" y="53"/>
                  </a:lnTo>
                  <a:lnTo>
                    <a:pt x="4436" y="14"/>
                  </a:lnTo>
                  <a:lnTo>
                    <a:pt x="4366"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3749" y="5614"/>
              <a:ext cx="4545" cy="1079"/>
            </a:xfrm>
            <a:custGeom>
              <a:avLst/>
              <a:gdLst>
                <a:gd name="T0" fmla="+- 0 3749 3749"/>
                <a:gd name="T1" fmla="*/ T0 w 4545"/>
                <a:gd name="T2" fmla="+- 0 5794 5614"/>
                <a:gd name="T3" fmla="*/ 5794 h 1079"/>
                <a:gd name="T4" fmla="+- 0 3764 3749"/>
                <a:gd name="T5" fmla="*/ T4 w 4545"/>
                <a:gd name="T6" fmla="+- 0 5724 5614"/>
                <a:gd name="T7" fmla="*/ 5724 h 1079"/>
                <a:gd name="T8" fmla="+- 0 3802 3749"/>
                <a:gd name="T9" fmla="*/ T8 w 4545"/>
                <a:gd name="T10" fmla="+- 0 5667 5614"/>
                <a:gd name="T11" fmla="*/ 5667 h 1079"/>
                <a:gd name="T12" fmla="+- 0 3859 3749"/>
                <a:gd name="T13" fmla="*/ T12 w 4545"/>
                <a:gd name="T14" fmla="+- 0 5628 5614"/>
                <a:gd name="T15" fmla="*/ 5628 h 1079"/>
                <a:gd name="T16" fmla="+- 0 3929 3749"/>
                <a:gd name="T17" fmla="*/ T16 w 4545"/>
                <a:gd name="T18" fmla="+- 0 5614 5614"/>
                <a:gd name="T19" fmla="*/ 5614 h 1079"/>
                <a:gd name="T20" fmla="+- 0 8115 3749"/>
                <a:gd name="T21" fmla="*/ T20 w 4545"/>
                <a:gd name="T22" fmla="+- 0 5614 5614"/>
                <a:gd name="T23" fmla="*/ 5614 h 1079"/>
                <a:gd name="T24" fmla="+- 0 8185 3749"/>
                <a:gd name="T25" fmla="*/ T24 w 4545"/>
                <a:gd name="T26" fmla="+- 0 5628 5614"/>
                <a:gd name="T27" fmla="*/ 5628 h 1079"/>
                <a:gd name="T28" fmla="+- 0 8242 3749"/>
                <a:gd name="T29" fmla="*/ T28 w 4545"/>
                <a:gd name="T30" fmla="+- 0 5667 5614"/>
                <a:gd name="T31" fmla="*/ 5667 h 1079"/>
                <a:gd name="T32" fmla="+- 0 8280 3749"/>
                <a:gd name="T33" fmla="*/ T32 w 4545"/>
                <a:gd name="T34" fmla="+- 0 5724 5614"/>
                <a:gd name="T35" fmla="*/ 5724 h 1079"/>
                <a:gd name="T36" fmla="+- 0 8294 3749"/>
                <a:gd name="T37" fmla="*/ T36 w 4545"/>
                <a:gd name="T38" fmla="+- 0 5794 5614"/>
                <a:gd name="T39" fmla="*/ 5794 h 1079"/>
                <a:gd name="T40" fmla="+- 0 8294 3749"/>
                <a:gd name="T41" fmla="*/ T40 w 4545"/>
                <a:gd name="T42" fmla="+- 0 6513 5614"/>
                <a:gd name="T43" fmla="*/ 6513 h 1079"/>
                <a:gd name="T44" fmla="+- 0 8280 3749"/>
                <a:gd name="T45" fmla="*/ T44 w 4545"/>
                <a:gd name="T46" fmla="+- 0 6583 5614"/>
                <a:gd name="T47" fmla="*/ 6583 h 1079"/>
                <a:gd name="T48" fmla="+- 0 8242 3749"/>
                <a:gd name="T49" fmla="*/ T48 w 4545"/>
                <a:gd name="T50" fmla="+- 0 6640 5614"/>
                <a:gd name="T51" fmla="*/ 6640 h 1079"/>
                <a:gd name="T52" fmla="+- 0 8185 3749"/>
                <a:gd name="T53" fmla="*/ T52 w 4545"/>
                <a:gd name="T54" fmla="+- 0 6679 5614"/>
                <a:gd name="T55" fmla="*/ 6679 h 1079"/>
                <a:gd name="T56" fmla="+- 0 8115 3749"/>
                <a:gd name="T57" fmla="*/ T56 w 4545"/>
                <a:gd name="T58" fmla="+- 0 6693 5614"/>
                <a:gd name="T59" fmla="*/ 6693 h 1079"/>
                <a:gd name="T60" fmla="+- 0 3929 3749"/>
                <a:gd name="T61" fmla="*/ T60 w 4545"/>
                <a:gd name="T62" fmla="+- 0 6693 5614"/>
                <a:gd name="T63" fmla="*/ 6693 h 1079"/>
                <a:gd name="T64" fmla="+- 0 3859 3749"/>
                <a:gd name="T65" fmla="*/ T64 w 4545"/>
                <a:gd name="T66" fmla="+- 0 6679 5614"/>
                <a:gd name="T67" fmla="*/ 6679 h 1079"/>
                <a:gd name="T68" fmla="+- 0 3802 3749"/>
                <a:gd name="T69" fmla="*/ T68 w 4545"/>
                <a:gd name="T70" fmla="+- 0 6640 5614"/>
                <a:gd name="T71" fmla="*/ 6640 h 1079"/>
                <a:gd name="T72" fmla="+- 0 3764 3749"/>
                <a:gd name="T73" fmla="*/ T72 w 4545"/>
                <a:gd name="T74" fmla="+- 0 6583 5614"/>
                <a:gd name="T75" fmla="*/ 6583 h 1079"/>
                <a:gd name="T76" fmla="+- 0 3749 3749"/>
                <a:gd name="T77" fmla="*/ T76 w 4545"/>
                <a:gd name="T78" fmla="+- 0 6513 5614"/>
                <a:gd name="T79" fmla="*/ 6513 h 1079"/>
                <a:gd name="T80" fmla="+- 0 3749 3749"/>
                <a:gd name="T81" fmla="*/ T80 w 4545"/>
                <a:gd name="T82" fmla="+- 0 5794 5614"/>
                <a:gd name="T83" fmla="*/ 5794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545" h="1079">
                  <a:moveTo>
                    <a:pt x="0" y="180"/>
                  </a:moveTo>
                  <a:lnTo>
                    <a:pt x="15" y="110"/>
                  </a:lnTo>
                  <a:lnTo>
                    <a:pt x="53" y="53"/>
                  </a:lnTo>
                  <a:lnTo>
                    <a:pt x="110" y="14"/>
                  </a:lnTo>
                  <a:lnTo>
                    <a:pt x="180" y="0"/>
                  </a:lnTo>
                  <a:lnTo>
                    <a:pt x="4366" y="0"/>
                  </a:lnTo>
                  <a:lnTo>
                    <a:pt x="4436" y="14"/>
                  </a:lnTo>
                  <a:lnTo>
                    <a:pt x="4493" y="53"/>
                  </a:lnTo>
                  <a:lnTo>
                    <a:pt x="4531" y="110"/>
                  </a:lnTo>
                  <a:lnTo>
                    <a:pt x="4545" y="180"/>
                  </a:lnTo>
                  <a:lnTo>
                    <a:pt x="4545" y="899"/>
                  </a:lnTo>
                  <a:lnTo>
                    <a:pt x="4531" y="969"/>
                  </a:lnTo>
                  <a:lnTo>
                    <a:pt x="4493" y="1026"/>
                  </a:lnTo>
                  <a:lnTo>
                    <a:pt x="4436" y="1065"/>
                  </a:lnTo>
                  <a:lnTo>
                    <a:pt x="4366" y="1079"/>
                  </a:lnTo>
                  <a:lnTo>
                    <a:pt x="180" y="1079"/>
                  </a:lnTo>
                  <a:lnTo>
                    <a:pt x="110" y="1065"/>
                  </a:lnTo>
                  <a:lnTo>
                    <a:pt x="53" y="1026"/>
                  </a:lnTo>
                  <a:lnTo>
                    <a:pt x="15"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3" y="5690"/>
              <a:ext cx="4399"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Line 19"/>
            <p:cNvCxnSpPr>
              <a:cxnSpLocks noChangeShapeType="1"/>
            </p:cNvCxnSpPr>
            <p:nvPr/>
          </p:nvCxnSpPr>
          <p:spPr bwMode="auto">
            <a:xfrm>
              <a:off x="6018" y="6701"/>
              <a:ext cx="0" cy="784"/>
            </a:xfrm>
            <a:prstGeom prst="line">
              <a:avLst/>
            </a:prstGeom>
            <a:noFill/>
            <a:ln w="25400">
              <a:solidFill>
                <a:srgbClr val="666666"/>
              </a:solidFill>
              <a:prstDash val="solid"/>
              <a:round/>
              <a:headEnd/>
              <a:tailEnd/>
            </a:ln>
            <a:extLst>
              <a:ext uri="{909E8E84-426E-40DD-AFC4-6F175D3DCCD1}">
                <a14:hiddenFill xmlns:a14="http://schemas.microsoft.com/office/drawing/2010/main">
                  <a:noFill/>
                </a14:hiddenFill>
              </a:ext>
            </a:extLst>
          </p:spPr>
        </p:cxnSp>
        <p:sp>
          <p:nvSpPr>
            <p:cNvPr id="22" name="Freeform 21"/>
            <p:cNvSpPr>
              <a:spLocks/>
            </p:cNvSpPr>
            <p:nvPr/>
          </p:nvSpPr>
          <p:spPr bwMode="auto">
            <a:xfrm>
              <a:off x="5948" y="7365"/>
              <a:ext cx="140" cy="120"/>
            </a:xfrm>
            <a:custGeom>
              <a:avLst/>
              <a:gdLst>
                <a:gd name="T0" fmla="+- 0 6088 5948"/>
                <a:gd name="T1" fmla="*/ T0 w 140"/>
                <a:gd name="T2" fmla="+- 0 7365 7365"/>
                <a:gd name="T3" fmla="*/ 7365 h 120"/>
                <a:gd name="T4" fmla="+- 0 6018 5948"/>
                <a:gd name="T5" fmla="*/ T4 w 140"/>
                <a:gd name="T6" fmla="+- 0 7485 7365"/>
                <a:gd name="T7" fmla="*/ 7485 h 120"/>
                <a:gd name="T8" fmla="+- 0 5948 5948"/>
                <a:gd name="T9" fmla="*/ T8 w 140"/>
                <a:gd name="T10" fmla="+- 0 7365 7365"/>
                <a:gd name="T11" fmla="*/ 7365 h 120"/>
              </a:gdLst>
              <a:ahLst/>
              <a:cxnLst>
                <a:cxn ang="0">
                  <a:pos x="T1" y="T3"/>
                </a:cxn>
                <a:cxn ang="0">
                  <a:pos x="T5" y="T7"/>
                </a:cxn>
                <a:cxn ang="0">
                  <a:pos x="T9" y="T11"/>
                </a:cxn>
              </a:cxnLst>
              <a:rect l="0" t="0" r="r" b="b"/>
              <a:pathLst>
                <a:path w="140" h="120">
                  <a:moveTo>
                    <a:pt x="140" y="0"/>
                  </a:moveTo>
                  <a:lnTo>
                    <a:pt x="70" y="120"/>
                  </a:lnTo>
                  <a:lnTo>
                    <a:pt x="0"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23" name="Line 21"/>
            <p:cNvCxnSpPr>
              <a:cxnSpLocks noChangeShapeType="1"/>
            </p:cNvCxnSpPr>
            <p:nvPr/>
          </p:nvCxnSpPr>
          <p:spPr bwMode="auto">
            <a:xfrm>
              <a:off x="6032" y="1675"/>
              <a:ext cx="0" cy="449"/>
            </a:xfrm>
            <a:prstGeom prst="line">
              <a:avLst/>
            </a:prstGeom>
            <a:noFill/>
            <a:ln w="25400">
              <a:solidFill>
                <a:srgbClr val="666666"/>
              </a:solidFill>
              <a:prstDash val="solid"/>
              <a:round/>
              <a:headEnd/>
              <a:tailEnd/>
            </a:ln>
            <a:extLst>
              <a:ext uri="{909E8E84-426E-40DD-AFC4-6F175D3DCCD1}">
                <a14:hiddenFill xmlns:a14="http://schemas.microsoft.com/office/drawing/2010/main">
                  <a:noFill/>
                </a14:hiddenFill>
              </a:ext>
            </a:extLst>
          </p:spPr>
        </p:cxnSp>
        <p:cxnSp>
          <p:nvCxnSpPr>
            <p:cNvPr id="24" name="Line 22"/>
            <p:cNvCxnSpPr>
              <a:cxnSpLocks noChangeShapeType="1"/>
            </p:cNvCxnSpPr>
            <p:nvPr/>
          </p:nvCxnSpPr>
          <p:spPr bwMode="auto">
            <a:xfrm>
              <a:off x="6035" y="4731"/>
              <a:ext cx="0" cy="621"/>
            </a:xfrm>
            <a:prstGeom prst="line">
              <a:avLst/>
            </a:prstGeom>
            <a:noFill/>
            <a:ln w="25400">
              <a:solidFill>
                <a:srgbClr val="666666"/>
              </a:solidFill>
              <a:prstDash val="solid"/>
              <a:round/>
              <a:headEnd/>
              <a:tailEnd/>
            </a:ln>
            <a:extLst>
              <a:ext uri="{909E8E84-426E-40DD-AFC4-6F175D3DCCD1}">
                <a14:hiddenFill xmlns:a14="http://schemas.microsoft.com/office/drawing/2010/main">
                  <a:noFill/>
                </a14:hiddenFill>
              </a:ext>
            </a:extLst>
          </p:spPr>
        </p:cxnSp>
        <p:sp>
          <p:nvSpPr>
            <p:cNvPr id="25" name="Freeform 24"/>
            <p:cNvSpPr>
              <a:spLocks/>
            </p:cNvSpPr>
            <p:nvPr/>
          </p:nvSpPr>
          <p:spPr bwMode="auto">
            <a:xfrm>
              <a:off x="5952" y="5231"/>
              <a:ext cx="140" cy="122"/>
            </a:xfrm>
            <a:custGeom>
              <a:avLst/>
              <a:gdLst>
                <a:gd name="T0" fmla="+- 0 5952 5952"/>
                <a:gd name="T1" fmla="*/ T0 w 140"/>
                <a:gd name="T2" fmla="+- 0 5231 5231"/>
                <a:gd name="T3" fmla="*/ 5231 h 122"/>
                <a:gd name="T4" fmla="+- 0 6019 5952"/>
                <a:gd name="T5" fmla="*/ T4 w 140"/>
                <a:gd name="T6" fmla="+- 0 5352 5231"/>
                <a:gd name="T7" fmla="*/ 5352 h 122"/>
                <a:gd name="T8" fmla="+- 0 6092 5952"/>
                <a:gd name="T9" fmla="*/ T8 w 140"/>
                <a:gd name="T10" fmla="+- 0 5234 5231"/>
                <a:gd name="T11" fmla="*/ 5234 h 122"/>
              </a:gdLst>
              <a:ahLst/>
              <a:cxnLst>
                <a:cxn ang="0">
                  <a:pos x="T1" y="T3"/>
                </a:cxn>
                <a:cxn ang="0">
                  <a:pos x="T5" y="T7"/>
                </a:cxn>
                <a:cxn ang="0">
                  <a:pos x="T9" y="T11"/>
                </a:cxn>
              </a:cxnLst>
              <a:rect l="0" t="0" r="r" b="b"/>
              <a:pathLst>
                <a:path w="140" h="122">
                  <a:moveTo>
                    <a:pt x="0" y="0"/>
                  </a:moveTo>
                  <a:lnTo>
                    <a:pt x="67" y="121"/>
                  </a:lnTo>
                  <a:lnTo>
                    <a:pt x="140" y="3"/>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396" y="2123"/>
              <a:ext cx="5270" cy="1078"/>
            </a:xfrm>
            <a:custGeom>
              <a:avLst/>
              <a:gdLst>
                <a:gd name="T0" fmla="+- 0 8487 3396"/>
                <a:gd name="T1" fmla="*/ T0 w 5270"/>
                <a:gd name="T2" fmla="+- 0 2123 2123"/>
                <a:gd name="T3" fmla="*/ 2123 h 1078"/>
                <a:gd name="T4" fmla="+- 0 3576 3396"/>
                <a:gd name="T5" fmla="*/ T4 w 5270"/>
                <a:gd name="T6" fmla="+- 0 2123 2123"/>
                <a:gd name="T7" fmla="*/ 2123 h 1078"/>
                <a:gd name="T8" fmla="+- 0 3506 3396"/>
                <a:gd name="T9" fmla="*/ T8 w 5270"/>
                <a:gd name="T10" fmla="+- 0 2137 2123"/>
                <a:gd name="T11" fmla="*/ 2137 h 1078"/>
                <a:gd name="T12" fmla="+- 0 3449 3396"/>
                <a:gd name="T13" fmla="*/ T12 w 5270"/>
                <a:gd name="T14" fmla="+- 0 2176 2123"/>
                <a:gd name="T15" fmla="*/ 2176 h 1078"/>
                <a:gd name="T16" fmla="+- 0 3410 3396"/>
                <a:gd name="T17" fmla="*/ T16 w 5270"/>
                <a:gd name="T18" fmla="+- 0 2233 2123"/>
                <a:gd name="T19" fmla="*/ 2233 h 1078"/>
                <a:gd name="T20" fmla="+- 0 3396 3396"/>
                <a:gd name="T21" fmla="*/ T20 w 5270"/>
                <a:gd name="T22" fmla="+- 0 2303 2123"/>
                <a:gd name="T23" fmla="*/ 2303 h 1078"/>
                <a:gd name="T24" fmla="+- 0 3396 3396"/>
                <a:gd name="T25" fmla="*/ T24 w 5270"/>
                <a:gd name="T26" fmla="+- 0 3021 2123"/>
                <a:gd name="T27" fmla="*/ 3021 h 1078"/>
                <a:gd name="T28" fmla="+- 0 3410 3396"/>
                <a:gd name="T29" fmla="*/ T28 w 5270"/>
                <a:gd name="T30" fmla="+- 0 3091 2123"/>
                <a:gd name="T31" fmla="*/ 3091 h 1078"/>
                <a:gd name="T32" fmla="+- 0 3449 3396"/>
                <a:gd name="T33" fmla="*/ T32 w 5270"/>
                <a:gd name="T34" fmla="+- 0 3148 2123"/>
                <a:gd name="T35" fmla="*/ 3148 h 1078"/>
                <a:gd name="T36" fmla="+- 0 3506 3396"/>
                <a:gd name="T37" fmla="*/ T36 w 5270"/>
                <a:gd name="T38" fmla="+- 0 3187 2123"/>
                <a:gd name="T39" fmla="*/ 3187 h 1078"/>
                <a:gd name="T40" fmla="+- 0 3576 3396"/>
                <a:gd name="T41" fmla="*/ T40 w 5270"/>
                <a:gd name="T42" fmla="+- 0 3201 2123"/>
                <a:gd name="T43" fmla="*/ 3201 h 1078"/>
                <a:gd name="T44" fmla="+- 0 8487 3396"/>
                <a:gd name="T45" fmla="*/ T44 w 5270"/>
                <a:gd name="T46" fmla="+- 0 3201 2123"/>
                <a:gd name="T47" fmla="*/ 3201 h 1078"/>
                <a:gd name="T48" fmla="+- 0 8556 3396"/>
                <a:gd name="T49" fmla="*/ T48 w 5270"/>
                <a:gd name="T50" fmla="+- 0 3187 2123"/>
                <a:gd name="T51" fmla="*/ 3187 h 1078"/>
                <a:gd name="T52" fmla="+- 0 8614 3396"/>
                <a:gd name="T53" fmla="*/ T52 w 5270"/>
                <a:gd name="T54" fmla="+- 0 3148 2123"/>
                <a:gd name="T55" fmla="*/ 3148 h 1078"/>
                <a:gd name="T56" fmla="+- 0 8652 3396"/>
                <a:gd name="T57" fmla="*/ T56 w 5270"/>
                <a:gd name="T58" fmla="+- 0 3091 2123"/>
                <a:gd name="T59" fmla="*/ 3091 h 1078"/>
                <a:gd name="T60" fmla="+- 0 8666 3396"/>
                <a:gd name="T61" fmla="*/ T60 w 5270"/>
                <a:gd name="T62" fmla="+- 0 3021 2123"/>
                <a:gd name="T63" fmla="*/ 3021 h 1078"/>
                <a:gd name="T64" fmla="+- 0 8666 3396"/>
                <a:gd name="T65" fmla="*/ T64 w 5270"/>
                <a:gd name="T66" fmla="+- 0 2303 2123"/>
                <a:gd name="T67" fmla="*/ 2303 h 1078"/>
                <a:gd name="T68" fmla="+- 0 8652 3396"/>
                <a:gd name="T69" fmla="*/ T68 w 5270"/>
                <a:gd name="T70" fmla="+- 0 2233 2123"/>
                <a:gd name="T71" fmla="*/ 2233 h 1078"/>
                <a:gd name="T72" fmla="+- 0 8614 3396"/>
                <a:gd name="T73" fmla="*/ T72 w 5270"/>
                <a:gd name="T74" fmla="+- 0 2176 2123"/>
                <a:gd name="T75" fmla="*/ 2176 h 1078"/>
                <a:gd name="T76" fmla="+- 0 8556 3396"/>
                <a:gd name="T77" fmla="*/ T76 w 5270"/>
                <a:gd name="T78" fmla="+- 0 2137 2123"/>
                <a:gd name="T79" fmla="*/ 2137 h 1078"/>
                <a:gd name="T80" fmla="+- 0 8487 3396"/>
                <a:gd name="T81" fmla="*/ T80 w 5270"/>
                <a:gd name="T82" fmla="+- 0 2123 2123"/>
                <a:gd name="T83" fmla="*/ 2123 h 10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8">
                  <a:moveTo>
                    <a:pt x="5091" y="0"/>
                  </a:moveTo>
                  <a:lnTo>
                    <a:pt x="180" y="0"/>
                  </a:lnTo>
                  <a:lnTo>
                    <a:pt x="110" y="14"/>
                  </a:lnTo>
                  <a:lnTo>
                    <a:pt x="53" y="53"/>
                  </a:lnTo>
                  <a:lnTo>
                    <a:pt x="14" y="110"/>
                  </a:lnTo>
                  <a:lnTo>
                    <a:pt x="0" y="180"/>
                  </a:lnTo>
                  <a:lnTo>
                    <a:pt x="0" y="898"/>
                  </a:lnTo>
                  <a:lnTo>
                    <a:pt x="14" y="968"/>
                  </a:lnTo>
                  <a:lnTo>
                    <a:pt x="53" y="1025"/>
                  </a:lnTo>
                  <a:lnTo>
                    <a:pt x="110" y="1064"/>
                  </a:lnTo>
                  <a:lnTo>
                    <a:pt x="180" y="1078"/>
                  </a:lnTo>
                  <a:lnTo>
                    <a:pt x="5091" y="1078"/>
                  </a:lnTo>
                  <a:lnTo>
                    <a:pt x="5160" y="1064"/>
                  </a:lnTo>
                  <a:lnTo>
                    <a:pt x="5218" y="1025"/>
                  </a:lnTo>
                  <a:lnTo>
                    <a:pt x="5256" y="968"/>
                  </a:lnTo>
                  <a:lnTo>
                    <a:pt x="5270" y="898"/>
                  </a:lnTo>
                  <a:lnTo>
                    <a:pt x="5270" y="180"/>
                  </a:lnTo>
                  <a:lnTo>
                    <a:pt x="5256" y="110"/>
                  </a:lnTo>
                  <a:lnTo>
                    <a:pt x="5218" y="53"/>
                  </a:lnTo>
                  <a:lnTo>
                    <a:pt x="5160" y="14"/>
                  </a:lnTo>
                  <a:lnTo>
                    <a:pt x="5091" y="0"/>
                  </a:lnTo>
                  <a:close/>
                </a:path>
              </a:pathLst>
            </a:custGeom>
            <a:solidFill>
              <a:srgbClr val="3398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396" y="2123"/>
              <a:ext cx="5270" cy="1078"/>
            </a:xfrm>
            <a:custGeom>
              <a:avLst/>
              <a:gdLst>
                <a:gd name="T0" fmla="+- 0 3396 3396"/>
                <a:gd name="T1" fmla="*/ T0 w 5270"/>
                <a:gd name="T2" fmla="+- 0 2303 2123"/>
                <a:gd name="T3" fmla="*/ 2303 h 1078"/>
                <a:gd name="T4" fmla="+- 0 3410 3396"/>
                <a:gd name="T5" fmla="*/ T4 w 5270"/>
                <a:gd name="T6" fmla="+- 0 2233 2123"/>
                <a:gd name="T7" fmla="*/ 2233 h 1078"/>
                <a:gd name="T8" fmla="+- 0 3449 3396"/>
                <a:gd name="T9" fmla="*/ T8 w 5270"/>
                <a:gd name="T10" fmla="+- 0 2176 2123"/>
                <a:gd name="T11" fmla="*/ 2176 h 1078"/>
                <a:gd name="T12" fmla="+- 0 3506 3396"/>
                <a:gd name="T13" fmla="*/ T12 w 5270"/>
                <a:gd name="T14" fmla="+- 0 2137 2123"/>
                <a:gd name="T15" fmla="*/ 2137 h 1078"/>
                <a:gd name="T16" fmla="+- 0 3576 3396"/>
                <a:gd name="T17" fmla="*/ T16 w 5270"/>
                <a:gd name="T18" fmla="+- 0 2123 2123"/>
                <a:gd name="T19" fmla="*/ 2123 h 1078"/>
                <a:gd name="T20" fmla="+- 0 8487 3396"/>
                <a:gd name="T21" fmla="*/ T20 w 5270"/>
                <a:gd name="T22" fmla="+- 0 2123 2123"/>
                <a:gd name="T23" fmla="*/ 2123 h 1078"/>
                <a:gd name="T24" fmla="+- 0 8556 3396"/>
                <a:gd name="T25" fmla="*/ T24 w 5270"/>
                <a:gd name="T26" fmla="+- 0 2137 2123"/>
                <a:gd name="T27" fmla="*/ 2137 h 1078"/>
                <a:gd name="T28" fmla="+- 0 8614 3396"/>
                <a:gd name="T29" fmla="*/ T28 w 5270"/>
                <a:gd name="T30" fmla="+- 0 2176 2123"/>
                <a:gd name="T31" fmla="*/ 2176 h 1078"/>
                <a:gd name="T32" fmla="+- 0 8652 3396"/>
                <a:gd name="T33" fmla="*/ T32 w 5270"/>
                <a:gd name="T34" fmla="+- 0 2233 2123"/>
                <a:gd name="T35" fmla="*/ 2233 h 1078"/>
                <a:gd name="T36" fmla="+- 0 8666 3396"/>
                <a:gd name="T37" fmla="*/ T36 w 5270"/>
                <a:gd name="T38" fmla="+- 0 2303 2123"/>
                <a:gd name="T39" fmla="*/ 2303 h 1078"/>
                <a:gd name="T40" fmla="+- 0 8666 3396"/>
                <a:gd name="T41" fmla="*/ T40 w 5270"/>
                <a:gd name="T42" fmla="+- 0 3021 2123"/>
                <a:gd name="T43" fmla="*/ 3021 h 1078"/>
                <a:gd name="T44" fmla="+- 0 8652 3396"/>
                <a:gd name="T45" fmla="*/ T44 w 5270"/>
                <a:gd name="T46" fmla="+- 0 3091 2123"/>
                <a:gd name="T47" fmla="*/ 3091 h 1078"/>
                <a:gd name="T48" fmla="+- 0 8614 3396"/>
                <a:gd name="T49" fmla="*/ T48 w 5270"/>
                <a:gd name="T50" fmla="+- 0 3148 2123"/>
                <a:gd name="T51" fmla="*/ 3148 h 1078"/>
                <a:gd name="T52" fmla="+- 0 8556 3396"/>
                <a:gd name="T53" fmla="*/ T52 w 5270"/>
                <a:gd name="T54" fmla="+- 0 3187 2123"/>
                <a:gd name="T55" fmla="*/ 3187 h 1078"/>
                <a:gd name="T56" fmla="+- 0 8487 3396"/>
                <a:gd name="T57" fmla="*/ T56 w 5270"/>
                <a:gd name="T58" fmla="+- 0 3201 2123"/>
                <a:gd name="T59" fmla="*/ 3201 h 1078"/>
                <a:gd name="T60" fmla="+- 0 3576 3396"/>
                <a:gd name="T61" fmla="*/ T60 w 5270"/>
                <a:gd name="T62" fmla="+- 0 3201 2123"/>
                <a:gd name="T63" fmla="*/ 3201 h 1078"/>
                <a:gd name="T64" fmla="+- 0 3506 3396"/>
                <a:gd name="T65" fmla="*/ T64 w 5270"/>
                <a:gd name="T66" fmla="+- 0 3187 2123"/>
                <a:gd name="T67" fmla="*/ 3187 h 1078"/>
                <a:gd name="T68" fmla="+- 0 3449 3396"/>
                <a:gd name="T69" fmla="*/ T68 w 5270"/>
                <a:gd name="T70" fmla="+- 0 3148 2123"/>
                <a:gd name="T71" fmla="*/ 3148 h 1078"/>
                <a:gd name="T72" fmla="+- 0 3410 3396"/>
                <a:gd name="T73" fmla="*/ T72 w 5270"/>
                <a:gd name="T74" fmla="+- 0 3091 2123"/>
                <a:gd name="T75" fmla="*/ 3091 h 1078"/>
                <a:gd name="T76" fmla="+- 0 3396 3396"/>
                <a:gd name="T77" fmla="*/ T76 w 5270"/>
                <a:gd name="T78" fmla="+- 0 3021 2123"/>
                <a:gd name="T79" fmla="*/ 3021 h 1078"/>
                <a:gd name="T80" fmla="+- 0 3396 3396"/>
                <a:gd name="T81" fmla="*/ T80 w 5270"/>
                <a:gd name="T82" fmla="+- 0 2303 2123"/>
                <a:gd name="T83" fmla="*/ 2303 h 10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5270" h="1078">
                  <a:moveTo>
                    <a:pt x="0" y="180"/>
                  </a:moveTo>
                  <a:lnTo>
                    <a:pt x="14" y="110"/>
                  </a:lnTo>
                  <a:lnTo>
                    <a:pt x="53" y="53"/>
                  </a:lnTo>
                  <a:lnTo>
                    <a:pt x="110" y="14"/>
                  </a:lnTo>
                  <a:lnTo>
                    <a:pt x="180" y="0"/>
                  </a:lnTo>
                  <a:lnTo>
                    <a:pt x="5091" y="0"/>
                  </a:lnTo>
                  <a:lnTo>
                    <a:pt x="5160" y="14"/>
                  </a:lnTo>
                  <a:lnTo>
                    <a:pt x="5218" y="53"/>
                  </a:lnTo>
                  <a:lnTo>
                    <a:pt x="5256" y="110"/>
                  </a:lnTo>
                  <a:lnTo>
                    <a:pt x="5270" y="180"/>
                  </a:lnTo>
                  <a:lnTo>
                    <a:pt x="5270" y="898"/>
                  </a:lnTo>
                  <a:lnTo>
                    <a:pt x="5256" y="968"/>
                  </a:lnTo>
                  <a:lnTo>
                    <a:pt x="5218" y="1025"/>
                  </a:lnTo>
                  <a:lnTo>
                    <a:pt x="5160" y="1064"/>
                  </a:lnTo>
                  <a:lnTo>
                    <a:pt x="5091" y="1078"/>
                  </a:lnTo>
                  <a:lnTo>
                    <a:pt x="180" y="1078"/>
                  </a:lnTo>
                  <a:lnTo>
                    <a:pt x="110" y="1064"/>
                  </a:lnTo>
                  <a:lnTo>
                    <a:pt x="53" y="1025"/>
                  </a:lnTo>
                  <a:lnTo>
                    <a:pt x="14" y="968"/>
                  </a:lnTo>
                  <a:lnTo>
                    <a:pt x="0" y="898"/>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2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 y="2198"/>
              <a:ext cx="5126"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Line 27"/>
            <p:cNvCxnSpPr>
              <a:cxnSpLocks noChangeShapeType="1"/>
            </p:cNvCxnSpPr>
            <p:nvPr/>
          </p:nvCxnSpPr>
          <p:spPr bwMode="auto">
            <a:xfrm>
              <a:off x="6032" y="3196"/>
              <a:ext cx="0" cy="448"/>
            </a:xfrm>
            <a:prstGeom prst="line">
              <a:avLst/>
            </a:prstGeom>
            <a:noFill/>
            <a:ln w="25400">
              <a:solidFill>
                <a:srgbClr val="666666"/>
              </a:solidFill>
              <a:prstDash val="solid"/>
              <a:round/>
              <a:headEnd/>
              <a:tailEnd/>
            </a:ln>
            <a:extLst>
              <a:ext uri="{909E8E84-426E-40DD-AFC4-6F175D3DCCD1}">
                <a14:hiddenFill xmlns:a14="http://schemas.microsoft.com/office/drawing/2010/main">
                  <a:noFill/>
                </a14:hiddenFill>
              </a:ext>
            </a:extLst>
          </p:spPr>
        </p:cxnSp>
        <p:sp>
          <p:nvSpPr>
            <p:cNvPr id="30" name="Text Box 28"/>
            <p:cNvSpPr txBox="1">
              <a:spLocks noChangeArrowheads="1"/>
            </p:cNvSpPr>
            <p:nvPr/>
          </p:nvSpPr>
          <p:spPr bwMode="auto">
            <a:xfrm>
              <a:off x="2773" y="610"/>
              <a:ext cx="6516"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9525" algn="ctr">
                <a:lnSpc>
                  <a:spcPct val="107000"/>
                </a:lnSpc>
                <a:spcBef>
                  <a:spcPts val="15"/>
                </a:spcBef>
                <a:spcAft>
                  <a:spcPts val="800"/>
                </a:spcAft>
              </a:pP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Workday Payroll Framework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11430" algn="ctr">
                <a:lnSpc>
                  <a:spcPct val="107000"/>
                </a:lnSpc>
                <a:spcBef>
                  <a:spcPts val="210"/>
                </a:spcBef>
                <a:spcAft>
                  <a:spcPts val="800"/>
                </a:spcAft>
              </a:pP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(Pay Companies, Pay Groups, Pay Periods, Pay Schedules)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29"/>
            <p:cNvSpPr txBox="1">
              <a:spLocks noChangeArrowheads="1"/>
            </p:cNvSpPr>
            <p:nvPr/>
          </p:nvSpPr>
          <p:spPr bwMode="auto">
            <a:xfrm>
              <a:off x="4771" y="2477"/>
              <a:ext cx="301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7000"/>
                </a:lnSpc>
                <a:spcBef>
                  <a:spcPts val="15"/>
                </a:spcBef>
                <a:spcAft>
                  <a:spcPts val="800"/>
                </a:spcAft>
              </a:pPr>
              <a:r>
                <a:rPr lang="en-US" sz="14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Get_Payees</a:t>
              </a: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Public API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0"/>
            <p:cNvSpPr txBox="1">
              <a:spLocks noChangeArrowheads="1"/>
            </p:cNvSpPr>
            <p:nvPr/>
          </p:nvSpPr>
          <p:spPr bwMode="auto">
            <a:xfrm>
              <a:off x="3859" y="3845"/>
              <a:ext cx="437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11430" algn="ctr">
                <a:lnSpc>
                  <a:spcPct val="107000"/>
                </a:lnSpc>
                <a:spcBef>
                  <a:spcPts val="15"/>
                </a:spcBef>
                <a:spcAft>
                  <a:spcPts val="800"/>
                </a:spcAft>
              </a:pP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Payroll Interface Change Detection </a:t>
              </a:r>
              <a:r>
                <a:rPr lang="en-US" sz="14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and Auditing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 Box 31"/>
            <p:cNvSpPr txBox="1">
              <a:spLocks noChangeArrowheads="1"/>
            </p:cNvSpPr>
            <p:nvPr/>
          </p:nvSpPr>
          <p:spPr bwMode="auto">
            <a:xfrm>
              <a:off x="4464" y="5804"/>
              <a:ext cx="3141"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11430" algn="ctr">
                <a:lnSpc>
                  <a:spcPct val="107000"/>
                </a:lnSpc>
                <a:spcBef>
                  <a:spcPts val="15"/>
                </a:spcBef>
                <a:spcAft>
                  <a:spcPts val="800"/>
                </a:spcAft>
              </a:pP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Payroll Interface Output </a:t>
              </a:r>
              <a:r>
                <a:rPr lang="en-US" sz="14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File (XML</a:t>
              </a:r>
              <a:r>
                <a:rPr lang="en-US" sz="1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CSV</a:t>
              </a: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9" name="Group 58"/>
          <p:cNvGrpSpPr>
            <a:grpSpLocks/>
          </p:cNvGrpSpPr>
          <p:nvPr/>
        </p:nvGrpSpPr>
        <p:grpSpPr bwMode="auto">
          <a:xfrm>
            <a:off x="4592954" y="5911532"/>
            <a:ext cx="3044825" cy="879475"/>
            <a:chOff x="-20" y="-286"/>
            <a:chExt cx="4795" cy="1385"/>
          </a:xfrm>
        </p:grpSpPr>
        <p:sp>
          <p:nvSpPr>
            <p:cNvPr id="60" name="Freeform 59"/>
            <p:cNvSpPr>
              <a:spLocks/>
            </p:cNvSpPr>
            <p:nvPr/>
          </p:nvSpPr>
          <p:spPr bwMode="auto">
            <a:xfrm>
              <a:off x="20" y="20"/>
              <a:ext cx="4755" cy="1079"/>
            </a:xfrm>
            <a:custGeom>
              <a:avLst/>
              <a:gdLst>
                <a:gd name="T0" fmla="+- 0 4595 20"/>
                <a:gd name="T1" fmla="*/ T0 w 4755"/>
                <a:gd name="T2" fmla="+- 0 20 20"/>
                <a:gd name="T3" fmla="*/ 20 h 1079"/>
                <a:gd name="T4" fmla="+- 0 200 20"/>
                <a:gd name="T5" fmla="*/ T4 w 4755"/>
                <a:gd name="T6" fmla="+- 0 20 20"/>
                <a:gd name="T7" fmla="*/ 20 h 1079"/>
                <a:gd name="T8" fmla="+- 0 130 20"/>
                <a:gd name="T9" fmla="*/ T8 w 4755"/>
                <a:gd name="T10" fmla="+- 0 34 20"/>
                <a:gd name="T11" fmla="*/ 34 h 1079"/>
                <a:gd name="T12" fmla="+- 0 73 20"/>
                <a:gd name="T13" fmla="*/ T12 w 4755"/>
                <a:gd name="T14" fmla="+- 0 73 20"/>
                <a:gd name="T15" fmla="*/ 73 h 1079"/>
                <a:gd name="T16" fmla="+- 0 34 20"/>
                <a:gd name="T17" fmla="*/ T16 w 4755"/>
                <a:gd name="T18" fmla="+- 0 130 20"/>
                <a:gd name="T19" fmla="*/ 130 h 1079"/>
                <a:gd name="T20" fmla="+- 0 20 20"/>
                <a:gd name="T21" fmla="*/ T20 w 4755"/>
                <a:gd name="T22" fmla="+- 0 200 20"/>
                <a:gd name="T23" fmla="*/ 200 h 1079"/>
                <a:gd name="T24" fmla="+- 0 20 20"/>
                <a:gd name="T25" fmla="*/ T24 w 4755"/>
                <a:gd name="T26" fmla="+- 0 919 20"/>
                <a:gd name="T27" fmla="*/ 919 h 1079"/>
                <a:gd name="T28" fmla="+- 0 34 20"/>
                <a:gd name="T29" fmla="*/ T28 w 4755"/>
                <a:gd name="T30" fmla="+- 0 989 20"/>
                <a:gd name="T31" fmla="*/ 989 h 1079"/>
                <a:gd name="T32" fmla="+- 0 73 20"/>
                <a:gd name="T33" fmla="*/ T32 w 4755"/>
                <a:gd name="T34" fmla="+- 0 1046 20"/>
                <a:gd name="T35" fmla="*/ 1046 h 1079"/>
                <a:gd name="T36" fmla="+- 0 130 20"/>
                <a:gd name="T37" fmla="*/ T36 w 4755"/>
                <a:gd name="T38" fmla="+- 0 1085 20"/>
                <a:gd name="T39" fmla="*/ 1085 h 1079"/>
                <a:gd name="T40" fmla="+- 0 200 20"/>
                <a:gd name="T41" fmla="*/ T40 w 4755"/>
                <a:gd name="T42" fmla="+- 0 1099 20"/>
                <a:gd name="T43" fmla="*/ 1099 h 1079"/>
                <a:gd name="T44" fmla="+- 0 4595 20"/>
                <a:gd name="T45" fmla="*/ T44 w 4755"/>
                <a:gd name="T46" fmla="+- 0 1099 20"/>
                <a:gd name="T47" fmla="*/ 1099 h 1079"/>
                <a:gd name="T48" fmla="+- 0 4665 20"/>
                <a:gd name="T49" fmla="*/ T48 w 4755"/>
                <a:gd name="T50" fmla="+- 0 1085 20"/>
                <a:gd name="T51" fmla="*/ 1085 h 1079"/>
                <a:gd name="T52" fmla="+- 0 4722 20"/>
                <a:gd name="T53" fmla="*/ T52 w 4755"/>
                <a:gd name="T54" fmla="+- 0 1046 20"/>
                <a:gd name="T55" fmla="*/ 1046 h 1079"/>
                <a:gd name="T56" fmla="+- 0 4761 20"/>
                <a:gd name="T57" fmla="*/ T56 w 4755"/>
                <a:gd name="T58" fmla="+- 0 989 20"/>
                <a:gd name="T59" fmla="*/ 989 h 1079"/>
                <a:gd name="T60" fmla="+- 0 4775 20"/>
                <a:gd name="T61" fmla="*/ T60 w 4755"/>
                <a:gd name="T62" fmla="+- 0 919 20"/>
                <a:gd name="T63" fmla="*/ 919 h 1079"/>
                <a:gd name="T64" fmla="+- 0 4775 20"/>
                <a:gd name="T65" fmla="*/ T64 w 4755"/>
                <a:gd name="T66" fmla="+- 0 200 20"/>
                <a:gd name="T67" fmla="*/ 200 h 1079"/>
                <a:gd name="T68" fmla="+- 0 4761 20"/>
                <a:gd name="T69" fmla="*/ T68 w 4755"/>
                <a:gd name="T70" fmla="+- 0 130 20"/>
                <a:gd name="T71" fmla="*/ 130 h 1079"/>
                <a:gd name="T72" fmla="+- 0 4722 20"/>
                <a:gd name="T73" fmla="*/ T72 w 4755"/>
                <a:gd name="T74" fmla="+- 0 73 20"/>
                <a:gd name="T75" fmla="*/ 73 h 1079"/>
                <a:gd name="T76" fmla="+- 0 4665 20"/>
                <a:gd name="T77" fmla="*/ T76 w 4755"/>
                <a:gd name="T78" fmla="+- 0 34 20"/>
                <a:gd name="T79" fmla="*/ 34 h 1079"/>
                <a:gd name="T80" fmla="+- 0 4595 20"/>
                <a:gd name="T81" fmla="*/ T80 w 4755"/>
                <a:gd name="T82" fmla="+- 0 20 20"/>
                <a:gd name="T83" fmla="*/ 2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755" h="1079">
                  <a:moveTo>
                    <a:pt x="4575" y="0"/>
                  </a:moveTo>
                  <a:lnTo>
                    <a:pt x="180" y="0"/>
                  </a:lnTo>
                  <a:lnTo>
                    <a:pt x="110" y="14"/>
                  </a:lnTo>
                  <a:lnTo>
                    <a:pt x="53" y="53"/>
                  </a:lnTo>
                  <a:lnTo>
                    <a:pt x="14" y="110"/>
                  </a:lnTo>
                  <a:lnTo>
                    <a:pt x="0" y="180"/>
                  </a:lnTo>
                  <a:lnTo>
                    <a:pt x="0" y="899"/>
                  </a:lnTo>
                  <a:lnTo>
                    <a:pt x="14" y="969"/>
                  </a:lnTo>
                  <a:lnTo>
                    <a:pt x="53" y="1026"/>
                  </a:lnTo>
                  <a:lnTo>
                    <a:pt x="110" y="1065"/>
                  </a:lnTo>
                  <a:lnTo>
                    <a:pt x="180" y="1079"/>
                  </a:lnTo>
                  <a:lnTo>
                    <a:pt x="4575" y="1079"/>
                  </a:lnTo>
                  <a:lnTo>
                    <a:pt x="4645" y="1065"/>
                  </a:lnTo>
                  <a:lnTo>
                    <a:pt x="4702" y="1026"/>
                  </a:lnTo>
                  <a:lnTo>
                    <a:pt x="4741" y="969"/>
                  </a:lnTo>
                  <a:lnTo>
                    <a:pt x="4755" y="899"/>
                  </a:lnTo>
                  <a:lnTo>
                    <a:pt x="4755" y="180"/>
                  </a:lnTo>
                  <a:lnTo>
                    <a:pt x="4741" y="110"/>
                  </a:lnTo>
                  <a:lnTo>
                    <a:pt x="4702" y="53"/>
                  </a:lnTo>
                  <a:lnTo>
                    <a:pt x="4645" y="14"/>
                  </a:lnTo>
                  <a:lnTo>
                    <a:pt x="4575"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1" name="Freeform 60"/>
            <p:cNvSpPr>
              <a:spLocks/>
            </p:cNvSpPr>
            <p:nvPr/>
          </p:nvSpPr>
          <p:spPr bwMode="auto">
            <a:xfrm>
              <a:off x="20" y="20"/>
              <a:ext cx="4755" cy="1079"/>
            </a:xfrm>
            <a:custGeom>
              <a:avLst/>
              <a:gdLst>
                <a:gd name="T0" fmla="+- 0 20 20"/>
                <a:gd name="T1" fmla="*/ T0 w 4755"/>
                <a:gd name="T2" fmla="+- 0 200 20"/>
                <a:gd name="T3" fmla="*/ 200 h 1079"/>
                <a:gd name="T4" fmla="+- 0 34 20"/>
                <a:gd name="T5" fmla="*/ T4 w 4755"/>
                <a:gd name="T6" fmla="+- 0 130 20"/>
                <a:gd name="T7" fmla="*/ 130 h 1079"/>
                <a:gd name="T8" fmla="+- 0 73 20"/>
                <a:gd name="T9" fmla="*/ T8 w 4755"/>
                <a:gd name="T10" fmla="+- 0 73 20"/>
                <a:gd name="T11" fmla="*/ 73 h 1079"/>
                <a:gd name="T12" fmla="+- 0 130 20"/>
                <a:gd name="T13" fmla="*/ T12 w 4755"/>
                <a:gd name="T14" fmla="+- 0 34 20"/>
                <a:gd name="T15" fmla="*/ 34 h 1079"/>
                <a:gd name="T16" fmla="+- 0 200 20"/>
                <a:gd name="T17" fmla="*/ T16 w 4755"/>
                <a:gd name="T18" fmla="+- 0 20 20"/>
                <a:gd name="T19" fmla="*/ 20 h 1079"/>
                <a:gd name="T20" fmla="+- 0 4595 20"/>
                <a:gd name="T21" fmla="*/ T20 w 4755"/>
                <a:gd name="T22" fmla="+- 0 20 20"/>
                <a:gd name="T23" fmla="*/ 20 h 1079"/>
                <a:gd name="T24" fmla="+- 0 4665 20"/>
                <a:gd name="T25" fmla="*/ T24 w 4755"/>
                <a:gd name="T26" fmla="+- 0 34 20"/>
                <a:gd name="T27" fmla="*/ 34 h 1079"/>
                <a:gd name="T28" fmla="+- 0 4722 20"/>
                <a:gd name="T29" fmla="*/ T28 w 4755"/>
                <a:gd name="T30" fmla="+- 0 73 20"/>
                <a:gd name="T31" fmla="*/ 73 h 1079"/>
                <a:gd name="T32" fmla="+- 0 4761 20"/>
                <a:gd name="T33" fmla="*/ T32 w 4755"/>
                <a:gd name="T34" fmla="+- 0 130 20"/>
                <a:gd name="T35" fmla="*/ 130 h 1079"/>
                <a:gd name="T36" fmla="+- 0 4775 20"/>
                <a:gd name="T37" fmla="*/ T36 w 4755"/>
                <a:gd name="T38" fmla="+- 0 200 20"/>
                <a:gd name="T39" fmla="*/ 200 h 1079"/>
                <a:gd name="T40" fmla="+- 0 4775 20"/>
                <a:gd name="T41" fmla="*/ T40 w 4755"/>
                <a:gd name="T42" fmla="+- 0 919 20"/>
                <a:gd name="T43" fmla="*/ 919 h 1079"/>
                <a:gd name="T44" fmla="+- 0 4761 20"/>
                <a:gd name="T45" fmla="*/ T44 w 4755"/>
                <a:gd name="T46" fmla="+- 0 989 20"/>
                <a:gd name="T47" fmla="*/ 989 h 1079"/>
                <a:gd name="T48" fmla="+- 0 4722 20"/>
                <a:gd name="T49" fmla="*/ T48 w 4755"/>
                <a:gd name="T50" fmla="+- 0 1046 20"/>
                <a:gd name="T51" fmla="*/ 1046 h 1079"/>
                <a:gd name="T52" fmla="+- 0 4665 20"/>
                <a:gd name="T53" fmla="*/ T52 w 4755"/>
                <a:gd name="T54" fmla="+- 0 1085 20"/>
                <a:gd name="T55" fmla="*/ 1085 h 1079"/>
                <a:gd name="T56" fmla="+- 0 4595 20"/>
                <a:gd name="T57" fmla="*/ T56 w 4755"/>
                <a:gd name="T58" fmla="+- 0 1099 20"/>
                <a:gd name="T59" fmla="*/ 1099 h 1079"/>
                <a:gd name="T60" fmla="+- 0 200 20"/>
                <a:gd name="T61" fmla="*/ T60 w 4755"/>
                <a:gd name="T62" fmla="+- 0 1099 20"/>
                <a:gd name="T63" fmla="*/ 1099 h 1079"/>
                <a:gd name="T64" fmla="+- 0 130 20"/>
                <a:gd name="T65" fmla="*/ T64 w 4755"/>
                <a:gd name="T66" fmla="+- 0 1085 20"/>
                <a:gd name="T67" fmla="*/ 1085 h 1079"/>
                <a:gd name="T68" fmla="+- 0 73 20"/>
                <a:gd name="T69" fmla="*/ T68 w 4755"/>
                <a:gd name="T70" fmla="+- 0 1046 20"/>
                <a:gd name="T71" fmla="*/ 1046 h 1079"/>
                <a:gd name="T72" fmla="+- 0 34 20"/>
                <a:gd name="T73" fmla="*/ T72 w 4755"/>
                <a:gd name="T74" fmla="+- 0 989 20"/>
                <a:gd name="T75" fmla="*/ 989 h 1079"/>
                <a:gd name="T76" fmla="+- 0 20 20"/>
                <a:gd name="T77" fmla="*/ T76 w 4755"/>
                <a:gd name="T78" fmla="+- 0 919 20"/>
                <a:gd name="T79" fmla="*/ 919 h 1079"/>
                <a:gd name="T80" fmla="+- 0 20 20"/>
                <a:gd name="T81" fmla="*/ T80 w 4755"/>
                <a:gd name="T82" fmla="+- 0 200 20"/>
                <a:gd name="T83" fmla="*/ 200 h 10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755" h="1079">
                  <a:moveTo>
                    <a:pt x="0" y="180"/>
                  </a:moveTo>
                  <a:lnTo>
                    <a:pt x="14" y="110"/>
                  </a:lnTo>
                  <a:lnTo>
                    <a:pt x="53" y="53"/>
                  </a:lnTo>
                  <a:lnTo>
                    <a:pt x="110" y="14"/>
                  </a:lnTo>
                  <a:lnTo>
                    <a:pt x="180" y="0"/>
                  </a:lnTo>
                  <a:lnTo>
                    <a:pt x="4575" y="0"/>
                  </a:lnTo>
                  <a:lnTo>
                    <a:pt x="4645" y="14"/>
                  </a:lnTo>
                  <a:lnTo>
                    <a:pt x="4702" y="53"/>
                  </a:lnTo>
                  <a:lnTo>
                    <a:pt x="4741" y="110"/>
                  </a:lnTo>
                  <a:lnTo>
                    <a:pt x="4755" y="180"/>
                  </a:lnTo>
                  <a:lnTo>
                    <a:pt x="4755" y="899"/>
                  </a:lnTo>
                  <a:lnTo>
                    <a:pt x="4741" y="969"/>
                  </a:lnTo>
                  <a:lnTo>
                    <a:pt x="4702" y="1026"/>
                  </a:lnTo>
                  <a:lnTo>
                    <a:pt x="4645" y="1065"/>
                  </a:lnTo>
                  <a:lnTo>
                    <a:pt x="4575" y="1079"/>
                  </a:lnTo>
                  <a:lnTo>
                    <a:pt x="180" y="1079"/>
                  </a:lnTo>
                  <a:lnTo>
                    <a:pt x="110" y="1065"/>
                  </a:lnTo>
                  <a:lnTo>
                    <a:pt x="53" y="1026"/>
                  </a:lnTo>
                  <a:lnTo>
                    <a:pt x="14" y="969"/>
                  </a:lnTo>
                  <a:lnTo>
                    <a:pt x="0" y="899"/>
                  </a:lnTo>
                  <a:lnTo>
                    <a:pt x="0" y="180"/>
                  </a:lnTo>
                  <a:close/>
                </a:path>
              </a:pathLst>
            </a:custGeom>
            <a:noFill/>
            <a:ln w="25400">
              <a:solidFill>
                <a:srgbClr val="3398CC"/>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62"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 y="95"/>
              <a:ext cx="4608"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6"/>
            <p:cNvSpPr txBox="1">
              <a:spLocks noChangeArrowheads="1"/>
            </p:cNvSpPr>
            <p:nvPr/>
          </p:nvSpPr>
          <p:spPr bwMode="auto">
            <a:xfrm>
              <a:off x="-20" y="-286"/>
              <a:ext cx="4795" cy="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7000"/>
                </a:lnSpc>
                <a:spcBef>
                  <a:spcPts val="25"/>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1400" b="1"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rPr>
                <a:t>External Payroll System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5859419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Deloitte Presentation Template 100114 (The Partners final version)">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1707</Words>
  <Application>Microsoft Office PowerPoint</Application>
  <PresentationFormat>Widescreen</PresentationFormat>
  <Paragraphs>294</Paragraphs>
  <Slides>31</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Georgia</vt:lpstr>
      <vt:lpstr>Times New Roman</vt:lpstr>
      <vt:lpstr>Verdana</vt:lpstr>
      <vt:lpstr>Wingdings</vt:lpstr>
      <vt:lpstr>Deloitte Presentation Template 100114 (The Partners final version)</vt:lpstr>
      <vt:lpstr>think-cell Slide</vt:lpstr>
      <vt:lpstr>PowerPoint Presentation</vt:lpstr>
      <vt:lpstr>Introductions</vt:lpstr>
      <vt:lpstr>Cloud Connect for Third-Party Payroll Training</vt:lpstr>
      <vt:lpstr>Class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Connect for Third-Party Payroll Training</dc:title>
  <dc:creator>Fieldhouse, Dan</dc:creator>
  <cp:lastModifiedBy>Fieldhouse, Dan</cp:lastModifiedBy>
  <cp:revision>29</cp:revision>
  <dcterms:created xsi:type="dcterms:W3CDTF">2018-02-25T23:27:43Z</dcterms:created>
  <dcterms:modified xsi:type="dcterms:W3CDTF">2018-03-16T17:14:06Z</dcterms:modified>
</cp:coreProperties>
</file>