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68" r:id="rId2"/>
    <p:sldId id="258" r:id="rId3"/>
    <p:sldId id="266" r:id="rId4"/>
    <p:sldId id="292" r:id="rId5"/>
    <p:sldId id="307" r:id="rId6"/>
    <p:sldId id="308" r:id="rId7"/>
    <p:sldId id="309" r:id="rId8"/>
    <p:sldId id="313" r:id="rId9"/>
    <p:sldId id="306" r:id="rId10"/>
    <p:sldId id="310" r:id="rId11"/>
    <p:sldId id="311" r:id="rId12"/>
    <p:sldId id="293" r:id="rId13"/>
    <p:sldId id="294" r:id="rId14"/>
    <p:sldId id="312" r:id="rId15"/>
    <p:sldId id="301" r:id="rId16"/>
    <p:sldId id="302" r:id="rId17"/>
    <p:sldId id="303" r:id="rId18"/>
    <p:sldId id="304" r:id="rId19"/>
    <p:sldId id="305" r:id="rId20"/>
    <p:sldId id="295" r:id="rId21"/>
    <p:sldId id="296" r:id="rId22"/>
    <p:sldId id="297" r:id="rId23"/>
    <p:sldId id="298" r:id="rId24"/>
    <p:sldId id="299" r:id="rId25"/>
    <p:sldId id="291"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695" autoAdjust="0"/>
  </p:normalViewPr>
  <p:slideViewPr>
    <p:cSldViewPr snapToGrid="0">
      <p:cViewPr varScale="1">
        <p:scale>
          <a:sx n="98" d="100"/>
          <a:sy n="98" d="100"/>
        </p:scale>
        <p:origin x="10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0091B-7391-46F4-8183-FC1EC7A1B527}" type="datetimeFigureOut">
              <a:rPr lang="en-US" smtClean="0"/>
              <a:t>3/16/2018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C206A-B68F-48D2-84AE-BC8EB31309E1}" type="slidenum">
              <a:rPr lang="en-US" smtClean="0"/>
              <a:t>‹#›</a:t>
            </a:fld>
            <a:endParaRPr lang="en-US"/>
          </a:p>
        </p:txBody>
      </p:sp>
    </p:spTree>
    <p:extLst>
      <p:ext uri="{BB962C8B-B14F-4D97-AF65-F5344CB8AC3E}">
        <p14:creationId xmlns:p14="http://schemas.microsoft.com/office/powerpoint/2010/main" val="84494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Third-Party Payroll Connectors allow you to manage payroll-related Human Resources data and send it to a third-party payroll provider. Worker synchronization, data changes, and worker events relevant to the payment process are configured so that appropriate next steps can be taken in the payroll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advantage of these connectors is the relative ease-of-use and full set of integration features that require no custom code (though the interface is extensible if needed). With change detection built-in, the connector is configured by simply selecting which data and events are required by the accepting payroll system. The interface is pre-tested and supported by Workday, which means less development and testing for your implementation, reduced maintenance costs and risks to the project.</a:t>
            </a:r>
          </a:p>
          <a:p>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1</a:t>
            </a:fld>
            <a:endParaRPr lang="en-US"/>
          </a:p>
        </p:txBody>
      </p:sp>
    </p:spTree>
    <p:extLst>
      <p:ext uri="{BB962C8B-B14F-4D97-AF65-F5344CB8AC3E}">
        <p14:creationId xmlns:p14="http://schemas.microsoft.com/office/powerpoint/2010/main" val="3883107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updated</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F61A045-176F-461B-9D1F-349F0EA54AB9}" type="slidenum">
              <a:rPr lang="en-US">
                <a:solidFill>
                  <a:srgbClr val="000000"/>
                </a:solidFill>
              </a:rPr>
              <a:pPr fontAlgn="base">
                <a:spcBef>
                  <a:spcPct val="0"/>
                </a:spcBef>
                <a:spcAft>
                  <a:spcPct val="0"/>
                </a:spcAft>
              </a:pPr>
              <a:t>15</a:t>
            </a:fld>
            <a:endParaRPr lang="en-US">
              <a:solidFill>
                <a:srgbClr val="000000"/>
              </a:solidFill>
            </a:endParaRPr>
          </a:p>
        </p:txBody>
      </p:sp>
    </p:spTree>
    <p:extLst>
      <p:ext uri="{BB962C8B-B14F-4D97-AF65-F5344CB8AC3E}">
        <p14:creationId xmlns:p14="http://schemas.microsoft.com/office/powerpoint/2010/main" val="4183986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635711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549379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742411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5471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Overview</a:t>
            </a:r>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2</a:t>
            </a:fld>
            <a:endParaRPr lang="en-US"/>
          </a:p>
        </p:txBody>
      </p:sp>
    </p:spTree>
    <p:extLst>
      <p:ext uri="{BB962C8B-B14F-4D97-AF65-F5344CB8AC3E}">
        <p14:creationId xmlns:p14="http://schemas.microsoft.com/office/powerpoint/2010/main" val="6844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84135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76546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00322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96360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36641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1588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1255033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495563" y="1640793"/>
            <a:ext cx="7124448" cy="2502587"/>
          </a:xfrm>
        </p:spPr>
        <p:txBody>
          <a:bodyPr>
            <a:noAutofit/>
          </a:bodyPr>
          <a:lstStyle>
            <a:lvl1pPr>
              <a:defRPr sz="38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5563" y="4433454"/>
            <a:ext cx="7123840" cy="1067248"/>
          </a:xfrm>
        </p:spPr>
        <p:txBody>
          <a:bodyPr>
            <a:normAutofit/>
          </a:bodyPr>
          <a:lstStyle>
            <a:lvl1pPr marL="0" indent="0" algn="l">
              <a:lnSpc>
                <a:spcPct val="120000"/>
              </a:lnSpc>
              <a:spcBef>
                <a:spcPts val="0"/>
              </a:spcBef>
              <a:spcAft>
                <a:spcPts val="0"/>
              </a:spcAft>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9" name="Picture 8" descr="DEL_PRI_RGB.gif"/>
          <p:cNvPicPr>
            <a:picLocks noChangeAspect="1"/>
          </p:cNvPicPr>
          <p:nvPr userDrawn="1"/>
        </p:nvPicPr>
        <p:blipFill>
          <a:blip r:embed="rId2" cstate="print"/>
          <a:stretch>
            <a:fillRect/>
          </a:stretch>
        </p:blipFill>
        <p:spPr>
          <a:xfrm>
            <a:off x="470505" y="399577"/>
            <a:ext cx="2294400" cy="322531"/>
          </a:xfrm>
          <a:prstGeom prst="rect">
            <a:avLst/>
          </a:prstGeom>
        </p:spPr>
      </p:pic>
    </p:spTree>
    <p:extLst>
      <p:ext uri="{BB962C8B-B14F-4D97-AF65-F5344CB8AC3E}">
        <p14:creationId xmlns:p14="http://schemas.microsoft.com/office/powerpoint/2010/main" val="36081602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14046281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7220243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58484517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428266661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2087558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87749682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03491324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9626781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14614857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2" y="1538286"/>
            <a:ext cx="11220417" cy="424816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24282931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10" name="Rectangle 9"/>
          <p:cNvSpPr/>
          <p:nvPr userDrawn="1"/>
        </p:nvSpPr>
        <p:spPr>
          <a:xfrm>
            <a:off x="0" y="0"/>
            <a:ext cx="412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ctrTitle"/>
          </p:nvPr>
        </p:nvSpPr>
        <p:spPr>
          <a:xfrm>
            <a:off x="500820" y="1685568"/>
            <a:ext cx="3696000" cy="2672126"/>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500820" y="4357694"/>
            <a:ext cx="3696000" cy="1048554"/>
          </a:xfrm>
        </p:spPr>
        <p:txBody>
          <a:bodyPr>
            <a:normAutofit/>
          </a:bodyPr>
          <a:lstStyle>
            <a:lvl1pPr marL="0" indent="0" algn="l">
              <a:lnSpc>
                <a:spcPct val="120000"/>
              </a:lnSpc>
              <a:spcBef>
                <a:spcPts val="0"/>
              </a:spcBef>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8" name="Picture 7" descr="DEL_PRI_RGB.gif"/>
          <p:cNvPicPr>
            <a:picLocks noChangeAspect="1"/>
          </p:cNvPicPr>
          <p:nvPr userDrawn="1"/>
        </p:nvPicPr>
        <p:blipFill>
          <a:blip r:embed="rId2" cstate="print"/>
          <a:stretch>
            <a:fillRect/>
          </a:stretch>
        </p:blipFill>
        <p:spPr>
          <a:xfrm>
            <a:off x="470505" y="399577"/>
            <a:ext cx="2294400" cy="322531"/>
          </a:xfrm>
          <a:prstGeom prst="rect">
            <a:avLst/>
          </a:prstGeom>
        </p:spPr>
      </p:pic>
    </p:spTree>
    <p:extLst>
      <p:ext uri="{BB962C8B-B14F-4D97-AF65-F5344CB8AC3E}">
        <p14:creationId xmlns:p14="http://schemas.microsoft.com/office/powerpoint/2010/main" val="54856610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412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title"/>
          </p:nvPr>
        </p:nvSpPr>
        <p:spPr>
          <a:xfrm>
            <a:off x="488983" y="1671637"/>
            <a:ext cx="3702005" cy="4248169"/>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21203724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4" name="Picture 3" descr="DEL_PRI_RGB.gif"/>
          <p:cNvPicPr>
            <a:picLocks noChangeAspect="1"/>
          </p:cNvPicPr>
          <p:nvPr userDrawn="1"/>
        </p:nvPicPr>
        <p:blipFill>
          <a:blip r:embed="rId2" cstate="print"/>
          <a:stretch>
            <a:fillRect/>
          </a:stretch>
        </p:blipFill>
        <p:spPr>
          <a:xfrm>
            <a:off x="439509" y="3844097"/>
            <a:ext cx="2294400" cy="322531"/>
          </a:xfrm>
          <a:prstGeom prst="rect">
            <a:avLst/>
          </a:prstGeom>
        </p:spPr>
      </p:pic>
    </p:spTree>
    <p:extLst>
      <p:ext uri="{BB962C8B-B14F-4D97-AF65-F5344CB8AC3E}">
        <p14:creationId xmlns:p14="http://schemas.microsoft.com/office/powerpoint/2010/main" val="92741502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072"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sz="3000" b="0">
                <a:solidFill>
                  <a:srgbClr val="81BC00"/>
                </a:solidFill>
              </a:defRPr>
            </a:lvl1pPr>
          </a:lstStyle>
          <a:p>
            <a:r>
              <a:rPr lang="en-US" noProof="0" dirty="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10" name="Footer Placeholder 4"/>
          <p:cNvSpPr>
            <a:spLocks noGrp="1"/>
          </p:cNvSpPr>
          <p:nvPr>
            <p:ph type="ftr" sz="quarter" idx="3"/>
          </p:nvPr>
        </p:nvSpPr>
        <p:spPr>
          <a:xfrm>
            <a:off x="493485" y="6446520"/>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1780837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smtClean="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159604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508000" y="1600200"/>
            <a:ext cx="11176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508000" y="1084945"/>
            <a:ext cx="11176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extLst>
      <p:ext uri="{BB962C8B-B14F-4D97-AF65-F5344CB8AC3E}">
        <p14:creationId xmlns:p14="http://schemas.microsoft.com/office/powerpoint/2010/main" val="10979350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465BC723-2F76-473E-9695-47475EF5DF40}" type="datetimeFigureOut">
              <a:rPr lang="en-US" smtClean="0"/>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00C1A-2420-4D2D-8831-7E34811335B2}" type="slidenum">
              <a:rPr lang="en-US" smtClean="0"/>
              <a:t>‹#›</a:t>
            </a:fld>
            <a:endParaRPr lang="en-US"/>
          </a:p>
        </p:txBody>
      </p:sp>
    </p:spTree>
    <p:extLst>
      <p:ext uri="{BB962C8B-B14F-4D97-AF65-F5344CB8AC3E}">
        <p14:creationId xmlns:p14="http://schemas.microsoft.com/office/powerpoint/2010/main" val="249828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10" name="Rectangle 9"/>
          <p:cNvSpPr/>
          <p:nvPr userDrawn="1"/>
        </p:nvSpPr>
        <p:spPr>
          <a:xfrm>
            <a:off x="460829" y="0"/>
            <a:ext cx="7254433" cy="314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ctrTitle"/>
          </p:nvPr>
        </p:nvSpPr>
        <p:spPr>
          <a:xfrm>
            <a:off x="829118" y="1093318"/>
            <a:ext cx="6505141" cy="1549865"/>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829118" y="2668126"/>
            <a:ext cx="6505141" cy="388186"/>
          </a:xfrm>
        </p:spPr>
        <p:txBody>
          <a:bodyPr>
            <a:normAutofit/>
          </a:bodyPr>
          <a:lstStyle>
            <a:lvl1pPr marL="0" indent="0" algn="l">
              <a:spcBef>
                <a:spcPts val="0"/>
              </a:spcBef>
              <a:buNone/>
              <a:defRPr sz="16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8" name="Picture 7" descr="DEL_PRI_RGB.gif"/>
          <p:cNvPicPr>
            <a:picLocks noChangeAspect="1"/>
          </p:cNvPicPr>
          <p:nvPr userDrawn="1"/>
        </p:nvPicPr>
        <p:blipFill>
          <a:blip r:embed="rId2" cstate="print"/>
          <a:stretch>
            <a:fillRect/>
          </a:stretch>
        </p:blipFill>
        <p:spPr>
          <a:xfrm>
            <a:off x="772931" y="284522"/>
            <a:ext cx="2294400" cy="322531"/>
          </a:xfrm>
          <a:prstGeom prst="rect">
            <a:avLst/>
          </a:prstGeom>
        </p:spPr>
      </p:pic>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1899478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20" name="Text Placeholder 19"/>
          <p:cNvSpPr>
            <a:spLocks noGrp="1"/>
          </p:cNvSpPr>
          <p:nvPr>
            <p:ph type="body" sz="quarter" idx="14"/>
          </p:nvPr>
        </p:nvSpPr>
        <p:spPr>
          <a:xfrm>
            <a:off x="494400" y="1810800"/>
            <a:ext cx="11184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53185204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357200"/>
            <a:ext cx="11184000" cy="5000758"/>
          </a:xfrm>
        </p:spPr>
        <p:txBody>
          <a:bodyPr/>
          <a:lstStyle>
            <a:lvl1pPr marL="0" indent="0" algn="l">
              <a:buNone/>
              <a:defRPr/>
            </a:lvl1pPr>
            <a:lvl2pPr marL="271463" indent="-27146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71436121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10800"/>
            <a:ext cx="5520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6191249" y="1810800"/>
            <a:ext cx="5520000" cy="4536000"/>
          </a:xfrm>
        </p:spPr>
        <p:txBody>
          <a:bodyPr/>
          <a:lstStyle/>
          <a:p>
            <a:r>
              <a:rPr lang="en-US" smtClean="0"/>
              <a:t>Click icon to add chart</a:t>
            </a:r>
            <a:endParaRPr lang="en-GB" dirty="0"/>
          </a:p>
        </p:txBody>
      </p:sp>
    </p:spTree>
    <p:extLst>
      <p:ext uri="{BB962C8B-B14F-4D97-AF65-F5344CB8AC3E}">
        <p14:creationId xmlns:p14="http://schemas.microsoft.com/office/powerpoint/2010/main" val="350569147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1"/>
            </a:lvl1pPr>
            <a:lvl2pPr marL="271463" indent="-271463">
              <a:buFont typeface="Arial" pitchFamily="34" charset="0"/>
              <a:buChar char="•"/>
              <a:tabLst/>
              <a:defRPr/>
            </a:lvl2pPr>
            <a:lvl3pPr marL="274638" indent="-274638">
              <a:buFont typeface="Arial" pitchFamily="34" charset="0"/>
              <a:buChar char="•"/>
              <a:defRPr i="1"/>
            </a:lvl3pPr>
            <a:lvl4pPr marL="534988" indent="-263525">
              <a:buFont typeface="Arial" pitchFamily="34" charset="0"/>
              <a:buChar char="−"/>
              <a:defRPr i="0"/>
            </a:lvl4pPr>
            <a:lvl5pPr marL="806450" indent="-27146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329156710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5" y="1809101"/>
            <a:ext cx="5412015" cy="4536504"/>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5" y="295683"/>
            <a:ext cx="5412015"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5" y="765175"/>
            <a:ext cx="5412015"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14426627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8" name="Rectangle 7"/>
          <p:cNvSpPr/>
          <p:nvPr userDrawn="1"/>
        </p:nvSpPr>
        <p:spPr>
          <a:xfrm>
            <a:off x="520660" y="642918"/>
            <a:ext cx="6585600" cy="528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755614" y="1724013"/>
            <a:ext cx="6159543" cy="4276755"/>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Title Placeholder 1"/>
          <p:cNvSpPr>
            <a:spLocks noGrp="1"/>
          </p:cNvSpPr>
          <p:nvPr>
            <p:ph type="title"/>
          </p:nvPr>
        </p:nvSpPr>
        <p:spPr>
          <a:xfrm>
            <a:off x="641313" y="305209"/>
            <a:ext cx="6464344" cy="347235"/>
          </a:xfrm>
          <a:prstGeom prst="rect">
            <a:avLst/>
          </a:prstGeom>
        </p:spPr>
        <p:txBody>
          <a:bodyPr vert="horz" lIns="0" tIns="0" rIns="0" bIns="0" rtlCol="0" anchor="ctr" anchorCtr="0">
            <a:normAutofit/>
          </a:bodyPr>
          <a:lstStyle>
            <a:lvl1pPr>
              <a:defRPr sz="1400" b="0">
                <a:solidFill>
                  <a:schemeClr val="tx1"/>
                </a:solidFill>
              </a:defRPr>
            </a:lvl1pPr>
          </a:lstStyle>
          <a:p>
            <a:r>
              <a:rPr lang="en-US" smtClean="0"/>
              <a:t>Click to edit Master title style</a:t>
            </a:r>
            <a:endParaRPr lang="en-GB" dirty="0"/>
          </a:p>
        </p:txBody>
      </p:sp>
      <p:sp>
        <p:nvSpPr>
          <p:cNvPr id="17" name="Text Placeholder 8"/>
          <p:cNvSpPr>
            <a:spLocks noGrp="1"/>
          </p:cNvSpPr>
          <p:nvPr>
            <p:ph type="body" sz="quarter" idx="13"/>
          </p:nvPr>
        </p:nvSpPr>
        <p:spPr>
          <a:xfrm>
            <a:off x="755613" y="722451"/>
            <a:ext cx="6159888" cy="1012006"/>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
        <p:nvSpPr>
          <p:cNvPr id="10" name="Rectangle 9"/>
          <p:cNvSpPr/>
          <p:nvPr userDrawn="1"/>
        </p:nvSpPr>
        <p:spPr>
          <a:xfrm>
            <a:off x="520661" y="304778"/>
            <a:ext cx="6584996" cy="34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Tree>
    <p:extLst>
      <p:ext uri="{BB962C8B-B14F-4D97-AF65-F5344CB8AC3E}">
        <p14:creationId xmlns:p14="http://schemas.microsoft.com/office/powerpoint/2010/main" val="4951106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484" y="295684"/>
            <a:ext cx="11184000" cy="1516183"/>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93484" y="1809101"/>
            <a:ext cx="11184000" cy="4536504"/>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8"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166830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727" r:id="rId24"/>
    <p:sldLayoutId id="2147483728" r:id="rId25"/>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3000" kern="1200">
          <a:solidFill>
            <a:schemeClr val="accent2"/>
          </a:solidFill>
          <a:latin typeface="+mj-lt"/>
          <a:ea typeface="+mj-ea"/>
          <a:cs typeface="+mj-cs"/>
        </a:defRPr>
      </a:lvl1pPr>
    </p:titleStyle>
    <p:bodyStyle>
      <a:lvl1pPr marL="274638" indent="-274638" algn="l" defTabSz="914400" rtl="0" eaLnBrk="1" latinLnBrk="0" hangingPunct="1">
        <a:spcBef>
          <a:spcPts val="1200"/>
        </a:spcBef>
        <a:buFont typeface="Arial" pitchFamily="34" charset="0"/>
        <a:buChar char="•"/>
        <a:defRPr sz="1800" b="0" kern="1200">
          <a:solidFill>
            <a:schemeClr val="tx2"/>
          </a:solidFill>
          <a:latin typeface="+mn-lt"/>
          <a:ea typeface="+mn-ea"/>
          <a:cs typeface="+mn-cs"/>
        </a:defRPr>
      </a:lvl1pPr>
      <a:lvl2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3pPr>
      <a:lvl4pPr marL="447675" indent="-180975"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alin.deloitte.com/"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19.png"/><Relationship Id="rId1" Type="http://schemas.openxmlformats.org/officeDocument/2006/relationships/slideLayout" Target="../slideLayouts/slideLayout23.xml"/><Relationship Id="rId4" Type="http://schemas.openxmlformats.org/officeDocument/2006/relationships/hyperlink" Target="http://www.deloitte.com/us/ab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a:t>
            </a:fld>
            <a:endParaRPr lang="en-US" dirty="0"/>
          </a:p>
        </p:txBody>
      </p:sp>
      <p:sp>
        <p:nvSpPr>
          <p:cNvPr id="7" name="Slide Number Placeholder 4"/>
          <p:cNvSpPr txBox="1">
            <a:spLocks/>
          </p:cNvSpPr>
          <p:nvPr/>
        </p:nvSpPr>
        <p:spPr bwMode="white">
          <a:xfrm>
            <a:off x="10225296" y="65503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p>
            <a:pPr algn="ctr" eaLnBrk="0" fontAlgn="base" hangingPunct="0">
              <a:spcBef>
                <a:spcPct val="0"/>
              </a:spcBef>
              <a:spcAft>
                <a:spcPct val="0"/>
              </a:spcAft>
              <a:defRPr/>
            </a:pPr>
            <a:fld id="{446C9BED-6FD4-4BA4-B6B0-4A26058AC9EF}" type="slidenum">
              <a:rPr lang="en-US" sz="1000" b="1">
                <a:solidFill>
                  <a:schemeClr val="bg1"/>
                </a:solidFill>
                <a:latin typeface="Calibri" pitchFamily="34" charset="0"/>
                <a:cs typeface="Calibri" pitchFamily="34" charset="0"/>
              </a:rPr>
              <a:pPr algn="ctr" eaLnBrk="0" fontAlgn="base" hangingPunct="0">
                <a:spcBef>
                  <a:spcPct val="0"/>
                </a:spcBef>
                <a:spcAft>
                  <a:spcPct val="0"/>
                </a:spcAft>
                <a:defRPr/>
              </a:pPr>
              <a:t>1</a:t>
            </a:fld>
            <a:endParaRPr lang="en-US" sz="1000" b="1" dirty="0">
              <a:solidFill>
                <a:schemeClr val="bg1"/>
              </a:solidFill>
              <a:latin typeface="Calibri" pitchFamily="34" charset="0"/>
              <a:cs typeface="Calibri" pitchFamily="34" charset="0"/>
            </a:endParaRPr>
          </a:p>
        </p:txBody>
      </p:sp>
      <p:sp>
        <p:nvSpPr>
          <p:cNvPr id="8" name="Rectangle 7"/>
          <p:cNvSpPr/>
          <p:nvPr/>
        </p:nvSpPr>
        <p:spPr bwMode="auto">
          <a:xfrm>
            <a:off x="1747640" y="1050038"/>
            <a:ext cx="8519904"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smtClean="0">
                <a:solidFill>
                  <a:schemeClr val="bg1"/>
                </a:solidFill>
                <a:sym typeface="Arial" pitchFamily="34" charset="0"/>
              </a:rPr>
              <a:t>Payroll Interface Training</a:t>
            </a:r>
            <a:endParaRPr lang="en-US" sz="3200" dirty="0">
              <a:solidFill>
                <a:schemeClr val="bg1"/>
              </a:solidFill>
            </a:endParaRPr>
          </a:p>
        </p:txBody>
      </p:sp>
      <p:sp>
        <p:nvSpPr>
          <p:cNvPr id="4" name="TextBox 3"/>
          <p:cNvSpPr txBox="1"/>
          <p:nvPr/>
        </p:nvSpPr>
        <p:spPr>
          <a:xfrm>
            <a:off x="1747640" y="2565122"/>
            <a:ext cx="8435407" cy="2585323"/>
          </a:xfrm>
          <a:prstGeom prst="rect">
            <a:avLst/>
          </a:prstGeom>
          <a:noFill/>
        </p:spPr>
        <p:txBody>
          <a:bodyPr wrap="square" rtlCol="0">
            <a:spAutoFit/>
          </a:bodyPr>
          <a:lstStyle/>
          <a:p>
            <a:r>
              <a:rPr lang="en-US" dirty="0"/>
              <a:t>Conference ID: 3 357 828 </a:t>
            </a:r>
            <a:r>
              <a:rPr lang="en-US" dirty="0" smtClean="0"/>
              <a:t>830</a:t>
            </a:r>
          </a:p>
          <a:p>
            <a:endParaRPr lang="en-US" dirty="0"/>
          </a:p>
          <a:p>
            <a:r>
              <a:rPr lang="en-US" dirty="0" smtClean="0"/>
              <a:t>US </a:t>
            </a:r>
            <a:r>
              <a:rPr lang="en-US" dirty="0"/>
              <a:t>&amp; Any Country - Toll Call: +</a:t>
            </a:r>
            <a:r>
              <a:rPr lang="en-US" dirty="0" smtClean="0"/>
              <a:t>1-615-882-6682</a:t>
            </a:r>
          </a:p>
          <a:p>
            <a:r>
              <a:rPr lang="en-US" dirty="0" smtClean="0"/>
              <a:t>US </a:t>
            </a:r>
            <a:r>
              <a:rPr lang="en-US" dirty="0"/>
              <a:t>&amp; Canada - Toll-free: +</a:t>
            </a:r>
            <a:r>
              <a:rPr lang="en-US" dirty="0" smtClean="0"/>
              <a:t>1-844-882-6682</a:t>
            </a:r>
          </a:p>
          <a:p>
            <a:endParaRPr lang="en-US" dirty="0"/>
          </a:p>
          <a:p>
            <a:r>
              <a:rPr lang="en-US" dirty="0" smtClean="0"/>
              <a:t>Other </a:t>
            </a:r>
            <a:r>
              <a:rPr lang="en-US" dirty="0"/>
              <a:t>local &amp; International </a:t>
            </a:r>
            <a:r>
              <a:rPr lang="en-US" dirty="0" smtClean="0"/>
              <a:t>Numbers </a:t>
            </a:r>
            <a:r>
              <a:rPr lang="en-US" u="sng" dirty="0" smtClean="0">
                <a:hlinkClick r:id="rId3"/>
              </a:rPr>
              <a:t>https</a:t>
            </a:r>
            <a:r>
              <a:rPr lang="en-US" u="sng" dirty="0">
                <a:hlinkClick r:id="rId3"/>
              </a:rPr>
              <a:t>://dialin.deloitte.com</a:t>
            </a:r>
            <a:r>
              <a:rPr lang="en-US" u="sng" dirty="0" smtClean="0">
                <a:hlinkClick r:id="rId3"/>
              </a:rPr>
              <a:t>/</a:t>
            </a:r>
            <a:endParaRPr lang="en-US" u="sng" dirty="0" smtClean="0"/>
          </a:p>
          <a:p>
            <a:endParaRPr lang="en-US" u="sng" dirty="0"/>
          </a:p>
          <a:p>
            <a:endParaRPr lang="en-US" u="sng" dirty="0" smtClean="0"/>
          </a:p>
          <a:p>
            <a:r>
              <a:rPr lang="en-US" dirty="0" smtClean="0"/>
              <a:t>Host:  Dan Fieldhouse  -  dfieldhouse@deloitte.com</a:t>
            </a:r>
            <a:endParaRPr lang="en-US" dirty="0"/>
          </a:p>
        </p:txBody>
      </p:sp>
    </p:spTree>
    <p:extLst>
      <p:ext uri="{BB962C8B-B14F-4D97-AF65-F5344CB8AC3E}">
        <p14:creationId xmlns:p14="http://schemas.microsoft.com/office/powerpoint/2010/main" val="3889679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Change </a:t>
            </a:r>
            <a:r>
              <a:rPr lang="en-US" sz="2400" dirty="0">
                <a:solidFill>
                  <a:srgbClr val="FFFFFF"/>
                </a:solidFill>
              </a:rPr>
              <a:t>Detection </a:t>
            </a:r>
            <a:r>
              <a:rPr lang="en-US" sz="2400" dirty="0" smtClean="0">
                <a:solidFill>
                  <a:srgbClr val="FFFFFF"/>
                </a:solidFill>
              </a:rPr>
              <a:t>Rules</a:t>
            </a:r>
            <a:endParaRPr lang="en-US" sz="2400" dirty="0">
              <a:solidFill>
                <a:srgbClr val="FFFFFF"/>
              </a:solidFill>
            </a:endParaRPr>
          </a:p>
        </p:txBody>
      </p:sp>
      <p:pic>
        <p:nvPicPr>
          <p:cNvPr id="3" name="Picture 2"/>
          <p:cNvPicPr>
            <a:picLocks noChangeAspect="1"/>
          </p:cNvPicPr>
          <p:nvPr/>
        </p:nvPicPr>
        <p:blipFill>
          <a:blip r:embed="rId3"/>
          <a:stretch>
            <a:fillRect/>
          </a:stretch>
        </p:blipFill>
        <p:spPr>
          <a:xfrm>
            <a:off x="1724817" y="1751194"/>
            <a:ext cx="8558719" cy="2256602"/>
          </a:xfrm>
          <a:prstGeom prst="rect">
            <a:avLst/>
          </a:prstGeom>
        </p:spPr>
      </p:pic>
    </p:spTree>
    <p:extLst>
      <p:ext uri="{BB962C8B-B14F-4D97-AF65-F5344CB8AC3E}">
        <p14:creationId xmlns:p14="http://schemas.microsoft.com/office/powerpoint/2010/main" val="2413836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D3F00C1A-2420-4D2D-8831-7E34811335B2}" type="slidenum">
              <a:rPr lang="en-US" smtClean="0"/>
              <a:t>11</a:t>
            </a:fld>
            <a:endParaRPr lang="en-US"/>
          </a:p>
        </p:txBody>
      </p:sp>
      <p:pic>
        <p:nvPicPr>
          <p:cNvPr id="5" name="Picture 4"/>
          <p:cNvPicPr>
            <a:picLocks noChangeAspect="1"/>
          </p:cNvPicPr>
          <p:nvPr/>
        </p:nvPicPr>
        <p:blipFill>
          <a:blip r:embed="rId2"/>
          <a:stretch>
            <a:fillRect/>
          </a:stretch>
        </p:blipFill>
        <p:spPr>
          <a:xfrm>
            <a:off x="2946473" y="498667"/>
            <a:ext cx="6571429" cy="5238095"/>
          </a:xfrm>
          <a:prstGeom prst="rect">
            <a:avLst/>
          </a:prstGeom>
        </p:spPr>
      </p:pic>
    </p:spTree>
    <p:extLst>
      <p:ext uri="{BB962C8B-B14F-4D97-AF65-F5344CB8AC3E}">
        <p14:creationId xmlns:p14="http://schemas.microsoft.com/office/powerpoint/2010/main" val="41272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400300" y="2057400"/>
            <a:ext cx="7807036" cy="25146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p:txBody>
      </p:sp>
      <p:sp>
        <p:nvSpPr>
          <p:cNvPr id="9" name="Rectangle 8"/>
          <p:cNvSpPr/>
          <p:nvPr/>
        </p:nvSpPr>
        <p:spPr bwMode="auto">
          <a:xfrm>
            <a:off x="1977736" y="457201"/>
            <a:ext cx="82296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a:solidFill>
                  <a:srgbClr val="FFFFFF"/>
                </a:solidFill>
              </a:rPr>
              <a:t>Primary vs. Non-Primary Payroll Integrations</a:t>
            </a:r>
          </a:p>
        </p:txBody>
      </p:sp>
      <p:sp>
        <p:nvSpPr>
          <p:cNvPr id="8" name="TextBox 7"/>
          <p:cNvSpPr txBox="1"/>
          <p:nvPr/>
        </p:nvSpPr>
        <p:spPr>
          <a:xfrm>
            <a:off x="1977736" y="1302328"/>
            <a:ext cx="8077200" cy="646331"/>
          </a:xfrm>
          <a:prstGeom prst="rect">
            <a:avLst/>
          </a:prstGeom>
          <a:noFill/>
        </p:spPr>
        <p:txBody>
          <a:bodyPr wrap="square" rtlCol="0">
            <a:spAutoFit/>
          </a:bodyPr>
          <a:lstStyle/>
          <a:p>
            <a:r>
              <a:rPr lang="en-US" dirty="0">
                <a:solidFill>
                  <a:schemeClr val="tx2"/>
                </a:solidFill>
                <a:latin typeface="Georgia" pitchFamily="18" charset="0"/>
              </a:rPr>
              <a:t>Workday Payroll Interface allows the configuration of primary and non-primary payroll integrations :			</a:t>
            </a:r>
          </a:p>
        </p:txBody>
      </p:sp>
      <p:sp>
        <p:nvSpPr>
          <p:cNvPr id="7" name="Rectangle 6"/>
          <p:cNvSpPr/>
          <p:nvPr/>
        </p:nvSpPr>
        <p:spPr bwMode="auto">
          <a:xfrm rot="16200000">
            <a:off x="952501" y="3124201"/>
            <a:ext cx="2514601" cy="380998"/>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r>
              <a:rPr lang="en-US" sz="1600" dirty="0">
                <a:solidFill>
                  <a:schemeClr val="bg1"/>
                </a:solidFill>
              </a:rPr>
              <a:t>Primary Integration</a:t>
            </a:r>
          </a:p>
        </p:txBody>
      </p:sp>
      <p:sp>
        <p:nvSpPr>
          <p:cNvPr id="11" name="Rectangle 10"/>
          <p:cNvSpPr/>
          <p:nvPr/>
        </p:nvSpPr>
        <p:spPr bwMode="auto">
          <a:xfrm>
            <a:off x="2400300" y="4724399"/>
            <a:ext cx="7807036" cy="19050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p:txBody>
      </p:sp>
      <p:sp>
        <p:nvSpPr>
          <p:cNvPr id="12" name="Rectangle 11"/>
          <p:cNvSpPr/>
          <p:nvPr/>
        </p:nvSpPr>
        <p:spPr bwMode="auto">
          <a:xfrm rot="16200000">
            <a:off x="1257300" y="5486399"/>
            <a:ext cx="1905000" cy="381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r>
              <a:rPr lang="en-US" sz="1200" dirty="0">
                <a:solidFill>
                  <a:schemeClr val="bg1"/>
                </a:solidFill>
              </a:rPr>
              <a:t>Non-Primary Integration</a:t>
            </a:r>
          </a:p>
        </p:txBody>
      </p:sp>
      <p:sp>
        <p:nvSpPr>
          <p:cNvPr id="3" name="TextBox 2"/>
          <p:cNvSpPr txBox="1"/>
          <p:nvPr/>
        </p:nvSpPr>
        <p:spPr>
          <a:xfrm>
            <a:off x="2466109" y="2067020"/>
            <a:ext cx="7235536" cy="2308324"/>
          </a:xfrm>
          <a:prstGeom prst="rect">
            <a:avLst/>
          </a:prstGeom>
          <a:noFill/>
        </p:spPr>
        <p:txBody>
          <a:bodyPr wrap="square" rtlCol="0">
            <a:spAutoFit/>
          </a:bodyPr>
          <a:lstStyle/>
          <a:p>
            <a:pPr marL="285750" indent="-285750">
              <a:buFont typeface="Arial" pitchFamily="34" charset="0"/>
              <a:buChar char="•"/>
            </a:pPr>
            <a:r>
              <a:rPr lang="en-US" dirty="0">
                <a:solidFill>
                  <a:schemeClr val="tx2"/>
                </a:solidFill>
                <a:latin typeface="Georgia" pitchFamily="18" charset="0"/>
              </a:rPr>
              <a:t>Use when scheduling payroll interface runs</a:t>
            </a:r>
          </a:p>
          <a:p>
            <a:pPr marL="285750" indent="-285750">
              <a:buFont typeface="Arial" pitchFamily="34" charset="0"/>
              <a:buChar char="•"/>
            </a:pPr>
            <a:r>
              <a:rPr lang="en-US" dirty="0">
                <a:solidFill>
                  <a:schemeClr val="tx2"/>
                </a:solidFill>
                <a:latin typeface="Georgia" pitchFamily="18" charset="0"/>
              </a:rPr>
              <a:t>Performs change detection automatically</a:t>
            </a:r>
          </a:p>
          <a:p>
            <a:pPr marL="742950" lvl="2" indent="-285750">
              <a:buFont typeface="Arial" pitchFamily="34" charset="0"/>
              <a:buChar char="•"/>
            </a:pPr>
            <a:r>
              <a:rPr lang="en-US" dirty="0">
                <a:solidFill>
                  <a:schemeClr val="tx2"/>
                </a:solidFill>
                <a:latin typeface="Georgia" pitchFamily="18" charset="0"/>
              </a:rPr>
              <a:t>All effective for pay periods not yet started</a:t>
            </a:r>
          </a:p>
          <a:p>
            <a:pPr marL="742950" lvl="2" indent="-285750">
              <a:buFont typeface="Arial" pitchFamily="34" charset="0"/>
              <a:buChar char="•"/>
            </a:pPr>
            <a:r>
              <a:rPr lang="en-US" dirty="0">
                <a:solidFill>
                  <a:schemeClr val="tx2"/>
                </a:solidFill>
                <a:latin typeface="Georgia" pitchFamily="18" charset="0"/>
              </a:rPr>
              <a:t>Changes since last successful run for periods in progress</a:t>
            </a:r>
          </a:p>
          <a:p>
            <a:pPr marL="285750" indent="-285750">
              <a:buFont typeface="Arial" pitchFamily="34" charset="0"/>
              <a:buChar char="•"/>
            </a:pPr>
            <a:r>
              <a:rPr lang="en-US" dirty="0">
                <a:solidFill>
                  <a:schemeClr val="tx2"/>
                </a:solidFill>
                <a:latin typeface="Georgia" pitchFamily="18" charset="0"/>
              </a:rPr>
              <a:t>Launch parameters include pay group and pay period</a:t>
            </a:r>
          </a:p>
          <a:p>
            <a:pPr marL="285750" indent="-285750">
              <a:buFont typeface="Arial" pitchFamily="34" charset="0"/>
              <a:buChar char="•"/>
            </a:pPr>
            <a:r>
              <a:rPr lang="en-US" dirty="0">
                <a:solidFill>
                  <a:schemeClr val="tx2"/>
                </a:solidFill>
                <a:latin typeface="Georgia" pitchFamily="18" charset="0"/>
              </a:rPr>
              <a:t>Automatically updates last successful run date and period status</a:t>
            </a:r>
          </a:p>
          <a:p>
            <a:pPr marL="742950" lvl="2" indent="-285750">
              <a:buFont typeface="Arial" pitchFamily="34" charset="0"/>
              <a:buChar char="•"/>
            </a:pPr>
            <a:r>
              <a:rPr lang="en-US" dirty="0">
                <a:solidFill>
                  <a:schemeClr val="tx2"/>
                </a:solidFill>
                <a:latin typeface="Georgia" pitchFamily="18" charset="0"/>
              </a:rPr>
              <a:t>Not Yet Started -&gt; In Progress</a:t>
            </a:r>
          </a:p>
          <a:p>
            <a:pPr marL="285750" indent="-285750">
              <a:buFont typeface="Arial" pitchFamily="34" charset="0"/>
              <a:buChar char="•"/>
            </a:pPr>
            <a:r>
              <a:rPr lang="en-US" dirty="0">
                <a:solidFill>
                  <a:schemeClr val="tx2"/>
                </a:solidFill>
                <a:latin typeface="Georgia" pitchFamily="18" charset="0"/>
              </a:rPr>
              <a:t>Pay period must be manually set to Complete</a:t>
            </a:r>
          </a:p>
        </p:txBody>
      </p:sp>
      <p:sp>
        <p:nvSpPr>
          <p:cNvPr id="4" name="TextBox 3"/>
          <p:cNvSpPr txBox="1"/>
          <p:nvPr/>
        </p:nvSpPr>
        <p:spPr>
          <a:xfrm>
            <a:off x="2476500" y="4724399"/>
            <a:ext cx="7391400" cy="1477328"/>
          </a:xfrm>
          <a:prstGeom prst="rect">
            <a:avLst/>
          </a:prstGeom>
          <a:noFill/>
        </p:spPr>
        <p:txBody>
          <a:bodyPr wrap="square" rtlCol="0">
            <a:spAutoFit/>
          </a:bodyPr>
          <a:lstStyle/>
          <a:p>
            <a:pPr marL="285750" indent="-285750">
              <a:buFont typeface="Arial" pitchFamily="34" charset="0"/>
              <a:buChar char="•"/>
            </a:pPr>
            <a:r>
              <a:rPr lang="en-US" dirty="0">
                <a:solidFill>
                  <a:schemeClr val="tx2"/>
                </a:solidFill>
                <a:latin typeface="Georgia" pitchFamily="18" charset="0"/>
              </a:rPr>
              <a:t>Use for unscheduled runs</a:t>
            </a:r>
          </a:p>
          <a:p>
            <a:pPr marL="285750" indent="-285750">
              <a:buFont typeface="Arial" pitchFamily="34" charset="0"/>
              <a:buChar char="•"/>
            </a:pPr>
            <a:r>
              <a:rPr lang="en-US" dirty="0">
                <a:solidFill>
                  <a:schemeClr val="tx2"/>
                </a:solidFill>
                <a:latin typeface="Georgia" pitchFamily="18" charset="0"/>
              </a:rPr>
              <a:t>Does not update pay group or pay period status</a:t>
            </a:r>
          </a:p>
          <a:p>
            <a:pPr marL="285750" indent="-285750">
              <a:buFont typeface="Arial" pitchFamily="34" charset="0"/>
              <a:buChar char="•"/>
            </a:pPr>
            <a:r>
              <a:rPr lang="en-US" dirty="0">
                <a:solidFill>
                  <a:schemeClr val="tx2"/>
                </a:solidFill>
                <a:latin typeface="Georgia" pitchFamily="18" charset="0"/>
              </a:rPr>
              <a:t>Launch parameters include pay group, pay period, members, last successful run date, and change detection method</a:t>
            </a:r>
          </a:p>
          <a:p>
            <a:pPr marL="285750" indent="-285750">
              <a:buFont typeface="Arial" pitchFamily="34" charset="0"/>
              <a:buChar char="•"/>
            </a:pPr>
            <a:r>
              <a:rPr lang="en-US" dirty="0">
                <a:solidFill>
                  <a:schemeClr val="tx2"/>
                </a:solidFill>
                <a:latin typeface="Georgia" pitchFamily="18" charset="0"/>
              </a:rPr>
              <a:t>Change detection behavior defined in launch parameters</a:t>
            </a:r>
          </a:p>
        </p:txBody>
      </p:sp>
    </p:spTree>
    <p:extLst>
      <p:ext uri="{BB962C8B-B14F-4D97-AF65-F5344CB8AC3E}">
        <p14:creationId xmlns:p14="http://schemas.microsoft.com/office/powerpoint/2010/main" val="112381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community.workday.com/private/images/doc/wd18/int/integration/win/images/payroll_int_timeline_w13.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community.workday.com/private/images/doc/wd18/int/integration/win/images/payroll_int_timeline_w13.pn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524000"/>
            <a:ext cx="8229600" cy="1514475"/>
          </a:xfrm>
          <a:prstGeom prst="rect">
            <a:avLst/>
          </a:prstGeom>
        </p:spPr>
      </p:pic>
      <p:sp>
        <p:nvSpPr>
          <p:cNvPr id="5" name="Rectangle 4"/>
          <p:cNvSpPr/>
          <p:nvPr/>
        </p:nvSpPr>
        <p:spPr bwMode="auto">
          <a:xfrm>
            <a:off x="1981200" y="271061"/>
            <a:ext cx="8229600"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a:solidFill>
                  <a:srgbClr val="FFFFFF"/>
                </a:solidFill>
              </a:rPr>
              <a:t>Understanding Data Change Inclusion</a:t>
            </a:r>
          </a:p>
        </p:txBody>
      </p:sp>
      <p:graphicFrame>
        <p:nvGraphicFramePr>
          <p:cNvPr id="7" name="Table 6"/>
          <p:cNvGraphicFramePr>
            <a:graphicFrameLocks noGrp="1"/>
          </p:cNvGraphicFramePr>
          <p:nvPr>
            <p:extLst/>
          </p:nvPr>
        </p:nvGraphicFramePr>
        <p:xfrm>
          <a:off x="2286000" y="3200401"/>
          <a:ext cx="7620000" cy="2895599"/>
        </p:xfrm>
        <a:graphic>
          <a:graphicData uri="http://schemas.openxmlformats.org/drawingml/2006/table">
            <a:tbl>
              <a:tblPr firstRow="1" bandRow="1">
                <a:tableStyleId>{5C22544A-7EE6-4342-B048-85BDC9FD1C3A}</a:tableStyleId>
              </a:tblPr>
              <a:tblGrid>
                <a:gridCol w="2540000"/>
                <a:gridCol w="2540000"/>
                <a:gridCol w="2540000"/>
              </a:tblGrid>
              <a:tr h="362284">
                <a:tc>
                  <a:txBody>
                    <a:bodyPr/>
                    <a:lstStyle/>
                    <a:p>
                      <a:pPr algn="l" fontAlgn="b"/>
                      <a:r>
                        <a:rPr lang="en-US" sz="1100" b="1" i="0" u="none" strike="noStrike" dirty="0">
                          <a:solidFill>
                            <a:srgbClr val="FFFFFF"/>
                          </a:solidFill>
                          <a:effectLst/>
                          <a:latin typeface="Calibri"/>
                        </a:rPr>
                        <a:t>Payroll Integration Date</a:t>
                      </a:r>
                    </a:p>
                  </a:txBody>
                  <a:tcPr marL="9525" marR="9525" marT="9525" marB="0" anchor="ctr"/>
                </a:tc>
                <a:tc>
                  <a:txBody>
                    <a:bodyPr/>
                    <a:lstStyle/>
                    <a:p>
                      <a:pPr algn="l" fontAlgn="b"/>
                      <a:r>
                        <a:rPr lang="en-US" sz="1100" b="1" i="0" u="none" strike="noStrike">
                          <a:solidFill>
                            <a:srgbClr val="FFFFFF"/>
                          </a:solidFill>
                          <a:effectLst/>
                          <a:latin typeface="Calibri"/>
                        </a:rPr>
                        <a:t>Default Change Detection Method</a:t>
                      </a:r>
                    </a:p>
                  </a:txBody>
                  <a:tcPr marL="9525" marR="9525" marT="9525" marB="0" anchor="ctr"/>
                </a:tc>
                <a:tc>
                  <a:txBody>
                    <a:bodyPr/>
                    <a:lstStyle/>
                    <a:p>
                      <a:pPr algn="l" fontAlgn="b"/>
                      <a:r>
                        <a:rPr lang="en-US" sz="1100" b="1" i="0" u="none" strike="noStrike" dirty="0">
                          <a:solidFill>
                            <a:srgbClr val="FFFFFF"/>
                          </a:solidFill>
                          <a:effectLst/>
                          <a:latin typeface="Calibri"/>
                        </a:rPr>
                        <a:t>Changes Included in Payroll Extract</a:t>
                      </a:r>
                    </a:p>
                  </a:txBody>
                  <a:tcPr marL="9525" marR="9525" marT="9525" marB="0" anchor="ctr"/>
                </a:tc>
              </a:tr>
              <a:tr h="714559">
                <a:tc>
                  <a:txBody>
                    <a:bodyPr/>
                    <a:lstStyle/>
                    <a:p>
                      <a:pPr algn="l" fontAlgn="t"/>
                      <a:r>
                        <a:rPr lang="en-US" sz="1100" b="0" i="0" u="none" strike="noStrike" dirty="0">
                          <a:solidFill>
                            <a:srgbClr val="000000"/>
                          </a:solidFill>
                          <a:effectLst/>
                          <a:latin typeface="Calibri"/>
                        </a:rPr>
                        <a:t>3/15 (first run)</a:t>
                      </a:r>
                    </a:p>
                  </a:txBody>
                  <a:tcPr marL="9525" marR="9525" marT="9525" marB="0" anchor="ctr"/>
                </a:tc>
                <a:tc>
                  <a:txBody>
                    <a:bodyPr/>
                    <a:lstStyle/>
                    <a:p>
                      <a:pPr algn="l" fontAlgn="t"/>
                      <a:r>
                        <a:rPr lang="en-US" sz="1100" b="0" i="0" u="none" strike="noStrike">
                          <a:solidFill>
                            <a:srgbClr val="000000"/>
                          </a:solidFill>
                          <a:effectLst/>
                          <a:latin typeface="Calibri"/>
                        </a:rPr>
                        <a:t>All changes effective in the pay period</a:t>
                      </a:r>
                    </a:p>
                  </a:txBody>
                  <a:tcPr marL="9525" marR="9525" marT="9525" marB="0" anchor="ctr"/>
                </a:tc>
                <a:tc>
                  <a:txBody>
                    <a:bodyPr/>
                    <a:lstStyle/>
                    <a:p>
                      <a:pPr algn="l" fontAlgn="t"/>
                      <a:r>
                        <a:rPr lang="en-US" sz="1100" b="0" i="0" u="none" strike="noStrike" dirty="0">
                          <a:solidFill>
                            <a:srgbClr val="000000"/>
                          </a:solidFill>
                          <a:effectLst/>
                          <a:latin typeface="Calibri"/>
                        </a:rPr>
                        <a:t>None. The hire event was entered after the last successful run, but is not effective in the current pay period.</a:t>
                      </a:r>
                    </a:p>
                  </a:txBody>
                  <a:tcPr marL="9525" marR="9525" marT="9525" marB="0" anchor="ctr"/>
                </a:tc>
              </a:tr>
              <a:tr h="389638">
                <a:tc>
                  <a:txBody>
                    <a:bodyPr/>
                    <a:lstStyle/>
                    <a:p>
                      <a:pPr algn="l" fontAlgn="t"/>
                      <a:r>
                        <a:rPr lang="en-US" sz="1100" b="0" i="0" u="none" strike="noStrike">
                          <a:solidFill>
                            <a:srgbClr val="000000"/>
                          </a:solidFill>
                          <a:effectLst/>
                          <a:latin typeface="Calibri"/>
                        </a:rPr>
                        <a:t>3/31 (incremental run)</a:t>
                      </a:r>
                    </a:p>
                  </a:txBody>
                  <a:tcPr marL="9525" marR="9525" marT="9525" marB="0" anchor="ctr"/>
                </a:tc>
                <a:tc>
                  <a:txBody>
                    <a:bodyPr/>
                    <a:lstStyle/>
                    <a:p>
                      <a:pPr algn="l" fontAlgn="t"/>
                      <a:r>
                        <a:rPr lang="en-US" sz="1100" b="0" i="0" u="none" strike="noStrike" dirty="0">
                          <a:solidFill>
                            <a:srgbClr val="000000"/>
                          </a:solidFill>
                          <a:effectLst/>
                          <a:latin typeface="Calibri"/>
                        </a:rPr>
                        <a:t>Only changes entered since last successful run</a:t>
                      </a:r>
                    </a:p>
                  </a:txBody>
                  <a:tcPr marL="9525" marR="9525" marT="9525" marB="0" anchor="ctr"/>
                </a:tc>
                <a:tc>
                  <a:txBody>
                    <a:bodyPr/>
                    <a:lstStyle/>
                    <a:p>
                      <a:pPr algn="l" fontAlgn="t"/>
                      <a:r>
                        <a:rPr lang="en-US" sz="1100" b="0" i="0" u="none" strike="noStrike">
                          <a:solidFill>
                            <a:srgbClr val="000000"/>
                          </a:solidFill>
                          <a:effectLst/>
                          <a:latin typeface="Calibri"/>
                        </a:rPr>
                        <a:t>None. No events were entered after the last successful run.</a:t>
                      </a:r>
                    </a:p>
                  </a:txBody>
                  <a:tcPr marL="9525" marR="9525" marT="9525" marB="0" anchor="ctr"/>
                </a:tc>
              </a:tr>
              <a:tr h="714559">
                <a:tc>
                  <a:txBody>
                    <a:bodyPr/>
                    <a:lstStyle/>
                    <a:p>
                      <a:pPr algn="l" fontAlgn="t"/>
                      <a:r>
                        <a:rPr lang="en-US" sz="1100" b="0" i="0" u="none" strike="noStrike">
                          <a:solidFill>
                            <a:srgbClr val="000000"/>
                          </a:solidFill>
                          <a:effectLst/>
                          <a:latin typeface="Calibri"/>
                        </a:rPr>
                        <a:t>4/15 (first run)</a:t>
                      </a:r>
                    </a:p>
                  </a:txBody>
                  <a:tcPr marL="9525" marR="9525" marT="9525" marB="0" anchor="ctr"/>
                </a:tc>
                <a:tc>
                  <a:txBody>
                    <a:bodyPr/>
                    <a:lstStyle/>
                    <a:p>
                      <a:pPr algn="l" fontAlgn="t"/>
                      <a:r>
                        <a:rPr lang="en-US" sz="1100" b="0" i="0" u="none" strike="noStrike">
                          <a:solidFill>
                            <a:srgbClr val="000000"/>
                          </a:solidFill>
                          <a:effectLst/>
                          <a:latin typeface="Calibri"/>
                        </a:rPr>
                        <a:t>All changes effective in the pay period</a:t>
                      </a:r>
                    </a:p>
                  </a:txBody>
                  <a:tcPr marL="9525" marR="9525" marT="9525" marB="0" anchor="ctr"/>
                </a:tc>
                <a:tc>
                  <a:txBody>
                    <a:bodyPr/>
                    <a:lstStyle/>
                    <a:p>
                      <a:pPr algn="l" fontAlgn="t"/>
                      <a:r>
                        <a:rPr lang="en-US" sz="1100" b="0" i="0" u="none" strike="noStrike">
                          <a:solidFill>
                            <a:srgbClr val="000000"/>
                          </a:solidFill>
                          <a:effectLst/>
                          <a:latin typeface="Calibri"/>
                        </a:rPr>
                        <a:t>Hire event. Although this event was entered before the last successful run, it is effective in the current pay period.</a:t>
                      </a:r>
                    </a:p>
                  </a:txBody>
                  <a:tcPr marL="9525" marR="9525" marT="9525" marB="0" anchor="ctr"/>
                </a:tc>
              </a:tr>
              <a:tr h="714559">
                <a:tc>
                  <a:txBody>
                    <a:bodyPr/>
                    <a:lstStyle/>
                    <a:p>
                      <a:pPr algn="l" fontAlgn="t"/>
                      <a:r>
                        <a:rPr lang="en-US" sz="1100" b="0" i="0" u="none" strike="noStrike" dirty="0">
                          <a:solidFill>
                            <a:srgbClr val="000000"/>
                          </a:solidFill>
                          <a:effectLst/>
                          <a:latin typeface="Calibri"/>
                        </a:rPr>
                        <a:t>4/30 (incremental run)</a:t>
                      </a:r>
                    </a:p>
                  </a:txBody>
                  <a:tcPr marL="9525" marR="9525" marT="9525" marB="0" anchor="ctr"/>
                </a:tc>
                <a:tc>
                  <a:txBody>
                    <a:bodyPr/>
                    <a:lstStyle/>
                    <a:p>
                      <a:pPr algn="l" fontAlgn="t"/>
                      <a:r>
                        <a:rPr lang="en-US" sz="1100" b="0" i="0" u="none" strike="noStrike">
                          <a:solidFill>
                            <a:srgbClr val="000000"/>
                          </a:solidFill>
                          <a:effectLst/>
                          <a:latin typeface="Calibri"/>
                        </a:rPr>
                        <a:t>Only changes entered since last successful run</a:t>
                      </a:r>
                    </a:p>
                  </a:txBody>
                  <a:tcPr marL="9525" marR="9525" marT="9525" marB="0" anchor="ctr"/>
                </a:tc>
                <a:tc>
                  <a:txBody>
                    <a:bodyPr/>
                    <a:lstStyle/>
                    <a:p>
                      <a:pPr algn="l" fontAlgn="t"/>
                      <a:r>
                        <a:rPr lang="en-US" sz="1100" b="0" i="0" u="none" strike="noStrike" dirty="0">
                          <a:solidFill>
                            <a:srgbClr val="000000"/>
                          </a:solidFill>
                          <a:effectLst/>
                          <a:latin typeface="Calibri"/>
                        </a:rPr>
                        <a:t>Address change. This event was entered after the last successful run and is effective in the current pay period.</a:t>
                      </a:r>
                    </a:p>
                  </a:txBody>
                  <a:tcPr marL="9525" marR="9525" marT="9525" marB="0" anchor="ctr"/>
                </a:tc>
              </a:tr>
            </a:tbl>
          </a:graphicData>
        </a:graphic>
      </p:graphicFrame>
    </p:spTree>
    <p:extLst>
      <p:ext uri="{BB962C8B-B14F-4D97-AF65-F5344CB8AC3E}">
        <p14:creationId xmlns:p14="http://schemas.microsoft.com/office/powerpoint/2010/main" val="2693467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Activity #3 - #</a:t>
            </a:r>
            <a:r>
              <a:rPr lang="en-US" sz="2400" kern="0" dirty="0">
                <a:solidFill>
                  <a:srgbClr val="000000"/>
                </a:solidFill>
                <a:latin typeface="Georgia"/>
              </a:rPr>
              <a:t>6</a:t>
            </a:r>
            <a:r>
              <a:rPr lang="en-US" sz="2400" kern="0" dirty="0" smtClean="0">
                <a:solidFill>
                  <a:srgbClr val="000000"/>
                </a:solidFill>
                <a:latin typeface="Georgia"/>
              </a:rPr>
              <a:t> – Output Changes</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648754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6043612" y="1032926"/>
            <a:ext cx="4167188" cy="5486400"/>
          </a:xfrm>
          <a:prstGeom prst="rect">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tIns="91440" bIns="91440"/>
          <a:lstStyle/>
          <a:p>
            <a:pPr marL="231775" lvl="1" indent="-173038">
              <a:spcBef>
                <a:spcPts val="1200"/>
              </a:spcBef>
              <a:buFont typeface="Wingdings" pitchFamily="2" charset="2"/>
              <a:buChar char="§"/>
            </a:pPr>
            <a:endParaRPr lang="en-US" sz="1600">
              <a:solidFill>
                <a:srgbClr val="000000"/>
              </a:solidFill>
              <a:latin typeface="Calibri" pitchFamily="34" charset="0"/>
            </a:endParaRPr>
          </a:p>
          <a:p>
            <a:pPr marL="231775" lvl="1" indent="-173038">
              <a:spcBef>
                <a:spcPts val="1200"/>
              </a:spcBef>
              <a:buFont typeface="Wingdings" pitchFamily="2" charset="2"/>
              <a:buChar char="§"/>
            </a:pPr>
            <a:endParaRPr lang="en-US" sz="1600">
              <a:solidFill>
                <a:srgbClr val="000000"/>
              </a:solidFill>
              <a:latin typeface="Calibri" pitchFamily="34" charset="0"/>
            </a:endParaRPr>
          </a:p>
          <a:p>
            <a:pPr marL="231775" lvl="1" indent="-173038">
              <a:spcBef>
                <a:spcPts val="1200"/>
              </a:spcBef>
              <a:buFont typeface="Wingdings" pitchFamily="2" charset="2"/>
              <a:buChar char="§"/>
            </a:pPr>
            <a:endParaRPr lang="en-US" sz="1600">
              <a:solidFill>
                <a:srgbClr val="000000"/>
              </a:solidFill>
              <a:latin typeface="Calibri" pitchFamily="34" charset="0"/>
            </a:endParaRPr>
          </a:p>
          <a:p>
            <a:pPr marL="231775" lvl="1" indent="-173038">
              <a:spcBef>
                <a:spcPts val="1200"/>
              </a:spcBef>
              <a:buFont typeface="Wingdings" pitchFamily="2" charset="2"/>
              <a:buChar char="§"/>
            </a:pPr>
            <a:endParaRPr lang="en-US" sz="1600">
              <a:solidFill>
                <a:srgbClr val="000000"/>
              </a:solidFill>
              <a:latin typeface="Calibri" pitchFamily="34" charset="0"/>
              <a:sym typeface="Arial" charset="0"/>
            </a:endParaRPr>
          </a:p>
          <a:p>
            <a:pPr marL="231775" lvl="1" indent="-173038">
              <a:spcBef>
                <a:spcPts val="1200"/>
              </a:spcBef>
              <a:buFont typeface="Wingdings" pitchFamily="2" charset="2"/>
              <a:buChar char="§"/>
            </a:pPr>
            <a:endParaRPr lang="en-US" sz="1600">
              <a:solidFill>
                <a:srgbClr val="000000"/>
              </a:solidFill>
              <a:latin typeface="Calibri" pitchFamily="34" charset="0"/>
              <a:sym typeface="Arial" charset="0"/>
            </a:endParaRPr>
          </a:p>
          <a:p>
            <a:pPr marL="231775" lvl="1" indent="-173038">
              <a:spcBef>
                <a:spcPts val="1200"/>
              </a:spcBef>
              <a:buFont typeface="Wingdings" pitchFamily="2" charset="2"/>
              <a:buChar char="§"/>
            </a:pPr>
            <a:endParaRPr lang="en-US" sz="1600">
              <a:solidFill>
                <a:srgbClr val="000000"/>
              </a:solidFill>
              <a:latin typeface="Calibri" pitchFamily="34" charset="0"/>
              <a:sym typeface="Arial" charset="0"/>
            </a:endParaRPr>
          </a:p>
          <a:p>
            <a:pPr marL="231775" lvl="1" indent="-173038">
              <a:spcBef>
                <a:spcPts val="1200"/>
              </a:spcBef>
              <a:buFont typeface="Wingdings" pitchFamily="2" charset="2"/>
              <a:buChar char="§"/>
            </a:pPr>
            <a:endParaRPr lang="en-US" sz="1600">
              <a:solidFill>
                <a:srgbClr val="000000"/>
              </a:solidFill>
              <a:latin typeface="Calibri" pitchFamily="34" charset="0"/>
              <a:sym typeface="Arial" charset="0"/>
            </a:endParaRPr>
          </a:p>
          <a:p>
            <a:pPr marL="231775" lvl="1" indent="-173038">
              <a:spcBef>
                <a:spcPts val="1200"/>
              </a:spcBef>
              <a:buFont typeface="Wingdings" pitchFamily="2" charset="2"/>
              <a:buChar char="§"/>
            </a:pPr>
            <a:endParaRPr lang="en-US" sz="1600">
              <a:solidFill>
                <a:srgbClr val="000000"/>
              </a:solidFill>
              <a:latin typeface="Calibri" pitchFamily="34" charset="0"/>
              <a:sym typeface="Arial" charset="0"/>
            </a:endParaRPr>
          </a:p>
        </p:txBody>
      </p:sp>
      <p:pic>
        <p:nvPicPr>
          <p:cNvPr id="20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812" y="838200"/>
            <a:ext cx="3857344" cy="438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213" y="5324852"/>
            <a:ext cx="2074613" cy="1194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bwMode="auto">
          <a:xfrm>
            <a:off x="1752600" y="76200"/>
            <a:ext cx="8381222" cy="609600"/>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rIns="0" anchor="ctr"/>
          <a:lstStyle/>
          <a:p>
            <a:pPr algn="ctr" defTabSz="933450">
              <a:defRPr/>
            </a:pPr>
            <a:r>
              <a:rPr lang="en-US" sz="2400" dirty="0">
                <a:solidFill>
                  <a:schemeClr val="bg1"/>
                </a:solidFill>
              </a:rPr>
              <a:t>Payroll Integration Workflow</a:t>
            </a:r>
            <a:endParaRPr lang="en-US" sz="2400" dirty="0">
              <a:solidFill>
                <a:srgbClr val="FFFFFF"/>
              </a:solidFill>
            </a:endParaRPr>
          </a:p>
        </p:txBody>
      </p:sp>
      <p:sp>
        <p:nvSpPr>
          <p:cNvPr id="12" name="TextBox 11"/>
          <p:cNvSpPr txBox="1">
            <a:spLocks noChangeArrowheads="1"/>
          </p:cNvSpPr>
          <p:nvPr/>
        </p:nvSpPr>
        <p:spPr bwMode="auto">
          <a:xfrm>
            <a:off x="1828800" y="685801"/>
            <a:ext cx="38100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000" b="1" i="1" dirty="0"/>
              <a:t>Select</a:t>
            </a:r>
          </a:p>
          <a:p>
            <a:pPr algn="ctr"/>
            <a:r>
              <a:rPr lang="en-US" sz="1400" b="1" i="1" dirty="0"/>
              <a:t>Select workers for a specific pay group and pay period</a:t>
            </a:r>
          </a:p>
          <a:p>
            <a:pPr algn="ctr"/>
            <a:endParaRPr lang="en-US" sz="1400" b="1" i="1" dirty="0"/>
          </a:p>
          <a:p>
            <a:pPr algn="ctr"/>
            <a:endParaRPr lang="en-US" sz="1400" b="1" i="1" dirty="0"/>
          </a:p>
          <a:p>
            <a:pPr algn="ctr"/>
            <a:r>
              <a:rPr lang="en-US" sz="2000" b="1" i="1" dirty="0"/>
              <a:t>Filter</a:t>
            </a:r>
          </a:p>
          <a:p>
            <a:pPr algn="ctr"/>
            <a:r>
              <a:rPr lang="en-US" sz="1400" b="1" i="1" dirty="0"/>
              <a:t>Filter the workers based on the transaction log (if </a:t>
            </a:r>
          </a:p>
          <a:p>
            <a:pPr algn="ctr"/>
            <a:r>
              <a:rPr lang="en-US" sz="1400" b="1" i="1" dirty="0"/>
              <a:t>configured)</a:t>
            </a:r>
          </a:p>
          <a:p>
            <a:pPr algn="ctr"/>
            <a:endParaRPr lang="en-US" sz="1400" b="1" i="1" dirty="0"/>
          </a:p>
          <a:p>
            <a:pPr algn="ctr"/>
            <a:endParaRPr lang="en-US" sz="1400" b="1" i="1" dirty="0"/>
          </a:p>
          <a:p>
            <a:pPr algn="ctr"/>
            <a:r>
              <a:rPr lang="en-US" sz="2000" b="1" i="1" dirty="0"/>
              <a:t>Compare</a:t>
            </a:r>
          </a:p>
          <a:p>
            <a:pPr algn="ctr"/>
            <a:r>
              <a:rPr lang="en-US" sz="1400" b="1" i="1" dirty="0"/>
              <a:t>Compare included data values from period start and period end</a:t>
            </a:r>
          </a:p>
          <a:p>
            <a:pPr algn="ctr"/>
            <a:endParaRPr lang="en-US" sz="1400" b="1" i="1" dirty="0"/>
          </a:p>
          <a:p>
            <a:pPr algn="ctr"/>
            <a:endParaRPr lang="en-US" sz="1400" b="1" i="1" dirty="0"/>
          </a:p>
          <a:p>
            <a:pPr algn="ctr"/>
            <a:r>
              <a:rPr lang="en-US" sz="2000" b="1" i="1" dirty="0"/>
              <a:t>Exclude</a:t>
            </a:r>
          </a:p>
          <a:p>
            <a:pPr algn="ctr"/>
            <a:r>
              <a:rPr lang="en-US" sz="1400" b="1" i="1" dirty="0"/>
              <a:t>Exclude workers without changes</a:t>
            </a:r>
          </a:p>
          <a:p>
            <a:pPr algn="ctr"/>
            <a:endParaRPr lang="en-US" sz="1400" b="1" i="1" dirty="0"/>
          </a:p>
          <a:p>
            <a:pPr algn="ctr"/>
            <a:endParaRPr lang="en-US" sz="1400" b="1" i="1" dirty="0"/>
          </a:p>
          <a:p>
            <a:pPr algn="ctr"/>
            <a:r>
              <a:rPr lang="en-US" sz="2000" b="1" i="1" dirty="0"/>
              <a:t>Determine</a:t>
            </a:r>
          </a:p>
          <a:p>
            <a:pPr algn="ctr"/>
            <a:r>
              <a:rPr lang="en-US" sz="1400" b="1" i="1" dirty="0"/>
              <a:t>Determine worker staffing details</a:t>
            </a:r>
          </a:p>
          <a:p>
            <a:pPr algn="ctr"/>
            <a:endParaRPr lang="en-US" sz="1400" b="1" i="1" dirty="0"/>
          </a:p>
          <a:p>
            <a:pPr algn="ctr"/>
            <a:endParaRPr lang="en-US" sz="1400" b="1" i="1" dirty="0"/>
          </a:p>
          <a:p>
            <a:pPr algn="ctr"/>
            <a:r>
              <a:rPr lang="en-US" sz="2000" b="1" i="1" dirty="0"/>
              <a:t>Extract</a:t>
            </a:r>
          </a:p>
          <a:p>
            <a:pPr algn="ctr"/>
            <a:r>
              <a:rPr lang="en-US" sz="1400" b="1" dirty="0"/>
              <a:t>Extract relevant employee data</a:t>
            </a:r>
            <a:endParaRPr lang="en-US" sz="1400" b="1" i="1" dirty="0">
              <a:latin typeface="Georgia" pitchFamily="18" charset="0"/>
            </a:endParaRPr>
          </a:p>
        </p:txBody>
      </p:sp>
      <p:sp>
        <p:nvSpPr>
          <p:cNvPr id="15" name="Down Arrow 14"/>
          <p:cNvSpPr/>
          <p:nvPr/>
        </p:nvSpPr>
        <p:spPr>
          <a:xfrm>
            <a:off x="3581400" y="3810000"/>
            <a:ext cx="304800" cy="381000"/>
          </a:xfrm>
          <a:prstGeom prst="downArrow">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solidFill>
                  <a:schemeClr val="accent5">
                    <a:lumMod val="50000"/>
                  </a:schemeClr>
                </a:solidFill>
              </a:rPr>
              <a:t> </a:t>
            </a:r>
          </a:p>
        </p:txBody>
      </p:sp>
      <p:sp>
        <p:nvSpPr>
          <p:cNvPr id="16" name="Down Arrow 15"/>
          <p:cNvSpPr/>
          <p:nvPr/>
        </p:nvSpPr>
        <p:spPr>
          <a:xfrm>
            <a:off x="3581400" y="2667000"/>
            <a:ext cx="304800" cy="381000"/>
          </a:xfrm>
          <a:prstGeom prst="downArrow">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solidFill>
                  <a:schemeClr val="accent5">
                    <a:lumMod val="50000"/>
                  </a:schemeClr>
                </a:solidFill>
              </a:rPr>
              <a:t> </a:t>
            </a:r>
          </a:p>
        </p:txBody>
      </p:sp>
      <p:sp>
        <p:nvSpPr>
          <p:cNvPr id="17" name="Down Arrow 16"/>
          <p:cNvSpPr/>
          <p:nvPr/>
        </p:nvSpPr>
        <p:spPr>
          <a:xfrm>
            <a:off x="3581400" y="1524000"/>
            <a:ext cx="304800" cy="381000"/>
          </a:xfrm>
          <a:prstGeom prst="downArrow">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solidFill>
                  <a:schemeClr val="accent5">
                    <a:lumMod val="50000"/>
                  </a:schemeClr>
                </a:solidFill>
              </a:rPr>
              <a:t> </a:t>
            </a:r>
          </a:p>
        </p:txBody>
      </p:sp>
      <p:sp>
        <p:nvSpPr>
          <p:cNvPr id="13" name="Down Arrow 12"/>
          <p:cNvSpPr/>
          <p:nvPr/>
        </p:nvSpPr>
        <p:spPr>
          <a:xfrm>
            <a:off x="3581400" y="4838700"/>
            <a:ext cx="304800" cy="381000"/>
          </a:xfrm>
          <a:prstGeom prst="downArrow">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solidFill>
                  <a:schemeClr val="accent5">
                    <a:lumMod val="50000"/>
                  </a:schemeClr>
                </a:solidFill>
              </a:rPr>
              <a:t> </a:t>
            </a:r>
          </a:p>
        </p:txBody>
      </p:sp>
      <p:sp>
        <p:nvSpPr>
          <p:cNvPr id="14" name="Down Arrow 13"/>
          <p:cNvSpPr/>
          <p:nvPr/>
        </p:nvSpPr>
        <p:spPr>
          <a:xfrm>
            <a:off x="3581400" y="5715000"/>
            <a:ext cx="304800" cy="381000"/>
          </a:xfrm>
          <a:prstGeom prst="downArrow">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en-US" sz="1200" dirty="0">
                <a:solidFill>
                  <a:schemeClr val="accent5">
                    <a:lumMod val="50000"/>
                  </a:schemeClr>
                </a:solidFill>
              </a:rPr>
              <a:t> </a:t>
            </a:r>
          </a:p>
        </p:txBody>
      </p:sp>
    </p:spTree>
    <p:extLst>
      <p:ext uri="{BB962C8B-B14F-4D97-AF65-F5344CB8AC3E}">
        <p14:creationId xmlns:p14="http://schemas.microsoft.com/office/powerpoint/2010/main" val="14561599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anim calcmode="lin" valueType="num">
                                      <p:cBhvr additive="base">
                                        <p:cTn id="3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10" end="10"/>
                                            </p:txEl>
                                          </p:spTgt>
                                        </p:tgtEl>
                                        <p:attrNameLst>
                                          <p:attrName>style.visibility</p:attrName>
                                        </p:attrNameLst>
                                      </p:cBhvr>
                                      <p:to>
                                        <p:strVal val="visible"/>
                                      </p:to>
                                    </p:set>
                                    <p:anim calcmode="lin" valueType="num">
                                      <p:cBhvr additive="base">
                                        <p:cTn id="43"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13" end="13"/>
                                            </p:txEl>
                                          </p:spTgt>
                                        </p:tgtEl>
                                        <p:attrNameLst>
                                          <p:attrName>style.visibility</p:attrName>
                                        </p:attrNameLst>
                                      </p:cBhvr>
                                      <p:to>
                                        <p:strVal val="visible"/>
                                      </p:to>
                                    </p:set>
                                    <p:anim calcmode="lin" valueType="num">
                                      <p:cBhvr additive="base">
                                        <p:cTn id="49"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xEl>
                                              <p:pRg st="14" end="14"/>
                                            </p:txEl>
                                          </p:spTgt>
                                        </p:tgtEl>
                                        <p:attrNameLst>
                                          <p:attrName>style.visibility</p:attrName>
                                        </p:attrNameLst>
                                      </p:cBhvr>
                                      <p:to>
                                        <p:strVal val="visible"/>
                                      </p:to>
                                    </p:set>
                                    <p:anim calcmode="lin" valueType="num">
                                      <p:cBhvr additive="base">
                                        <p:cTn id="55" dur="50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xEl>
                                              <p:pRg st="17" end="17"/>
                                            </p:txEl>
                                          </p:spTgt>
                                        </p:tgtEl>
                                        <p:attrNameLst>
                                          <p:attrName>style.visibility</p:attrName>
                                        </p:attrNameLst>
                                      </p:cBhvr>
                                      <p:to>
                                        <p:strVal val="visible"/>
                                      </p:to>
                                    </p:set>
                                    <p:anim calcmode="lin" valueType="num">
                                      <p:cBhvr additive="base">
                                        <p:cTn id="61" dur="500" fill="hold"/>
                                        <p:tgtEl>
                                          <p:spTgt spid="12">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xEl>
                                              <p:pRg st="18" end="18"/>
                                            </p:txEl>
                                          </p:spTgt>
                                        </p:tgtEl>
                                        <p:attrNameLst>
                                          <p:attrName>style.visibility</p:attrName>
                                        </p:attrNameLst>
                                      </p:cBhvr>
                                      <p:to>
                                        <p:strVal val="visible"/>
                                      </p:to>
                                    </p:set>
                                    <p:anim calcmode="lin" valueType="num">
                                      <p:cBhvr additive="base">
                                        <p:cTn id="67" dur="500" fill="hold"/>
                                        <p:tgtEl>
                                          <p:spTgt spid="12">
                                            <p:txEl>
                                              <p:pRg st="18" end="1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2">
                                            <p:txEl>
                                              <p:pRg st="21" end="21"/>
                                            </p:txEl>
                                          </p:spTgt>
                                        </p:tgtEl>
                                        <p:attrNameLst>
                                          <p:attrName>style.visibility</p:attrName>
                                        </p:attrNameLst>
                                      </p:cBhvr>
                                      <p:to>
                                        <p:strVal val="visible"/>
                                      </p:to>
                                    </p:set>
                                    <p:anim calcmode="lin" valueType="num">
                                      <p:cBhvr additive="base">
                                        <p:cTn id="73" dur="500" fill="hold"/>
                                        <p:tgtEl>
                                          <p:spTgt spid="12">
                                            <p:txEl>
                                              <p:pRg st="21" end="2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
                                            <p:txEl>
                                              <p:pRg st="22" end="22"/>
                                            </p:txEl>
                                          </p:spTgt>
                                        </p:tgtEl>
                                        <p:attrNameLst>
                                          <p:attrName>style.visibility</p:attrName>
                                        </p:attrNameLst>
                                      </p:cBhvr>
                                      <p:to>
                                        <p:strVal val="visible"/>
                                      </p:to>
                                    </p:set>
                                    <p:anim calcmode="lin" valueType="num">
                                      <p:cBhvr additive="base">
                                        <p:cTn id="79" dur="500" fill="hold"/>
                                        <p:tgtEl>
                                          <p:spTgt spid="12">
                                            <p:txEl>
                                              <p:pRg st="22" end="2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981200" y="1319784"/>
            <a:ext cx="8229601" cy="530961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p:txBody>
      </p:sp>
      <p:graphicFrame>
        <p:nvGraphicFramePr>
          <p:cNvPr id="8" name="Table 7"/>
          <p:cNvGraphicFramePr>
            <a:graphicFrameLocks noGrp="1"/>
          </p:cNvGraphicFramePr>
          <p:nvPr>
            <p:extLst/>
          </p:nvPr>
        </p:nvGraphicFramePr>
        <p:xfrm>
          <a:off x="2400301" y="1981201"/>
          <a:ext cx="7391397" cy="3767553"/>
        </p:xfrm>
        <a:graphic>
          <a:graphicData uri="http://schemas.openxmlformats.org/drawingml/2006/table">
            <a:tbl>
              <a:tblPr firstRow="1" bandRow="1">
                <a:tableStyleId>{5C22544A-7EE6-4342-B048-85BDC9FD1C3A}</a:tableStyleId>
              </a:tblPr>
              <a:tblGrid>
                <a:gridCol w="1239527"/>
                <a:gridCol w="515930"/>
                <a:gridCol w="2817970"/>
                <a:gridCol w="2817970"/>
              </a:tblGrid>
              <a:tr h="506193">
                <a:tc>
                  <a:txBody>
                    <a:bodyPr/>
                    <a:lstStyle/>
                    <a:p>
                      <a:pPr marL="0" algn="l" defTabSz="914400" rtl="0" eaLnBrk="1" fontAlgn="b" latinLnBrk="0" hangingPunct="1"/>
                      <a:r>
                        <a:rPr lang="en-US" sz="1100" b="1" i="0" u="none" strike="noStrike" kern="1200" dirty="0" smtClean="0">
                          <a:solidFill>
                            <a:srgbClr val="FFFFFF"/>
                          </a:solidFill>
                          <a:effectLst/>
                          <a:latin typeface="Calibri"/>
                          <a:ea typeface="+mn-ea"/>
                          <a:cs typeface="+mn-cs"/>
                        </a:rPr>
                        <a:t>Staffing Event</a:t>
                      </a:r>
                      <a:endParaRPr lang="en-US" sz="1100" b="1" i="0" u="none" strike="noStrike" kern="1200" dirty="0">
                        <a:solidFill>
                          <a:srgbClr val="FFFFFF"/>
                        </a:solidFill>
                        <a:effectLst/>
                        <a:latin typeface="Calibri"/>
                        <a:ea typeface="+mn-ea"/>
                        <a:cs typeface="+mn-cs"/>
                      </a:endParaRPr>
                    </a:p>
                  </a:txBody>
                  <a:tcPr anchor="ctr"/>
                </a:tc>
                <a:tc>
                  <a:txBody>
                    <a:bodyPr/>
                    <a:lstStyle/>
                    <a:p>
                      <a:pPr marL="0" algn="l" defTabSz="914400" rtl="0" eaLnBrk="1" fontAlgn="b" latinLnBrk="0" hangingPunct="1"/>
                      <a:r>
                        <a:rPr lang="en-US" sz="1100" b="1" i="0" u="none" strike="noStrike" kern="1200" dirty="0" smtClean="0">
                          <a:solidFill>
                            <a:srgbClr val="FFFFFF"/>
                          </a:solidFill>
                          <a:effectLst/>
                          <a:latin typeface="Calibri"/>
                          <a:ea typeface="+mn-ea"/>
                          <a:cs typeface="+mn-cs"/>
                        </a:rPr>
                        <a:t>Code</a:t>
                      </a:r>
                      <a:endParaRPr lang="en-US" sz="1100" b="1" i="0" u="none" strike="noStrike" kern="1200" dirty="0">
                        <a:solidFill>
                          <a:srgbClr val="FFFFFF"/>
                        </a:solidFill>
                        <a:effectLst/>
                        <a:latin typeface="Calibri"/>
                        <a:ea typeface="+mn-ea"/>
                        <a:cs typeface="+mn-cs"/>
                      </a:endParaRPr>
                    </a:p>
                  </a:txBody>
                  <a:tcPr anchor="ctr"/>
                </a:tc>
                <a:tc>
                  <a:txBody>
                    <a:bodyPr/>
                    <a:lstStyle/>
                    <a:p>
                      <a:pPr marL="0" algn="l" defTabSz="914400" rtl="0" eaLnBrk="1" fontAlgn="b" latinLnBrk="0" hangingPunct="1"/>
                      <a:r>
                        <a:rPr lang="en-US" sz="1100" b="1" i="0" u="none" strike="noStrike" kern="1200" dirty="0" smtClean="0">
                          <a:solidFill>
                            <a:srgbClr val="FFFFFF"/>
                          </a:solidFill>
                          <a:effectLst/>
                          <a:latin typeface="Calibri"/>
                          <a:ea typeface="+mn-ea"/>
                          <a:cs typeface="+mn-cs"/>
                        </a:rPr>
                        <a:t>Description</a:t>
                      </a:r>
                      <a:endParaRPr lang="en-US" sz="1100" b="1" i="0" u="none" strike="noStrike" kern="1200" dirty="0">
                        <a:solidFill>
                          <a:srgbClr val="FFFFFF"/>
                        </a:solidFill>
                        <a:effectLst/>
                        <a:latin typeface="Calibri"/>
                        <a:ea typeface="+mn-ea"/>
                        <a:cs typeface="+mn-cs"/>
                      </a:endParaRPr>
                    </a:p>
                  </a:txBody>
                  <a:tcPr anchor="ctr"/>
                </a:tc>
                <a:tc>
                  <a:txBody>
                    <a:bodyPr/>
                    <a:lstStyle/>
                    <a:p>
                      <a:pPr algn="l" fontAlgn="t"/>
                      <a:r>
                        <a:rPr lang="en-US" sz="1000" b="1" i="0" u="none" strike="noStrike" dirty="0">
                          <a:solidFill>
                            <a:srgbClr val="000000"/>
                          </a:solidFill>
                          <a:effectLst/>
                          <a:latin typeface="Arial"/>
                        </a:rPr>
                        <a:t>Data Included</a:t>
                      </a:r>
                    </a:p>
                  </a:txBody>
                  <a:tcPr marL="9525" marR="9525" marT="9525" marB="0" anchor="ctr"/>
                </a:tc>
              </a:tr>
              <a:tr h="409776">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New Hire</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HIR</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Indicates first time employee is added to a pay group</a:t>
                      </a:r>
                      <a:endParaRPr lang="en-US" sz="1100" b="0" i="0" u="none" strike="noStrike" kern="1200" dirty="0">
                        <a:solidFill>
                          <a:srgbClr val="000000"/>
                        </a:solidFill>
                        <a:effectLst/>
                        <a:latin typeface="Calibri"/>
                        <a:ea typeface="+mn-ea"/>
                        <a:cs typeface="+mn-cs"/>
                      </a:endParaRPr>
                    </a:p>
                  </a:txBody>
                  <a:tcPr anchor="ctr"/>
                </a:tc>
                <a:tc>
                  <a:txBody>
                    <a:bodyPr/>
                    <a:lstStyle/>
                    <a:p>
                      <a:pPr algn="l" fontAlgn="t"/>
                      <a:r>
                        <a:rPr lang="en-US" sz="1000" b="0" i="0" u="none" strike="noStrike">
                          <a:solidFill>
                            <a:srgbClr val="000000"/>
                          </a:solidFill>
                          <a:effectLst/>
                          <a:latin typeface="Arial"/>
                        </a:rPr>
                        <a:t>All sections for employee</a:t>
                      </a:r>
                    </a:p>
                  </a:txBody>
                  <a:tcPr marL="9525" marR="9525" marT="9525" marB="0" anchor="ctr"/>
                </a:tc>
              </a:tr>
              <a:tr h="409776">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Termination</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TRM</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Included in the pay period that the employee is terminated</a:t>
                      </a:r>
                      <a:endParaRPr lang="en-US" sz="1100" b="0" i="0" u="none" strike="noStrike" kern="1200" dirty="0">
                        <a:solidFill>
                          <a:srgbClr val="000000"/>
                        </a:solidFill>
                        <a:effectLst/>
                        <a:latin typeface="Calibri"/>
                        <a:ea typeface="+mn-ea"/>
                        <a:cs typeface="+mn-cs"/>
                      </a:endParaRPr>
                    </a:p>
                  </a:txBody>
                  <a:tcPr anchor="ctr"/>
                </a:tc>
                <a:tc>
                  <a:txBody>
                    <a:bodyPr/>
                    <a:lstStyle/>
                    <a:p>
                      <a:pPr algn="l" fontAlgn="t"/>
                      <a:r>
                        <a:rPr lang="en-US" sz="1000" b="0" i="0" u="none" strike="noStrike">
                          <a:solidFill>
                            <a:srgbClr val="000000"/>
                          </a:solidFill>
                          <a:effectLst/>
                          <a:latin typeface="Arial"/>
                        </a:rPr>
                        <a:t>Status section plus any other data changes</a:t>
                      </a:r>
                    </a:p>
                  </a:txBody>
                  <a:tcPr marL="9525" marR="9525" marT="9525" marB="0" anchor="ctr"/>
                </a:tc>
              </a:tr>
              <a:tr h="241044">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Leave of Absence</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LOA</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Included with beginning of leave of absence</a:t>
                      </a:r>
                      <a:endParaRPr lang="en-US" sz="1100" b="0" i="0" u="none" strike="noStrike" kern="1200" dirty="0">
                        <a:solidFill>
                          <a:srgbClr val="000000"/>
                        </a:solidFill>
                        <a:effectLst/>
                        <a:latin typeface="Calibri"/>
                        <a:ea typeface="+mn-ea"/>
                        <a:cs typeface="+mn-cs"/>
                      </a:endParaRPr>
                    </a:p>
                  </a:txBody>
                  <a:tcPr anchor="ctr"/>
                </a:tc>
                <a:tc>
                  <a:txBody>
                    <a:bodyPr/>
                    <a:lstStyle/>
                    <a:p>
                      <a:pPr algn="l" fontAlgn="t"/>
                      <a:r>
                        <a:rPr lang="en-US" sz="1000" b="0" i="0" u="none" strike="noStrike">
                          <a:solidFill>
                            <a:srgbClr val="000000"/>
                          </a:solidFill>
                          <a:effectLst/>
                          <a:latin typeface="Arial"/>
                        </a:rPr>
                        <a:t>Status section plus any other data changes</a:t>
                      </a:r>
                    </a:p>
                  </a:txBody>
                  <a:tcPr marL="9525" marR="9525" marT="9525" marB="0" anchor="ctr"/>
                </a:tc>
              </a:tr>
              <a:tr h="241044">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Return from Leave</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RFL</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Included when leave of absence ends</a:t>
                      </a:r>
                      <a:endParaRPr lang="en-US" sz="1100" b="0" i="0" u="none" strike="noStrike" kern="1200" dirty="0">
                        <a:solidFill>
                          <a:srgbClr val="000000"/>
                        </a:solidFill>
                        <a:effectLst/>
                        <a:latin typeface="Calibri"/>
                        <a:ea typeface="+mn-ea"/>
                        <a:cs typeface="+mn-cs"/>
                      </a:endParaRPr>
                    </a:p>
                  </a:txBody>
                  <a:tcPr anchor="ctr"/>
                </a:tc>
                <a:tc>
                  <a:txBody>
                    <a:bodyPr/>
                    <a:lstStyle/>
                    <a:p>
                      <a:pPr algn="l" fontAlgn="t"/>
                      <a:r>
                        <a:rPr lang="en-US" sz="1000" b="0" i="0" u="none" strike="noStrike">
                          <a:solidFill>
                            <a:srgbClr val="000000"/>
                          </a:solidFill>
                          <a:effectLst/>
                          <a:latin typeface="Arial"/>
                        </a:rPr>
                        <a:t>Status section plus any other data changes</a:t>
                      </a:r>
                    </a:p>
                  </a:txBody>
                  <a:tcPr marL="9525" marR="9525" marT="9525" marB="0" anchor="ctr"/>
                </a:tc>
              </a:tr>
              <a:tr h="241044">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Transfer</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PCI</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Inbound transfer from payroll company </a:t>
                      </a:r>
                      <a:endParaRPr lang="en-US" sz="1100" b="0" i="0" u="none" strike="noStrike" kern="1200" dirty="0">
                        <a:solidFill>
                          <a:srgbClr val="000000"/>
                        </a:solidFill>
                        <a:effectLst/>
                        <a:latin typeface="Calibri"/>
                        <a:ea typeface="+mn-ea"/>
                        <a:cs typeface="+mn-cs"/>
                      </a:endParaRPr>
                    </a:p>
                  </a:txBody>
                  <a:tcPr anchor="ctr"/>
                </a:tc>
                <a:tc>
                  <a:txBody>
                    <a:bodyPr/>
                    <a:lstStyle/>
                    <a:p>
                      <a:pPr algn="l" fontAlgn="t"/>
                      <a:r>
                        <a:rPr lang="en-US" sz="1000" b="0" i="0" u="none" strike="noStrike">
                          <a:solidFill>
                            <a:srgbClr val="000000"/>
                          </a:solidFill>
                          <a:effectLst/>
                          <a:latin typeface="Arial"/>
                        </a:rPr>
                        <a:t>All sections for employee</a:t>
                      </a:r>
                    </a:p>
                  </a:txBody>
                  <a:tcPr marL="9525" marR="9525" marT="9525" marB="0" anchor="ctr"/>
                </a:tc>
              </a:tr>
              <a:tr h="350520">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Transfer</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PCO</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Outbound transfer from payroll company</a:t>
                      </a:r>
                      <a:endParaRPr lang="en-US" sz="1100" b="0" i="0" u="none" strike="noStrike" kern="1200" dirty="0">
                        <a:solidFill>
                          <a:srgbClr val="000000"/>
                        </a:solidFill>
                        <a:effectLst/>
                        <a:latin typeface="Calibri"/>
                        <a:ea typeface="+mn-ea"/>
                        <a:cs typeface="+mn-cs"/>
                      </a:endParaRPr>
                    </a:p>
                  </a:txBody>
                  <a:tcPr anchor="ctr"/>
                </a:tc>
                <a:tc>
                  <a:txBody>
                    <a:bodyPr/>
                    <a:lstStyle/>
                    <a:p>
                      <a:pPr algn="l" fontAlgn="t"/>
                      <a:r>
                        <a:rPr lang="en-US" sz="1000" b="0" i="0" u="none" strike="noStrike" dirty="0">
                          <a:solidFill>
                            <a:srgbClr val="000000"/>
                          </a:solidFill>
                          <a:effectLst/>
                          <a:latin typeface="Arial"/>
                        </a:rPr>
                        <a:t>All sections for employee in effect as of the day before the status event date.</a:t>
                      </a:r>
                    </a:p>
                  </a:txBody>
                  <a:tcPr marL="9525" marR="9525" marT="9525" marB="0" anchor="ctr"/>
                </a:tc>
              </a:tr>
              <a:tr h="409776">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Transfer</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PGI</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Inbound transfer from pay group (same payroll company) </a:t>
                      </a:r>
                      <a:endParaRPr lang="en-US" sz="1100" b="0" i="0" u="none" strike="noStrike" kern="1200" dirty="0">
                        <a:solidFill>
                          <a:srgbClr val="000000"/>
                        </a:solidFill>
                        <a:effectLst/>
                        <a:latin typeface="Calibri"/>
                        <a:ea typeface="+mn-ea"/>
                        <a:cs typeface="+mn-cs"/>
                      </a:endParaRPr>
                    </a:p>
                  </a:txBody>
                  <a:tcPr anchor="ctr"/>
                </a:tc>
                <a:tc>
                  <a:txBody>
                    <a:bodyPr/>
                    <a:lstStyle/>
                    <a:p>
                      <a:pPr algn="l" fontAlgn="t"/>
                      <a:r>
                        <a:rPr lang="en-US" sz="1000" b="0" i="0" u="none" strike="noStrike">
                          <a:solidFill>
                            <a:srgbClr val="000000"/>
                          </a:solidFill>
                          <a:effectLst/>
                          <a:latin typeface="Arial"/>
                        </a:rPr>
                        <a:t>All sections for employee</a:t>
                      </a:r>
                    </a:p>
                  </a:txBody>
                  <a:tcPr marL="9525" marR="9525" marT="9525" marB="0" anchor="ctr"/>
                </a:tc>
              </a:tr>
              <a:tr h="409776">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Transfer</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PGO</a:t>
                      </a:r>
                      <a:endParaRPr lang="en-US" sz="1100" b="0" i="0" u="none" strike="noStrike" kern="1200" dirty="0">
                        <a:solidFill>
                          <a:srgbClr val="000000"/>
                        </a:solidFill>
                        <a:effectLst/>
                        <a:latin typeface="Calibri"/>
                        <a:ea typeface="+mn-ea"/>
                        <a:cs typeface="+mn-cs"/>
                      </a:endParaRPr>
                    </a:p>
                  </a:txBody>
                  <a:tcPr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a:ea typeface="+mn-ea"/>
                          <a:cs typeface="+mn-cs"/>
                        </a:rPr>
                        <a:t>Outbound transfer from pay group (same payroll company) </a:t>
                      </a:r>
                    </a:p>
                  </a:txBody>
                  <a:tcPr anchor="ctr"/>
                </a:tc>
                <a:tc>
                  <a:txBody>
                    <a:bodyPr/>
                    <a:lstStyle/>
                    <a:p>
                      <a:pPr algn="l" fontAlgn="t"/>
                      <a:r>
                        <a:rPr lang="en-US" sz="1000" b="0" i="0" u="none" strike="noStrike" dirty="0" smtClean="0">
                          <a:solidFill>
                            <a:srgbClr val="000000"/>
                          </a:solidFill>
                          <a:effectLst/>
                          <a:latin typeface="Arial"/>
                        </a:rPr>
                        <a:t>Status section only</a:t>
                      </a:r>
                      <a:endParaRPr lang="en-US" sz="1000" b="0" i="0" u="none" strike="noStrike" dirty="0">
                        <a:solidFill>
                          <a:srgbClr val="000000"/>
                        </a:solidFill>
                        <a:effectLst/>
                        <a:latin typeface="Arial"/>
                      </a:endParaRPr>
                    </a:p>
                  </a:txBody>
                  <a:tcPr marL="9525" marR="9525" marT="9525" marB="0" anchor="ctr"/>
                </a:tc>
              </a:tr>
              <a:tr h="409776">
                <a:tc>
                  <a:txBody>
                    <a:bodyPr/>
                    <a:lstStyle/>
                    <a:p>
                      <a:pPr marL="0" algn="l" defTabSz="914400" rtl="0" eaLnBrk="1" fontAlgn="t" latinLnBrk="0" hangingPunct="1"/>
                      <a:r>
                        <a:rPr lang="en-US" sz="1100" b="0" i="0" u="none" strike="noStrike" kern="1200" dirty="0" smtClean="0">
                          <a:solidFill>
                            <a:srgbClr val="000000"/>
                          </a:solidFill>
                          <a:effectLst/>
                          <a:latin typeface="Calibri"/>
                          <a:ea typeface="+mn-ea"/>
                          <a:cs typeface="+mn-cs"/>
                        </a:rPr>
                        <a:t>Data</a:t>
                      </a:r>
                      <a:r>
                        <a:rPr lang="en-US" sz="1100" b="0" i="0" u="none" strike="noStrike" kern="1200" baseline="0" dirty="0" smtClean="0">
                          <a:solidFill>
                            <a:srgbClr val="000000"/>
                          </a:solidFill>
                          <a:effectLst/>
                          <a:latin typeface="Calibri"/>
                          <a:ea typeface="+mn-ea"/>
                          <a:cs typeface="+mn-cs"/>
                        </a:rPr>
                        <a:t> Changes</a:t>
                      </a:r>
                      <a:endParaRPr lang="en-US" sz="1100" b="0" i="0" u="none" strike="noStrike" kern="1200" dirty="0">
                        <a:solidFill>
                          <a:srgbClr val="000000"/>
                        </a:solidFill>
                        <a:effectLst/>
                        <a:latin typeface="Calibri"/>
                        <a:ea typeface="+mn-ea"/>
                        <a:cs typeface="+mn-cs"/>
                      </a:endParaRPr>
                    </a:p>
                  </a:txBody>
                  <a:tcPr anchor="ctr"/>
                </a:tc>
                <a:tc>
                  <a:txBody>
                    <a:bodyPr/>
                    <a:lstStyle/>
                    <a:p>
                      <a:pPr marL="0" algn="l" defTabSz="914400" rtl="0" eaLnBrk="1" fontAlgn="t" latinLnBrk="0" hangingPunct="1"/>
                      <a:endParaRPr lang="en-US" sz="1100" b="0" i="0" u="none" strike="noStrike" kern="1200" dirty="0">
                        <a:solidFill>
                          <a:srgbClr val="000000"/>
                        </a:solidFill>
                        <a:effectLst/>
                        <a:latin typeface="Calibri"/>
                        <a:ea typeface="+mn-ea"/>
                        <a:cs typeface="+mn-cs"/>
                      </a:endParaRPr>
                    </a:p>
                  </a:txBody>
                  <a:tcPr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a:ea typeface="+mn-ea"/>
                          <a:cs typeface="+mn-cs"/>
                        </a:rPr>
                        <a:t>Changes to data in</a:t>
                      </a:r>
                      <a:r>
                        <a:rPr lang="en-US" sz="1100" b="0" i="0" u="none" strike="noStrike" kern="1200" baseline="0" dirty="0" smtClean="0">
                          <a:solidFill>
                            <a:srgbClr val="000000"/>
                          </a:solidFill>
                          <a:effectLst/>
                          <a:latin typeface="Calibri"/>
                          <a:ea typeface="+mn-ea"/>
                          <a:cs typeface="+mn-cs"/>
                        </a:rPr>
                        <a:t> the sections configured in the integration</a:t>
                      </a:r>
                      <a:endParaRPr lang="en-US" sz="1100" b="0" i="0" u="none" strike="noStrike" kern="1200" dirty="0" smtClean="0">
                        <a:solidFill>
                          <a:srgbClr val="000000"/>
                        </a:solidFill>
                        <a:effectLst/>
                        <a:latin typeface="Calibri"/>
                        <a:ea typeface="+mn-ea"/>
                        <a:cs typeface="+mn-cs"/>
                      </a:endParaRPr>
                    </a:p>
                  </a:txBody>
                  <a:tcPr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Calibri"/>
                          <a:ea typeface="+mn-ea"/>
                          <a:cs typeface="+mn-cs"/>
                        </a:rPr>
                        <a:t>Sections</a:t>
                      </a:r>
                      <a:r>
                        <a:rPr lang="en-US" sz="1100" b="0" i="0" u="none" strike="noStrike" kern="1200" baseline="0" dirty="0" smtClean="0">
                          <a:solidFill>
                            <a:srgbClr val="000000"/>
                          </a:solidFill>
                          <a:effectLst/>
                          <a:latin typeface="Calibri"/>
                          <a:ea typeface="+mn-ea"/>
                          <a:cs typeface="+mn-cs"/>
                        </a:rPr>
                        <a:t> that contain changed data</a:t>
                      </a:r>
                      <a:endParaRPr lang="en-US" sz="1100" b="0" i="0" u="none" strike="noStrike" kern="1200" dirty="0" smtClean="0">
                        <a:solidFill>
                          <a:srgbClr val="000000"/>
                        </a:solidFill>
                        <a:effectLst/>
                        <a:latin typeface="Calibri"/>
                        <a:ea typeface="+mn-ea"/>
                        <a:cs typeface="+mn-cs"/>
                      </a:endParaRPr>
                    </a:p>
                  </a:txBody>
                  <a:tcPr anchor="ctr"/>
                </a:tc>
              </a:tr>
            </a:tbl>
          </a:graphicData>
        </a:graphic>
      </p:graphicFrame>
      <p:sp>
        <p:nvSpPr>
          <p:cNvPr id="11" name="TextBox 10"/>
          <p:cNvSpPr txBox="1"/>
          <p:nvPr/>
        </p:nvSpPr>
        <p:spPr>
          <a:xfrm>
            <a:off x="2171701" y="1342846"/>
            <a:ext cx="7848600" cy="6124754"/>
          </a:xfrm>
          <a:prstGeom prst="rect">
            <a:avLst/>
          </a:prstGeom>
          <a:noFill/>
        </p:spPr>
        <p:txBody>
          <a:bodyPr wrap="square" rtlCol="0">
            <a:spAutoFit/>
          </a:bodyPr>
          <a:lstStyle/>
          <a:p>
            <a:r>
              <a:rPr lang="en-US" sz="1600" dirty="0">
                <a:solidFill>
                  <a:schemeClr val="tx2"/>
                </a:solidFill>
                <a:latin typeface="Georgia" pitchFamily="18" charset="0"/>
              </a:rPr>
              <a:t>The following employee staffing events are captured by the payroll interface and will result in data records being included:</a:t>
            </a: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endParaRPr lang="en-US" sz="1600" dirty="0">
              <a:solidFill>
                <a:schemeClr val="tx2"/>
              </a:solidFill>
              <a:latin typeface="Georgia" pitchFamily="18" charset="0"/>
            </a:endParaRPr>
          </a:p>
          <a:p>
            <a:r>
              <a:rPr lang="en-US" sz="1600" dirty="0">
                <a:solidFill>
                  <a:schemeClr val="tx2"/>
                </a:solidFill>
                <a:latin typeface="Georgia" pitchFamily="18" charset="0"/>
              </a:rPr>
              <a:t>In case of multiple staffing events, a top of stack rule applies which selects the most recently changed event in an order of precedence.</a:t>
            </a:r>
          </a:p>
          <a:p>
            <a:endParaRPr lang="en-US" sz="1600" dirty="0"/>
          </a:p>
          <a:p>
            <a:endParaRPr lang="en-US" sz="1600" dirty="0"/>
          </a:p>
          <a:p>
            <a:endParaRPr lang="en-US" sz="1600" dirty="0">
              <a:solidFill>
                <a:schemeClr val="tx2"/>
              </a:solidFill>
              <a:latin typeface="Georgia" pitchFamily="18" charset="0"/>
            </a:endParaRPr>
          </a:p>
        </p:txBody>
      </p:sp>
      <p:sp>
        <p:nvSpPr>
          <p:cNvPr id="7" name="Rectangle 6"/>
          <p:cNvSpPr/>
          <p:nvPr/>
        </p:nvSpPr>
        <p:spPr bwMode="auto">
          <a:xfrm>
            <a:off x="1981201" y="152401"/>
            <a:ext cx="8229600"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chemeClr val="bg1"/>
                </a:solidFill>
                <a:sym typeface="Arial" pitchFamily="34" charset="0"/>
              </a:rPr>
              <a:t>Staffing Events Overview</a:t>
            </a:r>
          </a:p>
        </p:txBody>
      </p:sp>
    </p:spTree>
    <p:extLst>
      <p:ext uri="{BB962C8B-B14F-4D97-AF65-F5344CB8AC3E}">
        <p14:creationId xmlns:p14="http://schemas.microsoft.com/office/powerpoint/2010/main" val="762213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981200" y="1319785"/>
            <a:ext cx="8229600" cy="5157215"/>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p:txBody>
      </p:sp>
      <p:pic>
        <p:nvPicPr>
          <p:cNvPr id="1708034" name="Picture 2"/>
          <p:cNvPicPr>
            <a:picLocks noChangeAspect="1" noChangeArrowheads="1"/>
          </p:cNvPicPr>
          <p:nvPr/>
        </p:nvPicPr>
        <p:blipFill>
          <a:blip r:embed="rId3" cstate="print"/>
          <a:srcRect/>
          <a:stretch>
            <a:fillRect/>
          </a:stretch>
        </p:blipFill>
        <p:spPr bwMode="auto">
          <a:xfrm>
            <a:off x="2209800" y="1600200"/>
            <a:ext cx="7671661" cy="1524000"/>
          </a:xfrm>
          <a:prstGeom prst="rect">
            <a:avLst/>
          </a:prstGeom>
          <a:noFill/>
          <a:ln w="9525">
            <a:noFill/>
            <a:miter lim="800000"/>
            <a:headEnd/>
            <a:tailEnd/>
          </a:ln>
        </p:spPr>
      </p:pic>
      <p:sp>
        <p:nvSpPr>
          <p:cNvPr id="2" name="TextBox 1"/>
          <p:cNvSpPr txBox="1"/>
          <p:nvPr/>
        </p:nvSpPr>
        <p:spPr>
          <a:xfrm>
            <a:off x="2209799" y="3124200"/>
            <a:ext cx="7595460" cy="1200329"/>
          </a:xfrm>
          <a:prstGeom prst="rect">
            <a:avLst/>
          </a:prstGeom>
          <a:noFill/>
        </p:spPr>
        <p:txBody>
          <a:bodyPr wrap="square" rtlCol="0">
            <a:spAutoFit/>
          </a:bodyPr>
          <a:lstStyle/>
          <a:p>
            <a:r>
              <a:rPr lang="en-US" dirty="0">
                <a:solidFill>
                  <a:schemeClr val="tx2"/>
                </a:solidFill>
                <a:latin typeface="Georgia" pitchFamily="18" charset="0"/>
              </a:rPr>
              <a:t>Examples:</a:t>
            </a:r>
          </a:p>
          <a:p>
            <a:pPr indent="-285750">
              <a:buFont typeface="Arial" pitchFamily="34" charset="0"/>
              <a:buChar char="•"/>
            </a:pPr>
            <a:r>
              <a:rPr lang="en-US" dirty="0">
                <a:solidFill>
                  <a:schemeClr val="tx2"/>
                </a:solidFill>
                <a:latin typeface="Georgia" pitchFamily="18" charset="0"/>
              </a:rPr>
              <a:t>Regular Payroll Runs</a:t>
            </a:r>
          </a:p>
          <a:p>
            <a:pPr indent="-285750">
              <a:buFont typeface="Arial" pitchFamily="34" charset="0"/>
              <a:buChar char="•"/>
            </a:pPr>
            <a:r>
              <a:rPr lang="en-US" dirty="0" smtClean="0">
                <a:solidFill>
                  <a:schemeClr val="tx2"/>
                </a:solidFill>
                <a:latin typeface="Georgia" pitchFamily="18" charset="0"/>
              </a:rPr>
              <a:t>One </a:t>
            </a:r>
            <a:r>
              <a:rPr lang="en-US" dirty="0">
                <a:solidFill>
                  <a:schemeClr val="tx2"/>
                </a:solidFill>
                <a:latin typeface="Georgia" pitchFamily="18" charset="0"/>
              </a:rPr>
              <a:t>Time Payments</a:t>
            </a:r>
          </a:p>
          <a:p>
            <a:pPr marL="285750" indent="-285750">
              <a:buFont typeface="Arial" pitchFamily="34" charset="0"/>
              <a:buChar char="•"/>
            </a:pPr>
            <a:endParaRPr lang="en-US" b="1" dirty="0">
              <a:solidFill>
                <a:schemeClr val="tx2"/>
              </a:solidFill>
              <a:latin typeface="Georgia" pitchFamily="18" charset="0"/>
            </a:endParaRPr>
          </a:p>
        </p:txBody>
      </p:sp>
      <p:sp>
        <p:nvSpPr>
          <p:cNvPr id="11" name="Rectangle 10"/>
          <p:cNvSpPr/>
          <p:nvPr/>
        </p:nvSpPr>
        <p:spPr bwMode="auto">
          <a:xfrm>
            <a:off x="1981200" y="152401"/>
            <a:ext cx="8229600"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rgbClr val="FFFFFF"/>
                </a:solidFill>
              </a:rPr>
              <a:t>Transactions in the Current Period</a:t>
            </a:r>
          </a:p>
        </p:txBody>
      </p:sp>
    </p:spTree>
    <p:extLst>
      <p:ext uri="{BB962C8B-B14F-4D97-AF65-F5344CB8AC3E}">
        <p14:creationId xmlns:p14="http://schemas.microsoft.com/office/powerpoint/2010/main" val="1259685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981200" y="1371601"/>
            <a:ext cx="8229600" cy="5105399"/>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p:txBody>
      </p:sp>
      <p:pic>
        <p:nvPicPr>
          <p:cNvPr id="1554433" name="Picture 1"/>
          <p:cNvPicPr>
            <a:picLocks noChangeAspect="1" noChangeArrowheads="1"/>
          </p:cNvPicPr>
          <p:nvPr/>
        </p:nvPicPr>
        <p:blipFill>
          <a:blip r:embed="rId3" cstate="print"/>
          <a:srcRect/>
          <a:stretch>
            <a:fillRect/>
          </a:stretch>
        </p:blipFill>
        <p:spPr bwMode="auto">
          <a:xfrm>
            <a:off x="2362200" y="1524000"/>
            <a:ext cx="7398774" cy="1524000"/>
          </a:xfrm>
          <a:prstGeom prst="rect">
            <a:avLst/>
          </a:prstGeom>
          <a:noFill/>
          <a:ln w="9525">
            <a:noFill/>
            <a:miter lim="800000"/>
            <a:headEnd/>
            <a:tailEnd/>
          </a:ln>
        </p:spPr>
      </p:pic>
      <p:sp>
        <p:nvSpPr>
          <p:cNvPr id="7" name="Rectangle 6"/>
          <p:cNvSpPr/>
          <p:nvPr/>
        </p:nvSpPr>
        <p:spPr bwMode="auto">
          <a:xfrm>
            <a:off x="1981200" y="152401"/>
            <a:ext cx="8229600"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rgbClr val="FFFFFF"/>
                </a:solidFill>
              </a:rPr>
              <a:t>Transactions from a Prior Period</a:t>
            </a:r>
          </a:p>
        </p:txBody>
      </p:sp>
      <p:sp>
        <p:nvSpPr>
          <p:cNvPr id="2" name="TextBox 1"/>
          <p:cNvSpPr txBox="1"/>
          <p:nvPr/>
        </p:nvSpPr>
        <p:spPr>
          <a:xfrm>
            <a:off x="2362200" y="3200400"/>
            <a:ext cx="7543800" cy="2031325"/>
          </a:xfrm>
          <a:prstGeom prst="rect">
            <a:avLst/>
          </a:prstGeom>
          <a:noFill/>
        </p:spPr>
        <p:txBody>
          <a:bodyPr wrap="square" rtlCol="0">
            <a:spAutoFit/>
          </a:bodyPr>
          <a:lstStyle/>
          <a:p>
            <a:r>
              <a:rPr lang="en-US" dirty="0">
                <a:solidFill>
                  <a:schemeClr val="tx2"/>
                </a:solidFill>
                <a:latin typeface="Georgia" pitchFamily="18" charset="0"/>
              </a:rPr>
              <a:t>Example:</a:t>
            </a:r>
          </a:p>
          <a:p>
            <a:pPr marL="285750" indent="-285750">
              <a:buFont typeface="Arial" pitchFamily="34" charset="0"/>
              <a:buChar char="•"/>
            </a:pPr>
            <a:r>
              <a:rPr lang="en-US" dirty="0">
                <a:solidFill>
                  <a:schemeClr val="tx2"/>
                </a:solidFill>
                <a:latin typeface="Georgia" pitchFamily="18" charset="0"/>
              </a:rPr>
              <a:t>Retro Transactions from a Prior Period</a:t>
            </a:r>
          </a:p>
          <a:p>
            <a:pPr marL="742950" lvl="1" indent="-285750">
              <a:buFont typeface="Arial" pitchFamily="34" charset="0"/>
              <a:buChar char="•"/>
            </a:pPr>
            <a:r>
              <a:rPr lang="en-US" dirty="0">
                <a:solidFill>
                  <a:schemeClr val="tx2"/>
                </a:solidFill>
                <a:latin typeface="Georgia" pitchFamily="18" charset="0"/>
              </a:rPr>
              <a:t>A salary change was made to the worker’s compensation record to make his/her annual salary increase by $5,000. The transaction’s effective date is in a prior period, and the transaction was entered in the current pay period. </a:t>
            </a:r>
          </a:p>
          <a:p>
            <a:endParaRPr lang="en-US" dirty="0"/>
          </a:p>
        </p:txBody>
      </p:sp>
    </p:spTree>
    <p:extLst>
      <p:ext uri="{BB962C8B-B14F-4D97-AF65-F5344CB8AC3E}">
        <p14:creationId xmlns:p14="http://schemas.microsoft.com/office/powerpoint/2010/main" val="1074927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981200" y="1319785"/>
            <a:ext cx="8229600" cy="5157215"/>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a:p>
            <a:pPr marL="231775" lvl="1" indent="-173038" fontAlgn="base">
              <a:spcBef>
                <a:spcPts val="1200"/>
              </a:spcBef>
              <a:spcAft>
                <a:spcPct val="0"/>
              </a:spcAft>
              <a:buFont typeface="Wingdings" pitchFamily="2" charset="2"/>
              <a:buChar char="§"/>
              <a:defRPr/>
            </a:pPr>
            <a:endParaRPr lang="en-US" sz="1600" dirty="0">
              <a:solidFill>
                <a:srgbClr val="000000"/>
              </a:solidFill>
              <a:sym typeface="Arial" pitchFamily="34" charset="0"/>
            </a:endParaRPr>
          </a:p>
        </p:txBody>
      </p:sp>
      <p:pic>
        <p:nvPicPr>
          <p:cNvPr id="1707010" name="Picture 2"/>
          <p:cNvPicPr>
            <a:picLocks noChangeAspect="1" noChangeArrowheads="1"/>
          </p:cNvPicPr>
          <p:nvPr/>
        </p:nvPicPr>
        <p:blipFill>
          <a:blip r:embed="rId3" cstate="print"/>
          <a:srcRect/>
          <a:stretch>
            <a:fillRect/>
          </a:stretch>
        </p:blipFill>
        <p:spPr bwMode="auto">
          <a:xfrm>
            <a:off x="2362201" y="1447800"/>
            <a:ext cx="7320195" cy="1524000"/>
          </a:xfrm>
          <a:prstGeom prst="rect">
            <a:avLst/>
          </a:prstGeom>
          <a:noFill/>
          <a:ln w="9525">
            <a:noFill/>
            <a:miter lim="800000"/>
            <a:headEnd/>
            <a:tailEnd/>
          </a:ln>
        </p:spPr>
      </p:pic>
      <p:sp>
        <p:nvSpPr>
          <p:cNvPr id="2" name="TextBox 1"/>
          <p:cNvSpPr txBox="1"/>
          <p:nvPr/>
        </p:nvSpPr>
        <p:spPr>
          <a:xfrm>
            <a:off x="2362200" y="3200402"/>
            <a:ext cx="6934200" cy="1200329"/>
          </a:xfrm>
          <a:prstGeom prst="rect">
            <a:avLst/>
          </a:prstGeom>
          <a:noFill/>
        </p:spPr>
        <p:txBody>
          <a:bodyPr wrap="square" rtlCol="0">
            <a:spAutoFit/>
          </a:bodyPr>
          <a:lstStyle/>
          <a:p>
            <a:r>
              <a:rPr lang="en-US" dirty="0">
                <a:solidFill>
                  <a:schemeClr val="tx2"/>
                </a:solidFill>
                <a:latin typeface="Georgia" pitchFamily="18" charset="0"/>
              </a:rPr>
              <a:t>Example:</a:t>
            </a:r>
          </a:p>
          <a:p>
            <a:pPr marL="285750" indent="-285750">
              <a:buFont typeface="Arial" pitchFamily="34" charset="0"/>
              <a:buChar char="•"/>
            </a:pPr>
            <a:r>
              <a:rPr lang="en-US" dirty="0">
                <a:solidFill>
                  <a:schemeClr val="tx2"/>
                </a:solidFill>
                <a:latin typeface="Georgia" pitchFamily="18" charset="0"/>
              </a:rPr>
              <a:t>Future Dated Hire</a:t>
            </a:r>
          </a:p>
          <a:p>
            <a:pPr marL="742950" lvl="1" indent="-285750">
              <a:buFont typeface="Arial" pitchFamily="34" charset="0"/>
              <a:buChar char="•"/>
            </a:pPr>
            <a:r>
              <a:rPr lang="en-US" dirty="0">
                <a:solidFill>
                  <a:schemeClr val="tx2"/>
                </a:solidFill>
                <a:latin typeface="Georgia" pitchFamily="18" charset="0"/>
              </a:rPr>
              <a:t>A hire was entered into the system in the current pay period, but his/her effective date is in a future pay period.</a:t>
            </a:r>
            <a:endParaRPr lang="en-US" b="1" i="1" dirty="0">
              <a:solidFill>
                <a:schemeClr val="tx2"/>
              </a:solidFill>
              <a:latin typeface="Georgia" pitchFamily="18" charset="0"/>
            </a:endParaRPr>
          </a:p>
        </p:txBody>
      </p:sp>
      <p:sp>
        <p:nvSpPr>
          <p:cNvPr id="11" name="Rectangle 10"/>
          <p:cNvSpPr/>
          <p:nvPr/>
        </p:nvSpPr>
        <p:spPr bwMode="auto">
          <a:xfrm>
            <a:off x="1981200" y="152401"/>
            <a:ext cx="8229600"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a:solidFill>
                  <a:srgbClr val="FFFFFF"/>
                </a:solidFill>
              </a:rPr>
              <a:t>Transactions Effective in a Future Period</a:t>
            </a:r>
          </a:p>
        </p:txBody>
      </p:sp>
    </p:spTree>
    <p:extLst>
      <p:ext uri="{BB962C8B-B14F-4D97-AF65-F5344CB8AC3E}">
        <p14:creationId xmlns:p14="http://schemas.microsoft.com/office/powerpoint/2010/main" val="1582925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smtClean="0"/>
              <a:t>Agenda</a:t>
            </a:r>
            <a:endParaRPr lang="en-US" dirty="0"/>
          </a:p>
        </p:txBody>
      </p:sp>
      <p:sp>
        <p:nvSpPr>
          <p:cNvPr id="3" name="Title 2"/>
          <p:cNvSpPr>
            <a:spLocks noGrp="1"/>
          </p:cNvSpPr>
          <p:nvPr>
            <p:ph type="title"/>
          </p:nvPr>
        </p:nvSpPr>
        <p:spPr/>
        <p:txBody>
          <a:bodyPr/>
          <a:lstStyle/>
          <a:p>
            <a:r>
              <a:rPr lang="en-US" dirty="0" smtClean="0"/>
              <a:t>Cloud Connect for Third-Party Payroll Training</a:t>
            </a:r>
            <a:endParaRPr lang="en-US" dirty="0"/>
          </a:p>
        </p:txBody>
      </p:sp>
      <p:sp>
        <p:nvSpPr>
          <p:cNvPr id="4" name="Text Placeholder 3"/>
          <p:cNvSpPr>
            <a:spLocks noGrp="1"/>
          </p:cNvSpPr>
          <p:nvPr>
            <p:ph type="body" sz="quarter" idx="14"/>
          </p:nvPr>
        </p:nvSpPr>
        <p:spPr>
          <a:xfrm>
            <a:off x="493484" y="1421702"/>
            <a:ext cx="8388000" cy="4716451"/>
          </a:xfrm>
        </p:spPr>
        <p:txBody>
          <a:bodyPr>
            <a:normAutofit/>
          </a:bodyPr>
          <a:lstStyle/>
          <a:p>
            <a:pPr marL="0" indent="0">
              <a:buNone/>
            </a:pPr>
            <a:r>
              <a:rPr lang="en-US" dirty="0" smtClean="0"/>
              <a:t>Day 1</a:t>
            </a:r>
            <a:br>
              <a:rPr lang="en-US" dirty="0" smtClean="0"/>
            </a:br>
            <a:r>
              <a:rPr lang="en-US" dirty="0" smtClean="0"/>
              <a:t>Overview</a:t>
            </a:r>
            <a:br>
              <a:rPr lang="en-US" dirty="0" smtClean="0"/>
            </a:br>
            <a:r>
              <a:rPr lang="en-US" dirty="0" smtClean="0"/>
              <a:t>Payroll Interface Setup</a:t>
            </a:r>
            <a:br>
              <a:rPr lang="en-US" dirty="0" smtClean="0"/>
            </a:br>
            <a:r>
              <a:rPr lang="en-US" dirty="0" smtClean="0"/>
              <a:t>Payroll Interface Example</a:t>
            </a:r>
          </a:p>
          <a:p>
            <a:pPr marL="0" indent="0">
              <a:buNone/>
            </a:pPr>
            <a:r>
              <a:rPr lang="en-US" b="1" dirty="0" smtClean="0"/>
              <a:t>Day 2</a:t>
            </a:r>
            <a:br>
              <a:rPr lang="en-US" b="1" dirty="0" smtClean="0"/>
            </a:br>
            <a:r>
              <a:rPr lang="en-US" b="1" dirty="0" smtClean="0"/>
              <a:t>Staffing Events &amp; Change Detection</a:t>
            </a:r>
            <a:br>
              <a:rPr lang="en-US" b="1" dirty="0" smtClean="0"/>
            </a:br>
            <a:r>
              <a:rPr lang="en-US" b="1" dirty="0" smtClean="0"/>
              <a:t>Functional Changes &amp; PI</a:t>
            </a:r>
          </a:p>
          <a:p>
            <a:pPr marL="0" indent="0">
              <a:buNone/>
            </a:pPr>
            <a:r>
              <a:rPr lang="en-US" dirty="0" smtClean="0"/>
              <a:t>Day 3</a:t>
            </a:r>
            <a:br>
              <a:rPr lang="en-US" dirty="0" smtClean="0"/>
            </a:br>
            <a:r>
              <a:rPr lang="en-US" dirty="0" smtClean="0"/>
              <a:t>Payroll Effective Change Interface (PECI)</a:t>
            </a:r>
            <a:br>
              <a:rPr lang="en-US" dirty="0" smtClean="0"/>
            </a:br>
            <a:r>
              <a:rPr lang="en-US" dirty="0" smtClean="0"/>
              <a:t>Functional Changes &amp; PECI</a:t>
            </a:r>
          </a:p>
          <a:p>
            <a:pPr marL="0" indent="0">
              <a:buNone/>
            </a:pPr>
            <a:r>
              <a:rPr lang="en-US" dirty="0" smtClean="0"/>
              <a:t>Day 4 / Day 5 (if needed)</a:t>
            </a:r>
            <a:br>
              <a:rPr lang="en-US" dirty="0" smtClean="0"/>
            </a:br>
            <a:r>
              <a:rPr lang="en-US" dirty="0" smtClean="0"/>
              <a:t>Comparing PI to PECI</a:t>
            </a:r>
            <a:br>
              <a:rPr lang="en-US" dirty="0" smtClean="0"/>
            </a:br>
            <a:r>
              <a:rPr lang="en-US" dirty="0" smtClean="0"/>
              <a:t>Transformation &amp; Delivery</a:t>
            </a:r>
            <a:r>
              <a:rPr lang="en-US" smtClean="0"/>
              <a:t/>
            </a:r>
            <a:br>
              <a:rPr lang="en-US" smtClean="0"/>
            </a:br>
            <a:r>
              <a:rPr lang="en-US" smtClean="0"/>
              <a:t>Wrap </a:t>
            </a:r>
            <a:r>
              <a:rPr lang="en-US" dirty="0" smtClean="0"/>
              <a:t>Up</a:t>
            </a:r>
          </a:p>
          <a:p>
            <a:endParaRPr lang="en-US" dirty="0" smtClean="0"/>
          </a:p>
        </p:txBody>
      </p:sp>
      <p:sp>
        <p:nvSpPr>
          <p:cNvPr id="6" name="Slide Number Placeholder 5"/>
          <p:cNvSpPr>
            <a:spLocks noGrp="1"/>
          </p:cNvSpPr>
          <p:nvPr>
            <p:ph type="sldNum" sz="quarter" idx="4"/>
          </p:nvPr>
        </p:nvSpPr>
        <p:spPr/>
        <p:txBody>
          <a:bodyPr/>
          <a:lstStyle/>
          <a:p>
            <a:fld id="{95CC1D26-A9BD-4BDE-BDD9-08EDBAE96860}" type="slidenum">
              <a:rPr lang="en-GB" smtClean="0"/>
              <a:pPr/>
              <a:t>2</a:t>
            </a:fld>
            <a:endParaRPr lang="en-GB" dirty="0"/>
          </a:p>
        </p:txBody>
      </p:sp>
    </p:spTree>
    <p:extLst>
      <p:ext uri="{BB962C8B-B14F-4D97-AF65-F5344CB8AC3E}">
        <p14:creationId xmlns:p14="http://schemas.microsoft.com/office/powerpoint/2010/main" val="321306033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a:solidFill>
                  <a:srgbClr val="000000"/>
                </a:solidFill>
                <a:latin typeface="Georgia"/>
              </a:rPr>
              <a:t>Sample PICOF Output</a:t>
            </a: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3699853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828800" y="152400"/>
            <a:ext cx="8610600" cy="419100"/>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a:solidFill>
                  <a:schemeClr val="bg1"/>
                </a:solidFill>
              </a:rPr>
              <a:t>Employee Hired and Assigned a Pay Group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85800"/>
            <a:ext cx="8610600" cy="5940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95600" y="3352800"/>
            <a:ext cx="5181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199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828800" y="152400"/>
            <a:ext cx="8610600" cy="419100"/>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a:solidFill>
                  <a:schemeClr val="bg1"/>
                </a:solidFill>
              </a:rPr>
              <a:t>Employee Transferred To Another Pay Group 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62001"/>
            <a:ext cx="8610600" cy="437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24200" y="3120736"/>
            <a:ext cx="6629400" cy="3082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689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828800" y="152400"/>
            <a:ext cx="8610600" cy="419100"/>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a:solidFill>
                  <a:schemeClr val="bg1"/>
                </a:solidFill>
              </a:rPr>
              <a:t>Employee Transferred To Another Pay Group 2</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42333"/>
            <a:ext cx="8610600" cy="585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24200" y="3120736"/>
            <a:ext cx="7162800" cy="5476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046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828800" y="152400"/>
            <a:ext cx="8610600" cy="419100"/>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a:solidFill>
                  <a:schemeClr val="bg1"/>
                </a:solidFill>
              </a:rPr>
              <a:t>Employee Data Change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2" y="685801"/>
            <a:ext cx="8610599" cy="498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71800" y="3668404"/>
            <a:ext cx="7315200" cy="44639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742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Day </a:t>
            </a:r>
            <a:r>
              <a:rPr lang="en-US" sz="2400" kern="0" dirty="0">
                <a:solidFill>
                  <a:srgbClr val="000000"/>
                </a:solidFill>
                <a:latin typeface="Georgia"/>
              </a:rPr>
              <a:t>2</a:t>
            </a:r>
            <a:r>
              <a:rPr lang="en-US" sz="2400" kern="0" dirty="0" smtClean="0">
                <a:solidFill>
                  <a:srgbClr val="000000"/>
                </a:solidFill>
                <a:latin typeface="Georgia"/>
              </a:rPr>
              <a:t> </a:t>
            </a:r>
            <a:r>
              <a:rPr lang="en-US" sz="2400" kern="0" smtClean="0">
                <a:solidFill>
                  <a:srgbClr val="000000"/>
                </a:solidFill>
                <a:latin typeface="Georgia"/>
              </a:rPr>
              <a:t>Activities #7 </a:t>
            </a:r>
            <a:r>
              <a:rPr lang="en-US" sz="2400" kern="0" dirty="0" smtClean="0">
                <a:solidFill>
                  <a:srgbClr val="000000"/>
                </a:solidFill>
                <a:latin typeface="Georgia"/>
              </a:rPr>
              <a:t>- #10 &amp; Questions</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2023791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O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77509" y="4709125"/>
            <a:ext cx="3951056" cy="742413"/>
          </a:xfrm>
          <a:prstGeom prst="rect">
            <a:avLst/>
          </a:prstGeom>
        </p:spPr>
      </p:pic>
      <p:sp>
        <p:nvSpPr>
          <p:cNvPr id="6" name="USOC_Text"/>
          <p:cNvSpPr txBox="1">
            <a:spLocks/>
          </p:cNvSpPr>
          <p:nvPr/>
        </p:nvSpPr>
        <p:spPr bwMode="gray">
          <a:xfrm>
            <a:off x="477509" y="5498090"/>
            <a:ext cx="7079737" cy="1136099"/>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smtClean="0">
                <a:solidFill>
                  <a:schemeClr val="tx1"/>
                </a:solidFill>
              </a:rPr>
              <a:t>About Deloitte</a:t>
            </a:r>
            <a:r>
              <a:rPr lang="en-US" sz="700" dirty="0" smtClean="0">
                <a:solidFill>
                  <a:schemeClr val="tx1"/>
                </a:solidFill>
              </a:rPr>
              <a:t/>
            </a:r>
            <a:br>
              <a:rPr lang="en-US" sz="700" dirty="0" smtClean="0">
                <a:solidFill>
                  <a:schemeClr val="tx1"/>
                </a:solidFill>
              </a:rPr>
            </a:br>
            <a:r>
              <a:rPr lang="en-US" sz="700" dirty="0" smtClean="0">
                <a:solidFill>
                  <a:schemeClr val="tx1"/>
                </a:solidFill>
              </a:rPr>
              <a:t>Deloitte refers to one or more of Deloitte </a:t>
            </a:r>
            <a:r>
              <a:rPr lang="en-US" sz="700" noProof="1" smtClean="0">
                <a:solidFill>
                  <a:schemeClr val="tx1"/>
                </a:solidFill>
              </a:rPr>
              <a:t>Touche</a:t>
            </a:r>
            <a:r>
              <a:rPr lang="en-US" sz="700" dirty="0" smtClean="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00" dirty="0" smtClean="0">
                <a:solidFill>
                  <a:schemeClr val="tx1"/>
                </a:solidFill>
                <a:hlinkClick r:id="rId3"/>
              </a:rPr>
              <a:t>www.deloitte.com/about</a:t>
            </a:r>
            <a:r>
              <a:rPr lang="en-US" sz="700" dirty="0" smtClean="0">
                <a:solidFill>
                  <a:schemeClr val="tx1"/>
                </a:solidFill>
              </a:rPr>
              <a:t> for a detailed description of DTTL and its member firms. Please see </a:t>
            </a:r>
            <a:r>
              <a:rPr lang="en-US" sz="700" dirty="0" smtClean="0">
                <a:solidFill>
                  <a:schemeClr val="tx1"/>
                </a:solidFill>
                <a:hlinkClick r:id="rId4"/>
              </a:rPr>
              <a:t>www.deloitte.com/us/about</a:t>
            </a:r>
            <a:r>
              <a:rPr lang="en-US" sz="700" dirty="0" smtClean="0">
                <a:solidFill>
                  <a:schemeClr val="tx1"/>
                </a:solidFill>
              </a:rPr>
              <a:t> for a detailed description of the legal structure of Deloitte LLP and its subsidiaries. Certain services may not be available to attest clients under the rules and regulations of public accounting.</a:t>
            </a:r>
            <a:br>
              <a:rPr lang="en-US" sz="700" dirty="0" smtClean="0">
                <a:solidFill>
                  <a:schemeClr val="tx1"/>
                </a:solidFill>
              </a:rPr>
            </a:br>
            <a:r>
              <a:rPr lang="en-US" sz="700" dirty="0" smtClean="0">
                <a:solidFill>
                  <a:schemeClr val="tx1"/>
                </a:solidFill>
              </a:rPr>
              <a:t/>
            </a:r>
            <a:br>
              <a:rPr lang="en-US" sz="700" dirty="0" smtClean="0">
                <a:solidFill>
                  <a:schemeClr val="tx1"/>
                </a:solidFill>
              </a:rPr>
            </a:br>
            <a:r>
              <a:rPr lang="en-US" sz="700" dirty="0" smtClean="0">
                <a:solidFill>
                  <a:schemeClr val="tx1"/>
                </a:solidFill>
              </a:rPr>
              <a:t>Copyright </a:t>
            </a:r>
            <a:r>
              <a:rPr lang="en-US" sz="700" smtClean="0">
                <a:solidFill>
                  <a:schemeClr val="tx1"/>
                </a:solidFill>
              </a:rPr>
              <a:t>© 2016 </a:t>
            </a:r>
            <a:r>
              <a:rPr lang="en-US" sz="700" dirty="0" smtClean="0">
                <a:solidFill>
                  <a:schemeClr val="tx1"/>
                </a:solidFill>
              </a:rPr>
              <a:t>Deloitte Development LLC. All rights reserved.</a:t>
            </a:r>
            <a:br>
              <a:rPr lang="en-US" sz="700" dirty="0" smtClean="0">
                <a:solidFill>
                  <a:schemeClr val="tx1"/>
                </a:solidFill>
              </a:rPr>
            </a:br>
            <a:r>
              <a:rPr lang="en-US" sz="700" dirty="0" smtClean="0">
                <a:solidFill>
                  <a:schemeClr val="tx1"/>
                </a:solidFill>
              </a:rPr>
              <a:t>36 USC 220506</a:t>
            </a:r>
            <a:br>
              <a:rPr lang="en-US" sz="700" dirty="0" smtClean="0">
                <a:solidFill>
                  <a:schemeClr val="tx1"/>
                </a:solidFill>
              </a:rPr>
            </a:br>
            <a:r>
              <a:rPr lang="en-US" sz="700" dirty="0" smtClean="0">
                <a:solidFill>
                  <a:schemeClr val="tx1"/>
                </a:solidFill>
              </a:rPr>
              <a:t>Member of Deloitte Touche Tohmatsu Limited</a:t>
            </a:r>
            <a:endParaRPr lang="en-US" sz="700" dirty="0">
              <a:solidFill>
                <a:schemeClr val="tx1"/>
              </a:solidFill>
            </a:endParaRPr>
          </a:p>
        </p:txBody>
      </p:sp>
    </p:spTree>
    <p:extLst>
      <p:ext uri="{BB962C8B-B14F-4D97-AF65-F5344CB8AC3E}">
        <p14:creationId xmlns:p14="http://schemas.microsoft.com/office/powerpoint/2010/main" val="1492802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Change Detection</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1219415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Dated Data and Comparison Dates</a:t>
            </a:r>
            <a:endParaRPr lang="en-US" sz="2400" dirty="0">
              <a:solidFill>
                <a:srgbClr val="FFFFFF"/>
              </a:solidFill>
            </a:endParaRPr>
          </a:p>
        </p:txBody>
      </p:sp>
      <p:sp>
        <p:nvSpPr>
          <p:cNvPr id="3" name="TextBox 2"/>
          <p:cNvSpPr txBox="1"/>
          <p:nvPr/>
        </p:nvSpPr>
        <p:spPr>
          <a:xfrm>
            <a:off x="2140085" y="1332690"/>
            <a:ext cx="7801583" cy="1754326"/>
          </a:xfrm>
          <a:prstGeom prst="rect">
            <a:avLst/>
          </a:prstGeom>
          <a:noFill/>
        </p:spPr>
        <p:txBody>
          <a:bodyPr wrap="square" rtlCol="0">
            <a:spAutoFit/>
          </a:bodyPr>
          <a:lstStyle/>
          <a:p>
            <a:r>
              <a:rPr lang="en-US" b="1" dirty="0"/>
              <a:t>DATED DATA</a:t>
            </a:r>
          </a:p>
          <a:p>
            <a:r>
              <a:rPr lang="en-US" dirty="0"/>
              <a:t>All data entered in Workday are dated, both the date of entry and the date the change becomes effective. For each event, the entry date of that event is stored in the background while the effective date is required and stored along with the event. The effective date can be Current, Future-Dated, or Retroactive.</a:t>
            </a:r>
          </a:p>
        </p:txBody>
      </p:sp>
      <p:pic>
        <p:nvPicPr>
          <p:cNvPr id="4" name="Picture 3"/>
          <p:cNvPicPr>
            <a:picLocks noChangeAspect="1"/>
          </p:cNvPicPr>
          <p:nvPr/>
        </p:nvPicPr>
        <p:blipFill>
          <a:blip r:embed="rId3"/>
          <a:stretch>
            <a:fillRect/>
          </a:stretch>
        </p:blipFill>
        <p:spPr>
          <a:xfrm>
            <a:off x="3187779" y="3087016"/>
            <a:ext cx="5885714" cy="1352381"/>
          </a:xfrm>
          <a:prstGeom prst="rect">
            <a:avLst/>
          </a:prstGeom>
        </p:spPr>
      </p:pic>
      <p:sp>
        <p:nvSpPr>
          <p:cNvPr id="6" name="TextBox 5"/>
          <p:cNvSpPr txBox="1"/>
          <p:nvPr/>
        </p:nvSpPr>
        <p:spPr>
          <a:xfrm>
            <a:off x="2140085" y="4688732"/>
            <a:ext cx="9375323" cy="2031325"/>
          </a:xfrm>
          <a:prstGeom prst="rect">
            <a:avLst/>
          </a:prstGeom>
          <a:noFill/>
        </p:spPr>
        <p:txBody>
          <a:bodyPr wrap="none" rtlCol="0">
            <a:spAutoFit/>
          </a:bodyPr>
          <a:lstStyle/>
          <a:p>
            <a:r>
              <a:rPr lang="en-US" b="1" dirty="0"/>
              <a:t>LAST SUCCESSFUL RUN AND PAY PERIOD DATES</a:t>
            </a:r>
          </a:p>
          <a:p>
            <a:r>
              <a:rPr lang="en-US" dirty="0"/>
              <a:t>Change detection compares data entry date/times and effective dates against three dates:</a:t>
            </a:r>
          </a:p>
          <a:p>
            <a:endParaRPr lang="en-US" dirty="0"/>
          </a:p>
          <a:p>
            <a:pPr marL="742950" lvl="1" indent="-285750">
              <a:buFont typeface="Arial" panose="020B0604020202020204" pitchFamily="34" charset="0"/>
              <a:buChar char="•"/>
            </a:pPr>
            <a:r>
              <a:rPr lang="en-US" dirty="0"/>
              <a:t>Last successful run date (LSRD)</a:t>
            </a:r>
          </a:p>
          <a:p>
            <a:pPr marL="742950" lvl="1" indent="-285750">
              <a:buFont typeface="Arial" panose="020B0604020202020204" pitchFamily="34" charset="0"/>
              <a:buChar char="•"/>
            </a:pPr>
            <a:r>
              <a:rPr lang="en-US" dirty="0"/>
              <a:t>Pay period start date</a:t>
            </a:r>
          </a:p>
          <a:p>
            <a:pPr marL="742950" lvl="1" indent="-285750">
              <a:buFont typeface="Arial" panose="020B0604020202020204" pitchFamily="34" charset="0"/>
              <a:buChar char="•"/>
            </a:pPr>
            <a:r>
              <a:rPr lang="en-US" dirty="0"/>
              <a:t>Pay period end date</a:t>
            </a:r>
          </a:p>
          <a:p>
            <a:endParaRPr lang="en-US" dirty="0"/>
          </a:p>
        </p:txBody>
      </p:sp>
    </p:spTree>
    <p:extLst>
      <p:ext uri="{BB962C8B-B14F-4D97-AF65-F5344CB8AC3E}">
        <p14:creationId xmlns:p14="http://schemas.microsoft.com/office/powerpoint/2010/main" val="1700071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Change Detection Launch Parameters</a:t>
            </a:r>
            <a:endParaRPr lang="en-US" sz="2400" dirty="0">
              <a:solidFill>
                <a:srgbClr val="FFFFFF"/>
              </a:solidFill>
            </a:endParaRPr>
          </a:p>
        </p:txBody>
      </p:sp>
      <p:pic>
        <p:nvPicPr>
          <p:cNvPr id="2" name="Picture 1"/>
          <p:cNvPicPr>
            <a:picLocks noChangeAspect="1"/>
          </p:cNvPicPr>
          <p:nvPr/>
        </p:nvPicPr>
        <p:blipFill>
          <a:blip r:embed="rId3"/>
          <a:stretch>
            <a:fillRect/>
          </a:stretch>
        </p:blipFill>
        <p:spPr>
          <a:xfrm>
            <a:off x="3015047" y="1667095"/>
            <a:ext cx="6161905" cy="3523809"/>
          </a:xfrm>
          <a:prstGeom prst="rect">
            <a:avLst/>
          </a:prstGeom>
        </p:spPr>
      </p:pic>
    </p:spTree>
    <p:extLst>
      <p:ext uri="{BB962C8B-B14F-4D97-AF65-F5344CB8AC3E}">
        <p14:creationId xmlns:p14="http://schemas.microsoft.com/office/powerpoint/2010/main" val="376860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Activity #1 – Setup PI for a Change File</a:t>
            </a:r>
          </a:p>
          <a:p>
            <a:pPr marL="0" indent="0" algn="ctr">
              <a:lnSpc>
                <a:spcPct val="90000"/>
              </a:lnSpc>
              <a:spcBef>
                <a:spcPct val="0"/>
              </a:spcBef>
              <a:buNone/>
              <a:defRPr/>
            </a:pPr>
            <a:endParaRPr lang="en-US" sz="2400" kern="0" dirty="0">
              <a:solidFill>
                <a:srgbClr val="000000"/>
              </a:solidFill>
              <a:latin typeface="Georgia"/>
            </a:endParaRPr>
          </a:p>
          <a:p>
            <a:pPr marL="0" indent="0" algn="ctr">
              <a:lnSpc>
                <a:spcPct val="90000"/>
              </a:lnSpc>
              <a:spcBef>
                <a:spcPct val="0"/>
              </a:spcBef>
              <a:buNone/>
              <a:defRPr/>
            </a:pPr>
            <a:r>
              <a:rPr lang="en-US" sz="2400" kern="0" dirty="0" smtClean="0">
                <a:solidFill>
                  <a:srgbClr val="000000"/>
                </a:solidFill>
                <a:latin typeface="Georgia"/>
              </a:rPr>
              <a:t>Activity #2 – Run the PI with Change Detection</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1863003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Employee / Payee Object Review</a:t>
            </a:r>
            <a:endParaRPr lang="en-US" sz="2400" dirty="0">
              <a:solidFill>
                <a:srgbClr val="FFFFFF"/>
              </a:solidFill>
            </a:endParaRPr>
          </a:p>
        </p:txBody>
      </p:sp>
      <p:sp>
        <p:nvSpPr>
          <p:cNvPr id="3" name="TextBox 2"/>
          <p:cNvSpPr txBox="1"/>
          <p:nvPr/>
        </p:nvSpPr>
        <p:spPr>
          <a:xfrm>
            <a:off x="1977737" y="1383864"/>
            <a:ext cx="8305799" cy="1354217"/>
          </a:xfrm>
          <a:prstGeom prst="rect">
            <a:avLst/>
          </a:prstGeom>
          <a:noFill/>
        </p:spPr>
        <p:txBody>
          <a:bodyPr wrap="square" rtlCol="0">
            <a:spAutoFit/>
          </a:bodyPr>
          <a:lstStyle/>
          <a:p>
            <a:r>
              <a:rPr lang="en-US" sz="1600" dirty="0" smtClean="0"/>
              <a:t>Understanding </a:t>
            </a:r>
            <a:r>
              <a:rPr lang="en-US" sz="1600" dirty="0"/>
              <a:t>how data relates to the employee object model will help you plan and configure your integration. In this next section, we will see how Integration Attributes, Services, Field Attributes, Maps, and the XML output are organized around this object model.</a:t>
            </a:r>
          </a:p>
          <a:p>
            <a:endParaRPr lang="en-US" dirty="0"/>
          </a:p>
        </p:txBody>
      </p:sp>
      <p:pic>
        <p:nvPicPr>
          <p:cNvPr id="2" name="Picture 1"/>
          <p:cNvPicPr>
            <a:picLocks noChangeAspect="1"/>
          </p:cNvPicPr>
          <p:nvPr/>
        </p:nvPicPr>
        <p:blipFill>
          <a:blip r:embed="rId3"/>
          <a:stretch>
            <a:fillRect/>
          </a:stretch>
        </p:blipFill>
        <p:spPr>
          <a:xfrm>
            <a:off x="3721354" y="2240196"/>
            <a:ext cx="5047580" cy="4617804"/>
          </a:xfrm>
          <a:prstGeom prst="rect">
            <a:avLst/>
          </a:prstGeom>
        </p:spPr>
      </p:pic>
    </p:spTree>
    <p:extLst>
      <p:ext uri="{BB962C8B-B14F-4D97-AF65-F5344CB8AC3E}">
        <p14:creationId xmlns:p14="http://schemas.microsoft.com/office/powerpoint/2010/main" val="256568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Employee / Payee Object Review</a:t>
            </a:r>
            <a:endParaRPr lang="en-US" sz="2400" dirty="0">
              <a:solidFill>
                <a:srgbClr val="FFFFFF"/>
              </a:solidFill>
            </a:endParaRPr>
          </a:p>
        </p:txBody>
      </p:sp>
      <p:sp>
        <p:nvSpPr>
          <p:cNvPr id="3" name="TextBox 2"/>
          <p:cNvSpPr txBox="1"/>
          <p:nvPr/>
        </p:nvSpPr>
        <p:spPr>
          <a:xfrm>
            <a:off x="1977737" y="1383864"/>
            <a:ext cx="8305799" cy="1354217"/>
          </a:xfrm>
          <a:prstGeom prst="rect">
            <a:avLst/>
          </a:prstGeom>
          <a:noFill/>
        </p:spPr>
        <p:txBody>
          <a:bodyPr wrap="square" rtlCol="0">
            <a:spAutoFit/>
          </a:bodyPr>
          <a:lstStyle/>
          <a:p>
            <a:r>
              <a:rPr lang="en-US" sz="1600" dirty="0" smtClean="0"/>
              <a:t>Understanding </a:t>
            </a:r>
            <a:r>
              <a:rPr lang="en-US" sz="1600" dirty="0"/>
              <a:t>how data relates to the employee object model will help you plan and configure your integration. In this next section, we will see how Integration Attributes, Services, Field Attributes, Maps, and the XML output are organized around this object model.</a:t>
            </a:r>
          </a:p>
          <a:p>
            <a:endParaRPr lang="en-US" dirty="0"/>
          </a:p>
        </p:txBody>
      </p:sp>
      <p:pic>
        <p:nvPicPr>
          <p:cNvPr id="2" name="Picture 1"/>
          <p:cNvPicPr>
            <a:picLocks noChangeAspect="1"/>
          </p:cNvPicPr>
          <p:nvPr/>
        </p:nvPicPr>
        <p:blipFill>
          <a:blip r:embed="rId3"/>
          <a:stretch>
            <a:fillRect/>
          </a:stretch>
        </p:blipFill>
        <p:spPr>
          <a:xfrm>
            <a:off x="3105895" y="2253431"/>
            <a:ext cx="6049481" cy="4604569"/>
          </a:xfrm>
          <a:prstGeom prst="rect">
            <a:avLst/>
          </a:prstGeom>
        </p:spPr>
      </p:pic>
    </p:spTree>
    <p:extLst>
      <p:ext uri="{BB962C8B-B14F-4D97-AF65-F5344CB8AC3E}">
        <p14:creationId xmlns:p14="http://schemas.microsoft.com/office/powerpoint/2010/main" val="249755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a:solidFill>
                  <a:srgbClr val="FFFFFF"/>
                </a:solidFill>
              </a:rPr>
              <a:t>Workday Payroll Change Detection Methods</a:t>
            </a:r>
          </a:p>
        </p:txBody>
      </p:sp>
      <p:sp>
        <p:nvSpPr>
          <p:cNvPr id="8" name="TextBox 7"/>
          <p:cNvSpPr txBox="1"/>
          <p:nvPr/>
        </p:nvSpPr>
        <p:spPr>
          <a:xfrm>
            <a:off x="1977736" y="1302328"/>
            <a:ext cx="8077200" cy="646331"/>
          </a:xfrm>
          <a:prstGeom prst="rect">
            <a:avLst/>
          </a:prstGeom>
          <a:noFill/>
        </p:spPr>
        <p:txBody>
          <a:bodyPr wrap="square" rtlCol="0">
            <a:spAutoFit/>
          </a:bodyPr>
          <a:lstStyle/>
          <a:p>
            <a:r>
              <a:rPr lang="en-US" dirty="0">
                <a:solidFill>
                  <a:schemeClr val="tx2"/>
                </a:solidFill>
                <a:latin typeface="Georgia" pitchFamily="18" charset="0"/>
              </a:rPr>
              <a:t>The Workday Payroll Interface will use one of the following two change detection methods when running in production:</a:t>
            </a:r>
          </a:p>
        </p:txBody>
      </p:sp>
      <p:sp>
        <p:nvSpPr>
          <p:cNvPr id="7" name="Rectangle 6"/>
          <p:cNvSpPr/>
          <p:nvPr/>
        </p:nvSpPr>
        <p:spPr bwMode="auto">
          <a:xfrm>
            <a:off x="6251864" y="1981202"/>
            <a:ext cx="4035136" cy="591304"/>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r>
              <a:rPr lang="en-US" sz="1600" dirty="0">
                <a:solidFill>
                  <a:schemeClr val="bg1"/>
                </a:solidFill>
              </a:rPr>
              <a:t>All Changes </a:t>
            </a:r>
            <a:r>
              <a:rPr lang="en-US" sz="1600" dirty="0" smtClean="0">
                <a:solidFill>
                  <a:schemeClr val="bg1"/>
                </a:solidFill>
              </a:rPr>
              <a:t>Entered</a:t>
            </a:r>
          </a:p>
          <a:p>
            <a:pPr algn="ctr" defTabSz="933450" fontAlgn="base">
              <a:spcBef>
                <a:spcPct val="0"/>
              </a:spcBef>
              <a:spcAft>
                <a:spcPct val="0"/>
              </a:spcAft>
            </a:pPr>
            <a:r>
              <a:rPr lang="en-US" sz="1600" dirty="0" smtClean="0">
                <a:solidFill>
                  <a:schemeClr val="bg1"/>
                </a:solidFill>
              </a:rPr>
              <a:t>Since </a:t>
            </a:r>
            <a:r>
              <a:rPr lang="en-US" sz="1600" dirty="0">
                <a:solidFill>
                  <a:schemeClr val="bg1"/>
                </a:solidFill>
              </a:rPr>
              <a:t>Last Successful Run</a:t>
            </a:r>
          </a:p>
        </p:txBody>
      </p:sp>
      <p:sp>
        <p:nvSpPr>
          <p:cNvPr id="12" name="Rectangle 11"/>
          <p:cNvSpPr/>
          <p:nvPr/>
        </p:nvSpPr>
        <p:spPr bwMode="auto">
          <a:xfrm>
            <a:off x="1981200" y="1981200"/>
            <a:ext cx="4038600" cy="381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r>
              <a:rPr lang="en-US" sz="1600" dirty="0">
                <a:solidFill>
                  <a:schemeClr val="bg1"/>
                </a:solidFill>
              </a:rPr>
              <a:t>All Changes Effective in Pay Period</a:t>
            </a:r>
          </a:p>
        </p:txBody>
      </p:sp>
      <p:sp>
        <p:nvSpPr>
          <p:cNvPr id="13" name="Rectangle 12"/>
          <p:cNvSpPr/>
          <p:nvPr/>
        </p:nvSpPr>
        <p:spPr bwMode="auto">
          <a:xfrm>
            <a:off x="1984664" y="2362200"/>
            <a:ext cx="4035136" cy="160020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marL="231775" lvl="1" indent="-173038" fontAlgn="base">
              <a:spcBef>
                <a:spcPts val="1200"/>
              </a:spcBef>
              <a:spcAft>
                <a:spcPct val="0"/>
              </a:spcAft>
            </a:pPr>
            <a:endParaRPr lang="en-US" sz="1600" dirty="0">
              <a:solidFill>
                <a:srgbClr val="000000"/>
              </a:solidFill>
            </a:endParaRPr>
          </a:p>
          <a:p>
            <a:pPr marL="231775" lvl="1" indent="-173038" fontAlgn="base">
              <a:spcBef>
                <a:spcPts val="1200"/>
              </a:spcBef>
              <a:spcAft>
                <a:spcPct val="0"/>
              </a:spcAft>
            </a:pPr>
            <a:endParaRPr lang="en-US" sz="1600" dirty="0">
              <a:solidFill>
                <a:srgbClr val="000000"/>
              </a:solidFill>
            </a:endParaRPr>
          </a:p>
          <a:p>
            <a:pPr marL="231775" lvl="1" indent="-173038" fontAlgn="base">
              <a:spcBef>
                <a:spcPts val="1200"/>
              </a:spcBef>
              <a:spcAft>
                <a:spcPct val="0"/>
              </a:spcAft>
            </a:pPr>
            <a:endParaRPr lang="en-US" sz="1600" dirty="0">
              <a:solidFill>
                <a:srgbClr val="000000"/>
              </a:solidFill>
            </a:endParaRPr>
          </a:p>
          <a:p>
            <a:pPr marL="231775" lvl="1" indent="-173038" fontAlgn="base">
              <a:spcBef>
                <a:spcPts val="1200"/>
              </a:spcBef>
              <a:spcAft>
                <a:spcPct val="0"/>
              </a:spcAft>
            </a:pPr>
            <a:endParaRPr lang="en-US" sz="1600" dirty="0">
              <a:solidFill>
                <a:srgbClr val="000000"/>
              </a:solidFill>
            </a:endParaRPr>
          </a:p>
          <a:p>
            <a:pPr marL="231775" lvl="1" indent="-173038" fontAlgn="base">
              <a:spcBef>
                <a:spcPts val="1200"/>
              </a:spcBef>
              <a:spcAft>
                <a:spcPct val="0"/>
              </a:spcAft>
            </a:pPr>
            <a:endParaRPr lang="en-US" sz="1600" dirty="0">
              <a:solidFill>
                <a:srgbClr val="000000"/>
              </a:solidFill>
              <a:sym typeface="Arial" pitchFamily="34" charset="0"/>
            </a:endParaRPr>
          </a:p>
          <a:p>
            <a:pPr marL="231775" lvl="1" indent="-173038" fontAlgn="base">
              <a:spcBef>
                <a:spcPts val="1200"/>
              </a:spcBef>
              <a:spcAft>
                <a:spcPct val="0"/>
              </a:spcAft>
            </a:pPr>
            <a:endParaRPr lang="en-US" sz="1600" dirty="0">
              <a:solidFill>
                <a:srgbClr val="000000"/>
              </a:solidFill>
              <a:sym typeface="Arial" pitchFamily="34" charset="0"/>
            </a:endParaRPr>
          </a:p>
          <a:p>
            <a:pPr marL="231775" lvl="1" indent="-173038" fontAlgn="base">
              <a:spcBef>
                <a:spcPts val="1200"/>
              </a:spcBef>
              <a:spcAft>
                <a:spcPct val="0"/>
              </a:spcAft>
            </a:pPr>
            <a:endParaRPr lang="en-US" sz="1600" dirty="0">
              <a:solidFill>
                <a:srgbClr val="000000"/>
              </a:solidFill>
              <a:sym typeface="Arial" pitchFamily="34" charset="0"/>
            </a:endParaRPr>
          </a:p>
          <a:p>
            <a:pPr marL="231775" lvl="1" indent="-173038" fontAlgn="base">
              <a:spcBef>
                <a:spcPts val="1200"/>
              </a:spcBef>
              <a:spcAft>
                <a:spcPct val="0"/>
              </a:spcAft>
            </a:pPr>
            <a:endParaRPr lang="en-US" sz="1600" dirty="0">
              <a:solidFill>
                <a:srgbClr val="000000"/>
              </a:solidFill>
              <a:sym typeface="Arial" pitchFamily="34" charset="0"/>
            </a:endParaRPr>
          </a:p>
          <a:p>
            <a:pPr marL="231775" lvl="1" indent="-173038" fontAlgn="base">
              <a:spcBef>
                <a:spcPts val="1200"/>
              </a:spcBef>
              <a:spcAft>
                <a:spcPct val="0"/>
              </a:spcAft>
            </a:pPr>
            <a:endParaRPr lang="en-US" sz="1600" dirty="0">
              <a:solidFill>
                <a:srgbClr val="000000"/>
              </a:solidFill>
              <a:sym typeface="Arial" pitchFamily="34" charset="0"/>
            </a:endParaRPr>
          </a:p>
        </p:txBody>
      </p:sp>
      <p:sp>
        <p:nvSpPr>
          <p:cNvPr id="14" name="Rectangle 13"/>
          <p:cNvSpPr/>
          <p:nvPr/>
        </p:nvSpPr>
        <p:spPr bwMode="auto">
          <a:xfrm>
            <a:off x="6251864" y="2572506"/>
            <a:ext cx="4035136" cy="1389894"/>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marL="231775" lvl="1" indent="-173038" fontAlgn="base">
              <a:spcBef>
                <a:spcPts val="1200"/>
              </a:spcBef>
              <a:spcAft>
                <a:spcPct val="0"/>
              </a:spcAft>
            </a:pPr>
            <a:endParaRPr lang="en-US" sz="1600" dirty="0">
              <a:solidFill>
                <a:srgbClr val="000000"/>
              </a:solidFill>
            </a:endParaRPr>
          </a:p>
          <a:p>
            <a:pPr marL="231775" lvl="1" indent="-173038" fontAlgn="base">
              <a:spcBef>
                <a:spcPts val="1200"/>
              </a:spcBef>
              <a:spcAft>
                <a:spcPct val="0"/>
              </a:spcAft>
            </a:pPr>
            <a:endParaRPr lang="en-US" sz="1600" dirty="0">
              <a:solidFill>
                <a:srgbClr val="000000"/>
              </a:solidFill>
            </a:endParaRPr>
          </a:p>
          <a:p>
            <a:pPr marL="231775" lvl="1" indent="-173038" fontAlgn="base">
              <a:spcBef>
                <a:spcPts val="1200"/>
              </a:spcBef>
              <a:spcAft>
                <a:spcPct val="0"/>
              </a:spcAft>
            </a:pPr>
            <a:endParaRPr lang="en-US" sz="1600" dirty="0">
              <a:solidFill>
                <a:srgbClr val="000000"/>
              </a:solidFill>
            </a:endParaRPr>
          </a:p>
          <a:p>
            <a:pPr marL="231775" lvl="1" indent="-173038" fontAlgn="base">
              <a:spcBef>
                <a:spcPts val="1200"/>
              </a:spcBef>
              <a:spcAft>
                <a:spcPct val="0"/>
              </a:spcAft>
            </a:pPr>
            <a:endParaRPr lang="en-US" sz="1600" dirty="0">
              <a:solidFill>
                <a:srgbClr val="000000"/>
              </a:solidFill>
            </a:endParaRPr>
          </a:p>
          <a:p>
            <a:pPr marL="231775" lvl="1" indent="-173038" fontAlgn="base">
              <a:spcBef>
                <a:spcPts val="1200"/>
              </a:spcBef>
              <a:spcAft>
                <a:spcPct val="0"/>
              </a:spcAft>
            </a:pPr>
            <a:endParaRPr lang="en-US" sz="1600" dirty="0">
              <a:solidFill>
                <a:srgbClr val="000000"/>
              </a:solidFill>
              <a:sym typeface="Arial" pitchFamily="34" charset="0"/>
            </a:endParaRPr>
          </a:p>
          <a:p>
            <a:pPr marL="231775" lvl="1" indent="-173038" fontAlgn="base">
              <a:spcBef>
                <a:spcPts val="1200"/>
              </a:spcBef>
              <a:spcAft>
                <a:spcPct val="0"/>
              </a:spcAft>
            </a:pPr>
            <a:endParaRPr lang="en-US" sz="1600" dirty="0">
              <a:solidFill>
                <a:srgbClr val="000000"/>
              </a:solidFill>
              <a:sym typeface="Arial" pitchFamily="34" charset="0"/>
            </a:endParaRPr>
          </a:p>
          <a:p>
            <a:pPr marL="231775" lvl="1" indent="-173038" fontAlgn="base">
              <a:spcBef>
                <a:spcPts val="1200"/>
              </a:spcBef>
              <a:spcAft>
                <a:spcPct val="0"/>
              </a:spcAft>
            </a:pPr>
            <a:endParaRPr lang="en-US" sz="1600" dirty="0">
              <a:solidFill>
                <a:srgbClr val="000000"/>
              </a:solidFill>
              <a:sym typeface="Arial" pitchFamily="34" charset="0"/>
            </a:endParaRPr>
          </a:p>
          <a:p>
            <a:pPr marL="231775" lvl="1" indent="-173038" fontAlgn="base">
              <a:spcBef>
                <a:spcPts val="1200"/>
              </a:spcBef>
              <a:spcAft>
                <a:spcPct val="0"/>
              </a:spcAft>
            </a:pPr>
            <a:endParaRPr lang="en-US" sz="1600" dirty="0">
              <a:solidFill>
                <a:srgbClr val="000000"/>
              </a:solidFill>
              <a:sym typeface="Arial" pitchFamily="34" charset="0"/>
            </a:endParaRPr>
          </a:p>
          <a:p>
            <a:pPr marL="231775" lvl="1" indent="-173038" fontAlgn="base">
              <a:spcBef>
                <a:spcPts val="1200"/>
              </a:spcBef>
              <a:spcAft>
                <a:spcPct val="0"/>
              </a:spcAft>
            </a:pPr>
            <a:endParaRPr lang="en-US" sz="1600" dirty="0">
              <a:solidFill>
                <a:srgbClr val="000000"/>
              </a:solidFill>
              <a:sym typeface="Arial" pitchFamily="34" charset="0"/>
            </a:endParaRPr>
          </a:p>
        </p:txBody>
      </p:sp>
      <p:sp>
        <p:nvSpPr>
          <p:cNvPr id="5" name="TextBox 4"/>
          <p:cNvSpPr txBox="1"/>
          <p:nvPr/>
        </p:nvSpPr>
        <p:spPr>
          <a:xfrm>
            <a:off x="1984664" y="2362200"/>
            <a:ext cx="4035136" cy="1631216"/>
          </a:xfrm>
          <a:prstGeom prst="rect">
            <a:avLst/>
          </a:prstGeom>
          <a:noFill/>
        </p:spPr>
        <p:txBody>
          <a:bodyPr wrap="square" rtlCol="0">
            <a:spAutoFit/>
          </a:bodyPr>
          <a:lstStyle/>
          <a:p>
            <a:pPr marL="285750" indent="-285750">
              <a:buFont typeface="Arial" pitchFamily="34" charset="0"/>
              <a:buChar char="•"/>
            </a:pPr>
            <a:r>
              <a:rPr lang="en-US" sz="1600" dirty="0">
                <a:solidFill>
                  <a:schemeClr val="tx2"/>
                </a:solidFill>
                <a:latin typeface="Georgia" pitchFamily="18" charset="0"/>
              </a:rPr>
              <a:t>Typically used for the first integration of the pay period</a:t>
            </a:r>
          </a:p>
          <a:p>
            <a:pPr marL="285750" indent="-285750">
              <a:buFont typeface="Arial" pitchFamily="34" charset="0"/>
              <a:buChar char="•"/>
            </a:pPr>
            <a:r>
              <a:rPr lang="en-US" sz="1600" dirty="0">
                <a:solidFill>
                  <a:schemeClr val="tx2"/>
                </a:solidFill>
                <a:latin typeface="Georgia" pitchFamily="18" charset="0"/>
              </a:rPr>
              <a:t>Includes changes effective in pay period</a:t>
            </a:r>
          </a:p>
          <a:p>
            <a:pPr marL="285750" indent="-285750">
              <a:buFont typeface="Arial" pitchFamily="34" charset="0"/>
              <a:buChar char="•"/>
            </a:pPr>
            <a:r>
              <a:rPr lang="en-US" sz="1600" dirty="0">
                <a:solidFill>
                  <a:schemeClr val="tx2"/>
                </a:solidFill>
                <a:latin typeface="Georgia" pitchFamily="18" charset="0"/>
              </a:rPr>
              <a:t>Excludes future-dated transactions in future pay periods</a:t>
            </a:r>
          </a:p>
        </p:txBody>
      </p:sp>
      <p:sp>
        <p:nvSpPr>
          <p:cNvPr id="16" name="TextBox 15"/>
          <p:cNvSpPr txBox="1"/>
          <p:nvPr/>
        </p:nvSpPr>
        <p:spPr>
          <a:xfrm>
            <a:off x="6251864" y="2762309"/>
            <a:ext cx="4035136" cy="830997"/>
          </a:xfrm>
          <a:prstGeom prst="rect">
            <a:avLst/>
          </a:prstGeom>
          <a:noFill/>
        </p:spPr>
        <p:txBody>
          <a:bodyPr wrap="square" rtlCol="0">
            <a:spAutoFit/>
          </a:bodyPr>
          <a:lstStyle/>
          <a:p>
            <a:pPr marL="285750" indent="-285750">
              <a:buFont typeface="Arial" pitchFamily="34" charset="0"/>
              <a:buChar char="•"/>
            </a:pPr>
            <a:r>
              <a:rPr lang="en-US" sz="1600" dirty="0">
                <a:solidFill>
                  <a:schemeClr val="tx2"/>
                </a:solidFill>
                <a:latin typeface="Georgia" pitchFamily="18" charset="0"/>
              </a:rPr>
              <a:t>Used for incremental integration runs</a:t>
            </a:r>
          </a:p>
          <a:p>
            <a:pPr marL="285750" indent="-285750">
              <a:buFont typeface="Arial" pitchFamily="34" charset="0"/>
              <a:buChar char="•"/>
            </a:pPr>
            <a:r>
              <a:rPr lang="en-US" sz="1600" dirty="0">
                <a:solidFill>
                  <a:schemeClr val="tx2"/>
                </a:solidFill>
                <a:latin typeface="Georgia" pitchFamily="18" charset="0"/>
              </a:rPr>
              <a:t>Includes changes entered after last successful run date</a:t>
            </a:r>
          </a:p>
        </p:txBody>
      </p:sp>
      <p:pic>
        <p:nvPicPr>
          <p:cNvPr id="2" name="Picture 1"/>
          <p:cNvPicPr>
            <a:picLocks noChangeAspect="1"/>
          </p:cNvPicPr>
          <p:nvPr/>
        </p:nvPicPr>
        <p:blipFill>
          <a:blip r:embed="rId3"/>
          <a:stretch>
            <a:fillRect/>
          </a:stretch>
        </p:blipFill>
        <p:spPr>
          <a:xfrm>
            <a:off x="3025523" y="4183219"/>
            <a:ext cx="6452681" cy="2255306"/>
          </a:xfrm>
          <a:prstGeom prst="rect">
            <a:avLst/>
          </a:prstGeom>
        </p:spPr>
      </p:pic>
    </p:spTree>
    <p:extLst>
      <p:ext uri="{BB962C8B-B14F-4D97-AF65-F5344CB8AC3E}">
        <p14:creationId xmlns:p14="http://schemas.microsoft.com/office/powerpoint/2010/main" val="1239051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Deloitte Presentation Template 100114 (The Partners final version)">
  <a:themeElements>
    <a:clrScheme name="Custom 90">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1693</TotalTime>
  <Words>1205</Words>
  <Application>Microsoft Office PowerPoint</Application>
  <PresentationFormat>Widescreen</PresentationFormat>
  <Paragraphs>276</Paragraphs>
  <Slides>26</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Georgia</vt:lpstr>
      <vt:lpstr>Wingdings</vt:lpstr>
      <vt:lpstr>Deloitte Presentation Template 100114 (The Partners final version)</vt:lpstr>
      <vt:lpstr>think-cell Slide</vt:lpstr>
      <vt:lpstr>PowerPoint Presentation</vt:lpstr>
      <vt:lpstr>Cloud Connect for Third-Party Payroll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Connect for Third-Party Payroll Training</dc:title>
  <dc:creator>Fieldhouse, Dan</dc:creator>
  <cp:lastModifiedBy>Fieldhouse, Dan</cp:lastModifiedBy>
  <cp:revision>42</cp:revision>
  <dcterms:created xsi:type="dcterms:W3CDTF">2018-02-25T23:27:43Z</dcterms:created>
  <dcterms:modified xsi:type="dcterms:W3CDTF">2018-03-16T17:18:04Z</dcterms:modified>
</cp:coreProperties>
</file>