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9"/>
  </p:notesMasterIdLst>
  <p:sldIdLst>
    <p:sldId id="268" r:id="rId2"/>
    <p:sldId id="258" r:id="rId3"/>
    <p:sldId id="266" r:id="rId4"/>
    <p:sldId id="292" r:id="rId5"/>
    <p:sldId id="293" r:id="rId6"/>
    <p:sldId id="294" r:id="rId7"/>
    <p:sldId id="295" r:id="rId8"/>
    <p:sldId id="296" r:id="rId9"/>
    <p:sldId id="297" r:id="rId10"/>
    <p:sldId id="298" r:id="rId11"/>
    <p:sldId id="301" r:id="rId12"/>
    <p:sldId id="302" r:id="rId13"/>
    <p:sldId id="303" r:id="rId14"/>
    <p:sldId id="304" r:id="rId15"/>
    <p:sldId id="305" r:id="rId16"/>
    <p:sldId id="29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747" autoAdjust="0"/>
  </p:normalViewPr>
  <p:slideViewPr>
    <p:cSldViewPr snapToGrid="0">
      <p:cViewPr varScale="1">
        <p:scale>
          <a:sx n="93" d="100"/>
          <a:sy n="93" d="100"/>
        </p:scale>
        <p:origin x="12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0091B-7391-46F4-8183-FC1EC7A1B527}" type="datetimeFigureOut">
              <a:rPr lang="en-US" smtClean="0"/>
              <a:t>3/16/2018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3C206A-B68F-48D2-84AE-BC8EB31309E1}" type="slidenum">
              <a:rPr lang="en-US" smtClean="0"/>
              <a:t>‹#›</a:t>
            </a:fld>
            <a:endParaRPr lang="en-US"/>
          </a:p>
        </p:txBody>
      </p:sp>
    </p:spTree>
    <p:extLst>
      <p:ext uri="{BB962C8B-B14F-4D97-AF65-F5344CB8AC3E}">
        <p14:creationId xmlns:p14="http://schemas.microsoft.com/office/powerpoint/2010/main" val="844947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Third-Party Payroll Connectors allow you to manage payroll-related Human Resources data and send it to a third-party payroll provider. Worker synchronization, data changes, and worker events relevant to the payment process are configured so that appropriate next steps can be taken in the payroll system.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advantage of these connectors is the relative ease-of-use and full set of integration features that require no custom code (though the interface is extensible if needed). With change detection built-in, the connector is configured by simply selecting which data and events are required by the accepting payroll system. The interface is pre-tested and supported by Workday, which means less development and testing for your implementation, reduced maintenance costs and risks to the project.</a:t>
            </a:r>
          </a:p>
          <a:p>
            <a:endParaRPr lang="en-US" dirty="0"/>
          </a:p>
        </p:txBody>
      </p:sp>
      <p:sp>
        <p:nvSpPr>
          <p:cNvPr id="4" name="Slide Number Placeholder 3"/>
          <p:cNvSpPr>
            <a:spLocks noGrp="1"/>
          </p:cNvSpPr>
          <p:nvPr>
            <p:ph type="sldNum" sz="quarter" idx="10"/>
          </p:nvPr>
        </p:nvSpPr>
        <p:spPr/>
        <p:txBody>
          <a:bodyPr/>
          <a:lstStyle/>
          <a:p>
            <a:fld id="{093C206A-B68F-48D2-84AE-BC8EB31309E1}" type="slidenum">
              <a:rPr lang="en-US" smtClean="0"/>
              <a:t>1</a:t>
            </a:fld>
            <a:endParaRPr lang="en-US"/>
          </a:p>
        </p:txBody>
      </p:sp>
    </p:spTree>
    <p:extLst>
      <p:ext uri="{BB962C8B-B14F-4D97-AF65-F5344CB8AC3E}">
        <p14:creationId xmlns:p14="http://schemas.microsoft.com/office/powerpoint/2010/main" val="3883107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919214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4055050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781891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43553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520737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Course</a:t>
            </a:r>
            <a:r>
              <a:rPr lang="en-US" baseline="0" dirty="0" smtClean="0"/>
              <a:t> Overview</a:t>
            </a:r>
            <a:endParaRPr lang="en-US" dirty="0"/>
          </a:p>
        </p:txBody>
      </p:sp>
      <p:sp>
        <p:nvSpPr>
          <p:cNvPr id="4" name="Slide Number Placeholder 3"/>
          <p:cNvSpPr>
            <a:spLocks noGrp="1"/>
          </p:cNvSpPr>
          <p:nvPr>
            <p:ph type="sldNum" sz="quarter" idx="10"/>
          </p:nvPr>
        </p:nvSpPr>
        <p:spPr/>
        <p:txBody>
          <a:bodyPr/>
          <a:lstStyle/>
          <a:p>
            <a:fld id="{093C206A-B68F-48D2-84AE-BC8EB31309E1}" type="slidenum">
              <a:rPr lang="en-US" smtClean="0"/>
              <a:t>2</a:t>
            </a:fld>
            <a:endParaRPr lang="en-US"/>
          </a:p>
        </p:txBody>
      </p:sp>
    </p:spTree>
    <p:extLst>
      <p:ext uri="{BB962C8B-B14F-4D97-AF65-F5344CB8AC3E}">
        <p14:creationId xmlns:p14="http://schemas.microsoft.com/office/powerpoint/2010/main" val="68449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841353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001910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317649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827168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973108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360571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updated</a:t>
            </a:r>
            <a:endParaRPr lang="en-US" dirty="0"/>
          </a:p>
        </p:txBody>
      </p:sp>
      <p:sp>
        <p:nvSpPr>
          <p:cNvPr id="4" name="Slide Number Placeholder 3"/>
          <p:cNvSpPr>
            <a:spLocks noGrp="1"/>
          </p:cNvSpPr>
          <p:nvPr>
            <p:ph type="sldNum" sz="quarter" idx="10"/>
          </p:nvPr>
        </p:nvSpPr>
        <p:spPr/>
        <p:txBody>
          <a:bodyPr/>
          <a:lstStyle/>
          <a:p>
            <a:fld id="{674F7E3B-1383-4C87-BE98-5FA2CB2D890B}" type="slidenum">
              <a:rPr lang="en-US">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018934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495563" y="1640793"/>
            <a:ext cx="7124448" cy="2502587"/>
          </a:xfrm>
        </p:spPr>
        <p:txBody>
          <a:bodyPr>
            <a:noAutofit/>
          </a:bodyPr>
          <a:lstStyle>
            <a:lvl1pPr>
              <a:defRPr sz="38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495563" y="4433454"/>
            <a:ext cx="7123840" cy="1067248"/>
          </a:xfrm>
        </p:spPr>
        <p:txBody>
          <a:bodyPr>
            <a:normAutofit/>
          </a:bodyPr>
          <a:lstStyle>
            <a:lvl1pPr marL="0" indent="0" algn="l">
              <a:lnSpc>
                <a:spcPct val="120000"/>
              </a:lnSpc>
              <a:spcBef>
                <a:spcPts val="0"/>
              </a:spcBef>
              <a:spcAft>
                <a:spcPts val="0"/>
              </a:spcAft>
              <a:buNone/>
              <a:defRPr sz="1400" b="0">
                <a:solidFill>
                  <a:srgbClr val="57575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pic>
        <p:nvPicPr>
          <p:cNvPr id="9" name="Picture 8" descr="DEL_PRI_RGB.gif"/>
          <p:cNvPicPr>
            <a:picLocks noChangeAspect="1"/>
          </p:cNvPicPr>
          <p:nvPr userDrawn="1"/>
        </p:nvPicPr>
        <p:blipFill>
          <a:blip r:embed="rId2" cstate="print"/>
          <a:stretch>
            <a:fillRect/>
          </a:stretch>
        </p:blipFill>
        <p:spPr>
          <a:xfrm>
            <a:off x="470505" y="399577"/>
            <a:ext cx="2294400" cy="322531"/>
          </a:xfrm>
          <a:prstGeom prst="rect">
            <a:avLst/>
          </a:prstGeom>
        </p:spPr>
      </p:pic>
    </p:spTree>
    <p:extLst>
      <p:ext uri="{BB962C8B-B14F-4D97-AF65-F5344CB8AC3E}">
        <p14:creationId xmlns:p14="http://schemas.microsoft.com/office/powerpoint/2010/main" val="36081602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Slide 1">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5" y="319067"/>
            <a:ext cx="9126791" cy="5988439"/>
          </a:xfrm>
        </p:spPr>
        <p:txBody>
          <a:bodyPr>
            <a:norm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314046281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ey Statement Slide 2">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5" y="319067"/>
            <a:ext cx="9126791" cy="5988439"/>
          </a:xfrm>
        </p:spPr>
        <p:txBody>
          <a:bodyPr>
            <a:norm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372202438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Statement Slide 3">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5" y="319067"/>
            <a:ext cx="9126791" cy="5988439"/>
          </a:xfrm>
        </p:spPr>
        <p:txBody>
          <a:bodyPr>
            <a:norm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58484517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ents 1">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484" y="1622411"/>
            <a:ext cx="11184000" cy="4536504"/>
          </a:xfrm>
        </p:spPr>
        <p:txBody>
          <a:bodyPr>
            <a:normAutofit/>
          </a:bodyPr>
          <a:lstStyle>
            <a:lvl1pPr marL="0" indent="0">
              <a:spcBef>
                <a:spcPts val="1800"/>
              </a:spcBef>
              <a:spcAft>
                <a:spcPts val="0"/>
              </a:spcAft>
              <a:buNone/>
              <a:defRPr sz="2000" b="0">
                <a:solidFill>
                  <a:schemeClr val="bg1"/>
                </a:solidFill>
              </a:defRPr>
            </a:lvl1pPr>
            <a:lvl2pPr marL="268288" indent="-268288">
              <a:spcBef>
                <a:spcPts val="600"/>
              </a:spcBef>
              <a:spcAft>
                <a:spcPts val="0"/>
              </a:spcAft>
              <a:buFont typeface="Arial" pitchFamily="34" charset="0"/>
              <a:buChar char="•"/>
              <a:tabLst/>
              <a:defRPr sz="2000" b="0">
                <a:solidFill>
                  <a:schemeClr val="bg1"/>
                </a:solidFill>
              </a:defRPr>
            </a:lvl2pPr>
            <a:lvl3pPr marL="274638" indent="-274638">
              <a:spcBef>
                <a:spcPts val="600"/>
              </a:spcBef>
              <a:spcAft>
                <a:spcPts val="0"/>
              </a:spcAft>
              <a:buFont typeface="Arial" pitchFamily="34" charset="0"/>
              <a:buChar char="•"/>
              <a:defRPr sz="2000" b="0">
                <a:solidFill>
                  <a:schemeClr val="bg1"/>
                </a:solidFill>
              </a:defRPr>
            </a:lvl3pPr>
            <a:lvl4pPr>
              <a:spcBef>
                <a:spcPts val="600"/>
              </a:spcBef>
              <a:spcAft>
                <a:spcPts val="0"/>
              </a:spcAft>
              <a:buFont typeface="Arial" pitchFamily="34" charset="0"/>
              <a:buChar char="•"/>
              <a:defRPr sz="2000" b="0">
                <a:solidFill>
                  <a:schemeClr val="bg1"/>
                </a:solidFill>
              </a:defRPr>
            </a:lvl4pPr>
            <a:lvl5pPr marL="441325" indent="-176213">
              <a:spcBef>
                <a:spcPts val="600"/>
              </a:spcBef>
              <a:spcAft>
                <a:spcPts val="0"/>
              </a:spcAft>
              <a:buFont typeface="Arial" pitchFamily="34" charset="0"/>
              <a:buChar char="•"/>
              <a:defRPr sz="2000" b="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179571"/>
            <a:ext cx="11184000" cy="1441410"/>
          </a:xfrm>
          <a:prstGeom prst="rect">
            <a:avLst/>
          </a:prstGeom>
        </p:spPr>
        <p:txBody>
          <a:bodyPr vert="horz" lIns="0" tIns="0" rIns="0" bIns="0" rtlCol="0" anchor="t" anchorCtr="0">
            <a:normAutofit/>
          </a:bodyPr>
          <a:lstStyle>
            <a:lvl1pPr>
              <a:defRPr sz="4500">
                <a:solidFill>
                  <a:schemeClr val="accent3"/>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6"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4282666619"/>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s 2">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81077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3" name="Content Placeholder 2"/>
          <p:cNvSpPr>
            <a:spLocks noGrp="1"/>
          </p:cNvSpPr>
          <p:nvPr>
            <p:ph idx="1"/>
          </p:nvPr>
        </p:nvSpPr>
        <p:spPr>
          <a:xfrm>
            <a:off x="493484" y="1622411"/>
            <a:ext cx="11184000" cy="4536504"/>
          </a:xfrm>
        </p:spPr>
        <p:txBody>
          <a:bodyPr>
            <a:normAutofit/>
          </a:bodyPr>
          <a:lstStyle>
            <a:lvl1pPr marL="0" indent="0">
              <a:spcBef>
                <a:spcPts val="1800"/>
              </a:spcBef>
              <a:spcAft>
                <a:spcPts val="0"/>
              </a:spcAft>
              <a:buNone/>
              <a:defRPr sz="2000" b="0">
                <a:solidFill>
                  <a:schemeClr val="tx2"/>
                </a:solidFill>
              </a:defRPr>
            </a:lvl1pPr>
            <a:lvl2pPr marL="268288" indent="-268288">
              <a:spcBef>
                <a:spcPts val="600"/>
              </a:spcBef>
              <a:spcAft>
                <a:spcPts val="0"/>
              </a:spcAft>
              <a:buFont typeface="Arial" pitchFamily="34" charset="0"/>
              <a:buChar char="•"/>
              <a:tabLst/>
              <a:defRPr sz="2000" b="0">
                <a:solidFill>
                  <a:schemeClr val="tx2"/>
                </a:solidFill>
              </a:defRPr>
            </a:lvl2pPr>
            <a:lvl3pPr marL="274638" indent="-274638">
              <a:spcBef>
                <a:spcPts val="600"/>
              </a:spcBef>
              <a:spcAft>
                <a:spcPts val="0"/>
              </a:spcAft>
              <a:buFont typeface="Arial" pitchFamily="34" charset="0"/>
              <a:buChar char="•"/>
              <a:defRPr sz="2000" b="0">
                <a:solidFill>
                  <a:schemeClr val="tx2"/>
                </a:solidFill>
              </a:defRPr>
            </a:lvl3pPr>
            <a:lvl4pPr>
              <a:spcBef>
                <a:spcPts val="600"/>
              </a:spcBef>
              <a:spcAft>
                <a:spcPts val="0"/>
              </a:spcAft>
              <a:buFont typeface="Arial" pitchFamily="34" charset="0"/>
              <a:buChar char="•"/>
              <a:defRPr sz="2000" b="0">
                <a:solidFill>
                  <a:schemeClr val="tx2"/>
                </a:solidFill>
              </a:defRPr>
            </a:lvl4pPr>
            <a:lvl5pPr marL="441325" indent="-176213">
              <a:spcBef>
                <a:spcPts val="600"/>
              </a:spcBef>
              <a:spcAft>
                <a:spcPts val="0"/>
              </a:spcAft>
              <a:buFont typeface="Arial" pitchFamily="34" charset="0"/>
              <a:buChar char="•"/>
              <a:defRPr sz="2000" b="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Title Placeholder 1"/>
          <p:cNvSpPr>
            <a:spLocks noGrp="1"/>
          </p:cNvSpPr>
          <p:nvPr>
            <p:ph type="title"/>
          </p:nvPr>
        </p:nvSpPr>
        <p:spPr>
          <a:xfrm>
            <a:off x="493484" y="179571"/>
            <a:ext cx="11184000" cy="1441410"/>
          </a:xfrm>
          <a:prstGeom prst="rect">
            <a:avLst/>
          </a:prstGeom>
        </p:spPr>
        <p:txBody>
          <a:bodyPr vert="horz" lIns="0" tIns="0" rIns="0" bIns="0" rtlCol="0" anchor="t" anchorCtr="0">
            <a:normAutofit/>
          </a:bodyPr>
          <a:lstStyle>
            <a:lvl1pPr>
              <a:defRPr sz="4500">
                <a:solidFill>
                  <a:schemeClr val="accent2"/>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2087558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2" y="1466846"/>
            <a:ext cx="11220417" cy="4248169"/>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87749682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2" y="1466846"/>
            <a:ext cx="11220417" cy="4248169"/>
          </a:xfrm>
        </p:spPr>
        <p:txBody>
          <a:bodyPr anchor="t">
            <a:noAutofit/>
          </a:bodyPr>
          <a:lstStyle>
            <a:lvl1pPr algn="l">
              <a:defRPr sz="6000" b="0" cap="none" baseline="0">
                <a:solidFill>
                  <a:schemeClr val="accent3"/>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303491324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2" y="1466846"/>
            <a:ext cx="11220417" cy="4248169"/>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6"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396267819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4">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282" y="1466846"/>
            <a:ext cx="11220417" cy="4248169"/>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Tree>
    <p:extLst>
      <p:ext uri="{BB962C8B-B14F-4D97-AF65-F5344CB8AC3E}">
        <p14:creationId xmlns:p14="http://schemas.microsoft.com/office/powerpoint/2010/main" val="314614857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with Image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8982" y="1538286"/>
            <a:ext cx="11220417" cy="4248169"/>
          </a:xfrm>
        </p:spPr>
        <p:txBody>
          <a:bodyPr anchor="t">
            <a:noAutofit/>
          </a:bodyPr>
          <a:lstStyle>
            <a:lvl1pPr algn="l">
              <a:defRPr sz="4800" b="0" cap="none" baseline="0">
                <a:solidFill>
                  <a:schemeClr val="accent2"/>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424282931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10" name="Rectangle 9"/>
          <p:cNvSpPr/>
          <p:nvPr userDrawn="1"/>
        </p:nvSpPr>
        <p:spPr>
          <a:xfrm>
            <a:off x="0" y="0"/>
            <a:ext cx="4128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2" name="Title 1"/>
          <p:cNvSpPr>
            <a:spLocks noGrp="1"/>
          </p:cNvSpPr>
          <p:nvPr>
            <p:ph type="ctrTitle"/>
          </p:nvPr>
        </p:nvSpPr>
        <p:spPr>
          <a:xfrm>
            <a:off x="500820" y="1685568"/>
            <a:ext cx="3696000" cy="2672126"/>
          </a:xfrm>
        </p:spPr>
        <p:txBody>
          <a:bodyPr/>
          <a:lstStyle>
            <a:lvl1pPr>
              <a:defRPr>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500820" y="4357694"/>
            <a:ext cx="3696000" cy="1048554"/>
          </a:xfrm>
        </p:spPr>
        <p:txBody>
          <a:bodyPr>
            <a:normAutofit/>
          </a:bodyPr>
          <a:lstStyle>
            <a:lvl1pPr marL="0" indent="0" algn="l">
              <a:lnSpc>
                <a:spcPct val="120000"/>
              </a:lnSpc>
              <a:spcBef>
                <a:spcPts val="0"/>
              </a:spcBef>
              <a:buNone/>
              <a:defRPr sz="1400" b="0">
                <a:solidFill>
                  <a:srgbClr val="57575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9"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pic>
        <p:nvPicPr>
          <p:cNvPr id="8" name="Picture 7" descr="DEL_PRI_RGB.gif"/>
          <p:cNvPicPr>
            <a:picLocks noChangeAspect="1"/>
          </p:cNvPicPr>
          <p:nvPr userDrawn="1"/>
        </p:nvPicPr>
        <p:blipFill>
          <a:blip r:embed="rId2" cstate="print"/>
          <a:stretch>
            <a:fillRect/>
          </a:stretch>
        </p:blipFill>
        <p:spPr>
          <a:xfrm>
            <a:off x="470505" y="399577"/>
            <a:ext cx="2294400" cy="322531"/>
          </a:xfrm>
          <a:prstGeom prst="rect">
            <a:avLst/>
          </a:prstGeom>
        </p:spPr>
      </p:pic>
    </p:spTree>
    <p:extLst>
      <p:ext uri="{BB962C8B-B14F-4D97-AF65-F5344CB8AC3E}">
        <p14:creationId xmlns:p14="http://schemas.microsoft.com/office/powerpoint/2010/main" val="54856610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with Image 2">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4128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2" name="Title 1"/>
          <p:cNvSpPr>
            <a:spLocks noGrp="1"/>
          </p:cNvSpPr>
          <p:nvPr>
            <p:ph type="title"/>
          </p:nvPr>
        </p:nvSpPr>
        <p:spPr>
          <a:xfrm>
            <a:off x="488983" y="1671637"/>
            <a:ext cx="3702005" cy="4248169"/>
          </a:xfrm>
        </p:spPr>
        <p:txBody>
          <a:bodyPr anchor="t">
            <a:noAutofit/>
          </a:bodyPr>
          <a:lstStyle>
            <a:lvl1pPr algn="l">
              <a:defRPr sz="3600" b="0" cap="none" baseline="0">
                <a:solidFill>
                  <a:schemeClr val="accent2"/>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421203724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12"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pic>
        <p:nvPicPr>
          <p:cNvPr id="4" name="Picture 3" descr="DEL_PRI_RGB.gif"/>
          <p:cNvPicPr>
            <a:picLocks noChangeAspect="1"/>
          </p:cNvPicPr>
          <p:nvPr userDrawn="1"/>
        </p:nvPicPr>
        <p:blipFill>
          <a:blip r:embed="rId2" cstate="print"/>
          <a:stretch>
            <a:fillRect/>
          </a:stretch>
        </p:blipFill>
        <p:spPr>
          <a:xfrm>
            <a:off x="439509" y="3844097"/>
            <a:ext cx="2294400" cy="322531"/>
          </a:xfrm>
          <a:prstGeom prst="rect">
            <a:avLst/>
          </a:prstGeom>
        </p:spPr>
      </p:pic>
    </p:spTree>
    <p:extLst>
      <p:ext uri="{BB962C8B-B14F-4D97-AF65-F5344CB8AC3E}">
        <p14:creationId xmlns:p14="http://schemas.microsoft.com/office/powerpoint/2010/main" val="92741502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graphicFrame>
        <p:nvGraphicFramePr>
          <p:cNvPr id="3" name="Rectangle 1" hidden="1"/>
          <p:cNvGraphicFramePr>
            <a:graphicFrameLocks/>
          </p:cNvGraphicFramePr>
          <p:nvPr>
            <p:custDataLst>
              <p:tags r:id="rId2"/>
            </p:custDataLst>
          </p:nvPr>
        </p:nvGraphicFramePr>
        <p:xfrm>
          <a:off x="0" y="0"/>
          <a:ext cx="194733" cy="158750"/>
        </p:xfrm>
        <a:graphic>
          <a:graphicData uri="http://schemas.openxmlformats.org/presentationml/2006/ole">
            <mc:AlternateContent xmlns:mc="http://schemas.openxmlformats.org/markup-compatibility/2006">
              <mc:Choice xmlns:v="urn:schemas-microsoft-com:vml" Requires="v">
                <p:oleObj spid="_x0000_s1082" name="think-cell Slide" r:id="rId5" imgW="0" imgH="0" progId="">
                  <p:embed/>
                </p:oleObj>
              </mc:Choice>
              <mc:Fallback>
                <p:oleObj name="think-cell Slide" r:id="rId5"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9473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sz="3000" b="0">
                <a:solidFill>
                  <a:srgbClr val="81BC00"/>
                </a:solidFill>
              </a:defRPr>
            </a:lvl1pPr>
          </a:lstStyle>
          <a:p>
            <a:r>
              <a:rPr lang="en-US" noProof="0" dirty="0" smtClean="0"/>
              <a:t>Click to edit Master title style</a:t>
            </a:r>
            <a:endParaRPr lang="en-US" noProof="0" dirty="0"/>
          </a:p>
        </p:txBody>
      </p:sp>
      <p:sp>
        <p:nvSpPr>
          <p:cNvPr id="8" name="Slide Number Placeholder 7"/>
          <p:cNvSpPr>
            <a:spLocks noGrp="1"/>
          </p:cNvSpPr>
          <p:nvPr>
            <p:ph type="sldNum" sz="quarter" idx="4"/>
          </p:nvPr>
        </p:nvSpPr>
        <p:spPr>
          <a:xfrm>
            <a:off x="10629328" y="6446520"/>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10" name="Footer Placeholder 4"/>
          <p:cNvSpPr>
            <a:spLocks noGrp="1"/>
          </p:cNvSpPr>
          <p:nvPr>
            <p:ph type="ftr" sz="quarter" idx="3"/>
          </p:nvPr>
        </p:nvSpPr>
        <p:spPr>
          <a:xfrm>
            <a:off x="493485" y="6446520"/>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1780837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smtClean="0"/>
              <a:t>Click to 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dirty="0"/>
              <a:t>Insert sponsorship mark here</a:t>
            </a:r>
            <a:endParaRPr lang="en-US" noProof="0" dirty="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smtClean="0"/>
              <a:t>Click to 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1596049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508000" y="1600200"/>
            <a:ext cx="11176000" cy="45720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2" hasCustomPrompt="1"/>
          </p:nvPr>
        </p:nvSpPr>
        <p:spPr>
          <a:xfrm>
            <a:off x="508000" y="1084945"/>
            <a:ext cx="11176000" cy="403485"/>
          </a:xfrm>
        </p:spPr>
        <p:txBody>
          <a:bodyPr/>
          <a:lstStyle>
            <a:lvl1pPr>
              <a:buNone/>
              <a:defRPr b="1">
                <a:solidFill>
                  <a:schemeClr val="bg2"/>
                </a:solidFill>
                <a:latin typeface="+mj-lt"/>
              </a:defRPr>
            </a:lvl1pPr>
            <a:lvl2pPr>
              <a:buNone/>
              <a:defRPr/>
            </a:lvl2pPr>
            <a:lvl3pPr>
              <a:buNone/>
              <a:defRPr/>
            </a:lvl3pPr>
            <a:lvl4pPr>
              <a:buNone/>
              <a:defRPr/>
            </a:lvl4pPr>
            <a:lvl5pPr>
              <a:buNone/>
              <a:defRPr/>
            </a:lvl5pPr>
          </a:lstStyle>
          <a:p>
            <a:pPr lvl="0"/>
            <a:r>
              <a:rPr lang="en-US" dirty="0" smtClean="0"/>
              <a:t>Click to add subtitle</a:t>
            </a:r>
            <a:endParaRPr lang="en-US" dirty="0"/>
          </a:p>
        </p:txBody>
      </p:sp>
    </p:spTree>
    <p:extLst>
      <p:ext uri="{BB962C8B-B14F-4D97-AF65-F5344CB8AC3E}">
        <p14:creationId xmlns:p14="http://schemas.microsoft.com/office/powerpoint/2010/main" val="109793504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465BC723-2F76-473E-9695-47475EF5DF40}" type="datetimeFigureOut">
              <a:rPr lang="en-US" smtClean="0"/>
              <a:t>3/16/2018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00C1A-2420-4D2D-8831-7E34811335B2}" type="slidenum">
              <a:rPr lang="en-US" smtClean="0"/>
              <a:t>‹#›</a:t>
            </a:fld>
            <a:endParaRPr lang="en-US"/>
          </a:p>
        </p:txBody>
      </p:sp>
    </p:spTree>
    <p:extLst>
      <p:ext uri="{BB962C8B-B14F-4D97-AF65-F5344CB8AC3E}">
        <p14:creationId xmlns:p14="http://schemas.microsoft.com/office/powerpoint/2010/main" val="2498287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3">
    <p:spTree>
      <p:nvGrpSpPr>
        <p:cNvPr id="1" name=""/>
        <p:cNvGrpSpPr/>
        <p:nvPr/>
      </p:nvGrpSpPr>
      <p:grpSpPr>
        <a:xfrm>
          <a:off x="0" y="0"/>
          <a:ext cx="0" cy="0"/>
          <a:chOff x="0" y="0"/>
          <a:chExt cx="0" cy="0"/>
        </a:xfrm>
      </p:grpSpPr>
      <p:sp>
        <p:nvSpPr>
          <p:cNvPr id="10" name="Rectangle 9"/>
          <p:cNvSpPr/>
          <p:nvPr userDrawn="1"/>
        </p:nvSpPr>
        <p:spPr>
          <a:xfrm>
            <a:off x="460829" y="0"/>
            <a:ext cx="7254433" cy="3143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2" name="Title 1"/>
          <p:cNvSpPr>
            <a:spLocks noGrp="1"/>
          </p:cNvSpPr>
          <p:nvPr>
            <p:ph type="ctrTitle"/>
          </p:nvPr>
        </p:nvSpPr>
        <p:spPr>
          <a:xfrm>
            <a:off x="829118" y="1093318"/>
            <a:ext cx="6505141" cy="1549865"/>
          </a:xfrm>
        </p:spPr>
        <p:txBody>
          <a:bodyPr/>
          <a:lstStyle>
            <a:lvl1pPr>
              <a:defRPr>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829118" y="2668126"/>
            <a:ext cx="6505141" cy="388186"/>
          </a:xfrm>
        </p:spPr>
        <p:txBody>
          <a:bodyPr>
            <a:normAutofit/>
          </a:bodyPr>
          <a:lstStyle>
            <a:lvl1pPr marL="0" indent="0" algn="l">
              <a:spcBef>
                <a:spcPts val="0"/>
              </a:spcBef>
              <a:buNone/>
              <a:defRPr sz="1600" b="0">
                <a:solidFill>
                  <a:srgbClr val="57575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8" name="Picture 7" descr="DEL_PRI_RGB.gif"/>
          <p:cNvPicPr>
            <a:picLocks noChangeAspect="1"/>
          </p:cNvPicPr>
          <p:nvPr userDrawn="1"/>
        </p:nvPicPr>
        <p:blipFill>
          <a:blip r:embed="rId2" cstate="print"/>
          <a:stretch>
            <a:fillRect/>
          </a:stretch>
        </p:blipFill>
        <p:spPr>
          <a:xfrm>
            <a:off x="772931" y="284522"/>
            <a:ext cx="2294400" cy="322531"/>
          </a:xfrm>
          <a:prstGeom prst="rect">
            <a:avLst/>
          </a:prstGeom>
        </p:spPr>
      </p:pic>
      <p:sp>
        <p:nvSpPr>
          <p:cNvPr id="14"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9"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418994787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93484" y="765175"/>
            <a:ext cx="11184000"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14"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20" name="Text Placeholder 19"/>
          <p:cNvSpPr>
            <a:spLocks noGrp="1"/>
          </p:cNvSpPr>
          <p:nvPr>
            <p:ph type="body" sz="quarter" idx="14"/>
          </p:nvPr>
        </p:nvSpPr>
        <p:spPr>
          <a:xfrm>
            <a:off x="494400" y="1810800"/>
            <a:ext cx="11184000" cy="453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253185204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face Layou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93484" y="295683"/>
            <a:ext cx="11184000" cy="990177"/>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20" name="Text Placeholder 19"/>
          <p:cNvSpPr>
            <a:spLocks noGrp="1"/>
          </p:cNvSpPr>
          <p:nvPr>
            <p:ph type="body" sz="quarter" idx="14"/>
          </p:nvPr>
        </p:nvSpPr>
        <p:spPr>
          <a:xfrm>
            <a:off x="494400" y="1357200"/>
            <a:ext cx="11184000" cy="5000758"/>
          </a:xfrm>
        </p:spPr>
        <p:txBody>
          <a:bodyPr/>
          <a:lstStyle>
            <a:lvl1pPr marL="0" indent="0" algn="l">
              <a:buNone/>
              <a:defRPr/>
            </a:lvl1pPr>
            <a:lvl2pPr marL="271463" indent="-271463">
              <a:buFont typeface="Arial" pitchFamily="34"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71436121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mp; Conten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9" name="Text Placeholder 8"/>
          <p:cNvSpPr>
            <a:spLocks noGrp="1"/>
          </p:cNvSpPr>
          <p:nvPr>
            <p:ph type="body" sz="quarter" idx="13"/>
          </p:nvPr>
        </p:nvSpPr>
        <p:spPr>
          <a:xfrm>
            <a:off x="493484" y="765175"/>
            <a:ext cx="11184000"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20" name="Text Placeholder 19"/>
          <p:cNvSpPr>
            <a:spLocks noGrp="1"/>
          </p:cNvSpPr>
          <p:nvPr>
            <p:ph type="body" sz="quarter" idx="14"/>
          </p:nvPr>
        </p:nvSpPr>
        <p:spPr>
          <a:xfrm>
            <a:off x="494400" y="1810800"/>
            <a:ext cx="5520000" cy="453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8" name="Chart Placeholder 7"/>
          <p:cNvSpPr>
            <a:spLocks noGrp="1"/>
          </p:cNvSpPr>
          <p:nvPr>
            <p:ph type="chart" sz="quarter" idx="15"/>
          </p:nvPr>
        </p:nvSpPr>
        <p:spPr>
          <a:xfrm>
            <a:off x="6191249" y="1810800"/>
            <a:ext cx="5520000" cy="4536000"/>
          </a:xfrm>
        </p:spPr>
        <p:txBody>
          <a:bodyPr/>
          <a:lstStyle/>
          <a:p>
            <a:r>
              <a:rPr lang="en-US" smtClean="0"/>
              <a:t>Click icon to add chart</a:t>
            </a:r>
            <a:endParaRPr lang="en-GB" dirty="0"/>
          </a:p>
        </p:txBody>
      </p:sp>
    </p:spTree>
    <p:extLst>
      <p:ext uri="{BB962C8B-B14F-4D97-AF65-F5344CB8AC3E}">
        <p14:creationId xmlns:p14="http://schemas.microsoft.com/office/powerpoint/2010/main" val="350569147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b="1"/>
            </a:lvl1pPr>
            <a:lvl2pPr marL="271463" indent="-271463">
              <a:buFont typeface="Arial" pitchFamily="34" charset="0"/>
              <a:buChar char="•"/>
              <a:tabLst/>
              <a:defRPr/>
            </a:lvl2pPr>
            <a:lvl3pPr marL="274638" indent="-274638">
              <a:buFont typeface="Arial" pitchFamily="34" charset="0"/>
              <a:buChar char="•"/>
              <a:defRPr i="1"/>
            </a:lvl3pPr>
            <a:lvl4pPr marL="534988" indent="-263525">
              <a:buFont typeface="Arial" pitchFamily="34" charset="0"/>
              <a:buChar char="−"/>
              <a:defRPr i="0"/>
            </a:lvl4pPr>
            <a:lvl5pPr marL="806450" indent="-271463">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493484" y="765175"/>
            <a:ext cx="11184000"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329156710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for Background Image">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3" name="Content Placeholder 2"/>
          <p:cNvSpPr>
            <a:spLocks noGrp="1"/>
          </p:cNvSpPr>
          <p:nvPr>
            <p:ph idx="1"/>
          </p:nvPr>
        </p:nvSpPr>
        <p:spPr>
          <a:xfrm>
            <a:off x="493485" y="1809101"/>
            <a:ext cx="5412015" cy="4536504"/>
          </a:xfrm>
        </p:spPr>
        <p:txBody>
          <a:bodyPr/>
          <a:lstStyle>
            <a:lvl1pPr marL="0" indent="0">
              <a:buNone/>
              <a:defRPr b="0"/>
            </a:lvl1pPr>
            <a:lvl2pPr marL="266700" indent="-266700">
              <a:buFont typeface="Arial" pitchFamily="34" charset="0"/>
              <a:buChar char="•"/>
              <a:tabLst/>
              <a:defRPr/>
            </a:lvl2pPr>
            <a:lvl3pPr marL="447675" indent="-180975">
              <a:buFont typeface="Calibri" pitchFamily="34" charset="0"/>
              <a:buChar char="–"/>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93485" y="295683"/>
            <a:ext cx="5412015"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493485" y="765175"/>
            <a:ext cx="5412015"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Tree>
    <p:extLst>
      <p:ext uri="{BB962C8B-B14F-4D97-AF65-F5344CB8AC3E}">
        <p14:creationId xmlns:p14="http://schemas.microsoft.com/office/powerpoint/2010/main" val="14426627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x and Background Image">
    <p:spTree>
      <p:nvGrpSpPr>
        <p:cNvPr id="1" name=""/>
        <p:cNvGrpSpPr/>
        <p:nvPr/>
      </p:nvGrpSpPr>
      <p:grpSpPr>
        <a:xfrm>
          <a:off x="0" y="0"/>
          <a:ext cx="0" cy="0"/>
          <a:chOff x="0" y="0"/>
          <a:chExt cx="0" cy="0"/>
        </a:xfrm>
      </p:grpSpPr>
      <p:sp>
        <p:nvSpPr>
          <p:cNvPr id="8" name="Rectangle 7"/>
          <p:cNvSpPr/>
          <p:nvPr userDrawn="1"/>
        </p:nvSpPr>
        <p:spPr>
          <a:xfrm>
            <a:off x="520660" y="642918"/>
            <a:ext cx="6585600" cy="5286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3" name="Content Placeholder 2"/>
          <p:cNvSpPr>
            <a:spLocks noGrp="1"/>
          </p:cNvSpPr>
          <p:nvPr>
            <p:ph idx="1"/>
          </p:nvPr>
        </p:nvSpPr>
        <p:spPr>
          <a:xfrm>
            <a:off x="755614" y="1724013"/>
            <a:ext cx="6159543" cy="4276755"/>
          </a:xfrm>
        </p:spPr>
        <p:txBody>
          <a:bodyPr/>
          <a:lstStyle>
            <a:lvl1pPr marL="0" indent="0">
              <a:buNone/>
              <a:defRPr b="0"/>
            </a:lvl1pPr>
            <a:lvl2pPr marL="266700" indent="-266700">
              <a:buFont typeface="Arial" pitchFamily="34" charset="0"/>
              <a:buChar char="•"/>
              <a:tabLst/>
              <a:defRPr/>
            </a:lvl2pPr>
            <a:lvl3pPr marL="447675" indent="-180975">
              <a:buFont typeface="Calibri" pitchFamily="34" charset="0"/>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Title Placeholder 1"/>
          <p:cNvSpPr>
            <a:spLocks noGrp="1"/>
          </p:cNvSpPr>
          <p:nvPr>
            <p:ph type="title"/>
          </p:nvPr>
        </p:nvSpPr>
        <p:spPr>
          <a:xfrm>
            <a:off x="641313" y="305209"/>
            <a:ext cx="6464344" cy="347235"/>
          </a:xfrm>
          <a:prstGeom prst="rect">
            <a:avLst/>
          </a:prstGeom>
        </p:spPr>
        <p:txBody>
          <a:bodyPr vert="horz" lIns="0" tIns="0" rIns="0" bIns="0" rtlCol="0" anchor="ctr" anchorCtr="0">
            <a:normAutofit/>
          </a:bodyPr>
          <a:lstStyle>
            <a:lvl1pPr>
              <a:defRPr sz="1400" b="0">
                <a:solidFill>
                  <a:schemeClr val="tx1"/>
                </a:solidFill>
              </a:defRPr>
            </a:lvl1pPr>
          </a:lstStyle>
          <a:p>
            <a:r>
              <a:rPr lang="en-US" smtClean="0"/>
              <a:t>Click to edit Master title style</a:t>
            </a:r>
            <a:endParaRPr lang="en-GB" dirty="0"/>
          </a:p>
        </p:txBody>
      </p:sp>
      <p:sp>
        <p:nvSpPr>
          <p:cNvPr id="17" name="Text Placeholder 8"/>
          <p:cNvSpPr>
            <a:spLocks noGrp="1"/>
          </p:cNvSpPr>
          <p:nvPr>
            <p:ph type="body" sz="quarter" idx="13"/>
          </p:nvPr>
        </p:nvSpPr>
        <p:spPr>
          <a:xfrm>
            <a:off x="755613" y="722451"/>
            <a:ext cx="6159888" cy="1012006"/>
          </a:xfrm>
        </p:spPr>
        <p:txBody>
          <a:bodyPr anchor="ctr" anchorCtr="0">
            <a:normAutofit/>
          </a:bodyPr>
          <a:lstStyle>
            <a:lvl1pPr marL="0" indent="0">
              <a:buNone/>
              <a:defRPr sz="3000" b="0">
                <a:solidFill>
                  <a:schemeClr val="accent3"/>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solidFill>
                  <a:prstClr val="white"/>
                </a:solidFill>
              </a:rPr>
              <a:pPr/>
              <a:t>‹#›</a:t>
            </a:fld>
            <a:endParaRPr lang="en-GB" dirty="0">
              <a:solidFill>
                <a:prstClr val="white"/>
              </a:solidFill>
            </a:endParaRPr>
          </a:p>
        </p:txBody>
      </p:sp>
      <p:sp>
        <p:nvSpPr>
          <p:cNvPr id="7"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chemeClr val="bg1"/>
                </a:solidFill>
              </a:defRPr>
            </a:lvl1pPr>
          </a:lstStyle>
          <a:p>
            <a:r>
              <a:rPr lang="en-GB" smtClean="0">
                <a:solidFill>
                  <a:prstClr val="white"/>
                </a:solidFill>
              </a:rPr>
              <a:t>Member Firms and DTTL: Insert appropriate copyright (Go Header &amp; Footer to edit this text)</a:t>
            </a:r>
            <a:endParaRPr lang="en-GB" dirty="0">
              <a:solidFill>
                <a:prstClr val="white"/>
              </a:solidFill>
            </a:endParaRPr>
          </a:p>
        </p:txBody>
      </p:sp>
      <p:sp>
        <p:nvSpPr>
          <p:cNvPr id="10" name="Rectangle 9"/>
          <p:cNvSpPr/>
          <p:nvPr userDrawn="1"/>
        </p:nvSpPr>
        <p:spPr>
          <a:xfrm>
            <a:off x="520661" y="304778"/>
            <a:ext cx="6584996" cy="34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Tree>
    <p:extLst>
      <p:ext uri="{BB962C8B-B14F-4D97-AF65-F5344CB8AC3E}">
        <p14:creationId xmlns:p14="http://schemas.microsoft.com/office/powerpoint/2010/main" val="49511065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484" y="295684"/>
            <a:ext cx="11184000" cy="1516183"/>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93484" y="1809101"/>
            <a:ext cx="11184000" cy="4536504"/>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493485" y="6407835"/>
            <a:ext cx="10079297" cy="252000"/>
          </a:xfrm>
          <a:prstGeom prst="rect">
            <a:avLst/>
          </a:prstGeom>
        </p:spPr>
        <p:txBody>
          <a:bodyPr vert="horz" lIns="0" tIns="0" rIns="0" bIns="0" rtlCol="0" anchor="ctr" anchorCtr="0"/>
          <a:lstStyle>
            <a:lvl1pPr algn="l">
              <a:defRPr sz="800" b="0">
                <a:solidFill>
                  <a:srgbClr val="8C8C8C"/>
                </a:solidFill>
              </a:defRPr>
            </a:lvl1pPr>
          </a:lstStyle>
          <a:p>
            <a:r>
              <a:rPr lang="en-GB" smtClean="0"/>
              <a:t>Member Firms and DTTL: Insert appropriate copyright (Go Header &amp; Footer to edit this text)</a:t>
            </a:r>
            <a:endParaRPr lang="en-GB" dirty="0"/>
          </a:p>
        </p:txBody>
      </p:sp>
      <p:sp>
        <p:nvSpPr>
          <p:cNvPr id="8"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extLst>
      <p:ext uri="{BB962C8B-B14F-4D97-AF65-F5344CB8AC3E}">
        <p14:creationId xmlns:p14="http://schemas.microsoft.com/office/powerpoint/2010/main" val="21668305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727" r:id="rId24"/>
    <p:sldLayoutId id="2147483728" r:id="rId25"/>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3000" kern="1200">
          <a:solidFill>
            <a:schemeClr val="accent2"/>
          </a:solidFill>
          <a:latin typeface="+mj-lt"/>
          <a:ea typeface="+mj-ea"/>
          <a:cs typeface="+mj-cs"/>
        </a:defRPr>
      </a:lvl1pPr>
    </p:titleStyle>
    <p:bodyStyle>
      <a:lvl1pPr marL="274638" indent="-274638" algn="l" defTabSz="914400" rtl="0" eaLnBrk="1" latinLnBrk="0" hangingPunct="1">
        <a:spcBef>
          <a:spcPts val="1200"/>
        </a:spcBef>
        <a:buFont typeface="Arial" pitchFamily="34" charset="0"/>
        <a:buChar char="•"/>
        <a:defRPr sz="1800" b="0" kern="1200">
          <a:solidFill>
            <a:schemeClr val="tx2"/>
          </a:solidFill>
          <a:latin typeface="+mn-lt"/>
          <a:ea typeface="+mn-ea"/>
          <a:cs typeface="+mn-cs"/>
        </a:defRPr>
      </a:lvl1pPr>
      <a:lvl2pPr marL="441325" indent="-166688"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441325" indent="-166688"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3pPr>
      <a:lvl4pPr marL="447675" indent="-180975"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441325" indent="-166688"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ialin.deloitte.com/" TargetMode="External"/><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hyperlink" Target="http://www.deloitte.com/about" TargetMode="External"/><Relationship Id="rId2" Type="http://schemas.openxmlformats.org/officeDocument/2006/relationships/image" Target="../media/image9.png"/><Relationship Id="rId1" Type="http://schemas.openxmlformats.org/officeDocument/2006/relationships/slideLayout" Target="../slideLayouts/slideLayout23.xml"/><Relationship Id="rId4" Type="http://schemas.openxmlformats.org/officeDocument/2006/relationships/hyperlink" Target="http://www.deloitte.com/us/abou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a:t>
            </a:fld>
            <a:endParaRPr lang="en-US" dirty="0"/>
          </a:p>
        </p:txBody>
      </p:sp>
      <p:sp>
        <p:nvSpPr>
          <p:cNvPr id="7" name="Slide Number Placeholder 4"/>
          <p:cNvSpPr txBox="1">
            <a:spLocks/>
          </p:cNvSpPr>
          <p:nvPr/>
        </p:nvSpPr>
        <p:spPr bwMode="white">
          <a:xfrm>
            <a:off x="10225296" y="65503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p>
            <a:pPr algn="ctr" eaLnBrk="0" fontAlgn="base" hangingPunct="0">
              <a:spcBef>
                <a:spcPct val="0"/>
              </a:spcBef>
              <a:spcAft>
                <a:spcPct val="0"/>
              </a:spcAft>
              <a:defRPr/>
            </a:pPr>
            <a:fld id="{446C9BED-6FD4-4BA4-B6B0-4A26058AC9EF}" type="slidenum">
              <a:rPr lang="en-US" sz="1000" b="1">
                <a:solidFill>
                  <a:schemeClr val="bg1"/>
                </a:solidFill>
                <a:latin typeface="Calibri" pitchFamily="34" charset="0"/>
                <a:cs typeface="Calibri" pitchFamily="34" charset="0"/>
              </a:rPr>
              <a:pPr algn="ctr" eaLnBrk="0" fontAlgn="base" hangingPunct="0">
                <a:spcBef>
                  <a:spcPct val="0"/>
                </a:spcBef>
                <a:spcAft>
                  <a:spcPct val="0"/>
                </a:spcAft>
                <a:defRPr/>
              </a:pPr>
              <a:t>1</a:t>
            </a:fld>
            <a:endParaRPr lang="en-US" sz="1000" b="1" dirty="0">
              <a:solidFill>
                <a:schemeClr val="bg1"/>
              </a:solidFill>
              <a:latin typeface="Calibri" pitchFamily="34" charset="0"/>
              <a:cs typeface="Calibri" pitchFamily="34" charset="0"/>
            </a:endParaRPr>
          </a:p>
        </p:txBody>
      </p:sp>
      <p:sp>
        <p:nvSpPr>
          <p:cNvPr id="8" name="Rectangle 7"/>
          <p:cNvSpPr/>
          <p:nvPr/>
        </p:nvSpPr>
        <p:spPr bwMode="auto">
          <a:xfrm>
            <a:off x="1747640" y="1050038"/>
            <a:ext cx="8519904" cy="103849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3200" dirty="0" smtClean="0">
                <a:solidFill>
                  <a:schemeClr val="bg1"/>
                </a:solidFill>
                <a:sym typeface="Arial" pitchFamily="34" charset="0"/>
              </a:rPr>
              <a:t>Payroll Interface Training</a:t>
            </a:r>
            <a:endParaRPr lang="en-US" sz="3200" dirty="0">
              <a:solidFill>
                <a:schemeClr val="bg1"/>
              </a:solidFill>
            </a:endParaRPr>
          </a:p>
        </p:txBody>
      </p:sp>
      <p:sp>
        <p:nvSpPr>
          <p:cNvPr id="4" name="TextBox 3"/>
          <p:cNvSpPr txBox="1"/>
          <p:nvPr/>
        </p:nvSpPr>
        <p:spPr>
          <a:xfrm>
            <a:off x="1747640" y="2565122"/>
            <a:ext cx="8435407" cy="2585323"/>
          </a:xfrm>
          <a:prstGeom prst="rect">
            <a:avLst/>
          </a:prstGeom>
          <a:noFill/>
        </p:spPr>
        <p:txBody>
          <a:bodyPr wrap="square" rtlCol="0">
            <a:spAutoFit/>
          </a:bodyPr>
          <a:lstStyle/>
          <a:p>
            <a:r>
              <a:rPr lang="en-US" dirty="0"/>
              <a:t>Conference ID: 3 357 828 </a:t>
            </a:r>
            <a:r>
              <a:rPr lang="en-US" dirty="0" smtClean="0"/>
              <a:t>830</a:t>
            </a:r>
          </a:p>
          <a:p>
            <a:endParaRPr lang="en-US" dirty="0"/>
          </a:p>
          <a:p>
            <a:r>
              <a:rPr lang="en-US" dirty="0" smtClean="0"/>
              <a:t>US </a:t>
            </a:r>
            <a:r>
              <a:rPr lang="en-US" dirty="0"/>
              <a:t>&amp; Any Country - Toll Call: +</a:t>
            </a:r>
            <a:r>
              <a:rPr lang="en-US" dirty="0" smtClean="0"/>
              <a:t>1-615-882-6682</a:t>
            </a:r>
          </a:p>
          <a:p>
            <a:r>
              <a:rPr lang="en-US" dirty="0" smtClean="0"/>
              <a:t>US </a:t>
            </a:r>
            <a:r>
              <a:rPr lang="en-US" dirty="0"/>
              <a:t>&amp; Canada - Toll-free: +</a:t>
            </a:r>
            <a:r>
              <a:rPr lang="en-US" dirty="0" smtClean="0"/>
              <a:t>1-844-882-6682</a:t>
            </a:r>
          </a:p>
          <a:p>
            <a:endParaRPr lang="en-US" dirty="0"/>
          </a:p>
          <a:p>
            <a:r>
              <a:rPr lang="en-US" dirty="0" smtClean="0"/>
              <a:t>Other </a:t>
            </a:r>
            <a:r>
              <a:rPr lang="en-US" dirty="0"/>
              <a:t>local &amp; International </a:t>
            </a:r>
            <a:r>
              <a:rPr lang="en-US" dirty="0" smtClean="0"/>
              <a:t>Numbers </a:t>
            </a:r>
            <a:r>
              <a:rPr lang="en-US" u="sng" dirty="0" smtClean="0">
                <a:hlinkClick r:id="rId3"/>
              </a:rPr>
              <a:t>https</a:t>
            </a:r>
            <a:r>
              <a:rPr lang="en-US" u="sng" dirty="0">
                <a:hlinkClick r:id="rId3"/>
              </a:rPr>
              <a:t>://dialin.deloitte.com</a:t>
            </a:r>
            <a:r>
              <a:rPr lang="en-US" u="sng" dirty="0" smtClean="0">
                <a:hlinkClick r:id="rId3"/>
              </a:rPr>
              <a:t>/</a:t>
            </a:r>
            <a:endParaRPr lang="en-US" u="sng" dirty="0" smtClean="0"/>
          </a:p>
          <a:p>
            <a:endParaRPr lang="en-US" u="sng" dirty="0"/>
          </a:p>
          <a:p>
            <a:endParaRPr lang="en-US" u="sng" dirty="0" smtClean="0"/>
          </a:p>
          <a:p>
            <a:r>
              <a:rPr lang="en-US" dirty="0" smtClean="0"/>
              <a:t>Host:  Dan Fieldhouse  -  dfieldhouse@deloitte.com</a:t>
            </a:r>
            <a:endParaRPr lang="en-US" dirty="0"/>
          </a:p>
        </p:txBody>
      </p:sp>
    </p:spTree>
    <p:extLst>
      <p:ext uri="{BB962C8B-B14F-4D97-AF65-F5344CB8AC3E}">
        <p14:creationId xmlns:p14="http://schemas.microsoft.com/office/powerpoint/2010/main" val="3889679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PECI Ad-Hoc Integration Runs</a:t>
            </a:r>
            <a:endParaRPr lang="en-US" sz="2400" dirty="0">
              <a:solidFill>
                <a:srgbClr val="FFFFFF"/>
              </a:solidFill>
            </a:endParaRPr>
          </a:p>
        </p:txBody>
      </p:sp>
      <p:sp>
        <p:nvSpPr>
          <p:cNvPr id="2" name="TextBox 1"/>
          <p:cNvSpPr txBox="1"/>
          <p:nvPr/>
        </p:nvSpPr>
        <p:spPr>
          <a:xfrm>
            <a:off x="1977737" y="1291876"/>
            <a:ext cx="8305800" cy="1169551"/>
          </a:xfrm>
          <a:prstGeom prst="rect">
            <a:avLst/>
          </a:prstGeom>
          <a:noFill/>
        </p:spPr>
        <p:txBody>
          <a:bodyPr wrap="square" rtlCol="0">
            <a:spAutoFit/>
          </a:bodyPr>
          <a:lstStyle/>
          <a:p>
            <a:r>
              <a:rPr lang="en-US" sz="1400" dirty="0"/>
              <a:t>Leave the Primary Run box blank to run the integration as ad-hoc. The Change Detection, Last Successful Run Date, and Pay Group Members launch parameters will be applied.</a:t>
            </a:r>
          </a:p>
          <a:p>
            <a:r>
              <a:rPr lang="en-US" sz="1400" dirty="0"/>
              <a:t>The Pay Period Calculation Status will not be updated and the Last Successful Run Date will not be saved for the Pay Groups defined.</a:t>
            </a:r>
          </a:p>
          <a:p>
            <a:endParaRPr lang="en-US" sz="1400" dirty="0"/>
          </a:p>
        </p:txBody>
      </p:sp>
      <p:pic>
        <p:nvPicPr>
          <p:cNvPr id="4" name="Picture 3"/>
          <p:cNvPicPr>
            <a:picLocks noChangeAspect="1"/>
          </p:cNvPicPr>
          <p:nvPr/>
        </p:nvPicPr>
        <p:blipFill>
          <a:blip r:embed="rId3"/>
          <a:stretch>
            <a:fillRect/>
          </a:stretch>
        </p:blipFill>
        <p:spPr>
          <a:xfrm>
            <a:off x="2244922" y="2461427"/>
            <a:ext cx="7771428" cy="847619"/>
          </a:xfrm>
          <a:prstGeom prst="rect">
            <a:avLst/>
          </a:prstGeom>
        </p:spPr>
      </p:pic>
    </p:spTree>
    <p:extLst>
      <p:ext uri="{BB962C8B-B14F-4D97-AF65-F5344CB8AC3E}">
        <p14:creationId xmlns:p14="http://schemas.microsoft.com/office/powerpoint/2010/main" val="2686304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PECI XML Output Structure</a:t>
            </a:r>
            <a:endParaRPr lang="en-US" sz="2400" dirty="0">
              <a:solidFill>
                <a:srgbClr val="FFFFFF"/>
              </a:solidFill>
            </a:endParaRPr>
          </a:p>
        </p:txBody>
      </p:sp>
      <p:sp>
        <p:nvSpPr>
          <p:cNvPr id="2" name="TextBox 1"/>
          <p:cNvSpPr txBox="1"/>
          <p:nvPr/>
        </p:nvSpPr>
        <p:spPr>
          <a:xfrm>
            <a:off x="1977736" y="1496157"/>
            <a:ext cx="8305800" cy="2523768"/>
          </a:xfrm>
          <a:prstGeom prst="rect">
            <a:avLst/>
          </a:prstGeom>
          <a:noFill/>
        </p:spPr>
        <p:txBody>
          <a:bodyPr wrap="square" rtlCol="0">
            <a:spAutoFit/>
          </a:bodyPr>
          <a:lstStyle/>
          <a:p>
            <a:pPr marL="285750" lvl="0" indent="-285750">
              <a:buFont typeface="Arial" panose="020B0604020202020204" pitchFamily="34" charset="0"/>
              <a:buChar char="•"/>
            </a:pPr>
            <a:r>
              <a:rPr lang="en-US" dirty="0"/>
              <a:t>Worker</a:t>
            </a:r>
            <a:endParaRPr lang="en-US" sz="2400" dirty="0"/>
          </a:p>
          <a:p>
            <a:pPr marL="742950" lvl="1" indent="-285750">
              <a:buFont typeface="Courier New" panose="02070309020205020404" pitchFamily="49" charset="0"/>
              <a:buChar char="o"/>
            </a:pPr>
            <a:r>
              <a:rPr lang="en-US" dirty="0"/>
              <a:t>Worker Summary</a:t>
            </a:r>
            <a:endParaRPr lang="en-US" sz="2400" dirty="0"/>
          </a:p>
          <a:p>
            <a:pPr marL="742950" lvl="1" indent="-285750">
              <a:buFont typeface="Courier New" panose="02070309020205020404" pitchFamily="49" charset="0"/>
              <a:buChar char="o"/>
            </a:pPr>
            <a:r>
              <a:rPr lang="en-US" dirty="0"/>
              <a:t>Effective Change Sequence</a:t>
            </a:r>
            <a:endParaRPr lang="en-US" sz="2400" dirty="0"/>
          </a:p>
          <a:p>
            <a:pPr marL="1200150" lvl="2" indent="-285750">
              <a:buFont typeface="Wingdings" panose="05000000000000000000" pitchFamily="2" charset="2"/>
              <a:buChar char="Ø"/>
            </a:pPr>
            <a:r>
              <a:rPr lang="en-US" dirty="0"/>
              <a:t>Derived Event Code</a:t>
            </a:r>
            <a:endParaRPr lang="en-US" sz="2400" dirty="0"/>
          </a:p>
          <a:p>
            <a:pPr marL="1200150" lvl="2" indent="-285750">
              <a:buFont typeface="Wingdings" panose="05000000000000000000" pitchFamily="2" charset="2"/>
              <a:buChar char="Ø"/>
            </a:pPr>
            <a:r>
              <a:rPr lang="en-US" dirty="0"/>
              <a:t>Effective Moment</a:t>
            </a:r>
            <a:endParaRPr lang="en-US" sz="2400" dirty="0"/>
          </a:p>
          <a:p>
            <a:pPr marL="1200150" lvl="2" indent="-285750">
              <a:buFont typeface="Wingdings" panose="05000000000000000000" pitchFamily="2" charset="2"/>
              <a:buChar char="Ø"/>
            </a:pPr>
            <a:r>
              <a:rPr lang="en-US" dirty="0"/>
              <a:t>Entry Moment</a:t>
            </a:r>
            <a:endParaRPr lang="en-US" sz="2400" dirty="0"/>
          </a:p>
          <a:p>
            <a:pPr marL="1200150" lvl="2" indent="-285750">
              <a:buFont typeface="Wingdings" panose="05000000000000000000" pitchFamily="2" charset="2"/>
              <a:buChar char="Ø"/>
            </a:pPr>
            <a:r>
              <a:rPr lang="en-US" dirty="0"/>
              <a:t>Impacted Data Sections</a:t>
            </a:r>
            <a:endParaRPr lang="en-US" sz="2400" dirty="0"/>
          </a:p>
          <a:p>
            <a:r>
              <a:rPr lang="en-US" dirty="0"/>
              <a:t> </a:t>
            </a:r>
            <a:endParaRPr lang="en-US" sz="1200" dirty="0"/>
          </a:p>
          <a:p>
            <a:endParaRPr lang="en-US" sz="1400" dirty="0"/>
          </a:p>
        </p:txBody>
      </p:sp>
    </p:spTree>
    <p:extLst>
      <p:ext uri="{BB962C8B-B14F-4D97-AF65-F5344CB8AC3E}">
        <p14:creationId xmlns:p14="http://schemas.microsoft.com/office/powerpoint/2010/main" val="1420780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PECI XML Output Change Flags</a:t>
            </a:r>
            <a:endParaRPr lang="en-US" sz="2400" dirty="0">
              <a:solidFill>
                <a:srgbClr val="FFFFFF"/>
              </a:solidFill>
            </a:endParaRPr>
          </a:p>
        </p:txBody>
      </p:sp>
      <p:pic>
        <p:nvPicPr>
          <p:cNvPr id="3" name="Picture 2"/>
          <p:cNvPicPr>
            <a:picLocks noChangeAspect="1"/>
          </p:cNvPicPr>
          <p:nvPr/>
        </p:nvPicPr>
        <p:blipFill>
          <a:blip r:embed="rId3"/>
          <a:stretch>
            <a:fillRect/>
          </a:stretch>
        </p:blipFill>
        <p:spPr>
          <a:xfrm>
            <a:off x="1670486" y="1502116"/>
            <a:ext cx="9142857" cy="4923809"/>
          </a:xfrm>
          <a:prstGeom prst="rect">
            <a:avLst/>
          </a:prstGeom>
        </p:spPr>
      </p:pic>
    </p:spTree>
    <p:extLst>
      <p:ext uri="{BB962C8B-B14F-4D97-AF65-F5344CB8AC3E}">
        <p14:creationId xmlns:p14="http://schemas.microsoft.com/office/powerpoint/2010/main" val="2497243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PECI Changes Output</a:t>
            </a:r>
            <a:endParaRPr lang="en-US" sz="2400" dirty="0">
              <a:solidFill>
                <a:srgbClr val="FFFFFF"/>
              </a:solidFill>
            </a:endParaRPr>
          </a:p>
        </p:txBody>
      </p:sp>
      <p:sp>
        <p:nvSpPr>
          <p:cNvPr id="2" name="TextBox 1"/>
          <p:cNvSpPr txBox="1"/>
          <p:nvPr/>
        </p:nvSpPr>
        <p:spPr>
          <a:xfrm>
            <a:off x="1977736" y="1192184"/>
            <a:ext cx="8305801" cy="2339102"/>
          </a:xfrm>
          <a:prstGeom prst="rect">
            <a:avLst/>
          </a:prstGeom>
          <a:noFill/>
        </p:spPr>
        <p:txBody>
          <a:bodyPr wrap="square" rtlCol="0">
            <a:spAutoFit/>
          </a:bodyPr>
          <a:lstStyle/>
          <a:p>
            <a:r>
              <a:rPr lang="en-US" sz="1600" dirty="0"/>
              <a:t>While the change detection method is the same for PI and PECI, the changes reported in the output differ. For PECI, all staffing events and data changes are returned, rather than just the most recent. PI captures one staffing event per worker while PECI captures multiple events per worker and reports the changes in sequence along with an Event Code</a:t>
            </a:r>
            <a:r>
              <a:rPr lang="en-US" sz="1600" dirty="0" smtClean="0"/>
              <a:t>.</a:t>
            </a:r>
          </a:p>
          <a:p>
            <a:endParaRPr lang="en-US" sz="1600" dirty="0" smtClean="0"/>
          </a:p>
          <a:p>
            <a:r>
              <a:rPr lang="en-US" sz="1600" dirty="0" smtClean="0"/>
              <a:t>Full </a:t>
            </a:r>
            <a:r>
              <a:rPr lang="en-US" sz="1600" dirty="0"/>
              <a:t>Snapshots do not return the Effective Stack. Data effective as of the last day of the defined pay period will be output for each worker.</a:t>
            </a:r>
          </a:p>
          <a:p>
            <a:endParaRPr lang="en-US" dirty="0"/>
          </a:p>
        </p:txBody>
      </p:sp>
      <p:pic>
        <p:nvPicPr>
          <p:cNvPr id="4" name="Picture 3"/>
          <p:cNvPicPr>
            <a:picLocks noChangeAspect="1"/>
          </p:cNvPicPr>
          <p:nvPr/>
        </p:nvPicPr>
        <p:blipFill>
          <a:blip r:embed="rId3"/>
          <a:stretch>
            <a:fillRect/>
          </a:stretch>
        </p:blipFill>
        <p:spPr>
          <a:xfrm>
            <a:off x="3307404" y="3271142"/>
            <a:ext cx="5030601" cy="3460398"/>
          </a:xfrm>
          <a:prstGeom prst="rect">
            <a:avLst/>
          </a:prstGeom>
        </p:spPr>
      </p:pic>
    </p:spTree>
    <p:extLst>
      <p:ext uri="{BB962C8B-B14F-4D97-AF65-F5344CB8AC3E}">
        <p14:creationId xmlns:p14="http://schemas.microsoft.com/office/powerpoint/2010/main" val="3965423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PECI Events Tracked</a:t>
            </a:r>
            <a:endParaRPr lang="en-US" sz="2400" dirty="0">
              <a:solidFill>
                <a:srgbClr val="FFFFF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43878599"/>
              </p:ext>
            </p:extLst>
          </p:nvPr>
        </p:nvGraphicFramePr>
        <p:xfrm>
          <a:off x="1049495" y="1428107"/>
          <a:ext cx="9893029" cy="4617342"/>
        </p:xfrm>
        <a:graphic>
          <a:graphicData uri="http://schemas.openxmlformats.org/drawingml/2006/table">
            <a:tbl>
              <a:tblPr/>
              <a:tblGrid>
                <a:gridCol w="1720743"/>
                <a:gridCol w="4253542"/>
                <a:gridCol w="1171318"/>
                <a:gridCol w="2747426"/>
              </a:tblGrid>
              <a:tr h="41810">
                <a:tc>
                  <a:txBody>
                    <a:bodyPr/>
                    <a:lstStyle/>
                    <a:p>
                      <a:pPr algn="ctr" fontAlgn="ctr"/>
                      <a:r>
                        <a:rPr lang="en-US" sz="1200" b="1" i="0" u="none" strike="noStrike" dirty="0">
                          <a:solidFill>
                            <a:srgbClr val="FFFFFF"/>
                          </a:solidFill>
                          <a:effectLst/>
                          <a:latin typeface="Arial" panose="020B0604020202020204" pitchFamily="34" charset="0"/>
                        </a:rPr>
                        <a:t>Staffing Event Code</a:t>
                      </a: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2F75B5"/>
                    </a:solidFill>
                  </a:tcPr>
                </a:tc>
                <a:tc>
                  <a:txBody>
                    <a:bodyPr/>
                    <a:lstStyle/>
                    <a:p>
                      <a:pPr algn="ctr" fontAlgn="ctr"/>
                      <a:r>
                        <a:rPr lang="en-US" sz="1200" b="1" i="0" u="none" strike="noStrike" dirty="0">
                          <a:solidFill>
                            <a:srgbClr val="FFFFFF"/>
                          </a:solidFill>
                          <a:effectLst/>
                          <a:latin typeface="Arial" panose="020B0604020202020204" pitchFamily="34" charset="0"/>
                        </a:rPr>
                        <a:t>Definition</a:t>
                      </a: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2F75B5"/>
                    </a:solidFill>
                  </a:tcPr>
                </a:tc>
                <a:tc>
                  <a:txBody>
                    <a:bodyPr/>
                    <a:lstStyle/>
                    <a:p>
                      <a:pPr algn="ctr" fontAlgn="ctr"/>
                      <a:r>
                        <a:rPr lang="en-US" sz="1200" b="1" i="0" u="none" strike="noStrike" dirty="0">
                          <a:solidFill>
                            <a:srgbClr val="FFFFFF"/>
                          </a:solidFill>
                          <a:effectLst/>
                          <a:latin typeface="Arial" panose="020B0604020202020204" pitchFamily="34" charset="0"/>
                        </a:rPr>
                        <a:t>Status Event Date</a:t>
                      </a: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2F75B5"/>
                    </a:solidFill>
                  </a:tcPr>
                </a:tc>
                <a:tc>
                  <a:txBody>
                    <a:bodyPr/>
                    <a:lstStyle/>
                    <a:p>
                      <a:pPr algn="ctr" fontAlgn="ctr"/>
                      <a:r>
                        <a:rPr lang="en-US" sz="1200" b="1" i="0" u="none" strike="noStrike" dirty="0">
                          <a:solidFill>
                            <a:srgbClr val="FFFFFF"/>
                          </a:solidFill>
                          <a:effectLst/>
                          <a:latin typeface="Arial" panose="020B0604020202020204" pitchFamily="34" charset="0"/>
                        </a:rPr>
                        <a:t>Data Included</a:t>
                      </a: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2F75B5"/>
                    </a:solidFill>
                  </a:tcPr>
                </a:tc>
              </a:tr>
              <a:tr h="698378">
                <a:tc>
                  <a:txBody>
                    <a:bodyPr/>
                    <a:lstStyle/>
                    <a:p>
                      <a:pPr algn="ctr" fontAlgn="t"/>
                      <a:r>
                        <a:rPr lang="en-US" sz="1200" b="0" i="0" u="none" strike="noStrike" dirty="0">
                          <a:solidFill>
                            <a:srgbClr val="565D61"/>
                          </a:solidFill>
                          <a:effectLst/>
                          <a:latin typeface="+mn-lt"/>
                        </a:rPr>
                        <a:t>CONT-LOA</a:t>
                      </a: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dirty="0">
                          <a:solidFill>
                            <a:srgbClr val="565D61"/>
                          </a:solidFill>
                          <a:effectLst/>
                          <a:latin typeface="+mn-lt"/>
                        </a:rPr>
                        <a:t>Continuous leave of absence. A worker returns from leave and immediately goes on leave again. The leave must be back-to-back and can be any type of leave. Example: a worker returns from parental leave on the 15th and goes on personal leave on the 16th.</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Same date as original leave effective date</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dirty="0">
                          <a:solidFill>
                            <a:srgbClr val="565D61"/>
                          </a:solidFill>
                          <a:effectLst/>
                          <a:latin typeface="+mn-lt"/>
                        </a:rPr>
                        <a:t>Leave of Absence section</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351423">
                <a:tc>
                  <a:txBody>
                    <a:bodyPr/>
                    <a:lstStyle/>
                    <a:p>
                      <a:pPr algn="ctr" fontAlgn="t"/>
                      <a:r>
                        <a:rPr lang="en-US" sz="1200" b="0" i="0" u="none" strike="noStrike" dirty="0">
                          <a:solidFill>
                            <a:srgbClr val="565D61"/>
                          </a:solidFill>
                          <a:effectLst/>
                          <a:latin typeface="+mn-lt"/>
                        </a:rPr>
                        <a:t>DTA</a:t>
                      </a: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dirty="0">
                          <a:solidFill>
                            <a:srgbClr val="565D61"/>
                          </a:solidFill>
                          <a:effectLst/>
                          <a:latin typeface="+mn-lt"/>
                        </a:rPr>
                        <a:t>Other data changes</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Effective date of data changes</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Changed sections only</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177946">
                <a:tc>
                  <a:txBody>
                    <a:bodyPr/>
                    <a:lstStyle/>
                    <a:p>
                      <a:pPr algn="ctr" fontAlgn="t"/>
                      <a:r>
                        <a:rPr lang="en-US" sz="1200" b="0" i="0" u="none" strike="noStrike" dirty="0">
                          <a:solidFill>
                            <a:srgbClr val="565D61"/>
                          </a:solidFill>
                          <a:effectLst/>
                          <a:latin typeface="+mn-lt"/>
                        </a:rPr>
                        <a:t>HIR</a:t>
                      </a: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New hire into a pay group</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Hire date</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All sections for employee</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177946">
                <a:tc>
                  <a:txBody>
                    <a:bodyPr/>
                    <a:lstStyle/>
                    <a:p>
                      <a:pPr algn="ctr" fontAlgn="t"/>
                      <a:r>
                        <a:rPr lang="en-US" sz="1200" b="0" i="0" u="none" strike="noStrike" dirty="0">
                          <a:solidFill>
                            <a:srgbClr val="565D61"/>
                          </a:solidFill>
                          <a:effectLst/>
                          <a:latin typeface="+mn-lt"/>
                        </a:rPr>
                        <a:t>HIR-R</a:t>
                      </a: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dirty="0">
                          <a:solidFill>
                            <a:srgbClr val="565D61"/>
                          </a:solidFill>
                          <a:effectLst/>
                          <a:latin typeface="+mn-lt"/>
                        </a:rPr>
                        <a:t>Rescind the new hire event.</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Hire date</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Status section</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177946">
                <a:tc>
                  <a:txBody>
                    <a:bodyPr/>
                    <a:lstStyle/>
                    <a:p>
                      <a:pPr algn="ctr" fontAlgn="t"/>
                      <a:r>
                        <a:rPr lang="en-US" sz="1200" b="0" i="0" u="none" strike="noStrike" dirty="0">
                          <a:solidFill>
                            <a:srgbClr val="565D61"/>
                          </a:solidFill>
                          <a:effectLst/>
                          <a:latin typeface="+mn-lt"/>
                        </a:rPr>
                        <a:t>LOA</a:t>
                      </a: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dirty="0">
                          <a:solidFill>
                            <a:srgbClr val="565D61"/>
                          </a:solidFill>
                          <a:effectLst/>
                          <a:latin typeface="+mn-lt"/>
                        </a:rPr>
                        <a:t>On leave of absence</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First day of leave</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Status and Leave of Absence sections</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351423">
                <a:tc>
                  <a:txBody>
                    <a:bodyPr/>
                    <a:lstStyle/>
                    <a:p>
                      <a:pPr algn="ctr" fontAlgn="t"/>
                      <a:r>
                        <a:rPr lang="en-US" sz="1200" b="0" i="0" u="none" strike="noStrike" dirty="0">
                          <a:solidFill>
                            <a:srgbClr val="565D61"/>
                          </a:solidFill>
                          <a:effectLst/>
                          <a:latin typeface="+mn-lt"/>
                        </a:rPr>
                        <a:t>LOA-C</a:t>
                      </a: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dirty="0">
                          <a:solidFill>
                            <a:srgbClr val="565D61"/>
                          </a:solidFill>
                          <a:effectLst/>
                          <a:latin typeface="+mn-lt"/>
                        </a:rPr>
                        <a:t>Correction to end date or type of leave of absence</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Day of return from leave</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Status and Leave of Absence sections</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177946">
                <a:tc>
                  <a:txBody>
                    <a:bodyPr/>
                    <a:lstStyle/>
                    <a:p>
                      <a:pPr algn="ctr" fontAlgn="t"/>
                      <a:r>
                        <a:rPr lang="en-US" sz="1200" b="0" i="0" u="none" strike="noStrike" dirty="0">
                          <a:solidFill>
                            <a:srgbClr val="565D61"/>
                          </a:solidFill>
                          <a:effectLst/>
                          <a:latin typeface="+mn-lt"/>
                        </a:rPr>
                        <a:t>LOA-R</a:t>
                      </a: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dirty="0">
                          <a:solidFill>
                            <a:srgbClr val="565D61"/>
                          </a:solidFill>
                          <a:effectLst/>
                          <a:latin typeface="+mn-lt"/>
                        </a:rPr>
                        <a:t>Rescind leave of absence</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First day of leave</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Status and Leave of Absence sections</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351423">
                <a:tc>
                  <a:txBody>
                    <a:bodyPr/>
                    <a:lstStyle/>
                    <a:p>
                      <a:pPr algn="ctr" fontAlgn="t"/>
                      <a:r>
                        <a:rPr lang="en-US" sz="1200" b="0" i="0" u="none" strike="noStrike" dirty="0">
                          <a:solidFill>
                            <a:srgbClr val="565D61"/>
                          </a:solidFill>
                          <a:effectLst/>
                          <a:latin typeface="+mn-lt"/>
                        </a:rPr>
                        <a:t>ORG</a:t>
                      </a: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dirty="0">
                          <a:solidFill>
                            <a:srgbClr val="565D61"/>
                          </a:solidFill>
                          <a:effectLst/>
                          <a:latin typeface="+mn-lt"/>
                        </a:rPr>
                        <a:t>Change organization but don’t change pay group</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Date of position change</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All sections for employee</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351423">
                <a:tc>
                  <a:txBody>
                    <a:bodyPr/>
                    <a:lstStyle/>
                    <a:p>
                      <a:pPr algn="ctr" fontAlgn="t"/>
                      <a:r>
                        <a:rPr lang="en-US" sz="1200" b="0" i="0" u="none" strike="noStrike" dirty="0">
                          <a:solidFill>
                            <a:srgbClr val="565D61"/>
                          </a:solidFill>
                          <a:effectLst/>
                          <a:latin typeface="+mn-lt"/>
                        </a:rPr>
                        <a:t>PCI</a:t>
                      </a: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Transfer into this pay group from a pay group in a different payroll company </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dirty="0">
                          <a:solidFill>
                            <a:srgbClr val="565D61"/>
                          </a:solidFill>
                          <a:effectLst/>
                          <a:latin typeface="+mn-lt"/>
                        </a:rPr>
                        <a:t>Date of pay group reassignment</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All sections for employee</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871855">
                <a:tc>
                  <a:txBody>
                    <a:bodyPr/>
                    <a:lstStyle/>
                    <a:p>
                      <a:pPr algn="ctr" fontAlgn="t"/>
                      <a:r>
                        <a:rPr lang="en-US" sz="1200" b="0" i="0" u="none" strike="noStrike" dirty="0" smtClean="0">
                          <a:solidFill>
                            <a:srgbClr val="565D61"/>
                          </a:solidFill>
                          <a:effectLst/>
                          <a:latin typeface="+mn-lt"/>
                        </a:rPr>
                        <a:t>PCO</a:t>
                      </a:r>
                      <a:endParaRPr lang="en-US" sz="1200" b="0" i="0" u="none" strike="noStrike" dirty="0">
                        <a:solidFill>
                          <a:srgbClr val="565D61"/>
                        </a:solidFill>
                        <a:effectLst/>
                        <a:latin typeface="+mn-lt"/>
                      </a:endParaRP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dirty="0">
                          <a:solidFill>
                            <a:srgbClr val="565D61"/>
                          </a:solidFill>
                          <a:effectLst/>
                          <a:latin typeface="+mn-lt"/>
                        </a:rPr>
                        <a:t>Transfer out of this pay group to a pay group in a different payroll company </a:t>
                      </a:r>
                      <a:r>
                        <a:rPr lang="en-US" sz="1200" b="1" i="0" u="none" strike="noStrike" dirty="0">
                          <a:solidFill>
                            <a:srgbClr val="565D61"/>
                          </a:solidFill>
                          <a:effectLst/>
                          <a:latin typeface="+mn-lt"/>
                        </a:rPr>
                        <a:t> </a:t>
                      </a:r>
                    </a:p>
                    <a:p>
                      <a:pPr algn="l" fontAlgn="t"/>
                      <a:r>
                        <a:rPr lang="en-US" sz="1200" b="0" i="0" u="none" strike="noStrike" dirty="0">
                          <a:solidFill>
                            <a:srgbClr val="000000"/>
                          </a:solidFill>
                          <a:effectLst/>
                          <a:latin typeface="+mn-lt"/>
                        </a:rPr>
                        <a:t> </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dirty="0">
                          <a:solidFill>
                            <a:srgbClr val="565D61"/>
                          </a:solidFill>
                          <a:effectLst/>
                          <a:latin typeface="+mn-lt"/>
                        </a:rPr>
                        <a:t>Date of pay group reassignment</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dirty="0">
                          <a:solidFill>
                            <a:srgbClr val="565D61"/>
                          </a:solidFill>
                          <a:effectLst/>
                          <a:latin typeface="+mn-lt"/>
                        </a:rPr>
                        <a:t>Personal, Person Identification, Status, Position, Compensation, Compensation Plans, Benefits Earnings &amp; Deductions, Compensation Earnings &amp; Deductions, Payroll Input Earnings &amp; Deductions</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114158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PECI Events Tracked</a:t>
            </a:r>
            <a:endParaRPr lang="en-US" sz="2400" dirty="0">
              <a:solidFill>
                <a:srgbClr val="FFFFF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13652759"/>
              </p:ext>
            </p:extLst>
          </p:nvPr>
        </p:nvGraphicFramePr>
        <p:xfrm>
          <a:off x="1184121" y="1613430"/>
          <a:ext cx="9893029" cy="4466528"/>
        </p:xfrm>
        <a:graphic>
          <a:graphicData uri="http://schemas.openxmlformats.org/drawingml/2006/table">
            <a:tbl>
              <a:tblPr/>
              <a:tblGrid>
                <a:gridCol w="1720743"/>
                <a:gridCol w="4253542"/>
                <a:gridCol w="1171318"/>
                <a:gridCol w="2747426"/>
              </a:tblGrid>
              <a:tr h="270848">
                <a:tc>
                  <a:txBody>
                    <a:bodyPr/>
                    <a:lstStyle/>
                    <a:p>
                      <a:pPr algn="ctr" fontAlgn="ctr"/>
                      <a:r>
                        <a:rPr lang="en-US" sz="1200" b="1" i="0" u="none" strike="noStrike" dirty="0">
                          <a:solidFill>
                            <a:srgbClr val="FFFFFF"/>
                          </a:solidFill>
                          <a:effectLst/>
                          <a:latin typeface="+mn-lt"/>
                        </a:rPr>
                        <a:t>Staffing Event Code</a:t>
                      </a: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2F75B5"/>
                    </a:solidFill>
                  </a:tcPr>
                </a:tc>
                <a:tc>
                  <a:txBody>
                    <a:bodyPr/>
                    <a:lstStyle/>
                    <a:p>
                      <a:pPr algn="ctr" fontAlgn="ctr"/>
                      <a:r>
                        <a:rPr lang="en-US" sz="1200" b="1" i="0" u="none" strike="noStrike">
                          <a:solidFill>
                            <a:srgbClr val="FFFFFF"/>
                          </a:solidFill>
                          <a:effectLst/>
                          <a:latin typeface="+mn-lt"/>
                        </a:rPr>
                        <a:t>Definition</a:t>
                      </a: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2F75B5"/>
                    </a:solidFill>
                  </a:tcPr>
                </a:tc>
                <a:tc>
                  <a:txBody>
                    <a:bodyPr/>
                    <a:lstStyle/>
                    <a:p>
                      <a:pPr algn="ctr" fontAlgn="ctr"/>
                      <a:r>
                        <a:rPr lang="en-US" sz="1200" b="1" i="0" u="none" strike="noStrike">
                          <a:solidFill>
                            <a:srgbClr val="FFFFFF"/>
                          </a:solidFill>
                          <a:effectLst/>
                          <a:latin typeface="+mn-lt"/>
                        </a:rPr>
                        <a:t>Status Event Date</a:t>
                      </a: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2F75B5"/>
                    </a:solidFill>
                  </a:tcPr>
                </a:tc>
                <a:tc>
                  <a:txBody>
                    <a:bodyPr/>
                    <a:lstStyle/>
                    <a:p>
                      <a:pPr algn="ctr" fontAlgn="ctr"/>
                      <a:r>
                        <a:rPr lang="en-US" sz="1200" b="1" i="0" u="none" strike="noStrike" dirty="0">
                          <a:solidFill>
                            <a:srgbClr val="FFFFFF"/>
                          </a:solidFill>
                          <a:effectLst/>
                          <a:latin typeface="+mn-lt"/>
                        </a:rPr>
                        <a:t>Data Included</a:t>
                      </a: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2F75B5"/>
                    </a:solidFill>
                  </a:tcPr>
                </a:tc>
              </a:tr>
              <a:tr h="478779">
                <a:tc>
                  <a:txBody>
                    <a:bodyPr/>
                    <a:lstStyle/>
                    <a:p>
                      <a:pPr algn="ctr" fontAlgn="t"/>
                      <a:r>
                        <a:rPr lang="en-US" sz="1200" b="0" i="0" u="none" strike="noStrike" dirty="0">
                          <a:solidFill>
                            <a:srgbClr val="565D61"/>
                          </a:solidFill>
                          <a:effectLst/>
                          <a:latin typeface="+mn-lt"/>
                        </a:rPr>
                        <a:t>PGI</a:t>
                      </a: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dirty="0">
                          <a:solidFill>
                            <a:srgbClr val="565D61"/>
                          </a:solidFill>
                          <a:effectLst/>
                          <a:latin typeface="+mn-lt"/>
                        </a:rPr>
                        <a:t>Transfer into this pay group from another pay group in the same payroll company</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dirty="0">
                          <a:solidFill>
                            <a:srgbClr val="565D61"/>
                          </a:solidFill>
                          <a:effectLst/>
                          <a:latin typeface="+mn-lt"/>
                        </a:rPr>
                        <a:t>Date of pay group reassignment</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dirty="0">
                          <a:solidFill>
                            <a:srgbClr val="565D61"/>
                          </a:solidFill>
                          <a:effectLst/>
                          <a:latin typeface="+mn-lt"/>
                        </a:rPr>
                        <a:t>Personal, Person Identification, Status, and Position sections</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493472">
                <a:tc>
                  <a:txBody>
                    <a:bodyPr/>
                    <a:lstStyle/>
                    <a:p>
                      <a:pPr algn="ctr" fontAlgn="t"/>
                      <a:r>
                        <a:rPr lang="en-US" sz="1200" b="0" i="0" u="none" strike="noStrike" dirty="0">
                          <a:solidFill>
                            <a:srgbClr val="565D61"/>
                          </a:solidFill>
                          <a:effectLst/>
                          <a:latin typeface="+mn-lt"/>
                        </a:rPr>
                        <a:t>PGO</a:t>
                      </a: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dirty="0">
                          <a:solidFill>
                            <a:srgbClr val="565D61"/>
                          </a:solidFill>
                          <a:effectLst/>
                          <a:latin typeface="+mn-lt"/>
                        </a:rPr>
                        <a:t>Transfer out of this pay group to another pay group in the same payroll company</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Date of pay group reassignment</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Personal, Person Identification, Status, and Position sections</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330382">
                <a:tc>
                  <a:txBody>
                    <a:bodyPr/>
                    <a:lstStyle/>
                    <a:p>
                      <a:pPr algn="ctr" fontAlgn="t"/>
                      <a:r>
                        <a:rPr lang="en-US" sz="1200" b="0" i="0" u="none" strike="noStrike" dirty="0">
                          <a:solidFill>
                            <a:srgbClr val="565D61"/>
                          </a:solidFill>
                          <a:effectLst/>
                          <a:latin typeface="+mn-lt"/>
                        </a:rPr>
                        <a:t>RFL</a:t>
                      </a: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dirty="0">
                          <a:solidFill>
                            <a:srgbClr val="565D61"/>
                          </a:solidFill>
                          <a:effectLst/>
                          <a:latin typeface="+mn-lt"/>
                        </a:rPr>
                        <a:t>Return from leave of absence.</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First day back at work</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Status and Leave of Absence sections</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330382">
                <a:tc>
                  <a:txBody>
                    <a:bodyPr/>
                    <a:lstStyle/>
                    <a:p>
                      <a:pPr algn="ctr" fontAlgn="t"/>
                      <a:r>
                        <a:rPr lang="en-US" sz="1200" b="0" i="0" u="none" strike="noStrike" dirty="0">
                          <a:solidFill>
                            <a:srgbClr val="565D61"/>
                          </a:solidFill>
                          <a:effectLst/>
                          <a:latin typeface="+mn-lt"/>
                        </a:rPr>
                        <a:t>RFL-R</a:t>
                      </a: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dirty="0">
                          <a:solidFill>
                            <a:srgbClr val="565D61"/>
                          </a:solidFill>
                          <a:effectLst/>
                          <a:latin typeface="+mn-lt"/>
                        </a:rPr>
                        <a:t>Correction to end date of leave of absence.</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First day back at work</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Status and Leave of Absence sections</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1145834">
                <a:tc>
                  <a:txBody>
                    <a:bodyPr/>
                    <a:lstStyle/>
                    <a:p>
                      <a:pPr algn="ctr" fontAlgn="t"/>
                      <a:r>
                        <a:rPr lang="en-US" sz="1200" b="0" i="0" u="none" strike="noStrike" dirty="0">
                          <a:solidFill>
                            <a:srgbClr val="565D61"/>
                          </a:solidFill>
                          <a:effectLst/>
                          <a:latin typeface="+mn-lt"/>
                        </a:rPr>
                        <a:t>TERM</a:t>
                      </a: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dirty="0">
                          <a:solidFill>
                            <a:srgbClr val="565D61"/>
                          </a:solidFill>
                          <a:effectLst/>
                          <a:latin typeface="+mn-lt"/>
                        </a:rPr>
                        <a:t>No longer employed. Employee status changes from active to terminated.</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Termination date</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Personal, Person Identification, Status, Position, Compensation, Compensation Plans, Benefits Earnings &amp; Deductions, Compensation Earnings &amp; Deductions, Payroll Input Earnings &amp; Deductions</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493472">
                <a:tc>
                  <a:txBody>
                    <a:bodyPr/>
                    <a:lstStyle/>
                    <a:p>
                      <a:pPr algn="ctr" fontAlgn="t"/>
                      <a:r>
                        <a:rPr lang="en-US" sz="1200" b="0" i="0" u="none" strike="noStrike" dirty="0">
                          <a:solidFill>
                            <a:srgbClr val="565D61"/>
                          </a:solidFill>
                          <a:effectLst/>
                          <a:latin typeface="+mn-lt"/>
                        </a:rPr>
                        <a:t>TERM-C</a:t>
                      </a: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Correct termination event. Correcting the termination date by moving it to an earlier effective date generates this event. Status changes from active to terminated.</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dirty="0">
                          <a:solidFill>
                            <a:srgbClr val="565D61"/>
                          </a:solidFill>
                          <a:effectLst/>
                          <a:latin typeface="+mn-lt"/>
                        </a:rPr>
                        <a:t>Termination date</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Status section</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493472">
                <a:tc>
                  <a:txBody>
                    <a:bodyPr/>
                    <a:lstStyle/>
                    <a:p>
                      <a:pPr algn="ctr" fontAlgn="t"/>
                      <a:r>
                        <a:rPr lang="en-US" sz="1200" b="0" i="0" u="none" strike="noStrike" dirty="0">
                          <a:solidFill>
                            <a:srgbClr val="565D61"/>
                          </a:solidFill>
                          <a:effectLst/>
                          <a:latin typeface="+mn-lt"/>
                        </a:rPr>
                        <a:t>TERM-R</a:t>
                      </a:r>
                    </a:p>
                  </a:txBody>
                  <a:tcPr marL="4122" marR="4122" marT="4122"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a:solidFill>
                            <a:srgbClr val="565D61"/>
                          </a:solidFill>
                          <a:effectLst/>
                          <a:latin typeface="+mn-lt"/>
                        </a:rPr>
                        <a:t>Rescind the termination event. Correcting the termination date by moving it to a future effective date generates this event. Status changes from terminated to active.</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dirty="0">
                          <a:solidFill>
                            <a:srgbClr val="565D61"/>
                          </a:solidFill>
                          <a:effectLst/>
                          <a:latin typeface="+mn-lt"/>
                        </a:rPr>
                        <a:t>Termination date</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b="0" i="0" u="none" strike="noStrike" dirty="0">
                          <a:solidFill>
                            <a:srgbClr val="565D61"/>
                          </a:solidFill>
                          <a:effectLst/>
                          <a:latin typeface="+mn-lt"/>
                        </a:rPr>
                        <a:t>Status section</a:t>
                      </a:r>
                    </a:p>
                  </a:txBody>
                  <a:tcPr marL="4122" marR="4122" marT="4122" marB="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182099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304247" y="1981200"/>
            <a:ext cx="7662841" cy="234405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lvl1pPr marL="287338" indent="-287338" algn="l" rtl="0" eaLnBrk="0" fontAlgn="base" hangingPunct="0">
              <a:spcBef>
                <a:spcPts val="1800"/>
              </a:spcBef>
              <a:spcAft>
                <a:spcPct val="0"/>
              </a:spcAft>
              <a:buClr>
                <a:srgbClr val="0D0D0D"/>
              </a:buClr>
              <a:buSzPct val="100000"/>
              <a:buFont typeface="Arial" pitchFamily="34" charset="0"/>
              <a:buChar char="•"/>
              <a:defRPr sz="2500">
                <a:solidFill>
                  <a:srgbClr val="2C2C2C"/>
                </a:solidFill>
                <a:latin typeface="+mn-lt"/>
                <a:ea typeface="+mn-ea"/>
                <a:cs typeface="+mn-cs"/>
                <a:sym typeface="Arial" pitchFamily="34" charset="0"/>
              </a:defRPr>
            </a:lvl1pPr>
            <a:lvl2pPr marL="622300" indent="-239713"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2pPr>
            <a:lvl3pPr marL="911225" indent="-190500" algn="l" rtl="0" eaLnBrk="0" fontAlgn="base" hangingPunct="0">
              <a:spcBef>
                <a:spcPct val="0"/>
              </a:spcBef>
              <a:spcAft>
                <a:spcPct val="0"/>
              </a:spcAft>
              <a:buClr>
                <a:srgbClr val="0D0D0D"/>
              </a:buClr>
              <a:buSzPct val="100000"/>
              <a:buFont typeface="Arial" pitchFamily="34" charset="0"/>
              <a:buChar char="•"/>
              <a:defRPr sz="2400">
                <a:solidFill>
                  <a:srgbClr val="2C2C2C"/>
                </a:solidFill>
                <a:latin typeface="+mn-lt"/>
                <a:ea typeface="+mn-ea"/>
                <a:cs typeface="+mn-cs"/>
                <a:sym typeface="Arial" pitchFamily="34" charset="0"/>
              </a:defRPr>
            </a:lvl3pPr>
            <a:lvl4pPr marL="1200150"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4pPr>
            <a:lvl5pPr marL="1487488"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5pPr>
            <a:lvl6pPr marL="19446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6pPr>
            <a:lvl7pPr marL="24018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7pPr>
            <a:lvl8pPr marL="28590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8pPr>
            <a:lvl9pPr marL="33162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9pPr>
          </a:lstStyle>
          <a:p>
            <a:pPr marL="0" indent="0" algn="ctr">
              <a:lnSpc>
                <a:spcPct val="90000"/>
              </a:lnSpc>
              <a:spcBef>
                <a:spcPct val="0"/>
              </a:spcBef>
              <a:buNone/>
              <a:defRPr/>
            </a:pPr>
            <a:r>
              <a:rPr lang="en-US" sz="2400" kern="0" dirty="0" smtClean="0">
                <a:solidFill>
                  <a:srgbClr val="000000"/>
                </a:solidFill>
                <a:latin typeface="Georgia"/>
              </a:rPr>
              <a:t>Day 3 Activities #1 - #9</a:t>
            </a:r>
            <a:endParaRPr lang="en-US" sz="2400" kern="0" dirty="0">
              <a:solidFill>
                <a:srgbClr val="000000"/>
              </a:solidFill>
              <a:latin typeface="Georgia"/>
            </a:endParaRPr>
          </a:p>
        </p:txBody>
      </p:sp>
      <p:sp>
        <p:nvSpPr>
          <p:cNvPr id="8" name="Rectangle 7"/>
          <p:cNvSpPr/>
          <p:nvPr/>
        </p:nvSpPr>
        <p:spPr bwMode="auto">
          <a:xfrm>
            <a:off x="2191533" y="1828800"/>
            <a:ext cx="7924800" cy="25908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33450" fontAlgn="base">
              <a:spcBef>
                <a:spcPct val="0"/>
              </a:spcBef>
              <a:spcAft>
                <a:spcPct val="0"/>
              </a:spcAft>
            </a:pPr>
            <a:endParaRPr lang="en-US" sz="1600" dirty="0">
              <a:solidFill>
                <a:srgbClr val="595959"/>
              </a:solidFill>
            </a:endParaRPr>
          </a:p>
        </p:txBody>
      </p:sp>
    </p:spTree>
    <p:extLst>
      <p:ext uri="{BB962C8B-B14F-4D97-AF65-F5344CB8AC3E}">
        <p14:creationId xmlns:p14="http://schemas.microsoft.com/office/powerpoint/2010/main" val="3632651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USOC"/>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477509" y="4709125"/>
            <a:ext cx="3951056" cy="742413"/>
          </a:xfrm>
          <a:prstGeom prst="rect">
            <a:avLst/>
          </a:prstGeom>
        </p:spPr>
      </p:pic>
      <p:sp>
        <p:nvSpPr>
          <p:cNvPr id="6" name="USOC_Text"/>
          <p:cNvSpPr txBox="1">
            <a:spLocks/>
          </p:cNvSpPr>
          <p:nvPr/>
        </p:nvSpPr>
        <p:spPr bwMode="gray">
          <a:xfrm>
            <a:off x="477509" y="5498090"/>
            <a:ext cx="7079737" cy="1136099"/>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700" b="1" dirty="0" smtClean="0">
                <a:solidFill>
                  <a:schemeClr val="tx1"/>
                </a:solidFill>
              </a:rPr>
              <a:t>About Deloitte</a:t>
            </a:r>
            <a:r>
              <a:rPr lang="en-US" sz="700" dirty="0" smtClean="0">
                <a:solidFill>
                  <a:schemeClr val="tx1"/>
                </a:solidFill>
              </a:rPr>
              <a:t/>
            </a:r>
            <a:br>
              <a:rPr lang="en-US" sz="700" dirty="0" smtClean="0">
                <a:solidFill>
                  <a:schemeClr val="tx1"/>
                </a:solidFill>
              </a:rPr>
            </a:br>
            <a:r>
              <a:rPr lang="en-US" sz="700" dirty="0" smtClean="0">
                <a:solidFill>
                  <a:schemeClr val="tx1"/>
                </a:solidFill>
              </a:rPr>
              <a:t>Deloitte refers to one or more of Deloitte </a:t>
            </a:r>
            <a:r>
              <a:rPr lang="en-US" sz="700" noProof="1" smtClean="0">
                <a:solidFill>
                  <a:schemeClr val="tx1"/>
                </a:solidFill>
              </a:rPr>
              <a:t>Touche</a:t>
            </a:r>
            <a:r>
              <a:rPr lang="en-US" sz="700" dirty="0" smtClean="0">
                <a:solidFill>
                  <a:schemeClr val="tx1"/>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a:t>
            </a:r>
            <a:r>
              <a:rPr lang="en-US" sz="700" dirty="0" smtClean="0">
                <a:solidFill>
                  <a:schemeClr val="tx1"/>
                </a:solidFill>
                <a:hlinkClick r:id="rId3"/>
              </a:rPr>
              <a:t>www.deloitte.com/about</a:t>
            </a:r>
            <a:r>
              <a:rPr lang="en-US" sz="700" dirty="0" smtClean="0">
                <a:solidFill>
                  <a:schemeClr val="tx1"/>
                </a:solidFill>
              </a:rPr>
              <a:t> for a detailed description of DTTL and its member firms. Please see </a:t>
            </a:r>
            <a:r>
              <a:rPr lang="en-US" sz="700" dirty="0" smtClean="0">
                <a:solidFill>
                  <a:schemeClr val="tx1"/>
                </a:solidFill>
                <a:hlinkClick r:id="rId4"/>
              </a:rPr>
              <a:t>www.deloitte.com/us/about</a:t>
            </a:r>
            <a:r>
              <a:rPr lang="en-US" sz="700" dirty="0" smtClean="0">
                <a:solidFill>
                  <a:schemeClr val="tx1"/>
                </a:solidFill>
              </a:rPr>
              <a:t> for a detailed description of the legal structure of Deloitte LLP and its subsidiaries. Certain services may not be available to attest clients under the rules and regulations of public accounting.</a:t>
            </a:r>
            <a:br>
              <a:rPr lang="en-US" sz="700" dirty="0" smtClean="0">
                <a:solidFill>
                  <a:schemeClr val="tx1"/>
                </a:solidFill>
              </a:rPr>
            </a:br>
            <a:r>
              <a:rPr lang="en-US" sz="700" dirty="0" smtClean="0">
                <a:solidFill>
                  <a:schemeClr val="tx1"/>
                </a:solidFill>
              </a:rPr>
              <a:t/>
            </a:r>
            <a:br>
              <a:rPr lang="en-US" sz="700" dirty="0" smtClean="0">
                <a:solidFill>
                  <a:schemeClr val="tx1"/>
                </a:solidFill>
              </a:rPr>
            </a:br>
            <a:r>
              <a:rPr lang="en-US" sz="700" dirty="0" smtClean="0">
                <a:solidFill>
                  <a:schemeClr val="tx1"/>
                </a:solidFill>
              </a:rPr>
              <a:t>Copyright </a:t>
            </a:r>
            <a:r>
              <a:rPr lang="en-US" sz="700" smtClean="0">
                <a:solidFill>
                  <a:schemeClr val="tx1"/>
                </a:solidFill>
              </a:rPr>
              <a:t>© 2016 </a:t>
            </a:r>
            <a:r>
              <a:rPr lang="en-US" sz="700" dirty="0" smtClean="0">
                <a:solidFill>
                  <a:schemeClr val="tx1"/>
                </a:solidFill>
              </a:rPr>
              <a:t>Deloitte Development LLC. All rights reserved.</a:t>
            </a:r>
            <a:br>
              <a:rPr lang="en-US" sz="700" dirty="0" smtClean="0">
                <a:solidFill>
                  <a:schemeClr val="tx1"/>
                </a:solidFill>
              </a:rPr>
            </a:br>
            <a:r>
              <a:rPr lang="en-US" sz="700" dirty="0" smtClean="0">
                <a:solidFill>
                  <a:schemeClr val="tx1"/>
                </a:solidFill>
              </a:rPr>
              <a:t>36 USC 220506</a:t>
            </a:r>
            <a:br>
              <a:rPr lang="en-US" sz="700" dirty="0" smtClean="0">
                <a:solidFill>
                  <a:schemeClr val="tx1"/>
                </a:solidFill>
              </a:rPr>
            </a:br>
            <a:r>
              <a:rPr lang="en-US" sz="700" dirty="0" smtClean="0">
                <a:solidFill>
                  <a:schemeClr val="tx1"/>
                </a:solidFill>
              </a:rPr>
              <a:t>Member of Deloitte Touche Tohmatsu Limited</a:t>
            </a:r>
            <a:endParaRPr lang="en-US" sz="700" dirty="0">
              <a:solidFill>
                <a:schemeClr val="tx1"/>
              </a:solidFill>
            </a:endParaRPr>
          </a:p>
        </p:txBody>
      </p:sp>
    </p:spTree>
    <p:extLst>
      <p:ext uri="{BB962C8B-B14F-4D97-AF65-F5344CB8AC3E}">
        <p14:creationId xmlns:p14="http://schemas.microsoft.com/office/powerpoint/2010/main" val="1492802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n-US" dirty="0" smtClean="0"/>
              <a:t>Agenda</a:t>
            </a:r>
            <a:endParaRPr lang="en-US" dirty="0"/>
          </a:p>
        </p:txBody>
      </p:sp>
      <p:sp>
        <p:nvSpPr>
          <p:cNvPr id="3" name="Title 2"/>
          <p:cNvSpPr>
            <a:spLocks noGrp="1"/>
          </p:cNvSpPr>
          <p:nvPr>
            <p:ph type="title"/>
          </p:nvPr>
        </p:nvSpPr>
        <p:spPr/>
        <p:txBody>
          <a:bodyPr/>
          <a:lstStyle/>
          <a:p>
            <a:r>
              <a:rPr lang="en-US" dirty="0" smtClean="0"/>
              <a:t>Cloud Connect for Third-Party Payroll Training</a:t>
            </a:r>
            <a:endParaRPr lang="en-US" dirty="0"/>
          </a:p>
        </p:txBody>
      </p:sp>
      <p:sp>
        <p:nvSpPr>
          <p:cNvPr id="4" name="Text Placeholder 3"/>
          <p:cNvSpPr>
            <a:spLocks noGrp="1"/>
          </p:cNvSpPr>
          <p:nvPr>
            <p:ph type="body" sz="quarter" idx="14"/>
          </p:nvPr>
        </p:nvSpPr>
        <p:spPr>
          <a:xfrm>
            <a:off x="493484" y="1421702"/>
            <a:ext cx="8388000" cy="4716451"/>
          </a:xfrm>
        </p:spPr>
        <p:txBody>
          <a:bodyPr>
            <a:normAutofit/>
          </a:bodyPr>
          <a:lstStyle/>
          <a:p>
            <a:pPr marL="0" indent="0">
              <a:buNone/>
            </a:pPr>
            <a:r>
              <a:rPr lang="en-US" dirty="0" smtClean="0"/>
              <a:t>Day 1</a:t>
            </a:r>
            <a:br>
              <a:rPr lang="en-US" dirty="0" smtClean="0"/>
            </a:br>
            <a:r>
              <a:rPr lang="en-US" dirty="0" smtClean="0"/>
              <a:t>Overview</a:t>
            </a:r>
            <a:br>
              <a:rPr lang="en-US" dirty="0" smtClean="0"/>
            </a:br>
            <a:r>
              <a:rPr lang="en-US" dirty="0" smtClean="0"/>
              <a:t>Payroll Interface Setup</a:t>
            </a:r>
            <a:br>
              <a:rPr lang="en-US" dirty="0" smtClean="0"/>
            </a:br>
            <a:r>
              <a:rPr lang="en-US" dirty="0" smtClean="0"/>
              <a:t>Payroll Interface Example</a:t>
            </a:r>
          </a:p>
          <a:p>
            <a:pPr marL="0" indent="0">
              <a:buNone/>
            </a:pPr>
            <a:r>
              <a:rPr lang="en-US" dirty="0" smtClean="0"/>
              <a:t>Day 2</a:t>
            </a:r>
            <a:br>
              <a:rPr lang="en-US" dirty="0" smtClean="0"/>
            </a:br>
            <a:r>
              <a:rPr lang="en-US" dirty="0" smtClean="0"/>
              <a:t>Staffing Events &amp; Change Detection</a:t>
            </a:r>
            <a:br>
              <a:rPr lang="en-US" dirty="0" smtClean="0"/>
            </a:br>
            <a:r>
              <a:rPr lang="en-US" dirty="0" smtClean="0"/>
              <a:t>Functional Changes &amp; PI</a:t>
            </a:r>
          </a:p>
          <a:p>
            <a:pPr marL="0" indent="0">
              <a:buNone/>
            </a:pPr>
            <a:r>
              <a:rPr lang="en-US" b="1" dirty="0" smtClean="0"/>
              <a:t>Day 3</a:t>
            </a:r>
            <a:br>
              <a:rPr lang="en-US" b="1" dirty="0" smtClean="0"/>
            </a:br>
            <a:r>
              <a:rPr lang="en-US" b="1" dirty="0" smtClean="0"/>
              <a:t>Payroll Effective Change Interface (PECI)</a:t>
            </a:r>
            <a:br>
              <a:rPr lang="en-US" b="1" dirty="0" smtClean="0"/>
            </a:br>
            <a:r>
              <a:rPr lang="en-US" b="1" dirty="0" smtClean="0"/>
              <a:t>Functional Changes &amp; PECI</a:t>
            </a:r>
          </a:p>
          <a:p>
            <a:pPr marL="0" indent="0">
              <a:buNone/>
            </a:pPr>
            <a:r>
              <a:rPr lang="en-US" dirty="0" smtClean="0"/>
              <a:t>Day 4 / Day 5 (if needed)</a:t>
            </a:r>
            <a:br>
              <a:rPr lang="en-US" dirty="0" smtClean="0"/>
            </a:br>
            <a:r>
              <a:rPr lang="en-US" dirty="0" smtClean="0"/>
              <a:t>Comparing PI to PECI</a:t>
            </a:r>
            <a:br>
              <a:rPr lang="en-US" dirty="0" smtClean="0"/>
            </a:br>
            <a:r>
              <a:rPr lang="en-US" dirty="0" smtClean="0"/>
              <a:t>Transformation &amp; Delivery</a:t>
            </a:r>
            <a:br>
              <a:rPr lang="en-US" dirty="0" smtClean="0"/>
            </a:br>
            <a:r>
              <a:rPr lang="en-US" dirty="0" smtClean="0"/>
              <a:t>Wrap </a:t>
            </a:r>
            <a:r>
              <a:rPr lang="en-US" dirty="0" smtClean="0"/>
              <a:t>Up</a:t>
            </a:r>
          </a:p>
          <a:p>
            <a:endParaRPr lang="en-US" dirty="0" smtClean="0"/>
          </a:p>
        </p:txBody>
      </p:sp>
      <p:sp>
        <p:nvSpPr>
          <p:cNvPr id="6" name="Slide Number Placeholder 5"/>
          <p:cNvSpPr>
            <a:spLocks noGrp="1"/>
          </p:cNvSpPr>
          <p:nvPr>
            <p:ph type="sldNum" sz="quarter" idx="4"/>
          </p:nvPr>
        </p:nvSpPr>
        <p:spPr/>
        <p:txBody>
          <a:bodyPr/>
          <a:lstStyle/>
          <a:p>
            <a:fld id="{95CC1D26-A9BD-4BDE-BDD9-08EDBAE96860}" type="slidenum">
              <a:rPr lang="en-GB" smtClean="0"/>
              <a:pPr/>
              <a:t>2</a:t>
            </a:fld>
            <a:endParaRPr lang="en-GB" dirty="0"/>
          </a:p>
        </p:txBody>
      </p:sp>
    </p:spTree>
    <p:extLst>
      <p:ext uri="{BB962C8B-B14F-4D97-AF65-F5344CB8AC3E}">
        <p14:creationId xmlns:p14="http://schemas.microsoft.com/office/powerpoint/2010/main" val="321306033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304247" y="1981200"/>
            <a:ext cx="7662841" cy="234405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lvl1pPr marL="287338" indent="-287338" algn="l" rtl="0" eaLnBrk="0" fontAlgn="base" hangingPunct="0">
              <a:spcBef>
                <a:spcPts val="1800"/>
              </a:spcBef>
              <a:spcAft>
                <a:spcPct val="0"/>
              </a:spcAft>
              <a:buClr>
                <a:srgbClr val="0D0D0D"/>
              </a:buClr>
              <a:buSzPct val="100000"/>
              <a:buFont typeface="Arial" pitchFamily="34" charset="0"/>
              <a:buChar char="•"/>
              <a:defRPr sz="2500">
                <a:solidFill>
                  <a:srgbClr val="2C2C2C"/>
                </a:solidFill>
                <a:latin typeface="+mn-lt"/>
                <a:ea typeface="+mn-ea"/>
                <a:cs typeface="+mn-cs"/>
                <a:sym typeface="Arial" pitchFamily="34" charset="0"/>
              </a:defRPr>
            </a:lvl1pPr>
            <a:lvl2pPr marL="622300" indent="-239713"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2pPr>
            <a:lvl3pPr marL="911225" indent="-190500" algn="l" rtl="0" eaLnBrk="0" fontAlgn="base" hangingPunct="0">
              <a:spcBef>
                <a:spcPct val="0"/>
              </a:spcBef>
              <a:spcAft>
                <a:spcPct val="0"/>
              </a:spcAft>
              <a:buClr>
                <a:srgbClr val="0D0D0D"/>
              </a:buClr>
              <a:buSzPct val="100000"/>
              <a:buFont typeface="Arial" pitchFamily="34" charset="0"/>
              <a:buChar char="•"/>
              <a:defRPr sz="2400">
                <a:solidFill>
                  <a:srgbClr val="2C2C2C"/>
                </a:solidFill>
                <a:latin typeface="+mn-lt"/>
                <a:ea typeface="+mn-ea"/>
                <a:cs typeface="+mn-cs"/>
                <a:sym typeface="Arial" pitchFamily="34" charset="0"/>
              </a:defRPr>
            </a:lvl3pPr>
            <a:lvl4pPr marL="1200150"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4pPr>
            <a:lvl5pPr marL="1487488" indent="-190500" algn="l" rtl="0" eaLnBrk="0" fontAlgn="base" hangingPunct="0">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5pPr>
            <a:lvl6pPr marL="19446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6pPr>
            <a:lvl7pPr marL="24018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7pPr>
            <a:lvl8pPr marL="28590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8pPr>
            <a:lvl9pPr marL="3316288" indent="-190500" algn="l" rtl="0" fontAlgn="base">
              <a:spcBef>
                <a:spcPct val="0"/>
              </a:spcBef>
              <a:spcAft>
                <a:spcPct val="0"/>
              </a:spcAft>
              <a:buClr>
                <a:srgbClr val="0D0D0D"/>
              </a:buClr>
              <a:buSzPct val="100000"/>
              <a:buFont typeface="Arial" pitchFamily="34" charset="0"/>
              <a:buChar char="»"/>
              <a:defRPr sz="2000">
                <a:solidFill>
                  <a:srgbClr val="2C2C2C"/>
                </a:solidFill>
                <a:latin typeface="+mn-lt"/>
                <a:ea typeface="+mn-ea"/>
                <a:cs typeface="+mn-cs"/>
                <a:sym typeface="Arial" pitchFamily="34" charset="0"/>
              </a:defRPr>
            </a:lvl9pPr>
          </a:lstStyle>
          <a:p>
            <a:pPr marL="0" indent="0" algn="ctr">
              <a:lnSpc>
                <a:spcPct val="90000"/>
              </a:lnSpc>
              <a:spcBef>
                <a:spcPct val="0"/>
              </a:spcBef>
              <a:buNone/>
              <a:defRPr/>
            </a:pPr>
            <a:r>
              <a:rPr lang="en-US" sz="2400" kern="0" dirty="0" smtClean="0">
                <a:solidFill>
                  <a:srgbClr val="000000"/>
                </a:solidFill>
                <a:latin typeface="Georgia"/>
              </a:rPr>
              <a:t>PECI – Payroll Effective Change Interface</a:t>
            </a:r>
            <a:endParaRPr lang="en-US" sz="2400" kern="0" dirty="0">
              <a:solidFill>
                <a:srgbClr val="000000"/>
              </a:solidFill>
              <a:latin typeface="Georgia"/>
            </a:endParaRPr>
          </a:p>
        </p:txBody>
      </p:sp>
      <p:sp>
        <p:nvSpPr>
          <p:cNvPr id="8" name="Rectangle 7"/>
          <p:cNvSpPr/>
          <p:nvPr/>
        </p:nvSpPr>
        <p:spPr bwMode="auto">
          <a:xfrm>
            <a:off x="2191533" y="1828800"/>
            <a:ext cx="7924800" cy="25908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33450" fontAlgn="base">
              <a:spcBef>
                <a:spcPct val="0"/>
              </a:spcBef>
              <a:spcAft>
                <a:spcPct val="0"/>
              </a:spcAft>
            </a:pPr>
            <a:endParaRPr lang="en-US" sz="1600" dirty="0">
              <a:solidFill>
                <a:srgbClr val="595959"/>
              </a:solidFill>
            </a:endParaRPr>
          </a:p>
        </p:txBody>
      </p:sp>
    </p:spTree>
    <p:extLst>
      <p:ext uri="{BB962C8B-B14F-4D97-AF65-F5344CB8AC3E}">
        <p14:creationId xmlns:p14="http://schemas.microsoft.com/office/powerpoint/2010/main" val="1219415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Payroll Effective Change Interface Setup</a:t>
            </a:r>
            <a:endParaRPr lang="en-US" sz="2400" dirty="0">
              <a:solidFill>
                <a:srgbClr val="FFFFFF"/>
              </a:solidFill>
            </a:endParaRPr>
          </a:p>
        </p:txBody>
      </p:sp>
      <p:sp>
        <p:nvSpPr>
          <p:cNvPr id="2" name="TextBox 1"/>
          <p:cNvSpPr txBox="1"/>
          <p:nvPr/>
        </p:nvSpPr>
        <p:spPr>
          <a:xfrm>
            <a:off x="1977737" y="1291876"/>
            <a:ext cx="8305800" cy="2585323"/>
          </a:xfrm>
          <a:prstGeom prst="rect">
            <a:avLst/>
          </a:prstGeom>
          <a:noFill/>
        </p:spPr>
        <p:txBody>
          <a:bodyPr wrap="square" rtlCol="0">
            <a:spAutoFit/>
          </a:bodyPr>
          <a:lstStyle/>
          <a:p>
            <a:r>
              <a:rPr lang="en-US" dirty="0"/>
              <a:t>The Payroll Effective Change Interface template is similar to the Payroll Interface template, but varies slightly in configuration requirements. Similar to PI, any required attributes must be configured and field attributes much be defined in order for change detection to be applied to those fields. Key points regarding integration services, attributes, and field attributes are defined below</a:t>
            </a:r>
            <a:r>
              <a:rPr lang="en-US" dirty="0" smtClean="0"/>
              <a:t>.</a:t>
            </a:r>
          </a:p>
          <a:p>
            <a:endParaRPr lang="en-US" dirty="0"/>
          </a:p>
          <a:p>
            <a:r>
              <a:rPr lang="en-US" dirty="0"/>
              <a:t>Custom Integration Services can be created to include custom fields in the integration.</a:t>
            </a:r>
          </a:p>
          <a:p>
            <a:endParaRPr lang="en-US" dirty="0"/>
          </a:p>
        </p:txBody>
      </p:sp>
      <p:pic>
        <p:nvPicPr>
          <p:cNvPr id="11" name="Picture 10"/>
          <p:cNvPicPr>
            <a:picLocks noChangeAspect="1"/>
          </p:cNvPicPr>
          <p:nvPr/>
        </p:nvPicPr>
        <p:blipFill>
          <a:blip r:embed="rId3"/>
          <a:stretch>
            <a:fillRect/>
          </a:stretch>
        </p:blipFill>
        <p:spPr>
          <a:xfrm>
            <a:off x="2293060" y="3877199"/>
            <a:ext cx="7990476" cy="2828571"/>
          </a:xfrm>
          <a:prstGeom prst="rect">
            <a:avLst/>
          </a:prstGeom>
        </p:spPr>
      </p:pic>
    </p:spTree>
    <p:extLst>
      <p:ext uri="{BB962C8B-B14F-4D97-AF65-F5344CB8AC3E}">
        <p14:creationId xmlns:p14="http://schemas.microsoft.com/office/powerpoint/2010/main" val="1700071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PECI Attributes</a:t>
            </a:r>
            <a:endParaRPr lang="en-US" sz="2400" dirty="0">
              <a:solidFill>
                <a:srgbClr val="FFFFFF"/>
              </a:solidFill>
            </a:endParaRPr>
          </a:p>
        </p:txBody>
      </p:sp>
      <p:sp>
        <p:nvSpPr>
          <p:cNvPr id="2" name="TextBox 1"/>
          <p:cNvSpPr txBox="1"/>
          <p:nvPr/>
        </p:nvSpPr>
        <p:spPr>
          <a:xfrm>
            <a:off x="1977737" y="1291876"/>
            <a:ext cx="8305800" cy="1754326"/>
          </a:xfrm>
          <a:prstGeom prst="rect">
            <a:avLst/>
          </a:prstGeom>
          <a:noFill/>
        </p:spPr>
        <p:txBody>
          <a:bodyPr wrap="square" rtlCol="0">
            <a:spAutoFit/>
          </a:bodyPr>
          <a:lstStyle/>
          <a:p>
            <a:r>
              <a:rPr lang="en-US" b="1" dirty="0"/>
              <a:t>INTEGRATION ATTRIBUTES</a:t>
            </a:r>
          </a:p>
          <a:p>
            <a:r>
              <a:rPr lang="en-US" dirty="0"/>
              <a:t>PECI requires the Payroll Vendor, Payroll Country, and Document Retention Policy attributes to be configured in order for the integration to successfully launch. Note that Payroll Vendor and Country are used for reporting purposes only and don’t impact the format of the XML output</a:t>
            </a:r>
            <a:r>
              <a:rPr lang="en-US" dirty="0" smtClean="0"/>
              <a:t>.</a:t>
            </a:r>
          </a:p>
          <a:p>
            <a:endParaRPr lang="en-US" dirty="0"/>
          </a:p>
        </p:txBody>
      </p:sp>
    </p:spTree>
    <p:extLst>
      <p:ext uri="{BB962C8B-B14F-4D97-AF65-F5344CB8AC3E}">
        <p14:creationId xmlns:p14="http://schemas.microsoft.com/office/powerpoint/2010/main" val="333323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PECI Field Attributes</a:t>
            </a:r>
            <a:endParaRPr lang="en-US" sz="2400" dirty="0">
              <a:solidFill>
                <a:srgbClr val="FFFFFF"/>
              </a:solidFill>
            </a:endParaRPr>
          </a:p>
        </p:txBody>
      </p:sp>
      <p:sp>
        <p:nvSpPr>
          <p:cNvPr id="2" name="TextBox 1"/>
          <p:cNvSpPr txBox="1"/>
          <p:nvPr/>
        </p:nvSpPr>
        <p:spPr>
          <a:xfrm>
            <a:off x="1977737" y="1291876"/>
            <a:ext cx="8305800" cy="2308324"/>
          </a:xfrm>
          <a:prstGeom prst="rect">
            <a:avLst/>
          </a:prstGeom>
          <a:noFill/>
        </p:spPr>
        <p:txBody>
          <a:bodyPr wrap="square" rtlCol="0">
            <a:spAutoFit/>
          </a:bodyPr>
          <a:lstStyle/>
          <a:p>
            <a:r>
              <a:rPr lang="en-US" dirty="0"/>
              <a:t>Configure which fields to include in the output using the PECI system’s Related Actions: </a:t>
            </a:r>
            <a:r>
              <a:rPr lang="en-US" b="1" dirty="0"/>
              <a:t>Configure Integration Field Attributes</a:t>
            </a:r>
            <a:r>
              <a:rPr lang="en-US" dirty="0"/>
              <a:t>. This task is organized using a tree structure with the Effective Stack Worker folder as the top most level. </a:t>
            </a:r>
            <a:endParaRPr lang="en-US" dirty="0" smtClean="0"/>
          </a:p>
          <a:p>
            <a:endParaRPr lang="en-US" dirty="0"/>
          </a:p>
          <a:p>
            <a:r>
              <a:rPr lang="en-US" dirty="0" smtClean="0"/>
              <a:t>Within </a:t>
            </a:r>
            <a:r>
              <a:rPr lang="en-US" dirty="0"/>
              <a:t>this level, you must specify the data sections to include in the output. Some data sections are included by default, such as Worker Status Data Section.</a:t>
            </a:r>
          </a:p>
          <a:p>
            <a:endParaRPr lang="en-US" dirty="0"/>
          </a:p>
        </p:txBody>
      </p:sp>
      <p:grpSp>
        <p:nvGrpSpPr>
          <p:cNvPr id="3" name="Group 2"/>
          <p:cNvGrpSpPr>
            <a:grpSpLocks/>
          </p:cNvGrpSpPr>
          <p:nvPr/>
        </p:nvGrpSpPr>
        <p:grpSpPr bwMode="auto">
          <a:xfrm>
            <a:off x="3196142" y="3321895"/>
            <a:ext cx="5868987" cy="3343275"/>
            <a:chOff x="1440" y="240"/>
            <a:chExt cx="9243" cy="5265"/>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 y="360"/>
              <a:ext cx="9003" cy="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a:spLocks noChangeArrowheads="1"/>
            </p:cNvSpPr>
            <p:nvPr/>
          </p:nvSpPr>
          <p:spPr bwMode="auto">
            <a:xfrm>
              <a:off x="1500" y="300"/>
              <a:ext cx="9123" cy="5145"/>
            </a:xfrm>
            <a:prstGeom prst="rect">
              <a:avLst/>
            </a:prstGeom>
            <a:noFill/>
            <a:ln w="76200">
              <a:solidFill>
                <a:srgbClr val="F2F2F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96338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PECI GRID Setup</a:t>
            </a:r>
            <a:endParaRPr lang="en-US" sz="2400" dirty="0">
              <a:solidFill>
                <a:srgbClr val="FFFFFF"/>
              </a:solidFill>
            </a:endParaRPr>
          </a:p>
        </p:txBody>
      </p:sp>
      <p:sp>
        <p:nvSpPr>
          <p:cNvPr id="2" name="TextBox 1"/>
          <p:cNvSpPr txBox="1"/>
          <p:nvPr/>
        </p:nvSpPr>
        <p:spPr>
          <a:xfrm>
            <a:off x="1977737" y="1291876"/>
            <a:ext cx="8305800" cy="4832092"/>
          </a:xfrm>
          <a:prstGeom prst="rect">
            <a:avLst/>
          </a:prstGeom>
          <a:noFill/>
        </p:spPr>
        <p:txBody>
          <a:bodyPr wrap="square" rtlCol="0">
            <a:spAutoFit/>
          </a:bodyPr>
          <a:lstStyle/>
          <a:p>
            <a:r>
              <a:rPr lang="en-US" sz="1400" dirty="0"/>
              <a:t>PECI integrations can only run on a tenant that is grid-enabled. Adding grid to a tenant means that a different environmental configuration is provided for that specific tenant to make large payroll calculations run more quickly.</a:t>
            </a:r>
          </a:p>
          <a:p>
            <a:endParaRPr lang="en-US" sz="1400" dirty="0" smtClean="0"/>
          </a:p>
          <a:p>
            <a:r>
              <a:rPr lang="en-US" sz="1400" dirty="0" smtClean="0"/>
              <a:t>Grid </a:t>
            </a:r>
            <a:r>
              <a:rPr lang="en-US" sz="1400" dirty="0"/>
              <a:t>will not be provided in GMS and AMU tenants.</a:t>
            </a:r>
          </a:p>
          <a:p>
            <a:endParaRPr lang="en-US" sz="1400" dirty="0" smtClean="0"/>
          </a:p>
          <a:p>
            <a:r>
              <a:rPr lang="en-US" sz="1400" b="1" dirty="0"/>
              <a:t>Number of Grid Tenants</a:t>
            </a:r>
          </a:p>
          <a:p>
            <a:pPr marL="285750" indent="-285750">
              <a:buFont typeface="Arial" panose="020B0604020202020204" pitchFamily="34" charset="0"/>
              <a:buChar char="•"/>
            </a:pPr>
            <a:r>
              <a:rPr lang="en-US" sz="1400" dirty="0" smtClean="0"/>
              <a:t>Only one active Implementation or Implementation Preview tenant can be grid enabled at a time. If you have submitted a request to enable a grid tenant, then it will not allow you to enter in a second request to enable grid in a second tenant.</a:t>
            </a:r>
          </a:p>
          <a:p>
            <a:pPr marL="285750" indent="-285750">
              <a:buFont typeface="Arial" panose="020B0604020202020204" pitchFamily="34" charset="0"/>
              <a:buChar char="•"/>
            </a:pPr>
            <a:r>
              <a:rPr lang="en-US" sz="1400" dirty="0" smtClean="0"/>
              <a:t>For </a:t>
            </a:r>
            <a:r>
              <a:rPr lang="en-US" sz="1400" dirty="0"/>
              <a:t>a deployment to be considered for a second Grid enabled tenant, the EM/PM will need to submit a General Request Tenant Management case with a valid business case along and a tenant management plan that demonstrates an inability to deliver with only one Grid enabled tenant.  If approved, the duration of Grid on that second tenant will have a limited window.  Here are the reasons that warrant a second Grid enabled tenant:</a:t>
            </a:r>
          </a:p>
          <a:p>
            <a:pPr marL="742950" lvl="1" indent="-285750">
              <a:buFont typeface="Arial" panose="020B0604020202020204" pitchFamily="34" charset="0"/>
              <a:buChar char="•"/>
            </a:pPr>
            <a:r>
              <a:rPr lang="en-US" sz="1400" dirty="0"/>
              <a:t>PECI - Overlapping PECI Implementation that must use its own tenant</a:t>
            </a:r>
          </a:p>
          <a:p>
            <a:pPr marL="742950" lvl="1" indent="-285750">
              <a:buFont typeface="Arial" panose="020B0604020202020204" pitchFamily="34" charset="0"/>
              <a:buChar char="•"/>
            </a:pPr>
            <a:r>
              <a:rPr lang="en-US" sz="1400" dirty="0"/>
              <a:t>Payroll - A second Grid will be provided to customers for a limited duration for implementations that require Payroll performance testing</a:t>
            </a:r>
          </a:p>
          <a:p>
            <a:pPr marL="742950" lvl="1" indent="-285750">
              <a:buFont typeface="Arial" panose="020B0604020202020204" pitchFamily="34" charset="0"/>
              <a:buChar char="•"/>
            </a:pPr>
            <a:r>
              <a:rPr lang="en-US" sz="1400" dirty="0"/>
              <a:t>Miscellaneous - A simultaneous deployment with competing test plans such as Financials or Payroll or PECI</a:t>
            </a:r>
          </a:p>
          <a:p>
            <a:endParaRPr lang="en-US" sz="1400" dirty="0" smtClean="0"/>
          </a:p>
          <a:p>
            <a:r>
              <a:rPr lang="en-US" sz="1400" dirty="0" smtClean="0"/>
              <a:t>https</a:t>
            </a:r>
            <a:r>
              <a:rPr lang="en-US" sz="1400" dirty="0"/>
              <a:t>://community.workday.com/articles/85909</a:t>
            </a:r>
          </a:p>
        </p:txBody>
      </p:sp>
    </p:spTree>
    <p:extLst>
      <p:ext uri="{BB962C8B-B14F-4D97-AF65-F5344CB8AC3E}">
        <p14:creationId xmlns:p14="http://schemas.microsoft.com/office/powerpoint/2010/main" val="819306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PECI Launch Parameters</a:t>
            </a:r>
            <a:endParaRPr lang="en-US" sz="2400" dirty="0">
              <a:solidFill>
                <a:srgbClr val="FFFFFF"/>
              </a:solidFill>
            </a:endParaRPr>
          </a:p>
        </p:txBody>
      </p:sp>
      <p:sp>
        <p:nvSpPr>
          <p:cNvPr id="2" name="TextBox 1"/>
          <p:cNvSpPr txBox="1"/>
          <p:nvPr/>
        </p:nvSpPr>
        <p:spPr>
          <a:xfrm>
            <a:off x="1977737" y="1291876"/>
            <a:ext cx="8305800" cy="1384995"/>
          </a:xfrm>
          <a:prstGeom prst="rect">
            <a:avLst/>
          </a:prstGeom>
          <a:noFill/>
        </p:spPr>
        <p:txBody>
          <a:bodyPr wrap="square" rtlCol="0">
            <a:spAutoFit/>
          </a:bodyPr>
          <a:lstStyle/>
          <a:p>
            <a:r>
              <a:rPr lang="en-US" sz="1400" dirty="0"/>
              <a:t>Launch Parameters for PECI are enabled by default with the </a:t>
            </a:r>
            <a:r>
              <a:rPr lang="en-US" sz="1400" b="1" dirty="0"/>
              <a:t>Payroll Effective Change Interface – Launch Parameters </a:t>
            </a:r>
            <a:r>
              <a:rPr lang="en-US" sz="1400" dirty="0"/>
              <a:t>Integration Service. This service is not optional. Several parameters are the same as PI, but some are new, used in place of Integration Attributes.</a:t>
            </a:r>
          </a:p>
          <a:p>
            <a:endParaRPr lang="en-US" sz="1400" dirty="0" smtClean="0"/>
          </a:p>
          <a:p>
            <a:r>
              <a:rPr lang="en-US" sz="1400" dirty="0" smtClean="0"/>
              <a:t>The </a:t>
            </a:r>
            <a:r>
              <a:rPr lang="en-US" sz="1400" dirty="0"/>
              <a:t>available launch parameters are:</a:t>
            </a:r>
          </a:p>
          <a:p>
            <a:endParaRPr lang="en-US" sz="1400" dirty="0"/>
          </a:p>
        </p:txBody>
      </p:sp>
      <p:graphicFrame>
        <p:nvGraphicFramePr>
          <p:cNvPr id="5" name="Table 4"/>
          <p:cNvGraphicFramePr>
            <a:graphicFrameLocks noGrp="1"/>
          </p:cNvGraphicFramePr>
          <p:nvPr>
            <p:extLst>
              <p:ext uri="{D42A27DB-BD31-4B8C-83A1-F6EECF244321}">
                <p14:modId xmlns:p14="http://schemas.microsoft.com/office/powerpoint/2010/main" val="2383379251"/>
              </p:ext>
            </p:extLst>
          </p:nvPr>
        </p:nvGraphicFramePr>
        <p:xfrm>
          <a:off x="1740390" y="2676871"/>
          <a:ext cx="9118600" cy="3657600"/>
        </p:xfrm>
        <a:graphic>
          <a:graphicData uri="http://schemas.openxmlformats.org/drawingml/2006/table">
            <a:tbl>
              <a:tblPr/>
              <a:tblGrid>
                <a:gridCol w="2559236"/>
                <a:gridCol w="6559364"/>
              </a:tblGrid>
              <a:tr h="200025">
                <a:tc>
                  <a:txBody>
                    <a:bodyPr/>
                    <a:lstStyle/>
                    <a:p>
                      <a:pPr algn="l" fontAlgn="ctr"/>
                      <a:r>
                        <a:rPr lang="en-US" sz="1100" b="1" i="0" u="none" strike="noStrike">
                          <a:solidFill>
                            <a:srgbClr val="FFFFFF"/>
                          </a:solidFill>
                          <a:effectLst/>
                          <a:latin typeface="Verdana" panose="020B0604030504040204" pitchFamily="34" charset="0"/>
                        </a:rPr>
                        <a:t>Field</a:t>
                      </a:r>
                    </a:p>
                  </a:txBody>
                  <a:tcPr marL="9525" marR="9525" marT="9525" marB="0" anchor="ctr">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3397CC"/>
                    </a:solidFill>
                  </a:tcPr>
                </a:tc>
                <a:tc>
                  <a:txBody>
                    <a:bodyPr/>
                    <a:lstStyle/>
                    <a:p>
                      <a:pPr algn="l" fontAlgn="ctr"/>
                      <a:r>
                        <a:rPr lang="en-US" sz="1100" b="1" i="0" u="none" strike="noStrike">
                          <a:solidFill>
                            <a:srgbClr val="FFFFFF"/>
                          </a:solidFill>
                          <a:effectLst/>
                          <a:latin typeface="Verdana" panose="020B0604030504040204" pitchFamily="34" charset="0"/>
                        </a:rPr>
                        <a:t>Description</a:t>
                      </a:r>
                    </a:p>
                  </a:txBody>
                  <a:tcPr marL="9525" marR="9525" marT="9525" marB="0" anchor="ctr">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3397CC"/>
                    </a:solidFill>
                  </a:tcPr>
                </a:tc>
              </a:tr>
              <a:tr h="190500">
                <a:tc rowSpan="3">
                  <a:txBody>
                    <a:bodyPr/>
                    <a:lstStyle/>
                    <a:p>
                      <a:pPr algn="ctr" fontAlgn="ctr"/>
                      <a:r>
                        <a:rPr lang="en-US" sz="1000" b="1" i="0" u="none" strike="noStrike">
                          <a:solidFill>
                            <a:srgbClr val="666666"/>
                          </a:solidFill>
                          <a:effectLst/>
                          <a:latin typeface="Verdana" panose="020B0604030504040204" pitchFamily="34" charset="0"/>
                        </a:rPr>
                        <a:t>PAY GROUP</a:t>
                      </a:r>
                    </a:p>
                  </a:txBody>
                  <a:tcPr marL="9525" marR="9525" marT="9525" marB="0" anchor="ctr">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D6EAF4"/>
                    </a:solidFill>
                  </a:tcPr>
                </a:tc>
                <a:tc>
                  <a:txBody>
                    <a:bodyPr/>
                    <a:lstStyle/>
                    <a:p>
                      <a:pPr algn="l" fontAlgn="ctr"/>
                      <a:r>
                        <a:rPr lang="en-US" sz="1000" b="0" i="0" u="none" strike="noStrike">
                          <a:solidFill>
                            <a:srgbClr val="000000"/>
                          </a:solidFill>
                          <a:effectLst/>
                          <a:latin typeface="Verdana" panose="020B0604030504040204" pitchFamily="34" charset="0"/>
                        </a:rPr>
                        <a:t>Groups of employees who are paid the same way.</a:t>
                      </a:r>
                    </a:p>
                  </a:txBody>
                  <a:tcPr marL="9525" marR="9525" marT="9525" marB="0" anchor="ctr">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a:noFill/>
                    </a:lnB>
                    <a:solidFill>
                      <a:srgbClr val="D6EAF4"/>
                    </a:solidFill>
                  </a:tcPr>
                </a:tc>
              </a:tr>
              <a:tr h="190500">
                <a:tc vMerge="1">
                  <a:txBody>
                    <a:bodyPr/>
                    <a:lstStyle/>
                    <a:p>
                      <a:endParaRPr lang="en-US"/>
                    </a:p>
                  </a:txBody>
                  <a:tcPr/>
                </a:tc>
                <a:tc>
                  <a:txBody>
                    <a:bodyPr/>
                    <a:lstStyle/>
                    <a:p>
                      <a:pPr algn="l" fontAlgn="ctr"/>
                      <a:r>
                        <a:rPr lang="en-US" sz="950" b="0" i="0" u="none" strike="noStrike">
                          <a:solidFill>
                            <a:srgbClr val="000000"/>
                          </a:solidFill>
                          <a:effectLst/>
                          <a:latin typeface="Verdana" panose="020B0604030504040204" pitchFamily="34" charset="0"/>
                        </a:rPr>
                        <a:t> </a:t>
                      </a:r>
                    </a:p>
                  </a:txBody>
                  <a:tcPr marL="9525" marR="9525" marT="9525" marB="0" anchor="ctr">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a:noFill/>
                    </a:lnT>
                    <a:lnB>
                      <a:noFill/>
                    </a:lnB>
                    <a:solidFill>
                      <a:srgbClr val="D6EAF4"/>
                    </a:solidFill>
                  </a:tcPr>
                </a:tc>
              </a:tr>
              <a:tr h="200025">
                <a:tc vMerge="1">
                  <a:txBody>
                    <a:bodyPr/>
                    <a:lstStyle/>
                    <a:p>
                      <a:endParaRPr lang="en-US"/>
                    </a:p>
                  </a:txBody>
                  <a:tcPr/>
                </a:tc>
                <a:tc>
                  <a:txBody>
                    <a:bodyPr/>
                    <a:lstStyle/>
                    <a:p>
                      <a:pPr algn="l" fontAlgn="ctr"/>
                      <a:r>
                        <a:rPr lang="en-US" sz="1000" b="0" i="0" u="none" strike="noStrike">
                          <a:solidFill>
                            <a:srgbClr val="000000"/>
                          </a:solidFill>
                          <a:effectLst/>
                          <a:latin typeface="Verdana" panose="020B0604030504040204" pitchFamily="34" charset="0"/>
                        </a:rPr>
                        <a:t>Select one or more pay groups at the prompt to extract pay period data for all pay group members.</a:t>
                      </a:r>
                    </a:p>
                  </a:txBody>
                  <a:tcPr marL="9525" marR="9525" marT="9525" marB="0" anchor="ctr">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a:noFill/>
                    </a:lnT>
                    <a:lnB w="12700" cap="flat" cmpd="sng" algn="ctr">
                      <a:solidFill>
                        <a:srgbClr val="17365D"/>
                      </a:solidFill>
                      <a:prstDash val="solid"/>
                      <a:round/>
                      <a:headEnd type="none" w="med" len="med"/>
                      <a:tailEnd type="none" w="med" len="med"/>
                    </a:lnB>
                    <a:solidFill>
                      <a:srgbClr val="D6EAF4"/>
                    </a:solidFill>
                  </a:tcPr>
                </a:tc>
              </a:tr>
              <a:tr h="190500">
                <a:tc rowSpan="3">
                  <a:txBody>
                    <a:bodyPr/>
                    <a:lstStyle/>
                    <a:p>
                      <a:pPr algn="ctr" fontAlgn="ctr"/>
                      <a:r>
                        <a:rPr lang="en-US" sz="1000" b="1" i="0" u="none" strike="noStrike">
                          <a:solidFill>
                            <a:srgbClr val="666666"/>
                          </a:solidFill>
                          <a:effectLst/>
                          <a:latin typeface="Verdana" panose="020B0604030504040204" pitchFamily="34" charset="0"/>
                        </a:rPr>
                        <a:t>PAY PERIOD SELECTION OPTION</a:t>
                      </a:r>
                    </a:p>
                  </a:txBody>
                  <a:tcPr marL="9525" marR="9525" marT="9525" marB="0" anchor="ctr">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Verdana" panose="020B0604030504040204" pitchFamily="34" charset="0"/>
                        </a:rPr>
                        <a:t>The Pay Period is the date range employees are paid. Specify the method for determining the Pay Period:</a:t>
                      </a:r>
                    </a:p>
                  </a:txBody>
                  <a:tcPr marL="9525" marR="9525" marT="9525" marB="0" anchor="ctr">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a:noFill/>
                    </a:lnB>
                  </a:tcPr>
                </a:tc>
              </a:tr>
              <a:tr h="323850">
                <a:tc vMerge="1">
                  <a:txBody>
                    <a:bodyPr/>
                    <a:lstStyle/>
                    <a:p>
                      <a:endParaRPr lang="en-US"/>
                    </a:p>
                  </a:txBody>
                  <a:tcPr/>
                </a:tc>
                <a:tc>
                  <a:txBody>
                    <a:bodyPr/>
                    <a:lstStyle/>
                    <a:p>
                      <a:pPr algn="l" fontAlgn="ctr"/>
                      <a:r>
                        <a:rPr lang="en-US" sz="1000" b="0" i="0" u="none" strike="noStrike">
                          <a:solidFill>
                            <a:srgbClr val="000000"/>
                          </a:solidFill>
                          <a:effectLst/>
                          <a:latin typeface="Symbol" panose="05050102010706020507" pitchFamily="18" charset="2"/>
                        </a:rPr>
                        <a:t>·</a:t>
                      </a:r>
                      <a:r>
                        <a:rPr lang="en-US" sz="700" b="0" i="0" u="none" strike="noStrike">
                          <a:solidFill>
                            <a:srgbClr val="000000"/>
                          </a:solidFill>
                          <a:effectLst/>
                          <a:latin typeface="Times New Roman" panose="02020603050405020304" pitchFamily="18" charset="0"/>
                        </a:rPr>
                        <a:t>         </a:t>
                      </a:r>
                      <a:r>
                        <a:rPr lang="en-US" sz="1000" b="0" i="0" u="sng" strike="noStrike">
                          <a:solidFill>
                            <a:srgbClr val="000000"/>
                          </a:solidFill>
                          <a:effectLst/>
                          <a:latin typeface="Verdana" panose="020B0604030504040204" pitchFamily="34" charset="0"/>
                        </a:rPr>
                        <a:t>Use Earliest Open Pay Period</a:t>
                      </a:r>
                      <a:r>
                        <a:rPr lang="en-US" sz="1000" b="0" i="0" u="none" strike="noStrike">
                          <a:solidFill>
                            <a:srgbClr val="000000"/>
                          </a:solidFill>
                          <a:effectLst/>
                          <a:latin typeface="Verdana" panose="020B0604030504040204" pitchFamily="34" charset="0"/>
                        </a:rPr>
                        <a:t>: Selects the first open pay period based on the pay group's period schedule and period calculation status.</a:t>
                      </a:r>
                      <a:endParaRPr lang="en-US" sz="1000" b="0" i="0" u="none" strike="noStrike">
                        <a:solidFill>
                          <a:srgbClr val="000000"/>
                        </a:solidFill>
                        <a:effectLst/>
                        <a:latin typeface="Symbol" panose="05050102010706020507" pitchFamily="18" charset="2"/>
                      </a:endParaRPr>
                    </a:p>
                  </a:txBody>
                  <a:tcPr marL="514350" marR="9525" marT="9525" marB="0" anchor="ctr">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a:noFill/>
                    </a:lnT>
                    <a:lnB>
                      <a:noFill/>
                    </a:lnB>
                  </a:tcPr>
                </a:tc>
              </a:tr>
              <a:tr h="200025">
                <a:tc vMerge="1">
                  <a:txBody>
                    <a:bodyPr/>
                    <a:lstStyle/>
                    <a:p>
                      <a:endParaRPr lang="en-US"/>
                    </a:p>
                  </a:txBody>
                  <a:tcPr/>
                </a:tc>
                <a:tc>
                  <a:txBody>
                    <a:bodyPr/>
                    <a:lstStyle/>
                    <a:p>
                      <a:pPr algn="l" fontAlgn="ctr"/>
                      <a:r>
                        <a:rPr lang="en-US" sz="1000" b="0" i="0" u="none" strike="noStrike">
                          <a:solidFill>
                            <a:srgbClr val="000000"/>
                          </a:solidFill>
                          <a:effectLst/>
                          <a:latin typeface="Symbol" panose="05050102010706020507" pitchFamily="18" charset="2"/>
                        </a:rPr>
                        <a:t>·</a:t>
                      </a:r>
                      <a:r>
                        <a:rPr lang="en-US" sz="700" b="0" i="0" u="none" strike="noStrike">
                          <a:solidFill>
                            <a:srgbClr val="000000"/>
                          </a:solidFill>
                          <a:effectLst/>
                          <a:latin typeface="Times New Roman" panose="02020603050405020304" pitchFamily="18" charset="0"/>
                        </a:rPr>
                        <a:t>         </a:t>
                      </a:r>
                      <a:r>
                        <a:rPr lang="en-US" sz="1000" b="0" i="0" u="sng" strike="noStrike">
                          <a:solidFill>
                            <a:srgbClr val="000000"/>
                          </a:solidFill>
                          <a:effectLst/>
                          <a:latin typeface="Verdana" panose="020B0604030504040204" pitchFamily="34" charset="0"/>
                        </a:rPr>
                        <a:t>Use Pay Period for Current Date</a:t>
                      </a:r>
                      <a:r>
                        <a:rPr lang="en-US" sz="1000" b="0" i="0" u="none" strike="noStrike">
                          <a:solidFill>
                            <a:srgbClr val="000000"/>
                          </a:solidFill>
                          <a:effectLst/>
                          <a:latin typeface="Verdana" panose="020B0604030504040204" pitchFamily="34" charset="0"/>
                        </a:rPr>
                        <a:t>: Select the pay period for the current date.</a:t>
                      </a:r>
                      <a:endParaRPr lang="en-US" sz="1000" b="0" i="0" u="none" strike="noStrike">
                        <a:solidFill>
                          <a:srgbClr val="000000"/>
                        </a:solidFill>
                        <a:effectLst/>
                        <a:latin typeface="Symbol" panose="05050102010706020507" pitchFamily="18" charset="2"/>
                      </a:endParaRPr>
                    </a:p>
                  </a:txBody>
                  <a:tcPr marL="514350" marR="9525" marT="9525" marB="0" anchor="ctr">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a:noFill/>
                    </a:lnT>
                    <a:lnB w="12700" cap="flat" cmpd="sng" algn="ctr">
                      <a:solidFill>
                        <a:srgbClr val="17365D"/>
                      </a:solidFill>
                      <a:prstDash val="solid"/>
                      <a:round/>
                      <a:headEnd type="none" w="med" len="med"/>
                      <a:tailEnd type="none" w="med" len="med"/>
                    </a:lnB>
                  </a:tcPr>
                </a:tc>
              </a:tr>
              <a:tr h="0">
                <a:tc>
                  <a:txBody>
                    <a:bodyPr/>
                    <a:lstStyle/>
                    <a:p>
                      <a:pPr algn="ctr" fontAlgn="ctr"/>
                      <a:r>
                        <a:rPr lang="en-US" sz="1000" b="1" i="0" u="none" strike="noStrike">
                          <a:solidFill>
                            <a:srgbClr val="666666"/>
                          </a:solidFill>
                          <a:effectLst/>
                          <a:latin typeface="Verdana" panose="020B0604030504040204" pitchFamily="34" charset="0"/>
                        </a:rPr>
                        <a:t>PRIMARY RUN</a:t>
                      </a:r>
                    </a:p>
                  </a:txBody>
                  <a:tcPr marL="9525" marR="9525" marT="9525" marB="0" anchor="ctr">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D6EAF4"/>
                    </a:solidFill>
                  </a:tcPr>
                </a:tc>
                <a:tc>
                  <a:txBody>
                    <a:bodyPr/>
                    <a:lstStyle/>
                    <a:p>
                      <a:pPr algn="l" fontAlgn="ctr"/>
                      <a:r>
                        <a:rPr lang="en-US" sz="1000" b="0" i="0" u="none" strike="noStrike">
                          <a:solidFill>
                            <a:srgbClr val="000000"/>
                          </a:solidFill>
                          <a:effectLst/>
                          <a:latin typeface="Verdana" panose="020B0604030504040204" pitchFamily="34" charset="0"/>
                        </a:rPr>
                        <a:t>Select this box to run the integration as Primary. Only the Pay Group and Pay Period Selection Option launch parameters will be applied.</a:t>
                      </a:r>
                    </a:p>
                  </a:txBody>
                  <a:tcPr marL="9525" marR="9525" marT="9525" marB="0" anchor="ctr">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D6EAF4"/>
                    </a:solidFill>
                  </a:tcPr>
                </a:tc>
              </a:tr>
              <a:tr h="200025">
                <a:tc>
                  <a:txBody>
                    <a:bodyPr/>
                    <a:lstStyle/>
                    <a:p>
                      <a:pPr algn="ctr" fontAlgn="ctr"/>
                      <a:r>
                        <a:rPr lang="en-US" sz="1000" b="1" i="0" u="none" strike="noStrike" dirty="0">
                          <a:solidFill>
                            <a:srgbClr val="666666"/>
                          </a:solidFill>
                          <a:effectLst/>
                          <a:latin typeface="Verdana" panose="020B0604030504040204" pitchFamily="34" charset="0"/>
                        </a:rPr>
                        <a:t>PAY GROUP MEMBERS</a:t>
                      </a:r>
                    </a:p>
                  </a:txBody>
                  <a:tcPr marL="9525" marR="9525" marT="9525" marB="0" anchor="ctr">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Verdana" panose="020B0604030504040204" pitchFamily="34" charset="0"/>
                        </a:rPr>
                        <a:t>Select specific members from the Pay Group defined.</a:t>
                      </a:r>
                    </a:p>
                  </a:txBody>
                  <a:tcPr marL="9525" marR="9525" marT="9525" marB="0" anchor="ctr">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r>
              <a:tr h="0">
                <a:tc>
                  <a:txBody>
                    <a:bodyPr/>
                    <a:lstStyle/>
                    <a:p>
                      <a:pPr algn="ctr" fontAlgn="ctr"/>
                      <a:r>
                        <a:rPr lang="en-US" sz="1000" b="1" i="0" u="none" strike="noStrike">
                          <a:solidFill>
                            <a:srgbClr val="666666"/>
                          </a:solidFill>
                          <a:effectLst/>
                          <a:latin typeface="Verdana" panose="020B0604030504040204" pitchFamily="34" charset="0"/>
                        </a:rPr>
                        <a:t>EXCLUDE MEMBERS / ONLY INCLUDE MEMBERS</a:t>
                      </a:r>
                    </a:p>
                  </a:txBody>
                  <a:tcPr marL="9525" marR="9525" marT="9525" marB="0" anchor="ctr">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D6EAF4"/>
                    </a:solidFill>
                  </a:tcPr>
                </a:tc>
                <a:tc>
                  <a:txBody>
                    <a:bodyPr/>
                    <a:lstStyle/>
                    <a:p>
                      <a:pPr algn="l" fontAlgn="ctr"/>
                      <a:r>
                        <a:rPr lang="en-US" sz="1000" b="0" i="0" u="none" strike="noStrike">
                          <a:solidFill>
                            <a:srgbClr val="000000"/>
                          </a:solidFill>
                          <a:effectLst/>
                          <a:latin typeface="Verdana" panose="020B0604030504040204" pitchFamily="34" charset="0"/>
                        </a:rPr>
                        <a:t>Use in conjunction with Pay Group Members to either exclude or include the specified members.</a:t>
                      </a:r>
                    </a:p>
                  </a:txBody>
                  <a:tcPr marL="9525" marR="9525" marT="9525" marB="0" anchor="ctr">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D6EAF4"/>
                    </a:solidFill>
                  </a:tcPr>
                </a:tc>
              </a:tr>
              <a:tr h="190500">
                <a:tc rowSpan="3">
                  <a:txBody>
                    <a:bodyPr/>
                    <a:lstStyle/>
                    <a:p>
                      <a:pPr algn="ctr" fontAlgn="ctr"/>
                      <a:r>
                        <a:rPr lang="en-US" sz="1000" b="1" i="0" u="none" strike="noStrike">
                          <a:solidFill>
                            <a:srgbClr val="666666"/>
                          </a:solidFill>
                          <a:effectLst/>
                          <a:latin typeface="Verdana" panose="020B0604030504040204" pitchFamily="34" charset="0"/>
                        </a:rPr>
                        <a:t>CHANGE DETECTION</a:t>
                      </a:r>
                    </a:p>
                  </a:txBody>
                  <a:tcPr marL="9525" marR="9525" marT="9525" marB="0" anchor="ctr">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Verdana" panose="020B0604030504040204" pitchFamily="34" charset="0"/>
                        </a:rPr>
                        <a:t>Use for ad-hoc runs to define the change detection method, either:</a:t>
                      </a:r>
                    </a:p>
                  </a:txBody>
                  <a:tcPr marL="9525" marR="9525" marT="9525" marB="0" anchor="ctr">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a:noFill/>
                    </a:lnB>
                  </a:tcPr>
                </a:tc>
              </a:tr>
              <a:tr h="190500">
                <a:tc vMerge="1">
                  <a:txBody>
                    <a:bodyPr/>
                    <a:lstStyle/>
                    <a:p>
                      <a:endParaRPr lang="en-US"/>
                    </a:p>
                  </a:txBody>
                  <a:tcPr/>
                </a:tc>
                <a:tc>
                  <a:txBody>
                    <a:bodyPr/>
                    <a:lstStyle/>
                    <a:p>
                      <a:pPr algn="l" fontAlgn="ctr"/>
                      <a:r>
                        <a:rPr lang="en-US" sz="1000" b="0" i="0" u="none" strike="noStrike">
                          <a:solidFill>
                            <a:srgbClr val="000000"/>
                          </a:solidFill>
                          <a:effectLst/>
                          <a:latin typeface="Symbol" panose="05050102010706020507" pitchFamily="18" charset="2"/>
                          <a:ea typeface="Symbol" panose="05050102010706020507" pitchFamily="18" charset="2"/>
                          <a:cs typeface="Symbol" panose="05050102010706020507" pitchFamily="18" charset="2"/>
                        </a:rPr>
                        <a:t>·</a:t>
                      </a:r>
                      <a:r>
                        <a:rPr lang="en-US" sz="700" b="0" i="0" u="none" strike="noStrike">
                          <a:solidFill>
                            <a:srgbClr val="000000"/>
                          </a:solidFill>
                          <a:effectLst/>
                          <a:latin typeface="Times New Roman" panose="02020603050405020304" pitchFamily="18" charset="0"/>
                          <a:ea typeface="Symbol" panose="05050102010706020507" pitchFamily="18" charset="2"/>
                          <a:cs typeface="Symbol" panose="05050102010706020507" pitchFamily="18" charset="2"/>
                        </a:rPr>
                        <a:t>         </a:t>
                      </a:r>
                      <a:r>
                        <a:rPr lang="en-US" sz="1000" b="0" i="0" u="none" strike="noStrike">
                          <a:solidFill>
                            <a:srgbClr val="000000"/>
                          </a:solidFill>
                          <a:effectLst/>
                          <a:latin typeface="Verdana" panose="020B0604030504040204" pitchFamily="34" charset="0"/>
                          <a:ea typeface="Symbol" panose="05050102010706020507" pitchFamily="18" charset="2"/>
                          <a:cs typeface="Symbol" panose="05050102010706020507" pitchFamily="18" charset="2"/>
                        </a:rPr>
                        <a:t>Include all changes effective in the pay period</a:t>
                      </a:r>
                      <a:endParaRPr lang="en-US" sz="1000" b="0" i="0" u="none" strike="noStrike">
                        <a:solidFill>
                          <a:srgbClr val="000000"/>
                        </a:solidFill>
                        <a:effectLst/>
                        <a:latin typeface="Symbol" panose="05050102010706020507" pitchFamily="18" charset="2"/>
                      </a:endParaRPr>
                    </a:p>
                  </a:txBody>
                  <a:tcPr marL="514350" marR="9525" marT="9525" marB="0" anchor="ctr">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a:noFill/>
                    </a:lnT>
                    <a:lnB>
                      <a:noFill/>
                    </a:lnB>
                  </a:tcPr>
                </a:tc>
              </a:tr>
              <a:tr h="200025">
                <a:tc vMerge="1">
                  <a:txBody>
                    <a:bodyPr/>
                    <a:lstStyle/>
                    <a:p>
                      <a:endParaRPr lang="en-US"/>
                    </a:p>
                  </a:txBody>
                  <a:tcPr/>
                </a:tc>
                <a:tc>
                  <a:txBody>
                    <a:bodyPr/>
                    <a:lstStyle/>
                    <a:p>
                      <a:pPr algn="l" fontAlgn="ctr"/>
                      <a:r>
                        <a:rPr lang="en-US" sz="1000" b="0" i="0" u="none" strike="noStrike">
                          <a:solidFill>
                            <a:srgbClr val="000000"/>
                          </a:solidFill>
                          <a:effectLst/>
                          <a:latin typeface="Symbol" panose="05050102010706020507" pitchFamily="18" charset="2"/>
                          <a:ea typeface="Symbol" panose="05050102010706020507" pitchFamily="18" charset="2"/>
                          <a:cs typeface="Symbol" panose="05050102010706020507" pitchFamily="18" charset="2"/>
                        </a:rPr>
                        <a:t>·</a:t>
                      </a:r>
                      <a:r>
                        <a:rPr lang="en-US" sz="700" b="0" i="0" u="none" strike="noStrike">
                          <a:solidFill>
                            <a:srgbClr val="000000"/>
                          </a:solidFill>
                          <a:effectLst/>
                          <a:latin typeface="Times New Roman" panose="02020603050405020304" pitchFamily="18" charset="0"/>
                          <a:ea typeface="Symbol" panose="05050102010706020507" pitchFamily="18" charset="2"/>
                          <a:cs typeface="Symbol" panose="05050102010706020507" pitchFamily="18" charset="2"/>
                        </a:rPr>
                        <a:t>         </a:t>
                      </a:r>
                      <a:r>
                        <a:rPr lang="en-US" sz="1000" b="0" i="0" u="none" strike="noStrike">
                          <a:solidFill>
                            <a:srgbClr val="000000"/>
                          </a:solidFill>
                          <a:effectLst/>
                          <a:latin typeface="Verdana" panose="020B0604030504040204" pitchFamily="34" charset="0"/>
                          <a:ea typeface="Symbol" panose="05050102010706020507" pitchFamily="18" charset="2"/>
                          <a:cs typeface="Symbol" panose="05050102010706020507" pitchFamily="18" charset="2"/>
                        </a:rPr>
                        <a:t>Include only changes entered since the last successful run</a:t>
                      </a:r>
                      <a:endParaRPr lang="en-US" sz="1000" b="0" i="0" u="none" strike="noStrike">
                        <a:solidFill>
                          <a:srgbClr val="000000"/>
                        </a:solidFill>
                        <a:effectLst/>
                        <a:latin typeface="Symbol" panose="05050102010706020507" pitchFamily="18" charset="2"/>
                      </a:endParaRPr>
                    </a:p>
                  </a:txBody>
                  <a:tcPr marL="514350" marR="9525" marT="9525" marB="0" anchor="ctr">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a:noFill/>
                    </a:lnT>
                    <a:lnB w="12700" cap="flat" cmpd="sng" algn="ctr">
                      <a:solidFill>
                        <a:srgbClr val="17365D"/>
                      </a:solidFill>
                      <a:prstDash val="solid"/>
                      <a:round/>
                      <a:headEnd type="none" w="med" len="med"/>
                      <a:tailEnd type="none" w="med" len="med"/>
                    </a:lnB>
                  </a:tcPr>
                </a:tc>
              </a:tr>
              <a:tr h="0">
                <a:tc>
                  <a:txBody>
                    <a:bodyPr/>
                    <a:lstStyle/>
                    <a:p>
                      <a:pPr algn="ctr" fontAlgn="ctr"/>
                      <a:r>
                        <a:rPr lang="en-US" sz="1000" b="1" i="0" u="none" strike="noStrike">
                          <a:solidFill>
                            <a:srgbClr val="666666"/>
                          </a:solidFill>
                          <a:effectLst/>
                          <a:latin typeface="Verdana" panose="020B0604030504040204" pitchFamily="34" charset="0"/>
                        </a:rPr>
                        <a:t>FULL SNAPSHOT</a:t>
                      </a:r>
                    </a:p>
                  </a:txBody>
                  <a:tcPr marL="9525" marR="9525" marT="9525" marB="0" anchor="ctr">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D6EAF4"/>
                    </a:solidFill>
                  </a:tcPr>
                </a:tc>
                <a:tc>
                  <a:txBody>
                    <a:bodyPr/>
                    <a:lstStyle/>
                    <a:p>
                      <a:pPr algn="l" fontAlgn="ctr"/>
                      <a:r>
                        <a:rPr lang="en-US" sz="1000" b="0" i="0" u="none" strike="noStrike">
                          <a:solidFill>
                            <a:srgbClr val="000000"/>
                          </a:solidFill>
                          <a:effectLst/>
                          <a:latin typeface="Verdana" panose="020B0604030504040204" pitchFamily="34" charset="0"/>
                        </a:rPr>
                        <a:t>Select this box to generate a full file of payee data effective as of the last day of the pay period. This setting cannot be applied when Primary Run is enabled.</a:t>
                      </a:r>
                    </a:p>
                  </a:txBody>
                  <a:tcPr marL="9525" marR="9525" marT="9525" marB="0" anchor="ctr">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solidFill>
                      <a:srgbClr val="D6EAF4"/>
                    </a:solidFill>
                  </a:tcPr>
                </a:tc>
              </a:tr>
              <a:tr h="0">
                <a:tc>
                  <a:txBody>
                    <a:bodyPr/>
                    <a:lstStyle/>
                    <a:p>
                      <a:pPr algn="ctr" fontAlgn="ctr"/>
                      <a:r>
                        <a:rPr lang="en-US" sz="1000" b="1" i="0" u="none" strike="noStrike">
                          <a:solidFill>
                            <a:srgbClr val="666666"/>
                          </a:solidFill>
                          <a:effectLst/>
                          <a:latin typeface="Verdana" panose="020B0604030504040204" pitchFamily="34" charset="0"/>
                        </a:rPr>
                        <a:t>LAST SUCCESSFUL RUN DATE</a:t>
                      </a:r>
                    </a:p>
                  </a:txBody>
                  <a:tcPr marL="9525" marR="9525" marT="9525" marB="0" anchor="ctr">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Verdana" panose="020B0604030504040204" pitchFamily="34" charset="0"/>
                        </a:rPr>
                        <a:t>Manually set the date of the last successful integration run or allow it to default automatically. Primary integrations will save the LSRD and apply to for each pay group.</a:t>
                      </a:r>
                    </a:p>
                  </a:txBody>
                  <a:tcPr marL="9525" marR="9525" marT="9525" marB="0" anchor="ctr">
                    <a:lnL w="12700" cap="flat" cmpd="sng" algn="ctr">
                      <a:solidFill>
                        <a:srgbClr val="17365D"/>
                      </a:solidFill>
                      <a:prstDash val="solid"/>
                      <a:round/>
                      <a:headEnd type="none" w="med" len="med"/>
                      <a:tailEnd type="none" w="med" len="med"/>
                    </a:lnL>
                    <a:lnR w="12700" cap="flat" cmpd="sng" algn="ctr">
                      <a:solidFill>
                        <a:srgbClr val="17365D"/>
                      </a:solidFill>
                      <a:prstDash val="solid"/>
                      <a:round/>
                      <a:headEnd type="none" w="med" len="med"/>
                      <a:tailEnd type="none" w="med" len="med"/>
                    </a:lnR>
                    <a:lnT w="12700" cap="flat" cmpd="sng" algn="ctr">
                      <a:solidFill>
                        <a:srgbClr val="17365D"/>
                      </a:solidFill>
                      <a:prstDash val="solid"/>
                      <a:round/>
                      <a:headEnd type="none" w="med" len="med"/>
                      <a:tailEnd type="none" w="med" len="med"/>
                    </a:lnT>
                    <a:lnB w="12700" cap="flat" cmpd="sng" algn="ctr">
                      <a:solidFill>
                        <a:srgbClr val="17365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35514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977736" y="457201"/>
            <a:ext cx="8305800" cy="734983"/>
          </a:xfrm>
          <a:prstGeom prst="rect">
            <a:avLst/>
          </a:prstGeom>
          <a:solidFill>
            <a:schemeClr val="accent5">
              <a:lumMod val="50000"/>
            </a:schemeClr>
          </a:solidFill>
          <a:ln w="9525" cap="flat" cmpd="sng" algn="ctr">
            <a:solidFill>
              <a:schemeClr val="accent5">
                <a:lumMod val="50000"/>
              </a:schemeClr>
            </a:solidFill>
            <a:prstDash val="solid"/>
            <a:round/>
            <a:headEnd type="none" w="med" len="med"/>
            <a:tailEnd type="none" w="med" len="med"/>
          </a:ln>
          <a:effectLst/>
        </p:spPr>
        <p:txBody>
          <a:bodyPr vert="horz" wrap="square" lIns="91440" tIns="45720" rIns="0" bIns="45720" numCol="1" rtlCol="0" anchor="ctr" anchorCtr="0" compatLnSpc="1">
            <a:prstTxWarp prst="textNoShape">
              <a:avLst/>
            </a:prstTxWarp>
          </a:bodyPr>
          <a:lstStyle/>
          <a:p>
            <a:pPr algn="ctr" defTabSz="933450" fontAlgn="base">
              <a:spcBef>
                <a:spcPct val="0"/>
              </a:spcBef>
              <a:spcAft>
                <a:spcPct val="0"/>
              </a:spcAft>
            </a:pPr>
            <a:r>
              <a:rPr lang="en-US" sz="2400" dirty="0" smtClean="0">
                <a:solidFill>
                  <a:srgbClr val="FFFFFF"/>
                </a:solidFill>
              </a:rPr>
              <a:t>PECI Primary Integration Runs</a:t>
            </a:r>
            <a:endParaRPr lang="en-US" sz="2400" dirty="0">
              <a:solidFill>
                <a:srgbClr val="FFFFFF"/>
              </a:solidFill>
            </a:endParaRPr>
          </a:p>
        </p:txBody>
      </p:sp>
      <p:sp>
        <p:nvSpPr>
          <p:cNvPr id="2" name="TextBox 1"/>
          <p:cNvSpPr txBox="1"/>
          <p:nvPr/>
        </p:nvSpPr>
        <p:spPr>
          <a:xfrm>
            <a:off x="1977737" y="1291876"/>
            <a:ext cx="8305800" cy="1169551"/>
          </a:xfrm>
          <a:prstGeom prst="rect">
            <a:avLst/>
          </a:prstGeom>
          <a:noFill/>
        </p:spPr>
        <p:txBody>
          <a:bodyPr wrap="square" rtlCol="0">
            <a:spAutoFit/>
          </a:bodyPr>
          <a:lstStyle/>
          <a:p>
            <a:r>
              <a:rPr lang="en-US" sz="1400" dirty="0"/>
              <a:t>For PECI, separate integration systems are not required for Primary and Ad-hoc integration launches. Configure one integration system that includes all requirements and use it for both Primary and Ad-hoc </a:t>
            </a:r>
            <a:r>
              <a:rPr lang="en-US" sz="1400" dirty="0" smtClean="0"/>
              <a:t>launches.  When </a:t>
            </a:r>
            <a:r>
              <a:rPr lang="en-US" sz="1400" dirty="0"/>
              <a:t>defining a schedule for </a:t>
            </a:r>
            <a:r>
              <a:rPr lang="en-US" sz="1400" b="1" dirty="0"/>
              <a:t>Primary</a:t>
            </a:r>
            <a:r>
              <a:rPr lang="en-US" sz="1400" dirty="0"/>
              <a:t> integration runs, configure the launch parameters as follows:</a:t>
            </a:r>
          </a:p>
          <a:p>
            <a:endParaRPr lang="en-US" sz="1400" dirty="0"/>
          </a:p>
        </p:txBody>
      </p:sp>
      <p:pic>
        <p:nvPicPr>
          <p:cNvPr id="3" name="Picture 2"/>
          <p:cNvPicPr>
            <a:picLocks noChangeAspect="1"/>
          </p:cNvPicPr>
          <p:nvPr/>
        </p:nvPicPr>
        <p:blipFill>
          <a:blip r:embed="rId3"/>
          <a:stretch>
            <a:fillRect/>
          </a:stretch>
        </p:blipFill>
        <p:spPr>
          <a:xfrm>
            <a:off x="1977736" y="2186012"/>
            <a:ext cx="8200000" cy="2019048"/>
          </a:xfrm>
          <a:prstGeom prst="rect">
            <a:avLst/>
          </a:prstGeom>
        </p:spPr>
      </p:pic>
      <p:pic>
        <p:nvPicPr>
          <p:cNvPr id="6" name="Picture 5"/>
          <p:cNvPicPr>
            <a:picLocks noChangeAspect="1"/>
          </p:cNvPicPr>
          <p:nvPr/>
        </p:nvPicPr>
        <p:blipFill>
          <a:blip r:embed="rId4"/>
          <a:stretch>
            <a:fillRect/>
          </a:stretch>
        </p:blipFill>
        <p:spPr>
          <a:xfrm>
            <a:off x="2206308" y="4205060"/>
            <a:ext cx="7971428" cy="2457143"/>
          </a:xfrm>
          <a:prstGeom prst="rect">
            <a:avLst/>
          </a:prstGeom>
        </p:spPr>
      </p:pic>
    </p:spTree>
    <p:extLst>
      <p:ext uri="{BB962C8B-B14F-4D97-AF65-F5344CB8AC3E}">
        <p14:creationId xmlns:p14="http://schemas.microsoft.com/office/powerpoint/2010/main" val="4216530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9NAE24ar6Ue6E.AbvpSJ8Q"/>
</p:tagLst>
</file>

<file path=ppt/theme/theme1.xml><?xml version="1.0" encoding="utf-8"?>
<a:theme xmlns:a="http://schemas.openxmlformats.org/drawingml/2006/main" name="Deloitte Presentation Template 100114 (The Partners final version)">
  <a:themeElements>
    <a:clrScheme name="Custom 90">
      <a:dk1>
        <a:sysClr val="windowText" lastClr="000000"/>
      </a:dk1>
      <a:lt1>
        <a:sysClr val="window" lastClr="FFFFFF"/>
      </a:lt1>
      <a:dk2>
        <a:srgbClr val="313131"/>
      </a:dk2>
      <a:lt2>
        <a:srgbClr val="FFFFFF"/>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3120</TotalTime>
  <Words>1564</Words>
  <Application>Microsoft Office PowerPoint</Application>
  <PresentationFormat>Widescreen</PresentationFormat>
  <Paragraphs>202</Paragraphs>
  <Slides>17</Slides>
  <Notes>14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Arial</vt:lpstr>
      <vt:lpstr>Calibri</vt:lpstr>
      <vt:lpstr>Courier New</vt:lpstr>
      <vt:lpstr>Georgia</vt:lpstr>
      <vt:lpstr>Symbol</vt:lpstr>
      <vt:lpstr>Times New Roman</vt:lpstr>
      <vt:lpstr>Verdana</vt:lpstr>
      <vt:lpstr>Wingdings</vt:lpstr>
      <vt:lpstr>Deloitte Presentation Template 100114 (The Partners final version)</vt:lpstr>
      <vt:lpstr>think-cell Slide</vt:lpstr>
      <vt:lpstr>PowerPoint Presentation</vt:lpstr>
      <vt:lpstr>Cloud Connect for Third-Party Payroll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Connect for Third-Party Payroll Training</dc:title>
  <dc:creator>Fieldhouse, Dan</dc:creator>
  <cp:lastModifiedBy>Fieldhouse, Dan</cp:lastModifiedBy>
  <cp:revision>53</cp:revision>
  <dcterms:created xsi:type="dcterms:W3CDTF">2018-02-25T23:27:43Z</dcterms:created>
  <dcterms:modified xsi:type="dcterms:W3CDTF">2018-03-16T17:15:31Z</dcterms:modified>
</cp:coreProperties>
</file>