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68" r:id="rId2"/>
    <p:sldId id="258" r:id="rId3"/>
    <p:sldId id="266" r:id="rId4"/>
    <p:sldId id="292" r:id="rId5"/>
    <p:sldId id="293" r:id="rId6"/>
    <p:sldId id="297" r:id="rId7"/>
    <p:sldId id="298" r:id="rId8"/>
    <p:sldId id="307" r:id="rId9"/>
    <p:sldId id="311" r:id="rId10"/>
    <p:sldId id="313" r:id="rId11"/>
    <p:sldId id="299" r:id="rId12"/>
    <p:sldId id="302" r:id="rId13"/>
    <p:sldId id="300" r:id="rId14"/>
    <p:sldId id="301" r:id="rId15"/>
    <p:sldId id="306" r:id="rId16"/>
    <p:sldId id="295" r:id="rId17"/>
    <p:sldId id="303" r:id="rId18"/>
    <p:sldId id="304" r:id="rId19"/>
    <p:sldId id="294" r:id="rId20"/>
    <p:sldId id="315" r:id="rId21"/>
    <p:sldId id="316" r:id="rId22"/>
    <p:sldId id="318" r:id="rId23"/>
    <p:sldId id="317" r:id="rId24"/>
    <p:sldId id="320" r:id="rId25"/>
    <p:sldId id="308" r:id="rId26"/>
    <p:sldId id="309" r:id="rId27"/>
    <p:sldId id="319"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632" autoAdjust="0"/>
  </p:normalViewPr>
  <p:slideViewPr>
    <p:cSldViewPr snapToGrid="0">
      <p:cViewPr varScale="1">
        <p:scale>
          <a:sx n="93" d="100"/>
          <a:sy n="93" d="100"/>
        </p:scale>
        <p:origin x="121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0091B-7391-46F4-8183-FC1EC7A1B527}" type="datetimeFigureOut">
              <a:rPr lang="en-US" smtClean="0"/>
              <a:t>3/15/2018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C206A-B68F-48D2-84AE-BC8EB31309E1}" type="slidenum">
              <a:rPr lang="en-US" smtClean="0"/>
              <a:t>‹#›</a:t>
            </a:fld>
            <a:endParaRPr lang="en-US"/>
          </a:p>
        </p:txBody>
      </p:sp>
    </p:spTree>
    <p:extLst>
      <p:ext uri="{BB962C8B-B14F-4D97-AF65-F5344CB8AC3E}">
        <p14:creationId xmlns:p14="http://schemas.microsoft.com/office/powerpoint/2010/main" val="84494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Third-Party Payroll Connectors allow you to manage payroll-related Human Resources data and send it to a third-party payroll provider. Worker synchronization, data changes, and worker events relevant to the payment process are configured so that appropriate next steps can be taken in the payroll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these connectors is the relative ease-of-use and full set of integration features that require no custom code (though the interface is extensible if needed). With change detection built-in, the connector is configured by simply selecting which data and events are required by the accepting payroll system. The interface is pre-tested and supported by Workday, which means less development and testing for your implementation, reduced maintenance costs and risks to the project.</a:t>
            </a:r>
          </a:p>
          <a:p>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1</a:t>
            </a:fld>
            <a:endParaRPr lang="en-US"/>
          </a:p>
        </p:txBody>
      </p:sp>
    </p:spTree>
    <p:extLst>
      <p:ext uri="{BB962C8B-B14F-4D97-AF65-F5344CB8AC3E}">
        <p14:creationId xmlns:p14="http://schemas.microsoft.com/office/powerpoint/2010/main" val="3883107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31222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60292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886769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06038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2442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81682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93795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148815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42899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12414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2</a:t>
            </a:fld>
            <a:endParaRPr lang="en-US"/>
          </a:p>
        </p:txBody>
      </p:sp>
    </p:spTree>
    <p:extLst>
      <p:ext uri="{BB962C8B-B14F-4D97-AF65-F5344CB8AC3E}">
        <p14:creationId xmlns:p14="http://schemas.microsoft.com/office/powerpoint/2010/main" val="68449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87370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4135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28126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7833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84495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02600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0921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85533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95563" y="1640793"/>
            <a:ext cx="7124448" cy="2502587"/>
          </a:xfrm>
        </p:spPr>
        <p:txBody>
          <a:bodyPr>
            <a:noAutofit/>
          </a:bodyPr>
          <a:lstStyle>
            <a:lvl1pPr>
              <a:defRPr sz="38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5563" y="4433454"/>
            <a:ext cx="7123840" cy="1067248"/>
          </a:xfrm>
        </p:spPr>
        <p:txBody>
          <a:bodyPr>
            <a:normAutofit/>
          </a:bodyPr>
          <a:lstStyle>
            <a:lvl1pPr marL="0" indent="0" algn="l">
              <a:lnSpc>
                <a:spcPct val="120000"/>
              </a:lnSpc>
              <a:spcBef>
                <a:spcPts val="0"/>
              </a:spcBef>
              <a:spcAft>
                <a:spcPts val="0"/>
              </a:spcAft>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9" name="Picture 8"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36081602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046281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7220243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58484517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428266661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2087558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8774968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03491324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9626781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614857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2" y="1538286"/>
            <a:ext cx="11220417" cy="424816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4282931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10" name="Rectangle 9"/>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500820" y="1685568"/>
            <a:ext cx="3696000" cy="2672126"/>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00820" y="4357694"/>
            <a:ext cx="3696000" cy="1048554"/>
          </a:xfrm>
        </p:spPr>
        <p:txBody>
          <a:bodyPr>
            <a:normAutofit/>
          </a:bodyPr>
          <a:lstStyle>
            <a:lvl1pPr marL="0" indent="0" algn="l">
              <a:lnSpc>
                <a:spcPct val="120000"/>
              </a:lnSpc>
              <a:spcBef>
                <a:spcPts val="0"/>
              </a:spcBef>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8" name="Picture 7"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54856610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title"/>
          </p:nvPr>
        </p:nvSpPr>
        <p:spPr>
          <a:xfrm>
            <a:off x="488983" y="1671637"/>
            <a:ext cx="3702005" cy="4248169"/>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1203724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4" name="Picture 3" descr="DEL_PRI_RGB.gif"/>
          <p:cNvPicPr>
            <a:picLocks noChangeAspect="1"/>
          </p:cNvPicPr>
          <p:nvPr userDrawn="1"/>
        </p:nvPicPr>
        <p:blipFill>
          <a:blip r:embed="rId2" cstate="print"/>
          <a:stretch>
            <a:fillRect/>
          </a:stretch>
        </p:blipFill>
        <p:spPr>
          <a:xfrm>
            <a:off x="439509" y="3844097"/>
            <a:ext cx="2294400" cy="322531"/>
          </a:xfrm>
          <a:prstGeom prst="rect">
            <a:avLst/>
          </a:prstGeom>
        </p:spPr>
      </p:pic>
    </p:spTree>
    <p:extLst>
      <p:ext uri="{BB962C8B-B14F-4D97-AF65-F5344CB8AC3E}">
        <p14:creationId xmlns:p14="http://schemas.microsoft.com/office/powerpoint/2010/main" val="92741502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109"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sz="3000" b="0">
                <a:solidFill>
                  <a:srgbClr val="81BC00"/>
                </a:solidFill>
              </a:defRPr>
            </a:lvl1pPr>
          </a:lstStyle>
          <a:p>
            <a:r>
              <a:rPr lang="en-US" noProof="0" dirty="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493485" y="6446520"/>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780837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smtClean="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159604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508000" y="1600200"/>
            <a:ext cx="11176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508000" y="1084945"/>
            <a:ext cx="11176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extLst>
      <p:ext uri="{BB962C8B-B14F-4D97-AF65-F5344CB8AC3E}">
        <p14:creationId xmlns:p14="http://schemas.microsoft.com/office/powerpoint/2010/main" val="10979350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465BC723-2F76-473E-9695-47475EF5DF40}"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00C1A-2420-4D2D-8831-7E34811335B2}" type="slidenum">
              <a:rPr lang="en-US" smtClean="0"/>
              <a:t>‹#›</a:t>
            </a:fld>
            <a:endParaRPr lang="en-US"/>
          </a:p>
        </p:txBody>
      </p:sp>
    </p:spTree>
    <p:extLst>
      <p:ext uri="{BB962C8B-B14F-4D97-AF65-F5344CB8AC3E}">
        <p14:creationId xmlns:p14="http://schemas.microsoft.com/office/powerpoint/2010/main" val="249828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10" name="Rectangle 9"/>
          <p:cNvSpPr/>
          <p:nvPr userDrawn="1"/>
        </p:nvSpPr>
        <p:spPr>
          <a:xfrm>
            <a:off x="460829" y="0"/>
            <a:ext cx="7254433"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829118" y="1093318"/>
            <a:ext cx="6505141" cy="1549865"/>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829118" y="2668126"/>
            <a:ext cx="6505141" cy="388186"/>
          </a:xfrm>
        </p:spPr>
        <p:txBody>
          <a:bodyPr>
            <a:normAutofit/>
          </a:bodyPr>
          <a:lstStyle>
            <a:lvl1pPr marL="0" indent="0" algn="l">
              <a:spcBef>
                <a:spcPts val="0"/>
              </a:spcBef>
              <a:buNone/>
              <a:defRPr sz="16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8" name="Picture 7" descr="DEL_PRI_RGB.gif"/>
          <p:cNvPicPr>
            <a:picLocks noChangeAspect="1"/>
          </p:cNvPicPr>
          <p:nvPr userDrawn="1"/>
        </p:nvPicPr>
        <p:blipFill>
          <a:blip r:embed="rId2" cstate="print"/>
          <a:stretch>
            <a:fillRect/>
          </a:stretch>
        </p:blipFill>
        <p:spPr>
          <a:xfrm>
            <a:off x="772931" y="284522"/>
            <a:ext cx="2294400" cy="322531"/>
          </a:xfrm>
          <a:prstGeom prst="rect">
            <a:avLst/>
          </a:prstGeom>
        </p:spPr>
      </p:pic>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1899478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20" name="Text Placeholder 19"/>
          <p:cNvSpPr>
            <a:spLocks noGrp="1"/>
          </p:cNvSpPr>
          <p:nvPr>
            <p:ph type="body" sz="quarter" idx="14"/>
          </p:nvPr>
        </p:nvSpPr>
        <p:spPr>
          <a:xfrm>
            <a:off x="494400" y="1810800"/>
            <a:ext cx="11184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53185204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357200"/>
            <a:ext cx="11184000" cy="5000758"/>
          </a:xfrm>
        </p:spPr>
        <p:txBody>
          <a:bodyPr/>
          <a:lstStyle>
            <a:lvl1pPr marL="0" indent="0" algn="l">
              <a:buNone/>
              <a:defRPr/>
            </a:lvl1pPr>
            <a:lvl2pPr marL="271463" indent="-27146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7143612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6191249" y="1810800"/>
            <a:ext cx="5520000" cy="4536000"/>
          </a:xfrm>
        </p:spPr>
        <p:txBody>
          <a:bodyPr/>
          <a:lstStyle/>
          <a:p>
            <a:r>
              <a:rPr lang="en-US" smtClean="0"/>
              <a:t>Click icon to add chart</a:t>
            </a:r>
            <a:endParaRPr lang="en-GB" dirty="0"/>
          </a:p>
        </p:txBody>
      </p:sp>
    </p:spTree>
    <p:extLst>
      <p:ext uri="{BB962C8B-B14F-4D97-AF65-F5344CB8AC3E}">
        <p14:creationId xmlns:p14="http://schemas.microsoft.com/office/powerpoint/2010/main" val="350569147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1"/>
            </a:lvl1pPr>
            <a:lvl2pPr marL="271463" indent="-271463">
              <a:buFont typeface="Arial" pitchFamily="34" charset="0"/>
              <a:buChar char="•"/>
              <a:tabLst/>
              <a:defRPr/>
            </a:lvl2pPr>
            <a:lvl3pPr marL="274638" indent="-274638">
              <a:buFont typeface="Arial" pitchFamily="34" charset="0"/>
              <a:buChar char="•"/>
              <a:defRPr i="1"/>
            </a:lvl3pPr>
            <a:lvl4pPr marL="534988" indent="-263525">
              <a:buFont typeface="Arial" pitchFamily="34" charset="0"/>
              <a:buChar char="−"/>
              <a:defRPr i="0"/>
            </a:lvl4pPr>
            <a:lvl5pPr marL="806450" indent="-27146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32915671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5" y="1809101"/>
            <a:ext cx="5412015" cy="4536504"/>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5" y="295683"/>
            <a:ext cx="5412015"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5" y="765175"/>
            <a:ext cx="5412015"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4426627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8" name="Rectangle 7"/>
          <p:cNvSpPr/>
          <p:nvPr userDrawn="1"/>
        </p:nvSpPr>
        <p:spPr>
          <a:xfrm>
            <a:off x="520660" y="642918"/>
            <a:ext cx="6585600" cy="528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755614" y="1724013"/>
            <a:ext cx="6159543" cy="4276755"/>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641313" y="305209"/>
            <a:ext cx="6464344" cy="347235"/>
          </a:xfrm>
          <a:prstGeom prst="rect">
            <a:avLst/>
          </a:prstGeom>
        </p:spPr>
        <p:txBody>
          <a:bodyPr vert="horz" lIns="0" tIns="0" rIns="0" bIns="0" rtlCol="0" anchor="ctr" anchorCtr="0">
            <a:normAutofit/>
          </a:bodyPr>
          <a:lstStyle>
            <a:lvl1pPr>
              <a:defRPr sz="1400" b="0">
                <a:solidFill>
                  <a:schemeClr val="tx1"/>
                </a:solidFill>
              </a:defRPr>
            </a:lvl1pPr>
          </a:lstStyle>
          <a:p>
            <a:r>
              <a:rPr lang="en-US" smtClean="0"/>
              <a:t>Click to edit Master title style</a:t>
            </a:r>
            <a:endParaRPr lang="en-GB" dirty="0"/>
          </a:p>
        </p:txBody>
      </p:sp>
      <p:sp>
        <p:nvSpPr>
          <p:cNvPr id="17" name="Text Placeholder 8"/>
          <p:cNvSpPr>
            <a:spLocks noGrp="1"/>
          </p:cNvSpPr>
          <p:nvPr>
            <p:ph type="body" sz="quarter" idx="13"/>
          </p:nvPr>
        </p:nvSpPr>
        <p:spPr>
          <a:xfrm>
            <a:off x="755613" y="722451"/>
            <a:ext cx="6159888" cy="1012006"/>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
        <p:nvSpPr>
          <p:cNvPr id="10" name="Rectangle 9"/>
          <p:cNvSpPr/>
          <p:nvPr userDrawn="1"/>
        </p:nvSpPr>
        <p:spPr>
          <a:xfrm>
            <a:off x="520661" y="304778"/>
            <a:ext cx="6584996" cy="34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Tree>
    <p:extLst>
      <p:ext uri="{BB962C8B-B14F-4D97-AF65-F5344CB8AC3E}">
        <p14:creationId xmlns:p14="http://schemas.microsoft.com/office/powerpoint/2010/main" val="4951106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484" y="295684"/>
            <a:ext cx="11184000" cy="1516183"/>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93484" y="1809101"/>
            <a:ext cx="11184000" cy="4536504"/>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8"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66830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727" r:id="rId24"/>
    <p:sldLayoutId id="2147483728" r:id="rId25"/>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274638" indent="-274638" algn="l" defTabSz="914400" rtl="0" eaLnBrk="1" latinLnBrk="0" hangingPunct="1">
        <a:spcBef>
          <a:spcPts val="1200"/>
        </a:spcBef>
        <a:buFont typeface="Arial" pitchFamily="34" charset="0"/>
        <a:buChar char="•"/>
        <a:defRPr sz="1800" b="0" kern="1200">
          <a:solidFill>
            <a:schemeClr val="tx2"/>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alin.deloitte.com/"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11.png"/><Relationship Id="rId1" Type="http://schemas.openxmlformats.org/officeDocument/2006/relationships/slideLayout" Target="../slideLayouts/slideLayout23.xml"/><Relationship Id="rId4" Type="http://schemas.openxmlformats.org/officeDocument/2006/relationships/hyperlink" Target="http://www.deloitte.com/us/ab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a:t>
            </a:fld>
            <a:endParaRPr lang="en-US" dirty="0"/>
          </a:p>
        </p:txBody>
      </p:sp>
      <p:sp>
        <p:nvSpPr>
          <p:cNvPr id="7" name="Slide Number Placeholder 4"/>
          <p:cNvSpPr txBox="1">
            <a:spLocks/>
          </p:cNvSpPr>
          <p:nvPr/>
        </p:nvSpPr>
        <p:spPr bwMode="white">
          <a:xfrm>
            <a:off x="10225296" y="65503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p>
            <a:pPr algn="ctr" eaLnBrk="0" fontAlgn="base" hangingPunct="0">
              <a:spcBef>
                <a:spcPct val="0"/>
              </a:spcBef>
              <a:spcAft>
                <a:spcPct val="0"/>
              </a:spcAft>
              <a:defRPr/>
            </a:pPr>
            <a:fld id="{446C9BED-6FD4-4BA4-B6B0-4A26058AC9EF}" type="slidenum">
              <a:rPr lang="en-US" sz="1000" b="1">
                <a:solidFill>
                  <a:schemeClr val="bg1"/>
                </a:solidFill>
                <a:latin typeface="Calibri" pitchFamily="34" charset="0"/>
                <a:cs typeface="Calibri" pitchFamily="34" charset="0"/>
              </a:rPr>
              <a:pPr algn="ctr" eaLnBrk="0" fontAlgn="base" hangingPunct="0">
                <a:spcBef>
                  <a:spcPct val="0"/>
                </a:spcBef>
                <a:spcAft>
                  <a:spcPct val="0"/>
                </a:spcAft>
                <a:defRPr/>
              </a:pPr>
              <a:t>1</a:t>
            </a:fld>
            <a:endParaRPr lang="en-US" sz="1000" b="1" dirty="0">
              <a:solidFill>
                <a:schemeClr val="bg1"/>
              </a:solidFill>
              <a:latin typeface="Calibri" pitchFamily="34" charset="0"/>
              <a:cs typeface="Calibri" pitchFamily="34" charset="0"/>
            </a:endParaRPr>
          </a:p>
        </p:txBody>
      </p:sp>
      <p:sp>
        <p:nvSpPr>
          <p:cNvPr id="8" name="Rectangle 7"/>
          <p:cNvSpPr/>
          <p:nvPr/>
        </p:nvSpPr>
        <p:spPr bwMode="auto">
          <a:xfrm>
            <a:off x="1747640" y="1050038"/>
            <a:ext cx="8519904"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smtClean="0">
                <a:solidFill>
                  <a:schemeClr val="bg1"/>
                </a:solidFill>
                <a:sym typeface="Arial" pitchFamily="34" charset="0"/>
              </a:rPr>
              <a:t>Payroll Interface Training</a:t>
            </a:r>
            <a:endParaRPr lang="en-US" sz="3200" dirty="0">
              <a:solidFill>
                <a:schemeClr val="bg1"/>
              </a:solidFill>
            </a:endParaRPr>
          </a:p>
        </p:txBody>
      </p:sp>
      <p:sp>
        <p:nvSpPr>
          <p:cNvPr id="4" name="TextBox 3"/>
          <p:cNvSpPr txBox="1"/>
          <p:nvPr/>
        </p:nvSpPr>
        <p:spPr>
          <a:xfrm>
            <a:off x="1747640" y="2565122"/>
            <a:ext cx="8435407" cy="2585323"/>
          </a:xfrm>
          <a:prstGeom prst="rect">
            <a:avLst/>
          </a:prstGeom>
          <a:noFill/>
        </p:spPr>
        <p:txBody>
          <a:bodyPr wrap="square" rtlCol="0">
            <a:spAutoFit/>
          </a:bodyPr>
          <a:lstStyle/>
          <a:p>
            <a:r>
              <a:rPr lang="en-US" dirty="0"/>
              <a:t>Conference ID: 3 357 828 </a:t>
            </a:r>
            <a:r>
              <a:rPr lang="en-US" dirty="0" smtClean="0"/>
              <a:t>830</a:t>
            </a:r>
          </a:p>
          <a:p>
            <a:endParaRPr lang="en-US" dirty="0"/>
          </a:p>
          <a:p>
            <a:r>
              <a:rPr lang="en-US" dirty="0" smtClean="0"/>
              <a:t>US </a:t>
            </a:r>
            <a:r>
              <a:rPr lang="en-US" dirty="0"/>
              <a:t>&amp; Any Country - Toll Call: +</a:t>
            </a:r>
            <a:r>
              <a:rPr lang="en-US" dirty="0" smtClean="0"/>
              <a:t>1-615-882-6682</a:t>
            </a:r>
          </a:p>
          <a:p>
            <a:r>
              <a:rPr lang="en-US" dirty="0" smtClean="0"/>
              <a:t>US </a:t>
            </a:r>
            <a:r>
              <a:rPr lang="en-US" dirty="0"/>
              <a:t>&amp; Canada - Toll-free: +</a:t>
            </a:r>
            <a:r>
              <a:rPr lang="en-US" dirty="0" smtClean="0"/>
              <a:t>1-844-882-6682</a:t>
            </a:r>
          </a:p>
          <a:p>
            <a:endParaRPr lang="en-US" dirty="0"/>
          </a:p>
          <a:p>
            <a:r>
              <a:rPr lang="en-US" dirty="0" smtClean="0"/>
              <a:t>Other </a:t>
            </a:r>
            <a:r>
              <a:rPr lang="en-US" dirty="0"/>
              <a:t>local &amp; International </a:t>
            </a:r>
            <a:r>
              <a:rPr lang="en-US" dirty="0" smtClean="0"/>
              <a:t>Numbers </a:t>
            </a:r>
            <a:r>
              <a:rPr lang="en-US" u="sng" dirty="0" smtClean="0">
                <a:hlinkClick r:id="rId3"/>
              </a:rPr>
              <a:t>https</a:t>
            </a:r>
            <a:r>
              <a:rPr lang="en-US" u="sng" dirty="0">
                <a:hlinkClick r:id="rId3"/>
              </a:rPr>
              <a:t>://dialin.deloitte.com</a:t>
            </a:r>
            <a:r>
              <a:rPr lang="en-US" u="sng" dirty="0" smtClean="0">
                <a:hlinkClick r:id="rId3"/>
              </a:rPr>
              <a:t>/</a:t>
            </a:r>
            <a:endParaRPr lang="en-US" u="sng" dirty="0" smtClean="0"/>
          </a:p>
          <a:p>
            <a:endParaRPr lang="en-US" u="sng" dirty="0"/>
          </a:p>
          <a:p>
            <a:endParaRPr lang="en-US" u="sng" dirty="0" smtClean="0"/>
          </a:p>
          <a:p>
            <a:r>
              <a:rPr lang="en-US" dirty="0" smtClean="0"/>
              <a:t>Host:  Dan Fieldhouse  -  dfieldhouse@deloitte.com</a:t>
            </a:r>
            <a:endParaRPr lang="en-US" dirty="0"/>
          </a:p>
        </p:txBody>
      </p:sp>
    </p:spTree>
    <p:extLst>
      <p:ext uri="{BB962C8B-B14F-4D97-AF65-F5344CB8AC3E}">
        <p14:creationId xmlns:p14="http://schemas.microsoft.com/office/powerpoint/2010/main" val="3889679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Deciding on PI vs PECI</a:t>
            </a:r>
            <a:endParaRPr lang="en-US" sz="2400" dirty="0">
              <a:solidFill>
                <a:srgbClr val="FFFFFF"/>
              </a:solidFill>
            </a:endParaRPr>
          </a:p>
        </p:txBody>
      </p:sp>
      <p:pic>
        <p:nvPicPr>
          <p:cNvPr id="3" name="Picture 2"/>
          <p:cNvPicPr>
            <a:picLocks noChangeAspect="1"/>
          </p:cNvPicPr>
          <p:nvPr/>
        </p:nvPicPr>
        <p:blipFill>
          <a:blip r:embed="rId3"/>
          <a:stretch>
            <a:fillRect/>
          </a:stretch>
        </p:blipFill>
        <p:spPr>
          <a:xfrm>
            <a:off x="1298890" y="1438381"/>
            <a:ext cx="9947888" cy="4557222"/>
          </a:xfrm>
          <a:prstGeom prst="rect">
            <a:avLst/>
          </a:prstGeom>
        </p:spPr>
      </p:pic>
    </p:spTree>
    <p:extLst>
      <p:ext uri="{BB962C8B-B14F-4D97-AF65-F5344CB8AC3E}">
        <p14:creationId xmlns:p14="http://schemas.microsoft.com/office/powerpoint/2010/main" val="103199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Processing Payroll Interface Transformation Options</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237927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Choosing Transformation Tool</a:t>
            </a:r>
            <a:endParaRPr lang="en-US" sz="2400" dirty="0">
              <a:solidFill>
                <a:srgbClr val="FFFFFF"/>
              </a:solidFill>
            </a:endParaRPr>
          </a:p>
        </p:txBody>
      </p:sp>
      <p:sp>
        <p:nvSpPr>
          <p:cNvPr id="2" name="TextBox 1"/>
          <p:cNvSpPr txBox="1"/>
          <p:nvPr/>
        </p:nvSpPr>
        <p:spPr>
          <a:xfrm>
            <a:off x="1977736" y="1225689"/>
            <a:ext cx="8305800" cy="5539978"/>
          </a:xfrm>
          <a:prstGeom prst="rect">
            <a:avLst/>
          </a:prstGeom>
          <a:noFill/>
        </p:spPr>
        <p:txBody>
          <a:bodyPr wrap="square" rtlCol="0">
            <a:spAutoFit/>
          </a:bodyPr>
          <a:lstStyle/>
          <a:p>
            <a:r>
              <a:rPr lang="en-US" sz="1600" dirty="0"/>
              <a:t>Document Transformation is recommended as the first choice. Only use Studio if a requirement hits one of DT’s feature limitations. The primary reasons for choosing DT is that it is a simpler, more efficient, and flexible solution</a:t>
            </a:r>
            <a:r>
              <a:rPr lang="en-US" sz="1600" dirty="0" smtClean="0"/>
              <a:t>.</a:t>
            </a:r>
            <a:br>
              <a:rPr lang="en-US" sz="1600" dirty="0" smtClean="0"/>
            </a:br>
            <a:endParaRPr lang="en-US" sz="1600" dirty="0"/>
          </a:p>
          <a:p>
            <a:pPr marL="285750" lvl="0" indent="-285750">
              <a:buFont typeface="Arial" panose="020B0604020202020204" pitchFamily="34" charset="0"/>
              <a:buChar char="•"/>
            </a:pPr>
            <a:r>
              <a:rPr lang="en-US" sz="1600" dirty="0"/>
              <a:t>Simpler- All you need is a text editor to write an XSLT code to build the transformation</a:t>
            </a:r>
            <a:r>
              <a:rPr lang="en-US" sz="1600" dirty="0" smtClean="0"/>
              <a:t>.</a:t>
            </a:r>
            <a:r>
              <a:rPr lang="en-US" sz="1600" dirty="0"/>
              <a:t> </a:t>
            </a:r>
          </a:p>
          <a:p>
            <a:pPr marL="285750" lvl="0" indent="-285750">
              <a:buFont typeface="Arial" panose="020B0604020202020204" pitchFamily="34" charset="0"/>
              <a:buChar char="•"/>
            </a:pPr>
            <a:r>
              <a:rPr lang="en-US" sz="1600" dirty="0"/>
              <a:t>Efficient- Allows up to 16GB of very efficient, in-memory data processing, as opposed to a lower 2GB limit for Studio.</a:t>
            </a:r>
          </a:p>
          <a:p>
            <a:pPr marL="285750" lvl="0" indent="-285750">
              <a:buFont typeface="Arial" panose="020B0604020202020204" pitchFamily="34" charset="0"/>
              <a:buChar char="•"/>
            </a:pPr>
            <a:r>
              <a:rPr lang="en-US" sz="1600" dirty="0"/>
              <a:t>Flexible- Allows you to set it up to deliver to multiple end-points with a dynamic file name for output files in a different file layout</a:t>
            </a:r>
            <a:r>
              <a:rPr lang="en-US" sz="1600" dirty="0" smtClean="0"/>
              <a:t>.</a:t>
            </a:r>
          </a:p>
          <a:p>
            <a:pPr marL="285750" lvl="0" indent="-285750">
              <a:buFont typeface="Arial" panose="020B0604020202020204" pitchFamily="34" charset="0"/>
              <a:buChar char="•"/>
            </a:pPr>
            <a:endParaRPr lang="en-US" sz="1600" dirty="0"/>
          </a:p>
          <a:p>
            <a:r>
              <a:rPr lang="en-US" sz="1600" dirty="0"/>
              <a:t>In some cases, DT won’t meet the requirements of the customer and Workday Studio will need to be used instead of DT. Here are some real use case examples of when Studio may be necessary</a:t>
            </a:r>
            <a:r>
              <a:rPr lang="en-US" sz="1600" dirty="0" smtClean="0"/>
              <a:t>.</a:t>
            </a:r>
            <a:br>
              <a:rPr lang="en-US" sz="1600" dirty="0" smtClean="0"/>
            </a:br>
            <a:endParaRPr lang="en-US" sz="1600" dirty="0"/>
          </a:p>
          <a:p>
            <a:pPr marL="285750" lvl="0" indent="-285750">
              <a:buFont typeface="Arial" panose="020B0604020202020204" pitchFamily="34" charset="0"/>
              <a:buChar char="•"/>
            </a:pPr>
            <a:r>
              <a:rPr lang="en-US" sz="1600" dirty="0" smtClean="0"/>
              <a:t>Multiple </a:t>
            </a:r>
            <a:r>
              <a:rPr lang="en-US" sz="1600" dirty="0"/>
              <a:t>data sources</a:t>
            </a:r>
            <a:endParaRPr lang="en-US" sz="2000" dirty="0"/>
          </a:p>
          <a:p>
            <a:pPr marL="285750" lvl="0" indent="-285750">
              <a:buFont typeface="Arial" panose="020B0604020202020204" pitchFamily="34" charset="0"/>
              <a:buChar char="•"/>
            </a:pPr>
            <a:r>
              <a:rPr lang="en-US" sz="1600" dirty="0" smtClean="0"/>
              <a:t>Merging </a:t>
            </a:r>
            <a:r>
              <a:rPr lang="en-US" sz="1600" dirty="0"/>
              <a:t>output files</a:t>
            </a:r>
            <a:endParaRPr lang="en-US" sz="2000" dirty="0"/>
          </a:p>
          <a:p>
            <a:pPr marL="285750" lvl="0" indent="-285750">
              <a:buFont typeface="Arial" panose="020B0604020202020204" pitchFamily="34" charset="0"/>
              <a:buChar char="•"/>
            </a:pPr>
            <a:r>
              <a:rPr lang="en-US" sz="1600" dirty="0"/>
              <a:t>Dynamic end point/folder destination, depending on content</a:t>
            </a:r>
            <a:endParaRPr lang="en-US" sz="2000" dirty="0"/>
          </a:p>
          <a:p>
            <a:pPr marL="285750" lvl="0" indent="-285750">
              <a:buFont typeface="Arial" panose="020B0604020202020204" pitchFamily="34" charset="0"/>
              <a:buChar char="•"/>
            </a:pPr>
            <a:r>
              <a:rPr lang="en-US" sz="1600" dirty="0"/>
              <a:t>Dynamic file name text</a:t>
            </a:r>
            <a:endParaRPr lang="en-US" sz="2000" dirty="0"/>
          </a:p>
          <a:p>
            <a:pPr marL="285750" lvl="0" indent="-285750">
              <a:buFont typeface="Arial" panose="020B0604020202020204" pitchFamily="34" charset="0"/>
              <a:buChar char="•"/>
            </a:pPr>
            <a:r>
              <a:rPr lang="en-US" sz="1600" dirty="0"/>
              <a:t>Logic complexity</a:t>
            </a:r>
            <a:endParaRPr lang="en-US" sz="2000" dirty="0"/>
          </a:p>
          <a:p>
            <a:pPr marL="285750" lvl="0" indent="-285750">
              <a:buFont typeface="Arial" panose="020B0604020202020204" pitchFamily="34" charset="0"/>
              <a:buChar char="•"/>
            </a:pPr>
            <a:r>
              <a:rPr lang="en-US" sz="1600" dirty="0"/>
              <a:t>Chunk out, split, and merge data</a:t>
            </a:r>
            <a:endParaRPr lang="en-US" sz="2000" dirty="0"/>
          </a:p>
          <a:p>
            <a:pPr marL="285750" lvl="0" indent="-285750">
              <a:buFont typeface="Arial" panose="020B0604020202020204" pitchFamily="34" charset="0"/>
              <a:buChar char="•"/>
            </a:pPr>
            <a:r>
              <a:rPr lang="en-US" sz="1600" dirty="0"/>
              <a:t>Complex error handling</a:t>
            </a:r>
            <a:endParaRPr lang="en-US" sz="2000" dirty="0"/>
          </a:p>
          <a:p>
            <a:pPr lvl="0"/>
            <a:endParaRPr lang="en-US" dirty="0"/>
          </a:p>
        </p:txBody>
      </p:sp>
    </p:spTree>
    <p:extLst>
      <p:ext uri="{BB962C8B-B14F-4D97-AF65-F5344CB8AC3E}">
        <p14:creationId xmlns:p14="http://schemas.microsoft.com/office/powerpoint/2010/main" val="3976180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Document Transformation</a:t>
            </a:r>
            <a:endParaRPr lang="en-US" sz="2400" dirty="0">
              <a:solidFill>
                <a:srgbClr val="FFFFFF"/>
              </a:solidFill>
            </a:endParaRPr>
          </a:p>
        </p:txBody>
      </p:sp>
      <p:sp>
        <p:nvSpPr>
          <p:cNvPr id="2" name="TextBox 1"/>
          <p:cNvSpPr txBox="1"/>
          <p:nvPr/>
        </p:nvSpPr>
        <p:spPr>
          <a:xfrm>
            <a:off x="1977736" y="1225689"/>
            <a:ext cx="8305800" cy="5632311"/>
          </a:xfrm>
          <a:prstGeom prst="rect">
            <a:avLst/>
          </a:prstGeom>
          <a:noFill/>
        </p:spPr>
        <p:txBody>
          <a:bodyPr wrap="square" rtlCol="0">
            <a:spAutoFit/>
          </a:bodyPr>
          <a:lstStyle/>
          <a:p>
            <a:r>
              <a:rPr lang="en-US" dirty="0" smtClean="0"/>
              <a:t>Element </a:t>
            </a:r>
            <a:r>
              <a:rPr lang="en-US" dirty="0"/>
              <a:t>Transformation and Validation (ETV) and XML To Text (XTT) enable you to add Workday-specific processing instructions to an XSLT file's elements using attributes. After adding the XSLT file that generates XML with ETV and/or XTT attributes to a Document Transformation integration system, Workday applies transformations and validations to the integration system's output documents</a:t>
            </a:r>
            <a:r>
              <a:rPr lang="en-US" dirty="0" smtClean="0"/>
              <a:t>.</a:t>
            </a:r>
          </a:p>
          <a:p>
            <a:endParaRPr lang="en-US" dirty="0"/>
          </a:p>
          <a:p>
            <a:r>
              <a:rPr lang="en-US" dirty="0"/>
              <a:t>ETV and XTT provide a number of different ways to transform and validate elements in an XML document. Document Transformation can output XML, Comma Separated Value (CSV) Formatting, or Fixed Length Formatting.</a:t>
            </a:r>
          </a:p>
          <a:p>
            <a:r>
              <a:rPr lang="en-US" dirty="0"/>
              <a:t> </a:t>
            </a:r>
          </a:p>
          <a:p>
            <a:r>
              <a:rPr lang="en-US" b="1" dirty="0"/>
              <a:t>Pros:</a:t>
            </a:r>
          </a:p>
          <a:p>
            <a:pPr marL="285750" lvl="0" indent="-285750">
              <a:buFont typeface="Arial" panose="020B0604020202020204" pitchFamily="34" charset="0"/>
              <a:buChar char="•"/>
            </a:pPr>
            <a:r>
              <a:rPr lang="en-US" dirty="0"/>
              <a:t>Has efficient In-Memory processing</a:t>
            </a:r>
          </a:p>
          <a:p>
            <a:pPr marL="285750" lvl="0" indent="-285750">
              <a:buFont typeface="Arial" panose="020B0604020202020204" pitchFamily="34" charset="0"/>
              <a:buChar char="•"/>
            </a:pPr>
            <a:r>
              <a:rPr lang="en-US" dirty="0"/>
              <a:t>Can handle large data size</a:t>
            </a:r>
          </a:p>
          <a:p>
            <a:pPr marL="285750" lvl="0" indent="-285750">
              <a:buFont typeface="Arial" panose="020B0604020202020204" pitchFamily="34" charset="0"/>
              <a:buChar char="•"/>
            </a:pPr>
            <a:r>
              <a:rPr lang="en-US" dirty="0"/>
              <a:t>Uses XSLT as foundation</a:t>
            </a:r>
          </a:p>
          <a:p>
            <a:pPr marL="285750" lvl="0" indent="-285750">
              <a:buFont typeface="Arial" panose="020B0604020202020204" pitchFamily="34" charset="0"/>
              <a:buChar char="•"/>
            </a:pPr>
            <a:r>
              <a:rPr lang="en-US" dirty="0"/>
              <a:t>Has short-cut XSLT extensions for frequently used transformations</a:t>
            </a:r>
          </a:p>
          <a:p>
            <a:pPr marL="285750" lvl="0" indent="-285750">
              <a:buFont typeface="Arial" panose="020B0604020202020204" pitchFamily="34" charset="0"/>
              <a:buChar char="•"/>
            </a:pPr>
            <a:r>
              <a:rPr lang="en-US" dirty="0"/>
              <a:t>Is simpler than Studio</a:t>
            </a:r>
          </a:p>
          <a:p>
            <a:pPr marL="285750" indent="-285750">
              <a:buFont typeface="Arial" panose="020B0604020202020204" pitchFamily="34" charset="0"/>
              <a:buChar char="•"/>
            </a:pPr>
            <a:r>
              <a:rPr lang="en-US" dirty="0"/>
              <a:t>Can be configured to deliver output to multiple end-points</a:t>
            </a:r>
            <a:endParaRPr lang="en-US" dirty="0" smtClean="0"/>
          </a:p>
          <a:p>
            <a:endParaRPr lang="en-US" dirty="0"/>
          </a:p>
          <a:p>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11714863"/>
              </p:ext>
            </p:extLst>
          </p:nvPr>
        </p:nvGraphicFramePr>
        <p:xfrm>
          <a:off x="9491608" y="4859676"/>
          <a:ext cx="1767367" cy="1491216"/>
        </p:xfrm>
        <a:graphic>
          <a:graphicData uri="http://schemas.openxmlformats.org/presentationml/2006/ole">
            <mc:AlternateContent xmlns:mc="http://schemas.openxmlformats.org/markup-compatibility/2006">
              <mc:Choice xmlns:v="urn:schemas-microsoft-com:vml" Requires="v">
                <p:oleObj spid="_x0000_s25605"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9491608" y="4859676"/>
                        <a:ext cx="1767367" cy="1491216"/>
                      </a:xfrm>
                      <a:prstGeom prst="rect">
                        <a:avLst/>
                      </a:prstGeom>
                    </p:spPr>
                  </p:pic>
                </p:oleObj>
              </mc:Fallback>
            </mc:AlternateContent>
          </a:graphicData>
        </a:graphic>
      </p:graphicFrame>
    </p:spTree>
    <p:extLst>
      <p:ext uri="{BB962C8B-B14F-4D97-AF65-F5344CB8AC3E}">
        <p14:creationId xmlns:p14="http://schemas.microsoft.com/office/powerpoint/2010/main" val="4051684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Workday Studio</a:t>
            </a:r>
            <a:endParaRPr lang="en-US" sz="2400" dirty="0">
              <a:solidFill>
                <a:srgbClr val="FFFFFF"/>
              </a:solidFill>
            </a:endParaRPr>
          </a:p>
        </p:txBody>
      </p:sp>
      <p:sp>
        <p:nvSpPr>
          <p:cNvPr id="2" name="TextBox 1"/>
          <p:cNvSpPr txBox="1"/>
          <p:nvPr/>
        </p:nvSpPr>
        <p:spPr>
          <a:xfrm>
            <a:off x="1977736" y="1225689"/>
            <a:ext cx="8305800" cy="3416320"/>
          </a:xfrm>
          <a:prstGeom prst="rect">
            <a:avLst/>
          </a:prstGeom>
          <a:noFill/>
        </p:spPr>
        <p:txBody>
          <a:bodyPr wrap="square" rtlCol="0">
            <a:spAutoFit/>
          </a:bodyPr>
          <a:lstStyle/>
          <a:p>
            <a:r>
              <a:rPr lang="en-US" dirty="0"/>
              <a:t>Workday Studio is a tool aimed at skilled developers and offered as a set of plug-ins to the Eclipse IDE. Workday Studio offers a rich, graphical development environment in which a user can drag and drop a variety of reusable components that handle the “plumbing” aspects of integration building, freeing you to focus on the critical business logic</a:t>
            </a:r>
            <a:r>
              <a:rPr lang="en-US" dirty="0" smtClean="0"/>
              <a:t>.</a:t>
            </a:r>
          </a:p>
          <a:p>
            <a:endParaRPr lang="en-US" dirty="0"/>
          </a:p>
          <a:p>
            <a:r>
              <a:rPr lang="en-US" b="1" dirty="0"/>
              <a:t>Pros:</a:t>
            </a:r>
          </a:p>
          <a:p>
            <a:r>
              <a:rPr lang="en-US" b="1" dirty="0"/>
              <a:t> </a:t>
            </a:r>
            <a:endParaRPr lang="en-US" dirty="0"/>
          </a:p>
          <a:p>
            <a:pPr marL="285750" lvl="0" indent="-285750">
              <a:buFont typeface="Arial" panose="020B0604020202020204" pitchFamily="34" charset="0"/>
              <a:buChar char="•"/>
            </a:pPr>
            <a:r>
              <a:rPr lang="en-US" dirty="0"/>
              <a:t>Can handle complex multi-step processing logic</a:t>
            </a:r>
          </a:p>
          <a:p>
            <a:pPr marL="285750" lvl="0" indent="-285750">
              <a:buFont typeface="Arial" panose="020B0604020202020204" pitchFamily="34" charset="0"/>
              <a:buChar char="•"/>
            </a:pPr>
            <a:r>
              <a:rPr lang="en-US" dirty="0"/>
              <a:t>Can handle processing of data derived from multiple sources</a:t>
            </a:r>
          </a:p>
          <a:p>
            <a:pPr marL="285750" indent="-285750">
              <a:buFont typeface="Arial" panose="020B0604020202020204" pitchFamily="34" charset="0"/>
              <a:buChar char="•"/>
            </a:pPr>
            <a:r>
              <a:rPr lang="en-US" dirty="0"/>
              <a:t>Can deliver output to multiple end-points with complex file naming requirements</a:t>
            </a:r>
          </a:p>
        </p:txBody>
      </p:sp>
      <p:graphicFrame>
        <p:nvGraphicFramePr>
          <p:cNvPr id="3" name="Object 2"/>
          <p:cNvGraphicFramePr>
            <a:graphicFrameLocks noChangeAspect="1"/>
          </p:cNvGraphicFramePr>
          <p:nvPr>
            <p:extLst>
              <p:ext uri="{D42A27DB-BD31-4B8C-83A1-F6EECF244321}">
                <p14:modId xmlns:p14="http://schemas.microsoft.com/office/powerpoint/2010/main" val="2066453706"/>
              </p:ext>
            </p:extLst>
          </p:nvPr>
        </p:nvGraphicFramePr>
        <p:xfrm>
          <a:off x="9409415" y="4927120"/>
          <a:ext cx="1419546" cy="1197742"/>
        </p:xfrm>
        <a:graphic>
          <a:graphicData uri="http://schemas.openxmlformats.org/presentationml/2006/ole">
            <mc:AlternateContent xmlns:mc="http://schemas.openxmlformats.org/markup-compatibility/2006">
              <mc:Choice xmlns:v="urn:schemas-microsoft-com:vml" Requires="v">
                <p:oleObj spid="_x0000_s24583"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9409415" y="4927120"/>
                        <a:ext cx="1419546" cy="1197742"/>
                      </a:xfrm>
                      <a:prstGeom prst="rect">
                        <a:avLst/>
                      </a:prstGeom>
                    </p:spPr>
                  </p:pic>
                </p:oleObj>
              </mc:Fallback>
            </mc:AlternateContent>
          </a:graphicData>
        </a:graphic>
      </p:graphicFrame>
    </p:spTree>
    <p:extLst>
      <p:ext uri="{BB962C8B-B14F-4D97-AF65-F5344CB8AC3E}">
        <p14:creationId xmlns:p14="http://schemas.microsoft.com/office/powerpoint/2010/main" val="2914981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Merge File Integration</a:t>
            </a:r>
            <a:endParaRPr lang="en-US" sz="2400" dirty="0">
              <a:solidFill>
                <a:srgbClr val="FFFFFF"/>
              </a:solidFill>
            </a:endParaRPr>
          </a:p>
        </p:txBody>
      </p:sp>
      <p:sp>
        <p:nvSpPr>
          <p:cNvPr id="2" name="TextBox 1"/>
          <p:cNvSpPr txBox="1"/>
          <p:nvPr/>
        </p:nvSpPr>
        <p:spPr>
          <a:xfrm>
            <a:off x="1977736" y="1225689"/>
            <a:ext cx="8305800" cy="2308324"/>
          </a:xfrm>
          <a:prstGeom prst="rect">
            <a:avLst/>
          </a:prstGeom>
          <a:noFill/>
        </p:spPr>
        <p:txBody>
          <a:bodyPr wrap="square" rtlCol="0">
            <a:spAutoFit/>
          </a:bodyPr>
          <a:lstStyle/>
          <a:p>
            <a:pPr lvl="0"/>
            <a:r>
              <a:rPr lang="en-US" dirty="0"/>
              <a:t>You can merge the output files of the Payroll Effective Change Interface connector to send a single file to your third-party payroll vendor, instead of one file for each pay group</a:t>
            </a:r>
            <a:r>
              <a:rPr lang="en-US" dirty="0" smtClean="0"/>
              <a:t>.</a:t>
            </a:r>
          </a:p>
          <a:p>
            <a:pPr lvl="0"/>
            <a:endParaRPr lang="en-US" dirty="0"/>
          </a:p>
          <a:p>
            <a:pPr lvl="0"/>
            <a:r>
              <a:rPr lang="en-US" dirty="0"/>
              <a:t>To merge the files, your Payroll Effective Change Interface connector uses a business process to call a separate merge file integration. This integration is called repeatedly until all the pay groups are processed. The merged output file is attached to the last process call to the merge integration.</a:t>
            </a:r>
          </a:p>
        </p:txBody>
      </p:sp>
    </p:spTree>
    <p:extLst>
      <p:ext uri="{BB962C8B-B14F-4D97-AF65-F5344CB8AC3E}">
        <p14:creationId xmlns:p14="http://schemas.microsoft.com/office/powerpoint/2010/main" val="1875065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Processing Payroll Interface Output</a:t>
            </a: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374095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Document Transformation for PI</a:t>
            </a:r>
            <a:endParaRPr lang="en-US" sz="2400" dirty="0">
              <a:solidFill>
                <a:srgbClr val="FFFFFF"/>
              </a:solidFill>
            </a:endParaRPr>
          </a:p>
        </p:txBody>
      </p:sp>
      <p:pic>
        <p:nvPicPr>
          <p:cNvPr id="4" name="Picture 3"/>
          <p:cNvPicPr>
            <a:picLocks noChangeAspect="1"/>
          </p:cNvPicPr>
          <p:nvPr/>
        </p:nvPicPr>
        <p:blipFill>
          <a:blip r:embed="rId3"/>
          <a:stretch>
            <a:fillRect/>
          </a:stretch>
        </p:blipFill>
        <p:spPr>
          <a:xfrm>
            <a:off x="2759207" y="1325739"/>
            <a:ext cx="6742857" cy="4247619"/>
          </a:xfrm>
          <a:prstGeom prst="rect">
            <a:avLst/>
          </a:prstGeom>
        </p:spPr>
      </p:pic>
    </p:spTree>
    <p:extLst>
      <p:ext uri="{BB962C8B-B14F-4D97-AF65-F5344CB8AC3E}">
        <p14:creationId xmlns:p14="http://schemas.microsoft.com/office/powerpoint/2010/main" val="3318388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Document Transformation for PECI</a:t>
            </a:r>
            <a:endParaRPr lang="en-US" sz="2400" dirty="0">
              <a:solidFill>
                <a:srgbClr val="FFFFFF"/>
              </a:solidFill>
            </a:endParaRPr>
          </a:p>
        </p:txBody>
      </p:sp>
      <p:pic>
        <p:nvPicPr>
          <p:cNvPr id="2" name="Picture 1"/>
          <p:cNvPicPr>
            <a:picLocks noChangeAspect="1"/>
          </p:cNvPicPr>
          <p:nvPr/>
        </p:nvPicPr>
        <p:blipFill>
          <a:blip r:embed="rId3"/>
          <a:stretch>
            <a:fillRect/>
          </a:stretch>
        </p:blipFill>
        <p:spPr>
          <a:xfrm>
            <a:off x="2524571" y="1338524"/>
            <a:ext cx="7142857" cy="4180952"/>
          </a:xfrm>
          <a:prstGeom prst="rect">
            <a:avLst/>
          </a:prstGeom>
        </p:spPr>
      </p:pic>
    </p:spTree>
    <p:extLst>
      <p:ext uri="{BB962C8B-B14F-4D97-AF65-F5344CB8AC3E}">
        <p14:creationId xmlns:p14="http://schemas.microsoft.com/office/powerpoint/2010/main" val="3017203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defTabSz="933450">
              <a:spcBef>
                <a:spcPct val="0"/>
              </a:spcBef>
              <a:buNone/>
            </a:pPr>
            <a:r>
              <a:rPr lang="en-US" sz="2400" dirty="0">
                <a:solidFill>
                  <a:schemeClr val="tx1"/>
                </a:solidFill>
              </a:rPr>
              <a:t>Inbound Payroll Results Integration</a:t>
            </a: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108408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Agenda</a:t>
            </a:r>
            <a:endParaRPr lang="en-US" dirty="0"/>
          </a:p>
        </p:txBody>
      </p:sp>
      <p:sp>
        <p:nvSpPr>
          <p:cNvPr id="3" name="Title 2"/>
          <p:cNvSpPr>
            <a:spLocks noGrp="1"/>
          </p:cNvSpPr>
          <p:nvPr>
            <p:ph type="title"/>
          </p:nvPr>
        </p:nvSpPr>
        <p:spPr/>
        <p:txBody>
          <a:bodyPr/>
          <a:lstStyle/>
          <a:p>
            <a:r>
              <a:rPr lang="en-US" dirty="0" smtClean="0"/>
              <a:t>Cloud Connect for Third-Party Payroll Training</a:t>
            </a:r>
            <a:endParaRPr lang="en-US" dirty="0"/>
          </a:p>
        </p:txBody>
      </p:sp>
      <p:sp>
        <p:nvSpPr>
          <p:cNvPr id="4" name="Text Placeholder 3"/>
          <p:cNvSpPr>
            <a:spLocks noGrp="1"/>
          </p:cNvSpPr>
          <p:nvPr>
            <p:ph type="body" sz="quarter" idx="14"/>
          </p:nvPr>
        </p:nvSpPr>
        <p:spPr>
          <a:xfrm>
            <a:off x="493484" y="1421702"/>
            <a:ext cx="8388000" cy="4716451"/>
          </a:xfrm>
        </p:spPr>
        <p:txBody>
          <a:bodyPr>
            <a:normAutofit/>
          </a:bodyPr>
          <a:lstStyle/>
          <a:p>
            <a:pPr marL="0" indent="0">
              <a:buNone/>
            </a:pPr>
            <a:r>
              <a:rPr lang="en-US" dirty="0" smtClean="0"/>
              <a:t>Day 1</a:t>
            </a:r>
            <a:br>
              <a:rPr lang="en-US" dirty="0" smtClean="0"/>
            </a:br>
            <a:r>
              <a:rPr lang="en-US" dirty="0" smtClean="0"/>
              <a:t>Overview</a:t>
            </a:r>
            <a:br>
              <a:rPr lang="en-US" dirty="0" smtClean="0"/>
            </a:br>
            <a:r>
              <a:rPr lang="en-US" dirty="0" smtClean="0"/>
              <a:t>Payroll Interface Setup</a:t>
            </a:r>
            <a:br>
              <a:rPr lang="en-US" dirty="0" smtClean="0"/>
            </a:br>
            <a:r>
              <a:rPr lang="en-US" dirty="0" smtClean="0"/>
              <a:t>Payroll Interface Example</a:t>
            </a:r>
          </a:p>
          <a:p>
            <a:pPr marL="0" indent="0">
              <a:buNone/>
            </a:pPr>
            <a:r>
              <a:rPr lang="en-US" dirty="0" smtClean="0"/>
              <a:t>Day 2</a:t>
            </a:r>
            <a:br>
              <a:rPr lang="en-US" dirty="0" smtClean="0"/>
            </a:br>
            <a:r>
              <a:rPr lang="en-US" dirty="0" smtClean="0"/>
              <a:t>Staffing Events &amp; Change Detection</a:t>
            </a:r>
            <a:br>
              <a:rPr lang="en-US" dirty="0" smtClean="0"/>
            </a:br>
            <a:r>
              <a:rPr lang="en-US" dirty="0" smtClean="0"/>
              <a:t>Functional Changes &amp; PI</a:t>
            </a:r>
          </a:p>
          <a:p>
            <a:pPr marL="0" indent="0">
              <a:buNone/>
            </a:pPr>
            <a:r>
              <a:rPr lang="en-US" dirty="0" smtClean="0"/>
              <a:t>Day 3</a:t>
            </a:r>
            <a:br>
              <a:rPr lang="en-US" dirty="0" smtClean="0"/>
            </a:br>
            <a:r>
              <a:rPr lang="en-US" dirty="0" smtClean="0"/>
              <a:t>Payroll Effective Change Interface (PECI)</a:t>
            </a:r>
            <a:br>
              <a:rPr lang="en-US" dirty="0" smtClean="0"/>
            </a:br>
            <a:r>
              <a:rPr lang="en-US" dirty="0" smtClean="0"/>
              <a:t>Functional Changes &amp; PECI</a:t>
            </a:r>
          </a:p>
          <a:p>
            <a:pPr marL="0" indent="0">
              <a:buNone/>
            </a:pPr>
            <a:r>
              <a:rPr lang="en-US" b="1" dirty="0" smtClean="0"/>
              <a:t>Day 4 / Day 5 (if needed)</a:t>
            </a:r>
            <a:br>
              <a:rPr lang="en-US" b="1" dirty="0" smtClean="0"/>
            </a:br>
            <a:r>
              <a:rPr lang="en-US" b="1" dirty="0" smtClean="0"/>
              <a:t>Comparing PI to PECI</a:t>
            </a:r>
            <a:br>
              <a:rPr lang="en-US" b="1" dirty="0" smtClean="0"/>
            </a:br>
            <a:r>
              <a:rPr lang="en-US" b="1" dirty="0" smtClean="0"/>
              <a:t>Transformation &amp; Delivery</a:t>
            </a:r>
            <a:br>
              <a:rPr lang="en-US" b="1" dirty="0" smtClean="0"/>
            </a:br>
            <a:r>
              <a:rPr lang="en-US" b="1" dirty="0" smtClean="0"/>
              <a:t>Wrap Up</a:t>
            </a:r>
          </a:p>
          <a:p>
            <a:endParaRPr lang="en-US" dirty="0" smtClean="0"/>
          </a:p>
        </p:txBody>
      </p:sp>
      <p:sp>
        <p:nvSpPr>
          <p:cNvPr id="6" name="Slide Number Placeholder 5"/>
          <p:cNvSpPr>
            <a:spLocks noGrp="1"/>
          </p:cNvSpPr>
          <p:nvPr>
            <p:ph type="sldNum" sz="quarter" idx="4"/>
          </p:nvPr>
        </p:nvSpPr>
        <p:spPr/>
        <p:txBody>
          <a:bodyPr/>
          <a:lstStyle/>
          <a:p>
            <a:fld id="{95CC1D26-A9BD-4BDE-BDD9-08EDBAE96860}" type="slidenum">
              <a:rPr lang="en-GB" smtClean="0"/>
              <a:pPr/>
              <a:t>2</a:t>
            </a:fld>
            <a:endParaRPr lang="en-GB" dirty="0"/>
          </a:p>
        </p:txBody>
      </p:sp>
    </p:spTree>
    <p:extLst>
      <p:ext uri="{BB962C8B-B14F-4D97-AF65-F5344CB8AC3E}">
        <p14:creationId xmlns:p14="http://schemas.microsoft.com/office/powerpoint/2010/main" val="321306033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Inbound Payroll Results Integration</a:t>
            </a:r>
            <a:endParaRPr lang="en-US" sz="2400" dirty="0">
              <a:solidFill>
                <a:srgbClr val="FFFFFF"/>
              </a:solidFill>
            </a:endParaRPr>
          </a:p>
        </p:txBody>
      </p:sp>
      <p:sp>
        <p:nvSpPr>
          <p:cNvPr id="2" name="TextBox 1"/>
          <p:cNvSpPr txBox="1"/>
          <p:nvPr/>
        </p:nvSpPr>
        <p:spPr>
          <a:xfrm>
            <a:off x="1977736" y="1398956"/>
            <a:ext cx="8442171" cy="4247317"/>
          </a:xfrm>
          <a:prstGeom prst="rect">
            <a:avLst/>
          </a:prstGeom>
          <a:noFill/>
        </p:spPr>
        <p:txBody>
          <a:bodyPr wrap="square" rtlCol="0">
            <a:spAutoFit/>
          </a:bodyPr>
          <a:lstStyle/>
          <a:p>
            <a:r>
              <a:rPr lang="en-US" b="1" dirty="0"/>
              <a:t>Integration Process Flow</a:t>
            </a:r>
          </a:p>
          <a:p>
            <a:r>
              <a:rPr lang="en-US" dirty="0"/>
              <a:t>The integration imports payroll results lines:</a:t>
            </a:r>
          </a:p>
          <a:p>
            <a:pPr marL="342900" indent="-342900">
              <a:buFont typeface="+mj-lt"/>
              <a:buAutoNum type="arabicPeriod"/>
            </a:pPr>
            <a:r>
              <a:rPr lang="en-US" dirty="0"/>
              <a:t>External payroll endpoint generates a payroll results file and sends it to a location known to the integration</a:t>
            </a:r>
            <a:r>
              <a:rPr lang="en-US" dirty="0" smtClean="0"/>
              <a:t>.</a:t>
            </a:r>
            <a:br>
              <a:rPr lang="en-US" dirty="0" smtClean="0"/>
            </a:br>
            <a:endParaRPr lang="en-US" dirty="0"/>
          </a:p>
          <a:p>
            <a:pPr marL="342900" indent="-342900">
              <a:buFont typeface="+mj-lt"/>
              <a:buAutoNum type="arabicPeriod"/>
            </a:pPr>
            <a:r>
              <a:rPr lang="en-US" dirty="0"/>
              <a:t>Launch the integration</a:t>
            </a:r>
            <a:r>
              <a:rPr lang="en-US" dirty="0" smtClean="0"/>
              <a:t>.</a:t>
            </a:r>
            <a:br>
              <a:rPr lang="en-US" dirty="0" smtClean="0"/>
            </a:br>
            <a:endParaRPr lang="en-US" dirty="0"/>
          </a:p>
          <a:p>
            <a:pPr marL="342900" indent="-342900">
              <a:buFont typeface="+mj-lt"/>
              <a:buAutoNum type="arabicPeriod"/>
            </a:pPr>
            <a:r>
              <a:rPr lang="en-US" dirty="0"/>
              <a:t>Integration retrieves the file according to the Document Retrieval configuration on the Integration Process Event</a:t>
            </a:r>
            <a:r>
              <a:rPr lang="en-US" dirty="0" smtClean="0"/>
              <a:t>.</a:t>
            </a:r>
            <a:br>
              <a:rPr lang="en-US" dirty="0" smtClean="0"/>
            </a:br>
            <a:endParaRPr lang="en-US" dirty="0"/>
          </a:p>
          <a:p>
            <a:pPr marL="342900" indent="-342900">
              <a:buFont typeface="+mj-lt"/>
              <a:buAutoNum type="arabicPeriod"/>
            </a:pPr>
            <a:r>
              <a:rPr lang="en-US" dirty="0"/>
              <a:t>Integration processes each row. Integration removes erroneous records and returns error messages to the integration event. The integration imports valid records and applies a single batch ID (if you don't specify a batch ID</a:t>
            </a:r>
            <a:r>
              <a:rPr lang="en-US" dirty="0" smtClean="0"/>
              <a:t>).</a:t>
            </a:r>
          </a:p>
          <a:p>
            <a:pPr marL="342900" indent="-342900">
              <a:buFont typeface="+mj-lt"/>
              <a:buAutoNum type="arabicPeriod"/>
            </a:pPr>
            <a:endParaRPr lang="en-US" dirty="0"/>
          </a:p>
          <a:p>
            <a:pPr marL="285750" indent="-285750">
              <a:buFont typeface="Arial" panose="020B0604020202020204" pitchFamily="34" charset="0"/>
              <a:buChar char="•"/>
            </a:pPr>
            <a:r>
              <a:rPr lang="en-US" dirty="0" smtClean="0"/>
              <a:t>You </a:t>
            </a:r>
            <a:r>
              <a:rPr lang="en-US" dirty="0"/>
              <a:t>can correct and resubmit the erroneous records manually. </a:t>
            </a:r>
            <a:endParaRPr lang="en-US" dirty="0" smtClean="0"/>
          </a:p>
        </p:txBody>
      </p:sp>
    </p:spTree>
    <p:extLst>
      <p:ext uri="{BB962C8B-B14F-4D97-AF65-F5344CB8AC3E}">
        <p14:creationId xmlns:p14="http://schemas.microsoft.com/office/powerpoint/2010/main" val="251436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Inbound Payroll Results Integration</a:t>
            </a:r>
            <a:endParaRPr lang="en-US" sz="2400" dirty="0">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01787636"/>
              </p:ext>
            </p:extLst>
          </p:nvPr>
        </p:nvGraphicFramePr>
        <p:xfrm>
          <a:off x="2244864" y="1511371"/>
          <a:ext cx="3779573" cy="4374411"/>
        </p:xfrm>
        <a:graphic>
          <a:graphicData uri="http://schemas.openxmlformats.org/drawingml/2006/table">
            <a:tbl>
              <a:tblPr>
                <a:tableStyleId>{5C22544A-7EE6-4342-B048-85BDC9FD1C3A}</a:tableStyleId>
              </a:tblPr>
              <a:tblGrid>
                <a:gridCol w="3779573"/>
              </a:tblGrid>
              <a:tr h="198428">
                <a:tc>
                  <a:txBody>
                    <a:bodyPr/>
                    <a:lstStyle/>
                    <a:p>
                      <a:pPr algn="ctr" fontAlgn="t"/>
                      <a:r>
                        <a:rPr lang="en-US" sz="1100" b="1" u="none" strike="noStrike" dirty="0">
                          <a:effectLst/>
                        </a:rPr>
                        <a:t>Column Name</a:t>
                      </a:r>
                      <a:endParaRPr lang="en-US" sz="1100" b="1" i="0" u="none" strike="noStrike" dirty="0">
                        <a:solidFill>
                          <a:srgbClr val="808080"/>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Batch_ID</a:t>
                      </a:r>
                      <a:endParaRPr lang="en-US" sz="1100" b="0" i="0" u="none" strike="noStrike">
                        <a:solidFill>
                          <a:srgbClr val="565D61"/>
                        </a:solidFill>
                        <a:effectLst/>
                        <a:latin typeface="Arial" panose="020B0604020202020204" pitchFamily="34" charset="0"/>
                      </a:endParaRPr>
                    </a:p>
                  </a:txBody>
                  <a:tcPr marL="9449" marR="9449" marT="9449" marB="0"/>
                </a:tc>
              </a:tr>
              <a:tr h="207424">
                <a:tc>
                  <a:txBody>
                    <a:bodyPr/>
                    <a:lstStyle/>
                    <a:p>
                      <a:pPr algn="l" fontAlgn="t"/>
                      <a:r>
                        <a:rPr lang="en-US" sz="1100" u="none" strike="noStrike">
                          <a:effectLst/>
                        </a:rPr>
                        <a:t>Pay_Group</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Period_End_Date</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Payment_Date</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Pay_Group_Currency_ID</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Delete_Result</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Employee_ID</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Position_ID</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Company_ID</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Company_Currency_ID</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Payment_Date</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dirty="0" err="1">
                          <a:effectLst/>
                        </a:rPr>
                        <a:t>Check_Number</a:t>
                      </a:r>
                      <a:endParaRPr lang="en-US" sz="1100" b="0" i="0" u="none" strike="noStrike" dirty="0">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Gross_Amount</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Net_Amount</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Code</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Earning_or_Deduction</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Recorded_Currency_ID</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Amount</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Hours</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Rate</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a:effectLst/>
                        </a:rPr>
                        <a:t>Amount_in_Company_Currency</a:t>
                      </a:r>
                      <a:endParaRPr lang="en-US" sz="1100" b="0" i="0" u="none" strike="noStrike">
                        <a:solidFill>
                          <a:srgbClr val="565D61"/>
                        </a:solidFill>
                        <a:effectLst/>
                        <a:latin typeface="Arial" panose="020B0604020202020204" pitchFamily="34" charset="0"/>
                      </a:endParaRPr>
                    </a:p>
                  </a:txBody>
                  <a:tcPr marL="9449" marR="9449" marT="9449" marB="0"/>
                </a:tc>
              </a:tr>
              <a:tr h="188979">
                <a:tc>
                  <a:txBody>
                    <a:bodyPr/>
                    <a:lstStyle/>
                    <a:p>
                      <a:pPr algn="l" fontAlgn="t"/>
                      <a:r>
                        <a:rPr lang="en-US" sz="1100" u="none" strike="noStrike" dirty="0" err="1">
                          <a:effectLst/>
                        </a:rPr>
                        <a:t>Amount_in_Pay_Group_Currency</a:t>
                      </a:r>
                      <a:endParaRPr lang="en-US" sz="1100" b="0" i="0" u="none" strike="noStrike" dirty="0">
                        <a:solidFill>
                          <a:srgbClr val="565D61"/>
                        </a:solidFill>
                        <a:effectLst/>
                        <a:latin typeface="Arial" panose="020B0604020202020204" pitchFamily="34" charset="0"/>
                      </a:endParaRPr>
                    </a:p>
                  </a:txBody>
                  <a:tcPr marL="9449" marR="9449" marT="9449" marB="0"/>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45705408"/>
              </p:ext>
            </p:extLst>
          </p:nvPr>
        </p:nvGraphicFramePr>
        <p:xfrm>
          <a:off x="7447051" y="1762679"/>
          <a:ext cx="1748319" cy="1475144"/>
        </p:xfrm>
        <a:graphic>
          <a:graphicData uri="http://schemas.openxmlformats.org/presentationml/2006/ole">
            <mc:AlternateContent xmlns:mc="http://schemas.openxmlformats.org/markup-compatibility/2006">
              <mc:Choice xmlns:v="urn:schemas-microsoft-com:vml" Requires="v">
                <p:oleObj spid="_x0000_s14353"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7447051" y="1762679"/>
                        <a:ext cx="1748319" cy="1475144"/>
                      </a:xfrm>
                      <a:prstGeom prst="rect">
                        <a:avLst/>
                      </a:prstGeom>
                    </p:spPr>
                  </p:pic>
                </p:oleObj>
              </mc:Fallback>
            </mc:AlternateContent>
          </a:graphicData>
        </a:graphic>
      </p:graphicFrame>
    </p:spTree>
    <p:extLst>
      <p:ext uri="{BB962C8B-B14F-4D97-AF65-F5344CB8AC3E}">
        <p14:creationId xmlns:p14="http://schemas.microsoft.com/office/powerpoint/2010/main" val="266170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defTabSz="933450">
              <a:spcBef>
                <a:spcPct val="0"/>
              </a:spcBef>
              <a:buNone/>
            </a:pPr>
            <a:r>
              <a:rPr lang="en-US" sz="2400" dirty="0">
                <a:solidFill>
                  <a:schemeClr val="tx1"/>
                </a:solidFill>
              </a:rPr>
              <a:t>Inbound Payroll Results Integration</a:t>
            </a: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807588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chemeClr val="bg1"/>
                </a:solidFill>
              </a:rPr>
              <a:t>Import External </a:t>
            </a:r>
            <a:r>
              <a:rPr lang="en-US" sz="2400" dirty="0" err="1">
                <a:solidFill>
                  <a:schemeClr val="bg1"/>
                </a:solidFill>
              </a:rPr>
              <a:t>Payslips</a:t>
            </a:r>
            <a:r>
              <a:rPr lang="en-US" sz="2400" dirty="0">
                <a:solidFill>
                  <a:schemeClr val="bg1"/>
                </a:solidFill>
              </a:rPr>
              <a:t> Integration</a:t>
            </a:r>
          </a:p>
        </p:txBody>
      </p:sp>
      <p:sp>
        <p:nvSpPr>
          <p:cNvPr id="2" name="TextBox 1"/>
          <p:cNvSpPr txBox="1"/>
          <p:nvPr/>
        </p:nvSpPr>
        <p:spPr>
          <a:xfrm>
            <a:off x="1977736" y="1434440"/>
            <a:ext cx="8305800" cy="3139321"/>
          </a:xfrm>
          <a:prstGeom prst="rect">
            <a:avLst/>
          </a:prstGeom>
          <a:noFill/>
        </p:spPr>
        <p:txBody>
          <a:bodyPr wrap="square" rtlCol="0">
            <a:spAutoFit/>
          </a:bodyPr>
          <a:lstStyle/>
          <a:p>
            <a:r>
              <a:rPr lang="en-US" dirty="0"/>
              <a:t>Import External </a:t>
            </a:r>
            <a:r>
              <a:rPr lang="en-US" dirty="0" err="1"/>
              <a:t>Payslips</a:t>
            </a:r>
            <a:r>
              <a:rPr lang="en-US" dirty="0"/>
              <a:t> integration imports employee </a:t>
            </a:r>
            <a:r>
              <a:rPr lang="en-US" dirty="0" err="1"/>
              <a:t>payslips</a:t>
            </a:r>
            <a:r>
              <a:rPr lang="en-US" dirty="0"/>
              <a:t> from an external third-party endpoint into Workday</a:t>
            </a:r>
            <a:r>
              <a:rPr lang="en-US" dirty="0" smtClean="0"/>
              <a:t>.</a:t>
            </a:r>
          </a:p>
          <a:p>
            <a:endParaRPr lang="en-US" dirty="0"/>
          </a:p>
          <a:p>
            <a:r>
              <a:rPr lang="en-US" b="1" dirty="0"/>
              <a:t>Integration Process Flow</a:t>
            </a:r>
          </a:p>
          <a:p>
            <a:pPr marL="342900" indent="-342900">
              <a:buFont typeface="+mj-lt"/>
              <a:buAutoNum type="arabicPeriod"/>
            </a:pPr>
            <a:r>
              <a:rPr lang="en-US" dirty="0"/>
              <a:t>External endpoint generates </a:t>
            </a:r>
            <a:r>
              <a:rPr lang="en-US" dirty="0" err="1"/>
              <a:t>payslip</a:t>
            </a:r>
            <a:r>
              <a:rPr lang="en-US" dirty="0"/>
              <a:t> files and sends files to an FTP server</a:t>
            </a:r>
            <a:r>
              <a:rPr lang="en-US" dirty="0" smtClean="0"/>
              <a:t>.</a:t>
            </a:r>
            <a:br>
              <a:rPr lang="en-US" dirty="0" smtClean="0"/>
            </a:br>
            <a:endParaRPr lang="en-US" dirty="0"/>
          </a:p>
          <a:p>
            <a:pPr marL="342900" indent="-342900">
              <a:buFont typeface="+mj-lt"/>
              <a:buAutoNum type="arabicPeriod"/>
            </a:pPr>
            <a:r>
              <a:rPr lang="en-US" dirty="0"/>
              <a:t>Integration retrieves </a:t>
            </a:r>
            <a:r>
              <a:rPr lang="en-US" dirty="0" err="1"/>
              <a:t>payslip</a:t>
            </a:r>
            <a:r>
              <a:rPr lang="en-US" dirty="0"/>
              <a:t> files from FTP server. You can set up a schedule to launch the integration, or launch the integration manually</a:t>
            </a:r>
            <a:r>
              <a:rPr lang="en-US" dirty="0" smtClean="0"/>
              <a:t>.</a:t>
            </a:r>
            <a:br>
              <a:rPr lang="en-US" dirty="0" smtClean="0"/>
            </a:br>
            <a:endParaRPr lang="en-US" dirty="0"/>
          </a:p>
          <a:p>
            <a:pPr marL="342900" indent="-342900">
              <a:buFont typeface="+mj-lt"/>
              <a:buAutoNum type="arabicPeriod"/>
            </a:pPr>
            <a:r>
              <a:rPr lang="en-US" dirty="0"/>
              <a:t>Integration imports </a:t>
            </a:r>
            <a:r>
              <a:rPr lang="en-US" dirty="0" err="1"/>
              <a:t>payslips</a:t>
            </a:r>
            <a:r>
              <a:rPr lang="en-US" dirty="0"/>
              <a:t> into Workday.</a:t>
            </a:r>
          </a:p>
          <a:p>
            <a:endParaRPr lang="en-US" dirty="0"/>
          </a:p>
        </p:txBody>
      </p:sp>
    </p:spTree>
    <p:extLst>
      <p:ext uri="{BB962C8B-B14F-4D97-AF65-F5344CB8AC3E}">
        <p14:creationId xmlns:p14="http://schemas.microsoft.com/office/powerpoint/2010/main" val="1000533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a:solidFill>
                  <a:schemeClr val="bg1"/>
                </a:solidFill>
              </a:rPr>
              <a:t>Import External </a:t>
            </a:r>
            <a:r>
              <a:rPr lang="en-US" sz="2400" dirty="0" err="1">
                <a:solidFill>
                  <a:schemeClr val="bg1"/>
                </a:solidFill>
              </a:rPr>
              <a:t>Payslips</a:t>
            </a:r>
            <a:r>
              <a:rPr lang="en-US" sz="2400" dirty="0">
                <a:solidFill>
                  <a:schemeClr val="bg1"/>
                </a:solidFill>
              </a:rPr>
              <a:t> Integration</a:t>
            </a:r>
          </a:p>
        </p:txBody>
      </p:sp>
      <p:graphicFrame>
        <p:nvGraphicFramePr>
          <p:cNvPr id="3" name="Table 2"/>
          <p:cNvGraphicFramePr>
            <a:graphicFrameLocks noGrp="1"/>
          </p:cNvGraphicFramePr>
          <p:nvPr>
            <p:extLst>
              <p:ext uri="{D42A27DB-BD31-4B8C-83A1-F6EECF244321}">
                <p14:modId xmlns:p14="http://schemas.microsoft.com/office/powerpoint/2010/main" val="3385360859"/>
              </p:ext>
            </p:extLst>
          </p:nvPr>
        </p:nvGraphicFramePr>
        <p:xfrm>
          <a:off x="1977736" y="1613419"/>
          <a:ext cx="3810000" cy="2118776"/>
        </p:xfrm>
        <a:graphic>
          <a:graphicData uri="http://schemas.openxmlformats.org/drawingml/2006/table">
            <a:tbl>
              <a:tblPr>
                <a:tableStyleId>{5C22544A-7EE6-4342-B048-85BDC9FD1C3A}</a:tableStyleId>
              </a:tblPr>
              <a:tblGrid>
                <a:gridCol w="3810000"/>
              </a:tblGrid>
              <a:tr h="200025">
                <a:tc>
                  <a:txBody>
                    <a:bodyPr/>
                    <a:lstStyle/>
                    <a:p>
                      <a:pPr algn="ctr" fontAlgn="t"/>
                      <a:r>
                        <a:rPr lang="en-US" sz="1100" u="none" strike="noStrike" dirty="0">
                          <a:effectLst/>
                        </a:rPr>
                        <a:t>Column Name</a:t>
                      </a:r>
                      <a:endParaRPr lang="en-US" sz="1100" b="1" i="0" u="none" strike="noStrike" dirty="0">
                        <a:solidFill>
                          <a:srgbClr val="808080"/>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Worker</a:t>
                      </a:r>
                      <a:endParaRPr lang="en-US" sz="1100" b="0" i="0" u="none" strike="noStrike">
                        <a:solidFill>
                          <a:srgbClr val="565D61"/>
                        </a:solidFill>
                        <a:effectLst/>
                        <a:latin typeface="Arial" panose="020B0604020202020204" pitchFamily="34" charset="0"/>
                      </a:endParaRPr>
                    </a:p>
                  </a:txBody>
                  <a:tcPr marL="9525" marR="9525" marT="9525" marB="0"/>
                </a:tc>
              </a:tr>
              <a:tr h="194726">
                <a:tc>
                  <a:txBody>
                    <a:bodyPr/>
                    <a:lstStyle/>
                    <a:p>
                      <a:pPr algn="l" fontAlgn="t"/>
                      <a:r>
                        <a:rPr lang="en-US" sz="1100" u="none" strike="noStrike">
                          <a:effectLst/>
                        </a:rPr>
                        <a:t>Pay_Group</a:t>
                      </a:r>
                      <a:endParaRPr lang="en-US" sz="1100" b="0" i="0" u="none" strike="noStrike">
                        <a:solidFill>
                          <a:srgbClr val="565D61"/>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Pay_Period_End_Date</a:t>
                      </a:r>
                      <a:endParaRPr lang="en-US" sz="1100" b="0" i="0" u="none" strike="noStrike">
                        <a:solidFill>
                          <a:srgbClr val="565D61"/>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Payment_Date</a:t>
                      </a:r>
                      <a:endParaRPr lang="en-US" sz="1100" b="0" i="0" u="none" strike="noStrike">
                        <a:solidFill>
                          <a:srgbClr val="565D61"/>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Net_Amount</a:t>
                      </a:r>
                      <a:endParaRPr lang="en-US" sz="1100" b="0" i="0" u="none" strike="noStrike">
                        <a:solidFill>
                          <a:srgbClr val="565D61"/>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Gross_Amount</a:t>
                      </a:r>
                      <a:endParaRPr lang="en-US" sz="1100" b="0" i="0" u="none" strike="noStrike">
                        <a:solidFill>
                          <a:srgbClr val="565D61"/>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Currency</a:t>
                      </a:r>
                      <a:endParaRPr lang="en-US" sz="1100" b="0" i="0" u="none" strike="noStrike">
                        <a:solidFill>
                          <a:srgbClr val="565D61"/>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Check_Number</a:t>
                      </a:r>
                      <a:endParaRPr lang="en-US" sz="1100" b="0" i="0" u="none" strike="noStrike">
                        <a:solidFill>
                          <a:srgbClr val="565D61"/>
                        </a:solidFill>
                        <a:effectLst/>
                        <a:latin typeface="Arial" panose="020B0604020202020204" pitchFamily="34" charset="0"/>
                      </a:endParaRPr>
                    </a:p>
                  </a:txBody>
                  <a:tcPr marL="9525" marR="9525" marT="9525" marB="0"/>
                </a:tc>
              </a:tr>
              <a:tr h="190500">
                <a:tc>
                  <a:txBody>
                    <a:bodyPr/>
                    <a:lstStyle/>
                    <a:p>
                      <a:pPr algn="l" fontAlgn="t"/>
                      <a:r>
                        <a:rPr lang="en-US" sz="1100" u="none" strike="noStrike">
                          <a:effectLst/>
                        </a:rPr>
                        <a:t>Display_Date</a:t>
                      </a:r>
                      <a:endParaRPr lang="en-US" sz="1100" b="0" i="0" u="none" strike="noStrike">
                        <a:solidFill>
                          <a:srgbClr val="565D61"/>
                        </a:solidFill>
                        <a:effectLst/>
                        <a:latin typeface="Arial" panose="020B0604020202020204" pitchFamily="34" charset="0"/>
                      </a:endParaRPr>
                    </a:p>
                  </a:txBody>
                  <a:tcPr marL="9525" marR="9525" marT="9525" marB="0"/>
                </a:tc>
              </a:tr>
              <a:tr h="200025">
                <a:tc>
                  <a:txBody>
                    <a:bodyPr/>
                    <a:lstStyle/>
                    <a:p>
                      <a:pPr algn="l" fontAlgn="t"/>
                      <a:r>
                        <a:rPr lang="en-US" sz="1100" u="none" strike="noStrike" dirty="0" err="1">
                          <a:effectLst/>
                        </a:rPr>
                        <a:t>File_Name</a:t>
                      </a:r>
                      <a:endParaRPr lang="en-US" sz="1100" b="0" i="0" u="none" strike="noStrike" dirty="0">
                        <a:solidFill>
                          <a:srgbClr val="565D61"/>
                        </a:solidFill>
                        <a:effectLst/>
                        <a:latin typeface="Arial" panose="020B0604020202020204" pitchFamily="34" charset="0"/>
                      </a:endParaRPr>
                    </a:p>
                  </a:txBody>
                  <a:tcPr marL="9525" marR="9525" marT="9525" marB="0"/>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840377246"/>
              </p:ext>
            </p:extLst>
          </p:nvPr>
        </p:nvGraphicFramePr>
        <p:xfrm>
          <a:off x="7633698" y="1613419"/>
          <a:ext cx="1859621" cy="1569055"/>
        </p:xfrm>
        <a:graphic>
          <a:graphicData uri="http://schemas.openxmlformats.org/presentationml/2006/ole">
            <mc:AlternateContent xmlns:mc="http://schemas.openxmlformats.org/markup-compatibility/2006">
              <mc:Choice xmlns:v="urn:schemas-microsoft-com:vml" Requires="v">
                <p:oleObj spid="_x0000_s29704"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7633698" y="1613419"/>
                        <a:ext cx="1859621" cy="1569055"/>
                      </a:xfrm>
                      <a:prstGeom prst="rect">
                        <a:avLst/>
                      </a:prstGeom>
                    </p:spPr>
                  </p:pic>
                </p:oleObj>
              </mc:Fallback>
            </mc:AlternateContent>
          </a:graphicData>
        </a:graphic>
      </p:graphicFrame>
    </p:spTree>
    <p:extLst>
      <p:ext uri="{BB962C8B-B14F-4D97-AF65-F5344CB8AC3E}">
        <p14:creationId xmlns:p14="http://schemas.microsoft.com/office/powerpoint/2010/main" val="3070600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Additional Notes</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241488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Notes</a:t>
            </a:r>
            <a:endParaRPr lang="en-US" sz="2400" dirty="0">
              <a:solidFill>
                <a:srgbClr val="FFFFFF"/>
              </a:solidFill>
            </a:endParaRPr>
          </a:p>
        </p:txBody>
      </p:sp>
      <p:sp>
        <p:nvSpPr>
          <p:cNvPr id="3" name="TextBox 2"/>
          <p:cNvSpPr txBox="1"/>
          <p:nvPr/>
        </p:nvSpPr>
        <p:spPr>
          <a:xfrm>
            <a:off x="1977737" y="1469204"/>
            <a:ext cx="8305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WD30: Data Change audit reports is enhanced to support the Workday Standard Report</a:t>
            </a:r>
            <a:br>
              <a:rPr lang="en-US" dirty="0" smtClean="0"/>
            </a:br>
            <a:endParaRPr lang="en-US" dirty="0" smtClean="0"/>
          </a:p>
          <a:p>
            <a:pPr marL="285750" indent="-285750">
              <a:buFont typeface="Arial" panose="020B0604020202020204" pitchFamily="34" charset="0"/>
              <a:buChar char="•"/>
            </a:pPr>
            <a:r>
              <a:rPr lang="en-US" dirty="0" smtClean="0"/>
              <a:t>WD30: Inbound pay results integration expanded to support 75 unique earnings and deduction codes</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673249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Questions</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8752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O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77509" y="4709125"/>
            <a:ext cx="3951056" cy="742413"/>
          </a:xfrm>
          <a:prstGeom prst="rect">
            <a:avLst/>
          </a:prstGeom>
        </p:spPr>
      </p:pic>
      <p:sp>
        <p:nvSpPr>
          <p:cNvPr id="6" name="USOC_Text"/>
          <p:cNvSpPr txBox="1">
            <a:spLocks/>
          </p:cNvSpPr>
          <p:nvPr/>
        </p:nvSpPr>
        <p:spPr bwMode="gray">
          <a:xfrm>
            <a:off x="477509" y="5498090"/>
            <a:ext cx="7079737" cy="1136099"/>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solidFill>
                  <a:schemeClr val="tx1"/>
                </a:solidFill>
              </a:rPr>
              <a:t>About Deloitte</a:t>
            </a:r>
            <a:r>
              <a:rPr lang="en-US" sz="700" dirty="0" smtClean="0">
                <a:solidFill>
                  <a:schemeClr val="tx1"/>
                </a:solidFill>
              </a:rPr>
              <a:t/>
            </a:r>
            <a:br>
              <a:rPr lang="en-US" sz="700" dirty="0" smtClean="0">
                <a:solidFill>
                  <a:schemeClr val="tx1"/>
                </a:solidFill>
              </a:rPr>
            </a:br>
            <a:r>
              <a:rPr lang="en-US" sz="700" dirty="0" smtClean="0">
                <a:solidFill>
                  <a:schemeClr val="tx1"/>
                </a:solidFill>
              </a:rPr>
              <a:t>Deloitte refers to one or more of Deloitte </a:t>
            </a:r>
            <a:r>
              <a:rPr lang="en-US" sz="700" noProof="1" smtClean="0">
                <a:solidFill>
                  <a:schemeClr val="tx1"/>
                </a:solidFill>
              </a:rPr>
              <a:t>Touche</a:t>
            </a:r>
            <a:r>
              <a:rPr lang="en-US" sz="700" dirty="0" smtClean="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00" dirty="0" smtClean="0">
                <a:solidFill>
                  <a:schemeClr val="tx1"/>
                </a:solidFill>
                <a:hlinkClick r:id="rId3"/>
              </a:rPr>
              <a:t>www.deloitte.com/about</a:t>
            </a:r>
            <a:r>
              <a:rPr lang="en-US" sz="700" dirty="0" smtClean="0">
                <a:solidFill>
                  <a:schemeClr val="tx1"/>
                </a:solidFill>
              </a:rPr>
              <a:t> for a detailed description of DTTL and its member firms. Please see </a:t>
            </a:r>
            <a:r>
              <a:rPr lang="en-US" sz="700" dirty="0" smtClean="0">
                <a:solidFill>
                  <a:schemeClr val="tx1"/>
                </a:solidFill>
                <a:hlinkClick r:id="rId4"/>
              </a:rPr>
              <a:t>www.deloitte.com/us/about</a:t>
            </a:r>
            <a:r>
              <a:rPr lang="en-US" sz="700" dirty="0" smtClean="0">
                <a:solidFill>
                  <a:schemeClr val="tx1"/>
                </a:solidFill>
              </a:rPr>
              <a:t> for a detailed description of the legal structure of Deloitte LLP and its subsidiaries. Certain services may not be available to attest clients under the rules and regulations of public accounting.</a:t>
            </a:r>
            <a:br>
              <a:rPr lang="en-US" sz="700" dirty="0" smtClean="0">
                <a:solidFill>
                  <a:schemeClr val="tx1"/>
                </a:solidFill>
              </a:rPr>
            </a:br>
            <a:r>
              <a:rPr lang="en-US" sz="700" dirty="0" smtClean="0">
                <a:solidFill>
                  <a:schemeClr val="tx1"/>
                </a:solidFill>
              </a:rPr>
              <a:t/>
            </a:r>
            <a:br>
              <a:rPr lang="en-US" sz="700" dirty="0" smtClean="0">
                <a:solidFill>
                  <a:schemeClr val="tx1"/>
                </a:solidFill>
              </a:rPr>
            </a:br>
            <a:r>
              <a:rPr lang="en-US" sz="700" dirty="0" smtClean="0">
                <a:solidFill>
                  <a:schemeClr val="tx1"/>
                </a:solidFill>
              </a:rPr>
              <a:t>Copyright </a:t>
            </a:r>
            <a:r>
              <a:rPr lang="en-US" sz="700" smtClean="0">
                <a:solidFill>
                  <a:schemeClr val="tx1"/>
                </a:solidFill>
              </a:rPr>
              <a:t>© 2016 </a:t>
            </a:r>
            <a:r>
              <a:rPr lang="en-US" sz="700" dirty="0" smtClean="0">
                <a:solidFill>
                  <a:schemeClr val="tx1"/>
                </a:solidFill>
              </a:rPr>
              <a:t>Deloitte Development LLC. All rights reserved.</a:t>
            </a:r>
            <a:br>
              <a:rPr lang="en-US" sz="700" dirty="0" smtClean="0">
                <a:solidFill>
                  <a:schemeClr val="tx1"/>
                </a:solidFill>
              </a:rPr>
            </a:br>
            <a:r>
              <a:rPr lang="en-US" sz="700" dirty="0" smtClean="0">
                <a:solidFill>
                  <a:schemeClr val="tx1"/>
                </a:solidFill>
              </a:rPr>
              <a:t>36 USC 220506</a:t>
            </a:r>
            <a:br>
              <a:rPr lang="en-US" sz="700" dirty="0" smtClean="0">
                <a:solidFill>
                  <a:schemeClr val="tx1"/>
                </a:solidFill>
              </a:rPr>
            </a:br>
            <a:r>
              <a:rPr lang="en-US" sz="700" dirty="0" smtClean="0">
                <a:solidFill>
                  <a:schemeClr val="tx1"/>
                </a:solidFill>
              </a:rPr>
              <a:t>Member of Deloitte Touche Tohmatsu Limited</a:t>
            </a:r>
            <a:endParaRPr lang="en-US" sz="700" dirty="0">
              <a:solidFill>
                <a:schemeClr val="tx1"/>
              </a:solidFill>
            </a:endParaRPr>
          </a:p>
        </p:txBody>
      </p:sp>
    </p:spTree>
    <p:extLst>
      <p:ext uri="{BB962C8B-B14F-4D97-AF65-F5344CB8AC3E}">
        <p14:creationId xmlns:p14="http://schemas.microsoft.com/office/powerpoint/2010/main" val="149280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Comparing PI to PECI</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1219415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PI vs PECI</a:t>
            </a:r>
            <a:endParaRPr lang="en-US" sz="2400" dirty="0">
              <a:solidFill>
                <a:srgbClr val="FFFFFF"/>
              </a:solidFill>
            </a:endParaRPr>
          </a:p>
        </p:txBody>
      </p:sp>
      <p:pic>
        <p:nvPicPr>
          <p:cNvPr id="12" name="Picture 11"/>
          <p:cNvPicPr>
            <a:picLocks noChangeAspect="1"/>
          </p:cNvPicPr>
          <p:nvPr/>
        </p:nvPicPr>
        <p:blipFill>
          <a:blip r:embed="rId3"/>
          <a:stretch>
            <a:fillRect/>
          </a:stretch>
        </p:blipFill>
        <p:spPr>
          <a:xfrm>
            <a:off x="1959727" y="1525420"/>
            <a:ext cx="8323809" cy="4752381"/>
          </a:xfrm>
          <a:prstGeom prst="rect">
            <a:avLst/>
          </a:prstGeom>
        </p:spPr>
      </p:pic>
    </p:spTree>
    <p:extLst>
      <p:ext uri="{BB962C8B-B14F-4D97-AF65-F5344CB8AC3E}">
        <p14:creationId xmlns:p14="http://schemas.microsoft.com/office/powerpoint/2010/main" val="1700071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PI vs PECI</a:t>
            </a:r>
            <a:endParaRPr lang="en-US" sz="2400" dirty="0">
              <a:solidFill>
                <a:srgbClr val="FFFFFF"/>
              </a:solidFill>
            </a:endParaRPr>
          </a:p>
        </p:txBody>
      </p:sp>
      <p:sp>
        <p:nvSpPr>
          <p:cNvPr id="2" name="TextBox 1"/>
          <p:cNvSpPr txBox="1"/>
          <p:nvPr/>
        </p:nvSpPr>
        <p:spPr>
          <a:xfrm>
            <a:off x="1977737" y="1367418"/>
            <a:ext cx="8305800" cy="5355312"/>
          </a:xfrm>
          <a:prstGeom prst="rect">
            <a:avLst/>
          </a:prstGeom>
          <a:noFill/>
        </p:spPr>
        <p:txBody>
          <a:bodyPr wrap="square" rtlCol="0">
            <a:spAutoFit/>
          </a:bodyPr>
          <a:lstStyle/>
          <a:p>
            <a:r>
              <a:rPr lang="en-US" b="1" dirty="0"/>
              <a:t>CHANGE DETECTION</a:t>
            </a:r>
          </a:p>
          <a:p>
            <a:r>
              <a:rPr lang="en-US" dirty="0"/>
              <a:t>PI requires that the Change Detection Launch Parameters integration service be configured in order for change detection to occur. Change Detection launch parameters are automatically available for PECI</a:t>
            </a:r>
            <a:r>
              <a:rPr lang="en-US" dirty="0" smtClean="0"/>
              <a:t>.</a:t>
            </a:r>
          </a:p>
          <a:p>
            <a:endParaRPr lang="en-US" dirty="0"/>
          </a:p>
          <a:p>
            <a:r>
              <a:rPr lang="en-US" dirty="0"/>
              <a:t>PECI has a limit on the Last Successful Run date applied: ad-hoc is 6 months; primary is 2 months</a:t>
            </a:r>
            <a:r>
              <a:rPr lang="en-US" dirty="0" smtClean="0"/>
              <a:t>.</a:t>
            </a:r>
          </a:p>
          <a:p>
            <a:endParaRPr lang="en-US" dirty="0"/>
          </a:p>
          <a:p>
            <a:r>
              <a:rPr lang="en-US" dirty="0"/>
              <a:t>The Transaction Log service is recommended for PI integrations while it is not recommended for PECI, except on an ad-hoc basis, to pick up a specific set of events</a:t>
            </a:r>
            <a:r>
              <a:rPr lang="en-US" dirty="0" smtClean="0"/>
              <a:t>.</a:t>
            </a:r>
          </a:p>
          <a:p>
            <a:endParaRPr lang="en-US" dirty="0"/>
          </a:p>
          <a:p>
            <a:r>
              <a:rPr lang="en-US" dirty="0"/>
              <a:t>The change detection method applied for PI and PECI is the </a:t>
            </a:r>
            <a:r>
              <a:rPr lang="en-US" dirty="0" smtClean="0"/>
              <a:t>same. </a:t>
            </a:r>
            <a:r>
              <a:rPr lang="en-US" dirty="0"/>
              <a:t>Both templates consider the entry date of the change in relation to the last successful run date, along with the change detection method applied. However, the data included in the output may differ because PI is limited to including data changes from the top of the stack, while PECI reports each effective change in the stack.</a:t>
            </a:r>
          </a:p>
          <a:p>
            <a:endParaRPr lang="en-US" dirty="0"/>
          </a:p>
          <a:p>
            <a:endParaRPr lang="en-US" dirty="0"/>
          </a:p>
        </p:txBody>
      </p:sp>
    </p:spTree>
    <p:extLst>
      <p:ext uri="{BB962C8B-B14F-4D97-AF65-F5344CB8AC3E}">
        <p14:creationId xmlns:p14="http://schemas.microsoft.com/office/powerpoint/2010/main" val="21280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PI vs PECI</a:t>
            </a:r>
            <a:endParaRPr lang="en-US" sz="2400" dirty="0">
              <a:solidFill>
                <a:srgbClr val="FFFFFF"/>
              </a:solidFill>
            </a:endParaRPr>
          </a:p>
        </p:txBody>
      </p:sp>
      <p:sp>
        <p:nvSpPr>
          <p:cNvPr id="2" name="TextBox 1"/>
          <p:cNvSpPr txBox="1"/>
          <p:nvPr/>
        </p:nvSpPr>
        <p:spPr>
          <a:xfrm>
            <a:off x="1977737" y="1367418"/>
            <a:ext cx="8305800" cy="5078313"/>
          </a:xfrm>
          <a:prstGeom prst="rect">
            <a:avLst/>
          </a:prstGeom>
          <a:noFill/>
        </p:spPr>
        <p:txBody>
          <a:bodyPr wrap="square" rtlCol="0">
            <a:spAutoFit/>
          </a:bodyPr>
          <a:lstStyle/>
          <a:p>
            <a:r>
              <a:rPr lang="en-US" b="1" dirty="0"/>
              <a:t>Indirect </a:t>
            </a:r>
            <a:r>
              <a:rPr lang="en-US" b="1" dirty="0" smtClean="0"/>
              <a:t>Changes</a:t>
            </a:r>
          </a:p>
          <a:p>
            <a:r>
              <a:rPr lang="en-US" dirty="0" smtClean="0"/>
              <a:t>PECI: </a:t>
            </a:r>
            <a:r>
              <a:rPr lang="en-US" dirty="0"/>
              <a:t>when the transaction log is turned off.  For example, a change to a cost center name is reported. </a:t>
            </a:r>
            <a:endParaRPr lang="en-US" dirty="0" smtClean="0"/>
          </a:p>
          <a:p>
            <a:endParaRPr lang="en-US" dirty="0"/>
          </a:p>
          <a:p>
            <a:r>
              <a:rPr lang="en-US" dirty="0" smtClean="0"/>
              <a:t>PI:</a:t>
            </a:r>
            <a:r>
              <a:rPr lang="en-US" dirty="0"/>
              <a:t> </a:t>
            </a:r>
            <a:r>
              <a:rPr lang="en-US" dirty="0" smtClean="0"/>
              <a:t>Indirect changes are not reported.</a:t>
            </a:r>
          </a:p>
          <a:p>
            <a:endParaRPr lang="en-US" dirty="0"/>
          </a:p>
          <a:p>
            <a:r>
              <a:rPr lang="en-US" b="1" dirty="0"/>
              <a:t>Correction and Rescind Support</a:t>
            </a:r>
            <a:r>
              <a:rPr lang="en-US" dirty="0"/>
              <a:t> </a:t>
            </a:r>
            <a:r>
              <a:rPr lang="en-US" dirty="0" smtClean="0"/>
              <a:t/>
            </a:r>
            <a:br>
              <a:rPr lang="en-US" dirty="0" smtClean="0"/>
            </a:br>
            <a:r>
              <a:rPr lang="en-US" dirty="0" smtClean="0"/>
              <a:t>PECI: certain </a:t>
            </a:r>
            <a:r>
              <a:rPr lang="en-US" dirty="0"/>
              <a:t>staffing event codes are handled directly in output XML. </a:t>
            </a:r>
            <a:endParaRPr lang="en-US" dirty="0" smtClean="0"/>
          </a:p>
          <a:p>
            <a:endParaRPr lang="en-US" dirty="0"/>
          </a:p>
          <a:p>
            <a:r>
              <a:rPr lang="en-US" dirty="0" smtClean="0"/>
              <a:t>PI: Limited</a:t>
            </a:r>
            <a:r>
              <a:rPr lang="en-US" dirty="0"/>
              <a:t>; separate corrections &amp; rescinds report</a:t>
            </a:r>
            <a:r>
              <a:rPr lang="en-US" dirty="0" smtClean="0"/>
              <a:t>.</a:t>
            </a:r>
          </a:p>
          <a:p>
            <a:endParaRPr lang="en-US" dirty="0"/>
          </a:p>
          <a:p>
            <a:r>
              <a:rPr lang="en-US" b="1" dirty="0"/>
              <a:t>Output </a:t>
            </a:r>
            <a:r>
              <a:rPr lang="en-US" b="1" dirty="0" smtClean="0"/>
              <a:t>Files</a:t>
            </a:r>
            <a:br>
              <a:rPr lang="en-US" b="1" dirty="0" smtClean="0"/>
            </a:br>
            <a:r>
              <a:rPr lang="en-US" dirty="0" smtClean="0"/>
              <a:t>PECI:</a:t>
            </a:r>
            <a:r>
              <a:rPr lang="en-US" b="1" dirty="0" smtClean="0"/>
              <a:t> </a:t>
            </a:r>
            <a:r>
              <a:rPr lang="en-US" dirty="0"/>
              <a:t>Separate files tagged by Pay Group</a:t>
            </a:r>
            <a:r>
              <a:rPr lang="en-US" dirty="0" smtClean="0"/>
              <a:t>.</a:t>
            </a:r>
          </a:p>
          <a:p>
            <a:endParaRPr lang="en-US" dirty="0"/>
          </a:p>
          <a:p>
            <a:r>
              <a:rPr lang="en-US" dirty="0" smtClean="0"/>
              <a:t>PI: </a:t>
            </a:r>
            <a:r>
              <a:rPr lang="en-US" dirty="0"/>
              <a:t>Single consolidated file containing data for all Pay Groups.  </a:t>
            </a:r>
          </a:p>
          <a:p>
            <a:endParaRPr lang="en-US" dirty="0" smtClean="0"/>
          </a:p>
          <a:p>
            <a:endParaRPr lang="en-US" dirty="0"/>
          </a:p>
          <a:p>
            <a:r>
              <a:rPr lang="en-US" dirty="0" smtClean="0"/>
              <a:t> </a:t>
            </a:r>
            <a:endParaRPr lang="en-US" dirty="0"/>
          </a:p>
        </p:txBody>
      </p:sp>
    </p:spTree>
    <p:extLst>
      <p:ext uri="{BB962C8B-B14F-4D97-AF65-F5344CB8AC3E}">
        <p14:creationId xmlns:p14="http://schemas.microsoft.com/office/powerpoint/2010/main" val="2994354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PI vs PECI</a:t>
            </a:r>
            <a:endParaRPr lang="en-US" sz="2400" dirty="0">
              <a:solidFill>
                <a:srgbClr val="FFFFFF"/>
              </a:solidFill>
            </a:endParaRPr>
          </a:p>
        </p:txBody>
      </p:sp>
      <p:sp>
        <p:nvSpPr>
          <p:cNvPr id="2" name="TextBox 1"/>
          <p:cNvSpPr txBox="1"/>
          <p:nvPr/>
        </p:nvSpPr>
        <p:spPr>
          <a:xfrm>
            <a:off x="1977737" y="1367418"/>
            <a:ext cx="8305800" cy="4801314"/>
          </a:xfrm>
          <a:prstGeom prst="rect">
            <a:avLst/>
          </a:prstGeom>
          <a:noFill/>
        </p:spPr>
        <p:txBody>
          <a:bodyPr wrap="square" rtlCol="0">
            <a:spAutoFit/>
          </a:bodyPr>
          <a:lstStyle/>
          <a:p>
            <a:r>
              <a:rPr lang="en-US" b="1" dirty="0" smtClean="0"/>
              <a:t>DFOs</a:t>
            </a:r>
          </a:p>
          <a:p>
            <a:r>
              <a:rPr lang="en-US" dirty="0" smtClean="0"/>
              <a:t>PECI: No additional service required</a:t>
            </a:r>
          </a:p>
          <a:p>
            <a:endParaRPr lang="en-US" dirty="0"/>
          </a:p>
          <a:p>
            <a:r>
              <a:rPr lang="en-US" dirty="0" smtClean="0"/>
              <a:t>PI: Field override service required</a:t>
            </a:r>
          </a:p>
          <a:p>
            <a:endParaRPr lang="en-US" dirty="0"/>
          </a:p>
          <a:p>
            <a:endParaRPr lang="en-US" dirty="0" smtClean="0"/>
          </a:p>
          <a:p>
            <a:r>
              <a:rPr lang="en-US" b="1" dirty="0" smtClean="0"/>
              <a:t>Pay Group Size</a:t>
            </a:r>
            <a:endParaRPr lang="en-US" b="1" dirty="0"/>
          </a:p>
          <a:p>
            <a:r>
              <a:rPr lang="en-US" dirty="0" smtClean="0"/>
              <a:t>PECI: 90,000 workers per pay group</a:t>
            </a:r>
          </a:p>
          <a:p>
            <a:endParaRPr lang="en-US" dirty="0"/>
          </a:p>
          <a:p>
            <a:r>
              <a:rPr lang="en-US" dirty="0" smtClean="0"/>
              <a:t>PI: Unlimited</a:t>
            </a:r>
            <a:br>
              <a:rPr lang="en-US" dirty="0" smtClean="0"/>
            </a:br>
            <a:r>
              <a:rPr lang="en-US" dirty="0" smtClean="0"/>
              <a:t/>
            </a:r>
            <a:br>
              <a:rPr lang="en-US" dirty="0" smtClean="0"/>
            </a:br>
            <a:r>
              <a:rPr lang="en-US" dirty="0" smtClean="0"/>
              <a:t/>
            </a:r>
            <a:br>
              <a:rPr lang="en-US" dirty="0" smtClean="0"/>
            </a:br>
            <a:r>
              <a:rPr lang="en-US" b="1" dirty="0" smtClean="0"/>
              <a:t>Abort</a:t>
            </a:r>
          </a:p>
          <a:p>
            <a:r>
              <a:rPr lang="en-US" dirty="0" smtClean="0"/>
              <a:t>PECI:  Running process can be aborted</a:t>
            </a:r>
          </a:p>
          <a:p>
            <a:endParaRPr lang="en-US" dirty="0"/>
          </a:p>
          <a:p>
            <a:r>
              <a:rPr lang="en-US" dirty="0" smtClean="0"/>
              <a:t>PI: Aborting a current run is not supported</a:t>
            </a:r>
            <a:endParaRPr lang="en-US" dirty="0"/>
          </a:p>
          <a:p>
            <a:r>
              <a:rPr lang="en-US" dirty="0" smtClean="0"/>
              <a:t> </a:t>
            </a:r>
            <a:endParaRPr lang="en-US" dirty="0"/>
          </a:p>
        </p:txBody>
      </p:sp>
    </p:spTree>
    <p:extLst>
      <p:ext uri="{BB962C8B-B14F-4D97-AF65-F5344CB8AC3E}">
        <p14:creationId xmlns:p14="http://schemas.microsoft.com/office/powerpoint/2010/main" val="219568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PI vs PECI</a:t>
            </a:r>
            <a:endParaRPr lang="en-US" sz="2400" dirty="0">
              <a:solidFill>
                <a:srgbClr val="FFFFFF"/>
              </a:solidFill>
            </a:endParaRPr>
          </a:p>
        </p:txBody>
      </p:sp>
      <p:sp>
        <p:nvSpPr>
          <p:cNvPr id="2" name="TextBox 1"/>
          <p:cNvSpPr txBox="1"/>
          <p:nvPr/>
        </p:nvSpPr>
        <p:spPr>
          <a:xfrm>
            <a:off x="1977737" y="1367418"/>
            <a:ext cx="8305800" cy="4524315"/>
          </a:xfrm>
          <a:prstGeom prst="rect">
            <a:avLst/>
          </a:prstGeom>
          <a:noFill/>
        </p:spPr>
        <p:txBody>
          <a:bodyPr wrap="square" rtlCol="0">
            <a:spAutoFit/>
          </a:bodyPr>
          <a:lstStyle/>
          <a:p>
            <a:r>
              <a:rPr lang="en-US" b="1" dirty="0" smtClean="0"/>
              <a:t>Frequency</a:t>
            </a:r>
            <a:endParaRPr lang="en-US" dirty="0" smtClean="0"/>
          </a:p>
          <a:p>
            <a:r>
              <a:rPr lang="en-US" dirty="0" smtClean="0"/>
              <a:t>PECI: Recommended to not be run more than once per day</a:t>
            </a:r>
          </a:p>
          <a:p>
            <a:endParaRPr lang="en-US" dirty="0"/>
          </a:p>
          <a:p>
            <a:r>
              <a:rPr lang="en-US" dirty="0" smtClean="0"/>
              <a:t>PI: Can be run multiple times a day</a:t>
            </a:r>
            <a:br>
              <a:rPr lang="en-US" dirty="0" smtClean="0"/>
            </a:br>
            <a:r>
              <a:rPr lang="en-US" dirty="0" smtClean="0"/>
              <a:t/>
            </a:r>
            <a:br>
              <a:rPr lang="en-US" dirty="0" smtClean="0"/>
            </a:br>
            <a:r>
              <a:rPr lang="en-US" dirty="0" smtClean="0"/>
              <a:t/>
            </a:r>
            <a:br>
              <a:rPr lang="en-US" dirty="0" smtClean="0"/>
            </a:br>
            <a:r>
              <a:rPr lang="en-US" b="1" dirty="0" smtClean="0"/>
              <a:t>Migration</a:t>
            </a:r>
          </a:p>
          <a:p>
            <a:r>
              <a:rPr lang="en-US" dirty="0" smtClean="0"/>
              <a:t>PECI:  Must be migrated using Object Transporter (OX)</a:t>
            </a:r>
          </a:p>
          <a:p>
            <a:r>
              <a:rPr lang="en-US" dirty="0"/>
              <a:t/>
            </a:r>
            <a:br>
              <a:rPr lang="en-US" dirty="0"/>
            </a:br>
            <a:r>
              <a:rPr lang="en-US" dirty="0" smtClean="0"/>
              <a:t>PI: Can be migrated using iLoad</a:t>
            </a:r>
          </a:p>
          <a:p>
            <a:endParaRPr lang="en-US" dirty="0"/>
          </a:p>
          <a:p>
            <a:r>
              <a:rPr lang="en-US" b="1" dirty="0" smtClean="0"/>
              <a:t>Time Tracking</a:t>
            </a:r>
          </a:p>
          <a:p>
            <a:r>
              <a:rPr lang="en-US" dirty="0" smtClean="0"/>
              <a:t>PECI:  Not supported</a:t>
            </a:r>
          </a:p>
          <a:p>
            <a:endParaRPr lang="en-US" dirty="0"/>
          </a:p>
          <a:p>
            <a:r>
              <a:rPr lang="en-US" dirty="0" smtClean="0"/>
              <a:t>PI: Supported</a:t>
            </a:r>
            <a:endParaRPr lang="en-US" dirty="0"/>
          </a:p>
          <a:p>
            <a:r>
              <a:rPr lang="en-US" dirty="0" smtClean="0"/>
              <a:t> </a:t>
            </a:r>
            <a:endParaRPr lang="en-US" dirty="0"/>
          </a:p>
        </p:txBody>
      </p:sp>
    </p:spTree>
    <p:extLst>
      <p:ext uri="{BB962C8B-B14F-4D97-AF65-F5344CB8AC3E}">
        <p14:creationId xmlns:p14="http://schemas.microsoft.com/office/powerpoint/2010/main" val="81917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Deciding on PI vs PECI</a:t>
            </a:r>
            <a:endParaRPr lang="en-US" sz="2400" dirty="0">
              <a:solidFill>
                <a:srgbClr val="FFFFFF"/>
              </a:solidFill>
            </a:endParaRPr>
          </a:p>
        </p:txBody>
      </p:sp>
      <p:pic>
        <p:nvPicPr>
          <p:cNvPr id="2" name="Picture 1"/>
          <p:cNvPicPr>
            <a:picLocks noChangeAspect="1"/>
          </p:cNvPicPr>
          <p:nvPr/>
        </p:nvPicPr>
        <p:blipFill>
          <a:blip r:embed="rId3"/>
          <a:stretch>
            <a:fillRect/>
          </a:stretch>
        </p:blipFill>
        <p:spPr>
          <a:xfrm>
            <a:off x="1113422" y="1521992"/>
            <a:ext cx="10034427" cy="4518426"/>
          </a:xfrm>
          <a:prstGeom prst="rect">
            <a:avLst/>
          </a:prstGeom>
        </p:spPr>
      </p:pic>
    </p:spTree>
    <p:extLst>
      <p:ext uri="{BB962C8B-B14F-4D97-AF65-F5344CB8AC3E}">
        <p14:creationId xmlns:p14="http://schemas.microsoft.com/office/powerpoint/2010/main" val="2728457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Deloitte Presentation Template 100114 (The Partners final version)">
  <a:themeElements>
    <a:clrScheme name="Custom 90">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4237</TotalTime>
  <Words>934</Words>
  <Application>Microsoft Office PowerPoint</Application>
  <PresentationFormat>Widescreen</PresentationFormat>
  <Paragraphs>222</Paragraphs>
  <Slides>28</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35" baseType="lpstr">
      <vt:lpstr>Arial</vt:lpstr>
      <vt:lpstr>Calibri</vt:lpstr>
      <vt:lpstr>Georgia</vt:lpstr>
      <vt:lpstr>Deloitte Presentation Template 100114 (The Partners final version)</vt:lpstr>
      <vt:lpstr>think-cell Slide</vt:lpstr>
      <vt:lpstr>Package</vt:lpstr>
      <vt:lpstr>Packager Shell Object</vt:lpstr>
      <vt:lpstr>PowerPoint Presentation</vt:lpstr>
      <vt:lpstr>Cloud Connect for Third-Party Payroll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Connect for Third-Party Payroll Training</dc:title>
  <dc:creator>Fieldhouse, Dan</dc:creator>
  <cp:lastModifiedBy>Fieldhouse, Dan</cp:lastModifiedBy>
  <cp:revision>85</cp:revision>
  <dcterms:created xsi:type="dcterms:W3CDTF">2018-02-25T23:27:43Z</dcterms:created>
  <dcterms:modified xsi:type="dcterms:W3CDTF">2018-03-15T13:55:52Z</dcterms:modified>
</cp:coreProperties>
</file>