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7" r:id="rId2"/>
    <p:sldId id="309" r:id="rId3"/>
    <p:sldId id="327" r:id="rId4"/>
    <p:sldId id="334" r:id="rId5"/>
    <p:sldId id="335" r:id="rId6"/>
    <p:sldId id="325" r:id="rId7"/>
    <p:sldId id="326" r:id="rId8"/>
    <p:sldId id="328" r:id="rId9"/>
    <p:sldId id="330" r:id="rId10"/>
    <p:sldId id="329" r:id="rId11"/>
    <p:sldId id="331" r:id="rId12"/>
    <p:sldId id="332" r:id="rId13"/>
    <p:sldId id="333" r:id="rId14"/>
    <p:sldId id="337" r:id="rId15"/>
    <p:sldId id="338" r:id="rId16"/>
    <p:sldId id="339" r:id="rId17"/>
    <p:sldId id="340" r:id="rId18"/>
    <p:sldId id="341" r:id="rId19"/>
    <p:sldId id="342" r:id="rId20"/>
    <p:sldId id="336" r:id="rId21"/>
    <p:sldId id="324" r:id="rId2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1773" autoAdjust="0"/>
  </p:normalViewPr>
  <p:slideViewPr>
    <p:cSldViewPr snapToGrid="0" snapToObjects="1"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CE5A0-5881-C545-A06A-17B046A158E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4BABC-7BDB-5642-BD01-DF4E0186CB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81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2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9153-7687-994B-AE04-EB30D7ECCB91}" type="datetime1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C4D2-A71C-CB4D-B36D-28B1BF789FB8}" type="datetime1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E291-FA7F-3240-9838-6F6EEDB67D2A}" type="datetime1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BAB-50FC-D74F-92DD-54444D510E22}" type="datetime1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214-456D-2D47-B3A9-4C659E920EE9}" type="datetime1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19AC-3799-CC4C-9FB1-06ACF26B2E8D}" type="datetime1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BC34-B807-CE4B-8A1F-ACC84266B147}" type="datetime1">
              <a:rPr lang="pt-BR" smtClean="0"/>
              <a:t>15/09/2016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CFF-F349-804A-8AA7-15984EA26E0D}" type="datetime1">
              <a:rPr lang="pt-BR" smtClean="0"/>
              <a:t>15/09/2016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1F8E-C712-FB4A-850D-7AEF93CEF141}" type="datetime1">
              <a:rPr lang="pt-BR" smtClean="0"/>
              <a:t>15/09/2016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E2B4-479B-F14A-AF7B-74C057491302}" type="datetime1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8898-3C1A-C84B-94AC-EDEB37A13412}" type="datetime1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CABE637-D167-254E-8334-401AD643FD8E}" type="datetime1">
              <a:rPr lang="pt-BR" smtClean="0"/>
              <a:t>15/09/2016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z.sasaki@mackenzie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Definição do grupo e do tema do PROJETO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47813" y="5327821"/>
            <a:ext cx="67691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Prof. Leandro Pupo Natale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 smtClean="0">
                <a:solidFill>
                  <a:srgbClr val="000000"/>
                </a:solidFill>
                <a:cs typeface="Arial" pitchFamily="34" charset="0"/>
              </a:rPr>
              <a:t>Faculdade de Computação e Informática</a:t>
            </a:r>
            <a:endParaRPr lang="pt-BR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30664" y="6456251"/>
            <a:ext cx="6882671" cy="338554"/>
          </a:xfrm>
          <a:prstGeom prst="rect">
            <a:avLst/>
          </a:prstGeom>
          <a:solidFill>
            <a:srgbClr val="9E1D0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sz="1600" b="1" dirty="0" smtClean="0">
                <a:solidFill>
                  <a:schemeClr val="bg1"/>
                </a:solidFill>
                <a:cs typeface="Arial" pitchFamily="34" charset="0"/>
              </a:rPr>
              <a:t>Linguagem de </a:t>
            </a:r>
            <a:r>
              <a:rPr lang="pt-BR" sz="1600" b="1" smtClean="0">
                <a:solidFill>
                  <a:schemeClr val="bg1"/>
                </a:solidFill>
                <a:cs typeface="Arial" pitchFamily="34" charset="0"/>
              </a:rPr>
              <a:t>Programação II</a:t>
            </a:r>
            <a:endParaRPr lang="pt-B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Vamos supor que um grupo escolheu o tema de venda de ingresso para o projeto e irá desenvolver uma </a:t>
            </a:r>
            <a:r>
              <a:rPr lang="pt-BR" sz="2800" b="1" dirty="0" smtClean="0"/>
              <a:t>aplicação web para a venda de ingressos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800" dirty="0" smtClean="0"/>
              <a:t>O quadro a seguir verifica se a proposta do grupo atende aos critérios definidos para o projeto.</a:t>
            </a:r>
          </a:p>
          <a:p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(cont.)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11</a:t>
            </a:fld>
            <a:endParaRPr lang="pt-BR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04099"/>
              </p:ext>
            </p:extLst>
          </p:nvPr>
        </p:nvGraphicFramePr>
        <p:xfrm>
          <a:off x="457200" y="1250211"/>
          <a:ext cx="8229600" cy="503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smtClean="0"/>
                        <a:t>Critério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Verificação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Observação</a:t>
                      </a:r>
                      <a:endParaRPr lang="pt-B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smtClean="0"/>
                        <a:t>Deverá implementar as operações CRUD (Create, Read, Update e Delete) de 2 ou mais </a:t>
                      </a:r>
                      <a:r>
                        <a:rPr lang="pt-BR" sz="1200" b="1" smtClean="0"/>
                        <a:t>entidades simples</a:t>
                      </a:r>
                      <a:r>
                        <a:rPr lang="pt-BR" sz="1200" smtClean="0"/>
                        <a:t>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Há</a:t>
                      </a:r>
                      <a:r>
                        <a:rPr lang="pt-BR" sz="1200" baseline="0" smtClean="0"/>
                        <a:t> 4 candidatas a entidades: Filme, Sala, Sessão e Ingresso.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O grupo irá implementar as páginas da</a:t>
                      </a:r>
                      <a:r>
                        <a:rPr lang="pt-BR" sz="1200" baseline="0" smtClean="0"/>
                        <a:t> aplicação web para o gerenciamento das entidades </a:t>
                      </a:r>
                      <a:r>
                        <a:rPr lang="pt-BR" sz="1200" b="1" baseline="0" smtClean="0"/>
                        <a:t>Filme</a:t>
                      </a:r>
                      <a:r>
                        <a:rPr lang="pt-BR" sz="1200" baseline="0" smtClean="0"/>
                        <a:t>, </a:t>
                      </a:r>
                      <a:r>
                        <a:rPr lang="pt-BR" sz="1200" b="1" baseline="0" smtClean="0"/>
                        <a:t>Sala</a:t>
                      </a:r>
                      <a:r>
                        <a:rPr lang="pt-BR" sz="1200" baseline="0" smtClean="0"/>
                        <a:t> e </a:t>
                      </a:r>
                      <a:r>
                        <a:rPr lang="pt-BR" sz="1200" b="1" baseline="0" smtClean="0"/>
                        <a:t>Sessão</a:t>
                      </a:r>
                      <a:r>
                        <a:rPr lang="pt-BR" sz="1200" baseline="0" smtClean="0"/>
                        <a:t>. O </a:t>
                      </a:r>
                      <a:r>
                        <a:rPr lang="pt-BR" sz="1200" b="1" baseline="0" smtClean="0"/>
                        <a:t>Ingresso</a:t>
                      </a:r>
                      <a:r>
                        <a:rPr lang="pt-BR" sz="1200" baseline="0" smtClean="0"/>
                        <a:t> será manipulado na operação chave do sistema.</a:t>
                      </a:r>
                      <a:endParaRPr lang="pt-B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smtClean="0"/>
                        <a:t>As </a:t>
                      </a:r>
                      <a:r>
                        <a:rPr lang="pt-BR" sz="1200" b="1" smtClean="0"/>
                        <a:t>entidades</a:t>
                      </a:r>
                      <a:r>
                        <a:rPr lang="pt-BR" sz="1200" smtClean="0"/>
                        <a:t> do projeto deverão ter campos do tipo texto, numérico, monetário e data/hora.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smtClean="0"/>
                        <a:t>Tipo texto: ok (título</a:t>
                      </a:r>
                      <a:r>
                        <a:rPr lang="pt-BR" sz="1200" baseline="0" smtClean="0"/>
                        <a:t> e diretor do Filme)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smtClean="0"/>
                        <a:t>Tipo numérico: ok (ano do Filme, número e capacidade da sala)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smtClean="0"/>
                        <a:t>Tipo monetário: no lab. 01 não há um campo deste tipo, mas pode ser resolvido.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smtClean="0"/>
                        <a:t>Tipo data/hora: ok (data e hora da sessão)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O grupo acrescentou um campo</a:t>
                      </a:r>
                      <a:r>
                        <a:rPr lang="pt-BR" sz="1200" baseline="0" smtClean="0"/>
                        <a:t> com o valor pago pelo ingresso.</a:t>
                      </a:r>
                      <a:endParaRPr lang="pt-B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smtClean="0"/>
                        <a:t>Deverá haver pelo menos uma associação de multiplicidade </a:t>
                      </a:r>
                      <a:r>
                        <a:rPr lang="pt-BR" sz="1200" b="1" smtClean="0"/>
                        <a:t>um-para-muitos</a:t>
                      </a:r>
                      <a:r>
                        <a:rPr lang="pt-BR" sz="1200" smtClean="0"/>
                        <a:t>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OK. </a:t>
                      </a:r>
                      <a:r>
                        <a:rPr lang="pt-BR" sz="1200" baseline="0" smtClean="0"/>
                        <a:t>Sessão e Ingresso têm uma associação com esta multiplicidade.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smtClean="0"/>
                        <a:t>Deverá haver pelo menos uma associação de multiplicidade </a:t>
                      </a:r>
                      <a:r>
                        <a:rPr lang="pt-BR" sz="1200" b="1" smtClean="0"/>
                        <a:t>muitos-para-muitos</a:t>
                      </a:r>
                      <a:r>
                        <a:rPr lang="pt-BR" sz="1200" smtClean="0"/>
                        <a:t>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OK. Filme e Sala têm uma associação com esta multiplicidade,</a:t>
                      </a:r>
                      <a:r>
                        <a:rPr lang="pt-BR" sz="1200" baseline="0" smtClean="0"/>
                        <a:t> sendo que Sessão é a classe associativa.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smtClean="0"/>
                        <a:t>Deverá implementar pelo menos uma </a:t>
                      </a:r>
                      <a:r>
                        <a:rPr lang="pt-BR" sz="1200" b="1" smtClean="0"/>
                        <a:t>operação chave </a:t>
                      </a:r>
                      <a:r>
                        <a:rPr lang="pt-BR" sz="1200" smtClean="0"/>
                        <a:t>do sistema.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Como o tema do sistema é vender ingresso de cinema, esta é a primeira candidata</a:t>
                      </a:r>
                      <a:r>
                        <a:rPr lang="pt-BR" sz="1200" baseline="0" smtClean="0"/>
                        <a:t> a </a:t>
                      </a:r>
                      <a:r>
                        <a:rPr lang="pt-BR" sz="1200" b="1" baseline="0" smtClean="0"/>
                        <a:t>operação chave</a:t>
                      </a:r>
                      <a:r>
                        <a:rPr lang="pt-BR" sz="1200" baseline="0" smtClean="0"/>
                        <a:t> do sistema. </a:t>
                      </a:r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O grupo irá implementar as páginas da aplicação web para que o operador efetue a venda de ingressos.</a:t>
                      </a:r>
                      <a:endParaRPr lang="pt-BR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prstClr val="white"/>
                </a:solidFill>
              </a:rPr>
              <a:t>Apresentação da Disciplina</a:t>
            </a:r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pt-BR" dirty="0" smtClean="0"/>
              <a:t>O que te motiva?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5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pt-BR" dirty="0" smtClean="0"/>
              <a:t>Unindo as motivações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Grupos de até 3 pessoas com mesmas motivações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6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pt-BR" dirty="0" smtClean="0"/>
              <a:t>Identifique Oportunidades</a:t>
            </a:r>
            <a:br>
              <a:rPr lang="pt-BR" dirty="0" smtClean="0"/>
            </a:br>
            <a:r>
              <a:rPr lang="pt-BR" sz="2700" i="1" dirty="0" smtClean="0"/>
              <a:t>liste os problemas e possíveis soluções</a:t>
            </a:r>
            <a:endParaRPr lang="pt-BR" sz="27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3935413"/>
          </a:xfrm>
        </p:spPr>
        <p:txBody>
          <a:bodyPr/>
          <a:lstStyle/>
          <a:p>
            <a:r>
              <a:rPr lang="pt-BR" dirty="0" smtClean="0"/>
              <a:t>O que?</a:t>
            </a:r>
          </a:p>
          <a:p>
            <a:r>
              <a:rPr lang="pt-BR" dirty="0" smtClean="0"/>
              <a:t>Para quem?</a:t>
            </a:r>
          </a:p>
          <a:p>
            <a:r>
              <a:rPr lang="pt-BR" dirty="0" smtClean="0"/>
              <a:t>Como?</a:t>
            </a:r>
          </a:p>
          <a:p>
            <a:r>
              <a:rPr lang="pt-BR" dirty="0" smtClean="0"/>
              <a:t>Quando?</a:t>
            </a:r>
          </a:p>
          <a:p>
            <a:r>
              <a:rPr lang="pt-BR" dirty="0" smtClean="0"/>
              <a:t>Como isso resolveria o problema?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033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pt-BR" dirty="0" smtClean="0"/>
              <a:t>Identificar as tarefas a Fazer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3935413"/>
          </a:xfrm>
        </p:spPr>
        <p:txBody>
          <a:bodyPr/>
          <a:lstStyle/>
          <a:p>
            <a:r>
              <a:rPr lang="pt-BR" dirty="0" smtClean="0"/>
              <a:t>O que pesquisar</a:t>
            </a:r>
          </a:p>
          <a:p>
            <a:r>
              <a:rPr lang="pt-BR" dirty="0" smtClean="0"/>
              <a:t>Com quem conversar</a:t>
            </a:r>
          </a:p>
          <a:p>
            <a:r>
              <a:rPr lang="pt-BR" dirty="0" smtClean="0"/>
              <a:t>Como aprender sobre o tema?</a:t>
            </a:r>
          </a:p>
        </p:txBody>
      </p:sp>
    </p:spTree>
    <p:extLst>
      <p:ext uri="{BB962C8B-B14F-4D97-AF65-F5344CB8AC3E}">
        <p14:creationId xmlns:p14="http://schemas.microsoft.com/office/powerpoint/2010/main" val="34850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Storm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3935413"/>
          </a:xfrm>
        </p:spPr>
        <p:txBody>
          <a:bodyPr/>
          <a:lstStyle/>
          <a:p>
            <a:r>
              <a:rPr lang="pt-BR" dirty="0" smtClean="0"/>
              <a:t>Coloque um título</a:t>
            </a:r>
          </a:p>
          <a:p>
            <a:r>
              <a:rPr lang="pt-BR" dirty="0" smtClean="0"/>
              <a:t>Defenda sua ideia</a:t>
            </a:r>
          </a:p>
          <a:p>
            <a:r>
              <a:rPr lang="pt-BR" dirty="0" smtClean="0"/>
              <a:t>Adie o julgamento</a:t>
            </a:r>
          </a:p>
          <a:p>
            <a:r>
              <a:rPr lang="pt-BR" dirty="0" smtClean="0"/>
              <a:t>Definir as ideias</a:t>
            </a:r>
          </a:p>
          <a:p>
            <a:pPr lvl="1"/>
            <a:r>
              <a:rPr lang="pt-BR" dirty="0" smtClean="0"/>
              <a:t>Diagrama de classes</a:t>
            </a:r>
          </a:p>
          <a:p>
            <a:pPr lvl="1"/>
            <a:r>
              <a:rPr lang="pt-BR" dirty="0" smtClean="0"/>
              <a:t>Telas da 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38226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90751"/>
            <a:ext cx="8229600" cy="1943100"/>
          </a:xfrm>
        </p:spPr>
        <p:txBody>
          <a:bodyPr/>
          <a:lstStyle/>
          <a:p>
            <a:r>
              <a:rPr lang="pt-BR" dirty="0" smtClean="0"/>
              <a:t>Cada um tem direito a 3 votos para votar em cada ideia (pode dar mais de um voto para uma ideia)</a:t>
            </a:r>
          </a:p>
        </p:txBody>
      </p:sp>
    </p:spTree>
    <p:extLst>
      <p:ext uri="{BB962C8B-B14F-4D97-AF65-F5344CB8AC3E}">
        <p14:creationId xmlns:p14="http://schemas.microsoft.com/office/powerpoint/2010/main" val="21076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90751"/>
            <a:ext cx="8229600" cy="1943100"/>
          </a:xfrm>
        </p:spPr>
        <p:txBody>
          <a:bodyPr/>
          <a:lstStyle/>
          <a:p>
            <a:r>
              <a:rPr lang="pt-BR" dirty="0" smtClean="0"/>
              <a:t>Apresentar a ideia</a:t>
            </a:r>
          </a:p>
        </p:txBody>
      </p:sp>
    </p:spTree>
    <p:extLst>
      <p:ext uri="{BB962C8B-B14F-4D97-AF65-F5344CB8AC3E}">
        <p14:creationId xmlns:p14="http://schemas.microsoft.com/office/powerpoint/2010/main" val="40362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Definir os grupos para o desenvolvimento do projeto da disciplina.</a:t>
            </a:r>
          </a:p>
          <a:p>
            <a:r>
              <a:rPr lang="pt-BR" smtClean="0"/>
              <a:t>Definir o tema do projeto.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Lab. 01 - Exercício tutorado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sz="2800" dirty="0" smtClean="0"/>
              <a:t>Forme o grupo para o desenvolvimento do projeto.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/>
              <a:t>Defina um tema.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/>
              <a:t>Verifique se o tema atende os critérios definidos.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/>
              <a:t>Entregue um documento Word com:</a:t>
            </a:r>
          </a:p>
          <a:p>
            <a:pPr lvl="1"/>
            <a:r>
              <a:rPr lang="pt-BR" sz="2400" dirty="0" smtClean="0"/>
              <a:t>Os nomes dos integrantes do grupo.</a:t>
            </a:r>
          </a:p>
          <a:p>
            <a:pPr lvl="1"/>
            <a:r>
              <a:rPr lang="pt-BR" sz="2400" dirty="0" smtClean="0"/>
              <a:t>A descrição do tema.</a:t>
            </a:r>
          </a:p>
          <a:p>
            <a:pPr lvl="1"/>
            <a:r>
              <a:rPr lang="pt-BR" sz="2400" dirty="0" smtClean="0"/>
              <a:t>A tabela de verificação dos critérios para o tema do projeto.</a:t>
            </a:r>
          </a:p>
          <a:p>
            <a:pPr lvl="1"/>
            <a:r>
              <a:rPr lang="pt-BR" sz="2400" dirty="0" smtClean="0"/>
              <a:t>Diagrama de casos de uso e documento com a realização dos casos de uso de seu sistema</a:t>
            </a:r>
          </a:p>
          <a:p>
            <a:pPr lvl="1"/>
            <a:r>
              <a:rPr lang="pt-BR" sz="2400" dirty="0" smtClean="0"/>
              <a:t>Diagrama de classes com as classes representativas do modelo de entidades de seu projeto</a:t>
            </a:r>
          </a:p>
          <a:p>
            <a:pPr lvl="1"/>
            <a:r>
              <a:rPr lang="pt-BR" sz="2400" dirty="0" err="1" smtClean="0"/>
              <a:t>CardSorting</a:t>
            </a:r>
            <a:r>
              <a:rPr lang="pt-BR" sz="2400" dirty="0" smtClean="0"/>
              <a:t> para seu projeto Web</a:t>
            </a:r>
            <a:endParaRPr lang="pt-BR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Obrigado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Prof. Leandro Pupo Natale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Leandro.natale@mackenzie.br</a:t>
            </a:r>
            <a:endParaRPr lang="en-US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68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1912"/>
            <a:ext cx="8229600" cy="1143000"/>
          </a:xfrm>
        </p:spPr>
        <p:txBody>
          <a:bodyPr>
            <a:normAutofit/>
          </a:bodyPr>
          <a:lstStyle/>
          <a:p>
            <a:r>
              <a:rPr lang="pt-BR" smtClean="0"/>
              <a:t>Projeto</a:t>
            </a:r>
            <a:br>
              <a:rPr lang="pt-BR" smtClean="0"/>
            </a:br>
            <a:r>
              <a:rPr lang="pt-BR" sz="1800" smtClean="0"/>
              <a:t>(algumas especificações não-funcionais)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Cada grupo deverá desenvolver uma Aplicação Web.</a:t>
            </a:r>
          </a:p>
          <a:p>
            <a:r>
              <a:rPr lang="pt-BR" sz="2800" dirty="0" smtClean="0"/>
              <a:t>A aplicação deverá ser implementada utilizando </a:t>
            </a:r>
            <a:r>
              <a:rPr lang="pt-BR" sz="2800" dirty="0" err="1" smtClean="0"/>
              <a:t>Servlets</a:t>
            </a:r>
            <a:r>
              <a:rPr lang="pt-BR" sz="2800" dirty="0" smtClean="0"/>
              <a:t> e páginas JSP.</a:t>
            </a:r>
          </a:p>
          <a:p>
            <a:r>
              <a:rPr lang="pt-BR" sz="2800" dirty="0" smtClean="0"/>
              <a:t>A apresentação da aplicação deverá ser implementada de acordo com a abordagem MVC (</a:t>
            </a:r>
            <a:r>
              <a:rPr lang="pt-BR" sz="2800" i="1" dirty="0" err="1" smtClean="0"/>
              <a:t>Model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View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Controller</a:t>
            </a:r>
            <a:r>
              <a:rPr lang="pt-BR" sz="2800" dirty="0" smtClean="0"/>
              <a:t>).</a:t>
            </a:r>
          </a:p>
          <a:p>
            <a:r>
              <a:rPr lang="pt-BR" sz="2800" dirty="0" smtClean="0"/>
              <a:t>A aplicação deverá persistir os dados em um banco de dados relacional Java DB.</a:t>
            </a:r>
          </a:p>
          <a:p>
            <a:r>
              <a:rPr lang="pt-BR" sz="2800" dirty="0" smtClean="0"/>
              <a:t>As operações de persistência deverão ser organizadas utilizando o padrão DAO (</a:t>
            </a:r>
            <a:r>
              <a:rPr lang="pt-BR" sz="2800" i="1" dirty="0" smtClean="0"/>
              <a:t>Data Access </a:t>
            </a:r>
            <a:r>
              <a:rPr lang="pt-BR" sz="2800" i="1" dirty="0" err="1" smtClean="0"/>
              <a:t>Object</a:t>
            </a:r>
            <a:r>
              <a:rPr lang="pt-BR" sz="2800" dirty="0" smtClean="0"/>
              <a:t>), e implementadas com base na API JDBC.</a:t>
            </a:r>
          </a:p>
          <a:p>
            <a:pPr marL="0" indent="0">
              <a:buNone/>
            </a:pPr>
            <a:endParaRPr lang="pt-BR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Lab. 01 - Exercício tutorado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191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Projeto</a:t>
            </a:r>
            <a:br>
              <a:rPr lang="pt-BR" dirty="0" smtClean="0"/>
            </a:br>
            <a:r>
              <a:rPr lang="pt-BR" sz="1800" dirty="0" smtClean="0"/>
              <a:t>Entregas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Projeto constará de 3 fases com entregas parciais em cada fase</a:t>
            </a:r>
          </a:p>
          <a:p>
            <a:r>
              <a:rPr lang="pt-BR" sz="2800" dirty="0" smtClean="0"/>
              <a:t>Para a fase 2 e 3 haverão tarefas bônus, das quais caso cumpridas o grupo ganha 1 ponto adicional na nota do projeto da fase</a:t>
            </a:r>
          </a:p>
          <a:p>
            <a:r>
              <a:rPr lang="pt-BR" sz="2800" dirty="0" smtClean="0"/>
              <a:t>A nota final do Projeto será a média simples das 3 fases</a:t>
            </a:r>
          </a:p>
          <a:p>
            <a:r>
              <a:rPr lang="pt-BR" sz="2800" dirty="0" smtClean="0"/>
              <a:t>O projeto será avaliado pelo professor de laboratório </a:t>
            </a:r>
          </a:p>
          <a:p>
            <a:pPr marL="0" indent="0">
              <a:buNone/>
            </a:pPr>
            <a:endParaRPr lang="pt-BR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Lab. 01 - Exercício tutorado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1912"/>
            <a:ext cx="8229600" cy="6386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Algumas das tarefas bônus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Utilizar padronização para geração de logs da sua aplicação</a:t>
            </a:r>
          </a:p>
          <a:p>
            <a:r>
              <a:rPr lang="pt-BR" sz="2800" dirty="0" smtClean="0"/>
              <a:t>Desenvolvimento da interface do projeto (paginas </a:t>
            </a:r>
            <a:r>
              <a:rPr lang="pt-BR" sz="2800" dirty="0" err="1" smtClean="0"/>
              <a:t>html</a:t>
            </a:r>
            <a:r>
              <a:rPr lang="pt-BR" sz="2800" dirty="0" smtClean="0"/>
              <a:t>) utilizando conceitos de UX.</a:t>
            </a:r>
          </a:p>
          <a:p>
            <a:r>
              <a:rPr lang="pt-BR" sz="2800" dirty="0" smtClean="0"/>
              <a:t>Utilização de Frameworks </a:t>
            </a:r>
            <a:r>
              <a:rPr lang="pt-BR" sz="2800" dirty="0" err="1" smtClean="0"/>
              <a:t>java</a:t>
            </a:r>
            <a:r>
              <a:rPr lang="pt-BR" sz="2800" dirty="0" smtClean="0"/>
              <a:t> para implementação de aplicação web (</a:t>
            </a:r>
            <a:r>
              <a:rPr lang="pt-BR" sz="2800" dirty="0" err="1" smtClean="0"/>
              <a:t>ex</a:t>
            </a:r>
            <a:r>
              <a:rPr lang="pt-BR" sz="2800" dirty="0" smtClean="0"/>
              <a:t>: </a:t>
            </a:r>
            <a:r>
              <a:rPr lang="pt-BR" sz="2800" dirty="0" err="1" smtClean="0"/>
              <a:t>Struts</a:t>
            </a:r>
            <a:r>
              <a:rPr lang="pt-BR" sz="2800" dirty="0" smtClean="0"/>
              <a:t>, Spring MVC, JSF, </a:t>
            </a:r>
            <a:r>
              <a:rPr lang="pt-BR" sz="2800" dirty="0" err="1" smtClean="0"/>
              <a:t>etc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Acesso a </a:t>
            </a:r>
            <a:r>
              <a:rPr lang="pt-BR" sz="2800" dirty="0" err="1" smtClean="0"/>
              <a:t>WebServices</a:t>
            </a:r>
            <a:r>
              <a:rPr lang="pt-BR" sz="2800" dirty="0" smtClean="0"/>
              <a:t> de redes Sociais (</a:t>
            </a:r>
            <a:r>
              <a:rPr lang="pt-BR" sz="2800" dirty="0" err="1" smtClean="0"/>
              <a:t>ex</a:t>
            </a:r>
            <a:r>
              <a:rPr lang="pt-BR" sz="2800" dirty="0" smtClean="0"/>
              <a:t>: autenticação com </a:t>
            </a:r>
            <a:r>
              <a:rPr lang="pt-BR" sz="2800" dirty="0" err="1" smtClean="0"/>
              <a:t>Facebook</a:t>
            </a:r>
            <a:r>
              <a:rPr lang="pt-BR" sz="2800" dirty="0" smtClean="0"/>
              <a:t>, Google, </a:t>
            </a:r>
            <a:r>
              <a:rPr lang="pt-BR" sz="2800" dirty="0" err="1" smtClean="0"/>
              <a:t>etc</a:t>
            </a:r>
            <a:r>
              <a:rPr lang="pt-BR" sz="2800" dirty="0" smtClean="0"/>
              <a:t>)</a:t>
            </a:r>
          </a:p>
          <a:p>
            <a:endParaRPr lang="pt-BR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Lab. 01 - Exercício tutorado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4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dos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Cada grupo deverá ter 2 ou 3 alunos.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Lab. 01 - Exercício tutorado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do tema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smtClean="0"/>
              <a:t>O tema do projeto pode ser escolhido pelo próprio grupo, desde que atenda os critérios abaixo:</a:t>
            </a:r>
          </a:p>
          <a:p>
            <a:pPr lvl="1"/>
            <a:r>
              <a:rPr lang="pt-BR" sz="2400" smtClean="0"/>
              <a:t>Deverá implementar as operações CRUD (Create, Read, Update e Delete) de 2 ou mais </a:t>
            </a:r>
            <a:r>
              <a:rPr lang="pt-BR" sz="2400" b="1" smtClean="0"/>
              <a:t>entidades</a:t>
            </a:r>
            <a:r>
              <a:rPr lang="pt-BR" sz="2400" smtClean="0"/>
              <a:t>.</a:t>
            </a:r>
          </a:p>
          <a:p>
            <a:pPr lvl="1"/>
            <a:r>
              <a:rPr lang="pt-BR" sz="2400" smtClean="0"/>
              <a:t>As </a:t>
            </a:r>
            <a:r>
              <a:rPr lang="pt-BR" sz="2400" b="1" smtClean="0"/>
              <a:t>entidades</a:t>
            </a:r>
            <a:r>
              <a:rPr lang="pt-BR" sz="2400" smtClean="0"/>
              <a:t> do projeto deverão ter campos do tipo texto, numérico, monetário e data/hora.</a:t>
            </a:r>
          </a:p>
          <a:p>
            <a:pPr lvl="1"/>
            <a:r>
              <a:rPr lang="pt-BR" sz="2400"/>
              <a:t>Deverá haver pelo menos uma associação de multiplicidade </a:t>
            </a:r>
            <a:r>
              <a:rPr lang="pt-BR" sz="2400" b="1" smtClean="0"/>
              <a:t>um-para-muitos</a:t>
            </a:r>
            <a:r>
              <a:rPr lang="pt-BR" sz="2400" smtClean="0"/>
              <a:t>.</a:t>
            </a:r>
          </a:p>
          <a:p>
            <a:pPr lvl="1"/>
            <a:r>
              <a:rPr lang="pt-BR" sz="2400" smtClean="0"/>
              <a:t>Deverá haver pelo menos uma associação de multiplicidade </a:t>
            </a:r>
            <a:r>
              <a:rPr lang="pt-BR" sz="2400" b="1" smtClean="0"/>
              <a:t>muitos-para-muitos</a:t>
            </a:r>
            <a:r>
              <a:rPr lang="pt-BR" sz="2400" smtClean="0"/>
              <a:t>.</a:t>
            </a:r>
          </a:p>
          <a:p>
            <a:pPr lvl="1"/>
            <a:r>
              <a:rPr lang="pt-BR" sz="2400" smtClean="0"/>
              <a:t>Deverá implementar pelo menos uma </a:t>
            </a:r>
            <a:r>
              <a:rPr lang="pt-BR" sz="2400" b="1" smtClean="0"/>
              <a:t>operação chave </a:t>
            </a:r>
            <a:r>
              <a:rPr lang="pt-BR" sz="2400" smtClean="0"/>
              <a:t>do sistema.</a:t>
            </a:r>
          </a:p>
          <a:p>
            <a:endParaRPr lang="pt-BR" sz="280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Entidade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smtClean="0"/>
              <a:t>O termo entidade é utilizado neste documento para um objeto de domínio que é persistido na base.</a:t>
            </a:r>
          </a:p>
          <a:p>
            <a:pPr marL="0" indent="0">
              <a:buNone/>
            </a:pPr>
            <a:r>
              <a:rPr lang="pt-BR" sz="2800" smtClean="0"/>
              <a:t>Uma classe de entidade corresponde a uma tabela na base de dados relacional.</a:t>
            </a:r>
          </a:p>
          <a:p>
            <a:pPr marL="0" indent="0">
              <a:buNone/>
            </a:pPr>
            <a:r>
              <a:rPr lang="pt-BR" sz="2800" smtClean="0"/>
              <a:t>Uma instância da entidade corresponde a uma linha naquela tabela.</a:t>
            </a:r>
          </a:p>
          <a:p>
            <a:endParaRPr lang="pt-BR" sz="280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5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prstClr val="white"/>
                </a:solidFill>
              </a:rPr>
              <a:t>Apresentação da Disciplina</a:t>
            </a:r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989</Words>
  <Application>Microsoft Office PowerPoint</Application>
  <PresentationFormat>Apresentação na tela (4:3)</PresentationFormat>
  <Paragraphs>142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 Universidade Presbiteriana Mackenzie</vt:lpstr>
      <vt:lpstr>Objetivos</vt:lpstr>
      <vt:lpstr>Projeto (algumas especificações não-funcionais)</vt:lpstr>
      <vt:lpstr>Projeto Entregas</vt:lpstr>
      <vt:lpstr>Algumas das tarefas bônus </vt:lpstr>
      <vt:lpstr>Definição dos grupos</vt:lpstr>
      <vt:lpstr>Definição do tema</vt:lpstr>
      <vt:lpstr>Entidade</vt:lpstr>
      <vt:lpstr>EXEMPLO</vt:lpstr>
      <vt:lpstr>Exemplo</vt:lpstr>
      <vt:lpstr>Exemplo (cont.)</vt:lpstr>
      <vt:lpstr>EXERCÍCIO</vt:lpstr>
      <vt:lpstr>O que te motiva?</vt:lpstr>
      <vt:lpstr>Unindo as motivações</vt:lpstr>
      <vt:lpstr>Identifique Oportunidades liste os problemas e possíveis soluções</vt:lpstr>
      <vt:lpstr>Identificar as tarefas a Fazer</vt:lpstr>
      <vt:lpstr>Brain Storm</vt:lpstr>
      <vt:lpstr>Definição do projeto</vt:lpstr>
      <vt:lpstr>Apresentação</vt:lpstr>
      <vt:lpstr>Primeira fase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Tomaz Sasaki</dc:creator>
  <cp:lastModifiedBy>PRODAM</cp:lastModifiedBy>
  <cp:revision>95</cp:revision>
  <dcterms:created xsi:type="dcterms:W3CDTF">2009-11-10T10:17:41Z</dcterms:created>
  <dcterms:modified xsi:type="dcterms:W3CDTF">2016-09-15T20:06:54Z</dcterms:modified>
</cp:coreProperties>
</file>