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  <a:srgbClr val="FFCC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3"/>
  </p:normalViewPr>
  <p:slideViewPr>
    <p:cSldViewPr snapToObjects="1">
      <p:cViewPr varScale="1">
        <p:scale>
          <a:sx n="65" d="100"/>
          <a:sy n="65" d="100"/>
        </p:scale>
        <p:origin x="5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7T17:44:47.154"/>
    </inkml:context>
    <inkml:brush xml:id="br0">
      <inkml:brushProperty name="width" value="0.05" units="cm"/>
      <inkml:brushProperty name="height" value="0.05" units="cm"/>
      <inkml:brushProperty name="color" value="#990000"/>
      <inkml:brushProperty name="ignorePressure" value="1"/>
    </inkml:brush>
  </inkml:definitions>
  <inkml:trace contextRef="#ctx0" brushRef="#br0">8582 1,'-283'31,"2"13,-90 33,-544 175,245-31,9 28,13 30,-490 294,495-201,-131 130,328-182,15 20,3 28,14 32,340-320,3 4,5 2,3 3,-8 24,45-66,2 2,-6 21,18-40,1 2,2 0,2 0,-3 25,8-40,0 0,2 1,0-1,1 1,1-1,0 0,1 0,1 0,3 5,-3-9,1-1,1 0,0 0,1-1,0 1,1-1,0-1,1 0,0 0,0-1,1 0,0 0,1-1,6 4,1-1,0-1,0 0,1-2,0 0,11 3,12 1,1-2,30 3,34 0,1-5,0-5,0-4,20-7,123-19,63-22,144-43,209-82,443-190,1177-580,-778 171,-1018 481,428-340,-503 296,-98 36,-239 216,62-87,-109 127,-2-2,-2-1,11-25,-30 52,0 1,-2-1,0 0,-1-1,-1 1,-1-1,-1 0,-1-1,0-10,-3 21,1-1,-2 1,0-1,0 1,-1 0,0-1,-1 1,-1 1,1-1,-2 1,1 0,-2 0,1 0,-1 1,-1 0,1 1,-6-5,-2-1,0 2,-1 0,-1 0,0 2,0 0,-1 1,-4-1,-16-5,0 2,0 2,-13-2,-23-1,-1 3,-10 2,-33 2,-53 6,7 8,-17 10,-223 47,-61 43,-555 206,562-152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ultrasound </a:t>
            </a:r>
            <a:r>
              <a:rPr lang="en-US" dirty="0" err="1"/>
              <a:t>sam</a:t>
            </a:r>
            <a:r>
              <a:rPr lang="en-US" dirty="0"/>
              <a:t>- </a:t>
            </a:r>
            <a:r>
              <a:rPr lang="en-US" dirty="0" err="1"/>
              <a:t>pling</a:t>
            </a:r>
            <a:r>
              <a:rPr lang="en-US" dirty="0"/>
              <a:t> frequency was set between 500 and 2000 Hz,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5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demonstrate that vastus lateralis (VL) muscle tendon unit (MTU) length changes do not adequately reflect the underlying fascicle mechanics during cycling. When examined across different pedaling cadence conditions, the force-generating potential measured only at the level of MTU (or joint) overestimated the maximum force capacity of VL compared with analysis using fascicle level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5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2200"/>
              </a:spcBef>
              <a:spcAft>
                <a:spcPts val="600"/>
              </a:spcAft>
            </a:pPr>
            <a:r>
              <a:rPr lang="en-US" sz="5400" dirty="0">
                <a:solidFill>
                  <a:srgbClr val="C00000"/>
                </a:solidFill>
              </a:rPr>
              <a:t>Quantifying Errors </a:t>
            </a:r>
            <a:br>
              <a:rPr lang="en-US" sz="5400" dirty="0">
                <a:solidFill>
                  <a:srgbClr val="C00000"/>
                </a:solidFill>
              </a:rPr>
            </a:br>
            <a:r>
              <a:rPr lang="en-US" sz="5400" dirty="0">
                <a:solidFill>
                  <a:srgbClr val="C00000"/>
                </a:solidFill>
              </a:rPr>
              <a:t>in Muscle Length Approximations</a:t>
            </a:r>
            <a:br>
              <a:rPr lang="en-US" sz="54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Utilizing a Modified Integrator-Backstepping Controller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to Understand Dynamic Requirements on Muscles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571999"/>
            <a:ext cx="11916331" cy="1255221"/>
          </a:xfrm>
        </p:spPr>
        <p:txBody>
          <a:bodyPr/>
          <a:lstStyle/>
          <a:p>
            <a:pPr algn="r"/>
            <a:r>
              <a:rPr lang="en-US" sz="2000" dirty="0"/>
              <a:t>Daniel A. Hagen</a:t>
            </a:r>
          </a:p>
          <a:p>
            <a:pPr algn="r"/>
            <a:r>
              <a:rPr lang="en-US" sz="2000" i="1" dirty="0"/>
              <a:t>Brain-Body Dynamics Lab</a:t>
            </a:r>
          </a:p>
          <a:p>
            <a:pPr algn="r"/>
            <a:r>
              <a:rPr lang="en-US" sz="2000" dirty="0"/>
              <a:t>May 7, 2018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62000" y="3048000"/>
            <a:ext cx="10591800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Assumptions: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BBC9C7AE-F878-459E-B3EE-81F35215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19199"/>
            <a:ext cx="11242998" cy="4190999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0000"/>
                </a:solidFill>
              </a:rPr>
              <a:t>IB constraint reduces dimensionality of allowable next activation levels to one</a:t>
            </a:r>
            <a:r>
              <a:rPr lang="en-US" sz="2400" dirty="0"/>
              <a:t>. Therefore, a random point along the constraint was chosen from a normal distribution around the nearest point to the previous input values. </a:t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Trials were </a:t>
            </a:r>
            <a:r>
              <a:rPr lang="en-US" sz="2400" dirty="0">
                <a:solidFill>
                  <a:srgbClr val="990000"/>
                </a:solidFill>
              </a:rPr>
              <a:t>rejected if the nearest point </a:t>
            </a:r>
            <a:r>
              <a:rPr lang="en-US" sz="2400" dirty="0"/>
              <a:t>to the previous input values was </a:t>
            </a:r>
            <a:r>
              <a:rPr lang="en-US" sz="2400" dirty="0">
                <a:solidFill>
                  <a:srgbClr val="990000"/>
                </a:solidFill>
              </a:rPr>
              <a:t>too far away for the system to make a physiologically feasible transition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Trials were initialized by finding equilibrium values for states when the system was at rest. This lead to the discovery of a </a:t>
            </a:r>
            <a:r>
              <a:rPr lang="en-US" sz="2400" dirty="0">
                <a:solidFill>
                  <a:srgbClr val="990000"/>
                </a:solidFill>
              </a:rPr>
              <a:t>function that relates initial values muscle length, muscle activation, and tendon tension</a:t>
            </a:r>
            <a:r>
              <a:rPr lang="en-US" sz="2400" dirty="0"/>
              <a:t>. 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5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0115F1-59B1-46B8-8FA1-8828EA31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593635"/>
            <a:ext cx="8839200" cy="5476875"/>
          </a:xfrm>
          <a:prstGeom prst="rect">
            <a:avLst/>
          </a:prstGeom>
          <a:ln w="76200">
            <a:solidFill>
              <a:srgbClr val="99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Results: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01F0F50-4F5B-4BB5-AACE-A17E465C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Activations: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4A1D74-44EC-467D-8EDB-FE649F98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1188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6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Muscle Length vs. Approx. Muscle Length: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876B33-1AAA-4E0E-AD78-3EC7BB75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956187"/>
            <a:ext cx="9563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Muscle Length vs. Approx. Muscle Length: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420154-408E-407B-AE9C-0952AA9B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7" y="1409700"/>
            <a:ext cx="5048250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E81D5-A144-4D8C-B8F6-9EE312372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21" y="1409700"/>
            <a:ext cx="5048250" cy="403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92581-9B0C-4A14-9339-FB98631A6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67" t="61111" b="12222"/>
          <a:stretch/>
        </p:blipFill>
        <p:spPr>
          <a:xfrm>
            <a:off x="2364216" y="1600200"/>
            <a:ext cx="7463568" cy="3363860"/>
          </a:xfrm>
          <a:prstGeom prst="rect">
            <a:avLst/>
          </a:prstGeom>
          <a:ln w="76200">
            <a:solidFill>
              <a:srgbClr val="99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B166FD-1A87-4D44-8120-841624C956B4}"/>
              </a:ext>
            </a:extLst>
          </p:cNvPr>
          <p:cNvSpPr/>
          <p:nvPr/>
        </p:nvSpPr>
        <p:spPr>
          <a:xfrm>
            <a:off x="2590800" y="2590798"/>
            <a:ext cx="7010400" cy="228600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67880-6E71-40F9-820D-797DD854F059}"/>
              </a:ext>
            </a:extLst>
          </p:cNvPr>
          <p:cNvSpPr/>
          <p:nvPr/>
        </p:nvSpPr>
        <p:spPr>
          <a:xfrm>
            <a:off x="2590800" y="1600200"/>
            <a:ext cx="4953000" cy="990598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Comparing </a:t>
            </a:r>
            <a:r>
              <a:rPr lang="en-US" kern="0" dirty="0" err="1"/>
              <a:t>Ia</a:t>
            </a:r>
            <a:r>
              <a:rPr lang="en-US" kern="0" dirty="0"/>
              <a:t>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8907410-4DE5-46DD-A688-9F329656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3" y="1219200"/>
            <a:ext cx="6980382" cy="2419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397D5A-2E30-4F96-B7C3-EE6C0D9C7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2070806"/>
            <a:ext cx="2619375" cy="762000"/>
          </a:xfrm>
          <a:prstGeom prst="rect">
            <a:avLst/>
          </a:prstGeom>
          <a:ln w="38100">
            <a:solidFill>
              <a:srgbClr val="99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4DD17-334D-45E8-B9FC-75381F56D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05250"/>
            <a:ext cx="4552950" cy="1581150"/>
          </a:xfrm>
          <a:prstGeom prst="rect">
            <a:avLst/>
          </a:prstGeom>
          <a:ln w="38100">
            <a:solidFill>
              <a:srgbClr val="99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1AAAF-23EF-4512-A6D3-FA44266F8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0" y="4067175"/>
            <a:ext cx="4600575" cy="1276350"/>
          </a:xfrm>
          <a:prstGeom prst="rect">
            <a:avLst/>
          </a:prstGeom>
          <a:ln w="38100">
            <a:solidFill>
              <a:srgbClr val="99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89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Comparing </a:t>
            </a:r>
            <a:r>
              <a:rPr lang="en-US" kern="0" dirty="0" err="1"/>
              <a:t>Ia</a:t>
            </a:r>
            <a:r>
              <a:rPr lang="en-US" kern="0" dirty="0"/>
              <a:t>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3D8EB2A-1E39-40FA-A993-C4E24A2C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35" y="1144553"/>
            <a:ext cx="8058150" cy="4568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86DA8-353B-4D57-BFAB-9C703B39A05D}"/>
              </a:ext>
            </a:extLst>
          </p:cNvPr>
          <p:cNvSpPr txBox="1"/>
          <p:nvPr/>
        </p:nvSpPr>
        <p:spPr>
          <a:xfrm>
            <a:off x="4680615" y="1130473"/>
            <a:ext cx="3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Dynamic Gain = 136.316</a:t>
            </a:r>
          </a:p>
        </p:txBody>
      </p:sp>
    </p:spTree>
    <p:extLst>
      <p:ext uri="{BB962C8B-B14F-4D97-AF65-F5344CB8AC3E}">
        <p14:creationId xmlns:p14="http://schemas.microsoft.com/office/powerpoint/2010/main" val="145933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Comparing </a:t>
            </a:r>
            <a:r>
              <a:rPr lang="en-US" kern="0" dirty="0" err="1"/>
              <a:t>Ia</a:t>
            </a:r>
            <a:r>
              <a:rPr lang="en-US" kern="0" dirty="0"/>
              <a:t>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AB4A81-C9FE-4D69-B48D-3B937D58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914401"/>
            <a:ext cx="5852160" cy="4334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DF97E-C9EC-423B-B53C-89F013088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669" y="914400"/>
            <a:ext cx="5852160" cy="43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21D5E-0AA1-4212-A140-0791DE9A812E}"/>
              </a:ext>
            </a:extLst>
          </p:cNvPr>
          <p:cNvSpPr txBox="1"/>
          <p:nvPr/>
        </p:nvSpPr>
        <p:spPr>
          <a:xfrm>
            <a:off x="3664527" y="524865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Dynamic Gains swept from 10 to 250. </a:t>
            </a:r>
          </a:p>
        </p:txBody>
      </p:sp>
    </p:spTree>
    <p:extLst>
      <p:ext uri="{BB962C8B-B14F-4D97-AF65-F5344CB8AC3E}">
        <p14:creationId xmlns:p14="http://schemas.microsoft.com/office/powerpoint/2010/main" val="398486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D047C1-ADFF-4090-8E35-4189C84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905959"/>
            <a:ext cx="5852160" cy="4334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F4F22-E8FA-48FE-BBFE-747D88BA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910179"/>
            <a:ext cx="5852160" cy="43342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99083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Comparing </a:t>
            </a:r>
            <a:r>
              <a:rPr lang="en-US" kern="0" dirty="0" err="1"/>
              <a:t>Ia</a:t>
            </a:r>
            <a:r>
              <a:rPr lang="en-US" kern="0" dirty="0"/>
              <a:t> Output (Normalized)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121D5E-0AA1-4212-A140-0791DE9A812E}"/>
              </a:ext>
            </a:extLst>
          </p:cNvPr>
          <p:cNvSpPr txBox="1"/>
          <p:nvPr/>
        </p:nvSpPr>
        <p:spPr>
          <a:xfrm>
            <a:off x="2677390" y="5248657"/>
            <a:ext cx="7003474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normalized to average peak-to-peak amplitude for one period. </a:t>
            </a:r>
          </a:p>
        </p:txBody>
      </p:sp>
    </p:spTree>
    <p:extLst>
      <p:ext uri="{BB962C8B-B14F-4D97-AF65-F5344CB8AC3E}">
        <p14:creationId xmlns:p14="http://schemas.microsoft.com/office/powerpoint/2010/main" val="278538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Implications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9" y="1676402"/>
            <a:ext cx="11272982" cy="3886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Utilizing the musculotendon approximation for muscle length produce errors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. These errors appear to be functions of the tension on the tendon as well as the muscle length itself. </a:t>
            </a:r>
          </a:p>
          <a:p>
            <a:endParaRPr lang="en-US" sz="2400" dirty="0">
              <a:solidFill>
                <a:srgbClr val="C00000"/>
              </a:solidFill>
              <a:ea typeface="Cambria Math" charset="0"/>
            </a:endParaRPr>
          </a:p>
          <a:p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Understanding how and when these approximations fail can lead to more accurate estimations/simulations 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that do not require the use of computationally exhaustive dynamics. </a:t>
            </a:r>
          </a:p>
          <a:p>
            <a:endParaRPr lang="en-US" sz="2400" dirty="0">
              <a:solidFill>
                <a:srgbClr val="C00000"/>
              </a:solidFill>
              <a:ea typeface="Cambria Math" charset="0"/>
            </a:endParaRPr>
          </a:p>
          <a:p>
            <a:r>
              <a:rPr lang="en-US" sz="2400" dirty="0">
                <a:solidFill>
                  <a:srgbClr val="99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“Muscle fascicles shortening velocity increased linearly with the increase in knee joint velocity up to the maximal joint velocity.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“Contribution of muscle fascicles to the muscle–tendon unit shortening velocity was much higher for the vastus lateralis in this study compared to the gastrocnemius medialis in two previous studies.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“Contrary to the results obtained for plantar flexions… the muscle fascicle shortening velocity plateaued for joint velocities above 240° s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−1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suggesting an increase in the tendinous tissues contribution with the increase in knee extension velocity [which] may be associated with different mechanical tendon properties.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E9F5A-9142-4368-B1C7-09F8D315812A}"/>
              </a:ext>
            </a:extLst>
          </p:cNvPr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600" dirty="0"/>
          </a:p>
          <a:p>
            <a:pPr algn="ctr"/>
            <a:r>
              <a:rPr lang="en-US" sz="2400" dirty="0"/>
              <a:t>Linear relationship </a:t>
            </a:r>
            <a:r>
              <a:rPr lang="en-US" sz="2400" dirty="0">
                <a:solidFill>
                  <a:srgbClr val="000000"/>
                </a:solidFill>
              </a:rPr>
              <a:t>for VL during </a:t>
            </a:r>
            <a:r>
              <a:rPr lang="en-US" sz="2400" dirty="0"/>
              <a:t>unloaded movements.</a:t>
            </a: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This relationship </a:t>
            </a:r>
            <a:r>
              <a:rPr lang="en-US" sz="2400" dirty="0"/>
              <a:t>changes across muscles.</a:t>
            </a:r>
          </a:p>
          <a:p>
            <a:pPr algn="ctr"/>
            <a:endParaRPr lang="en-US" sz="2400" dirty="0"/>
          </a:p>
          <a:p>
            <a:pPr algn="ctr"/>
            <a:endParaRPr lang="en-US" sz="1600" dirty="0"/>
          </a:p>
          <a:p>
            <a:pPr algn="ctr"/>
            <a:r>
              <a:rPr lang="en-US" sz="2400" dirty="0"/>
              <a:t>Tendon properties could induce nonlinear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9301-073E-4CAE-920B-13616C6F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78479"/>
            <a:ext cx="7467600" cy="1244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9301-073E-4CAE-920B-13616C6F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78479"/>
            <a:ext cx="7467600" cy="1244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6BAEE-7207-4166-AA1B-E6A07963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789489"/>
            <a:ext cx="4190999" cy="2887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006C45-D0DF-4F26-B57F-E0DF571790A4}"/>
                  </a:ext>
                </a:extLst>
              </p14:cNvPr>
              <p14:cNvContentPartPr/>
              <p14:nvPr/>
            </p14:nvContentPartPr>
            <p14:xfrm rot="-180000">
              <a:off x="3364320" y="3047760"/>
              <a:ext cx="3646080" cy="190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006C45-D0DF-4F26-B57F-E0DF571790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-180000">
                <a:off x="3355680" y="3039120"/>
                <a:ext cx="366372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0A647-BBDA-41EF-99B4-12669440818B}"/>
                  </a:ext>
                </a:extLst>
              </p:cNvPr>
              <p:cNvSpPr txBox="1"/>
              <p:nvPr/>
            </p:nvSpPr>
            <p:spPr>
              <a:xfrm>
                <a:off x="7086600" y="3657601"/>
                <a:ext cx="2743200" cy="10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0A647-BBDA-41EF-99B4-126694408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657601"/>
                <a:ext cx="2743200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48A599F8-DEC2-4D50-AE33-C4CC3448E4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60" t="2884" r="660" b="10886"/>
          <a:stretch/>
        </p:blipFill>
        <p:spPr>
          <a:xfrm>
            <a:off x="4000500" y="2711404"/>
            <a:ext cx="3971925" cy="29924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3D7EA2-603F-4B07-881F-691FEC6C0DF6}"/>
              </a:ext>
            </a:extLst>
          </p:cNvPr>
          <p:cNvCxnSpPr>
            <a:cxnSpLocks/>
          </p:cNvCxnSpPr>
          <p:nvPr/>
        </p:nvCxnSpPr>
        <p:spPr>
          <a:xfrm flipV="1">
            <a:off x="6988871" y="3200400"/>
            <a:ext cx="3221929" cy="190500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13AD69-E398-4B2C-AE99-86E6F2A2351D}"/>
              </a:ext>
            </a:extLst>
          </p:cNvPr>
          <p:cNvCxnSpPr>
            <a:cxnSpLocks/>
          </p:cNvCxnSpPr>
          <p:nvPr/>
        </p:nvCxnSpPr>
        <p:spPr>
          <a:xfrm flipV="1">
            <a:off x="6988870" y="3657601"/>
            <a:ext cx="3221930" cy="1447800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4126B8-C83B-4FA2-9D64-74A51745C110}"/>
              </a:ext>
            </a:extLst>
          </p:cNvPr>
          <p:cNvSpPr txBox="1"/>
          <p:nvPr/>
        </p:nvSpPr>
        <p:spPr>
          <a:xfrm>
            <a:off x="1752600" y="3515141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C00"/>
                </a:solidFill>
              </a:rPr>
              <a:t>Musculotendon Velocity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vs.</a:t>
            </a:r>
          </a:p>
          <a:p>
            <a:pPr algn="ctr"/>
            <a:r>
              <a:rPr lang="en-US" sz="2800" dirty="0"/>
              <a:t>Muscle Velocity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97B17A-1AE4-44A4-ACD4-CFF0B0473311}"/>
              </a:ext>
            </a:extLst>
          </p:cNvPr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/>
              <a:t>Regardless of the condition tested, </a:t>
            </a:r>
          </a:p>
          <a:p>
            <a:pPr algn="ctr"/>
            <a:r>
              <a:rPr lang="en-US" sz="3200" dirty="0"/>
              <a:t>contributions of muscle and tendon </a:t>
            </a:r>
          </a:p>
          <a:p>
            <a:pPr algn="ctr"/>
            <a:r>
              <a:rPr lang="en-US" sz="3200" dirty="0"/>
              <a:t>to the muscle–tendon unit shortening velocity </a:t>
            </a:r>
          </a:p>
          <a:p>
            <a:pPr algn="ctr"/>
            <a:r>
              <a:rPr lang="en-US" sz="3200" dirty="0"/>
              <a:t>were almost constant.</a:t>
            </a:r>
          </a:p>
        </p:txBody>
      </p:sp>
    </p:spTree>
    <p:extLst>
      <p:ext uri="{BB962C8B-B14F-4D97-AF65-F5344CB8AC3E}">
        <p14:creationId xmlns:p14="http://schemas.microsoft.com/office/powerpoint/2010/main" val="21607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87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18086 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2" grpId="0"/>
      <p:bldP spid="62" grpId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B7CB7A-03D3-4681-82FD-5E32F0A2516F}"/>
              </a:ext>
            </a:extLst>
          </p:cNvPr>
          <p:cNvSpPr txBox="1"/>
          <p:nvPr/>
        </p:nvSpPr>
        <p:spPr>
          <a:xfrm>
            <a:off x="771854" y="2776478"/>
            <a:ext cx="10698480" cy="28623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“Muscle-tendon unit (MTU) length changes can be estimated from joint kinematics; however, contractile element length changes are more difficult to predict during dynamic contractions… these differences would affect the predicted force capacity of the muscle.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“[There was a] significant increase in fascicle shortening as cadence decreased … whereas there were no significant differences in MTU lengths across any of the cycling conditions.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“These results reinforce the need to determine muscle mechanics in terms of separate contractile element and connective tissue length changes during isokinetic contractions, as well as dynamic movements like cycling.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25F91-312F-43D1-9DEA-7B653EBF6E15}"/>
                  </a:ext>
                </a:extLst>
              </p:cNvPr>
              <p:cNvSpPr txBox="1"/>
              <p:nvPr/>
            </p:nvSpPr>
            <p:spPr>
              <a:xfrm>
                <a:off x="771855" y="2776478"/>
                <a:ext cx="10691678" cy="2862322"/>
              </a:xfrm>
              <a:prstGeom prst="rect">
                <a:avLst/>
              </a:prstGeom>
              <a:solidFill>
                <a:srgbClr val="D9D9D9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000" i="1" dirty="0"/>
              </a:p>
              <a:p>
                <a:pPr algn="ctr"/>
                <a:r>
                  <a:rPr lang="en-US" sz="2400" i="1" dirty="0"/>
                  <a:t>Muscle length changes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(and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</a:rPr>
                  <a:t>) are </a:t>
                </a:r>
                <a:r>
                  <a:rPr lang="en-US" sz="2400" i="1" dirty="0"/>
                  <a:t>difficult to estimate.</a:t>
                </a:r>
              </a:p>
              <a:p>
                <a:pPr algn="ctr"/>
                <a:endParaRPr lang="en-US" sz="3600" i="1" dirty="0"/>
              </a:p>
              <a:p>
                <a:pPr algn="ctr"/>
                <a:r>
                  <a:rPr lang="en-US" sz="2400" i="1" dirty="0"/>
                  <a:t>MTU lengths are determined by joint angles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while muscle length changes depend on dynamic requirements.</a:t>
                </a:r>
              </a:p>
              <a:p>
                <a:pPr algn="ctr"/>
                <a:endParaRPr lang="en-US" sz="1100" i="1" dirty="0"/>
              </a:p>
              <a:p>
                <a:pPr algn="ctr"/>
                <a:r>
                  <a:rPr lang="en-US" sz="2400" i="1" dirty="0"/>
                  <a:t>Need to understand this relationship for each muscle in our models to more accurately predict length changes, force production, or activation patterns.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25F91-312F-43D1-9DEA-7B653EBF6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5" y="2776478"/>
                <a:ext cx="10691678" cy="2862322"/>
              </a:xfrm>
              <a:prstGeom prst="rect">
                <a:avLst/>
              </a:prstGeom>
              <a:blipFill>
                <a:blip r:embed="rId3"/>
                <a:stretch>
                  <a:fillRect b="-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EBA7F40-D565-4C0D-83CE-366974DC2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9" t="6892" r="5152" b="27636"/>
          <a:stretch/>
        </p:blipFill>
        <p:spPr>
          <a:xfrm>
            <a:off x="2309780" y="1075279"/>
            <a:ext cx="7543800" cy="1447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BA860-DBFC-4F77-A17E-9190DD41DBED}"/>
              </a:ext>
            </a:extLst>
          </p:cNvPr>
          <p:cNvSpPr txBox="1"/>
          <p:nvPr/>
        </p:nvSpPr>
        <p:spPr>
          <a:xfrm>
            <a:off x="6839359" y="5943600"/>
            <a:ext cx="5338321" cy="4147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2</a:t>
            </a:r>
            <a:r>
              <a:rPr lang="en-US" sz="800" dirty="0">
                <a:solidFill>
                  <a:srgbClr val="FFCC00"/>
                </a:solidFill>
              </a:rPr>
              <a:t>Brennan, S.F., </a:t>
            </a:r>
            <a:r>
              <a:rPr lang="en-US" sz="800" dirty="0" err="1">
                <a:solidFill>
                  <a:srgbClr val="FFCC00"/>
                </a:solidFill>
              </a:rPr>
              <a:t>Cresswell</a:t>
            </a:r>
            <a:r>
              <a:rPr lang="en-US" sz="800" dirty="0">
                <a:solidFill>
                  <a:srgbClr val="FFCC00"/>
                </a:solidFill>
              </a:rPr>
              <a:t>, A.G., Farris, D.J. and </a:t>
            </a:r>
            <a:r>
              <a:rPr lang="en-US" sz="800" dirty="0" err="1">
                <a:solidFill>
                  <a:srgbClr val="FFCC00"/>
                </a:solidFill>
              </a:rPr>
              <a:t>Lichtwark</a:t>
            </a:r>
            <a:r>
              <a:rPr lang="en-US" sz="800" dirty="0">
                <a:solidFill>
                  <a:srgbClr val="FFCC00"/>
                </a:solidFill>
              </a:rPr>
              <a:t>, G.A., 2018. The effect of muscle-tendon unit vs fascicle analyses on vastus lateralis force generating capacity during constant power output cycling with variable cadence. </a:t>
            </a:r>
            <a:r>
              <a:rPr lang="en-US" sz="800" i="1" dirty="0">
                <a:solidFill>
                  <a:srgbClr val="FFCC00"/>
                </a:solidFill>
              </a:rPr>
              <a:t>Journal of Applied Physiology</a:t>
            </a:r>
            <a:r>
              <a:rPr lang="en-US" sz="800" dirty="0">
                <a:solidFill>
                  <a:srgbClr val="FFCC00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1097B17A-1AE4-44A4-ACD4-CFF0B0473311}"/>
              </a:ext>
            </a:extLst>
          </p:cNvPr>
          <p:cNvSpPr txBox="1"/>
          <p:nvPr/>
        </p:nvSpPr>
        <p:spPr>
          <a:xfrm>
            <a:off x="765053" y="19382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rIns="9144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For exercises involving </a:t>
            </a:r>
            <a:r>
              <a:rPr lang="en-US" sz="2400" dirty="0">
                <a:solidFill>
                  <a:srgbClr val="990000"/>
                </a:solidFill>
              </a:rPr>
              <a:t>concentric contractions</a:t>
            </a:r>
            <a:r>
              <a:rPr lang="en-US" sz="2400" dirty="0">
                <a:solidFill>
                  <a:srgbClr val="000000"/>
                </a:solidFill>
              </a:rPr>
              <a:t>, muscle/tendon interactions: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the work </a:t>
            </a:r>
            <a:r>
              <a:rPr lang="en-US" sz="2400" dirty="0">
                <a:solidFill>
                  <a:srgbClr val="000000"/>
                </a:solidFill>
              </a:rPr>
              <a:t>produced by the muscle–tendon unit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i="1" dirty="0">
                <a:solidFill>
                  <a:srgbClr val="000000"/>
                </a:solidFill>
              </a:rPr>
              <a:t>(Ishikawa and Komi 2004; Kawakami et al. 2002; </a:t>
            </a:r>
            <a:r>
              <a:rPr lang="en-US" i="1" dirty="0" err="1">
                <a:solidFill>
                  <a:srgbClr val="000000"/>
                </a:solidFill>
              </a:rPr>
              <a:t>Finni</a:t>
            </a:r>
            <a:r>
              <a:rPr lang="en-US" i="1" dirty="0">
                <a:solidFill>
                  <a:srgbClr val="000000"/>
                </a:solidFill>
              </a:rPr>
              <a:t> et al. 2001)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efficiency </a:t>
            </a:r>
            <a:br>
              <a:rPr lang="en-US" sz="2400" dirty="0"/>
            </a:br>
            <a:r>
              <a:rPr lang="en-US" sz="2400" i="1" dirty="0"/>
              <a:t>	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Lichtwark</a:t>
            </a:r>
            <a:r>
              <a:rPr lang="en-US" i="1" dirty="0">
                <a:solidFill>
                  <a:srgbClr val="000000"/>
                </a:solidFill>
              </a:rPr>
              <a:t> and Barclay 2010)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muscle fiber stretching </a:t>
            </a:r>
            <a:r>
              <a:rPr lang="en-US" sz="2400" dirty="0">
                <a:solidFill>
                  <a:srgbClr val="000000"/>
                </a:solidFill>
              </a:rPr>
              <a:t>to limit risk of strain/injury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	(</a:t>
            </a:r>
            <a:r>
              <a:rPr lang="en-US" i="1" dirty="0" err="1">
                <a:solidFill>
                  <a:srgbClr val="000000"/>
                </a:solidFill>
              </a:rPr>
              <a:t>Guilhem</a:t>
            </a:r>
            <a:r>
              <a:rPr lang="en-US" i="1" dirty="0">
                <a:solidFill>
                  <a:srgbClr val="000000"/>
                </a:solidFill>
              </a:rPr>
              <a:t> et al. 2016; </a:t>
            </a:r>
            <a:r>
              <a:rPr lang="en-US" i="1" dirty="0" err="1">
                <a:solidFill>
                  <a:srgbClr val="000000"/>
                </a:solidFill>
              </a:rPr>
              <a:t>Konow</a:t>
            </a:r>
            <a:r>
              <a:rPr lang="en-US" i="1" dirty="0">
                <a:solidFill>
                  <a:srgbClr val="000000"/>
                </a:solidFill>
              </a:rPr>
              <a:t> et al. 2012)</a:t>
            </a:r>
            <a:r>
              <a:rPr lang="en-US" i="1" baseline="300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</p:spTree>
    <p:extLst>
      <p:ext uri="{BB962C8B-B14F-4D97-AF65-F5344CB8AC3E}">
        <p14:creationId xmlns:p14="http://schemas.microsoft.com/office/powerpoint/2010/main" val="179707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10799" cy="1981200"/>
          </a:xfrm>
          <a:solidFill>
            <a:schemeClr val="bg1"/>
          </a:solidFill>
          <a:ln w="38100">
            <a:solidFill>
              <a:srgbClr val="99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/>
          <a:lstStyle/>
          <a:p>
            <a:pPr algn="just"/>
            <a:r>
              <a:rPr lang="en-US" dirty="0"/>
              <a:t>How do these relationships change for the muscles of the arm across different dynamical constraints?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Question: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10799" cy="1981200"/>
          </a:xfrm>
          <a:solidFill>
            <a:schemeClr val="bg1"/>
          </a:solidFill>
          <a:ln w="38100">
            <a:solidFill>
              <a:srgbClr val="99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/>
          <a:lstStyle/>
          <a:p>
            <a:pPr algn="just"/>
            <a:r>
              <a:rPr lang="en-US" dirty="0"/>
              <a:t>Tendon lengthening vs. muscle lengthening will have (1) well-defined and (2) task-depended relationships.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Hypothesis: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413463A0-5CAF-4D9B-9EDC-F075E76721D0}"/>
              </a:ext>
            </a:extLst>
          </p:cNvPr>
          <p:cNvSpPr txBox="1">
            <a:spLocks/>
          </p:cNvSpPr>
          <p:nvPr/>
        </p:nvSpPr>
        <p:spPr>
          <a:xfrm>
            <a:off x="990600" y="1543267"/>
            <a:ext cx="10210799" cy="2952531"/>
          </a:xfrm>
          <a:prstGeom prst="rect">
            <a:avLst/>
          </a:prstGeom>
          <a:solidFill>
            <a:schemeClr val="bg1"/>
          </a:solidFill>
          <a:ln w="38100">
            <a:solidFill>
              <a:srgbClr val="99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just"/>
            <a:r>
              <a:rPr lang="en-US" kern="0" dirty="0"/>
              <a:t>Approximations of muscle lengths vs. muscle lengths obtained by forward dynamical simulation will deviate in (1) a task dependent and (2) state dependent fashion.</a:t>
            </a:r>
          </a:p>
        </p:txBody>
      </p:sp>
    </p:spTree>
    <p:extLst>
      <p:ext uri="{BB962C8B-B14F-4D97-AF65-F5344CB8AC3E}">
        <p14:creationId xmlns:p14="http://schemas.microsoft.com/office/powerpoint/2010/main" val="32951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62507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Simplified Model of Elbow: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F66F0B-78DF-4565-A3F4-36BD8EC6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94" y="1295400"/>
            <a:ext cx="8973011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6250744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Simplified Model of Elbow: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AFEADD1-2D1D-4DAE-9DD7-D8D51658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266825"/>
            <a:ext cx="11820525" cy="43243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1803032-9495-4318-AB51-4D35193EB501}"/>
              </a:ext>
            </a:extLst>
          </p:cNvPr>
          <p:cNvSpPr/>
          <p:nvPr/>
        </p:nvSpPr>
        <p:spPr>
          <a:xfrm>
            <a:off x="8077200" y="3724564"/>
            <a:ext cx="609600" cy="609600"/>
          </a:xfrm>
          <a:prstGeom prst="ellipse">
            <a:avLst/>
          </a:prstGeom>
          <a:noFill/>
          <a:ln w="57150"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2298FD-5ACC-4A12-BBE4-59DA3F1CE198}"/>
              </a:ext>
            </a:extLst>
          </p:cNvPr>
          <p:cNvSpPr/>
          <p:nvPr/>
        </p:nvSpPr>
        <p:spPr>
          <a:xfrm>
            <a:off x="2133600" y="1447800"/>
            <a:ext cx="609600" cy="609600"/>
          </a:xfrm>
          <a:prstGeom prst="ellipse">
            <a:avLst/>
          </a:prstGeom>
          <a:noFill/>
          <a:ln w="57150"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40478-8FD6-4336-A2D3-A613E838E105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1905000"/>
            <a:ext cx="5029200" cy="1981200"/>
          </a:xfrm>
          <a:prstGeom prst="straightConnector1">
            <a:avLst/>
          </a:prstGeom>
          <a:ln w="762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11569</TotalTime>
  <Words>1941</Words>
  <Application>Microsoft Office PowerPoint</Application>
  <PresentationFormat>Widescreen</PresentationFormat>
  <Paragraphs>164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TEAM 5 - Modeling Fair presentation</vt:lpstr>
      <vt:lpstr>Quantifying Errors  in Muscle Length Approximations  Utilizing a Modified Integrator-Backstepping Controller to Understand Dynamic Requirements on Muscles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57</cp:revision>
  <cp:lastPrinted>2017-01-20T23:35:11Z</cp:lastPrinted>
  <dcterms:created xsi:type="dcterms:W3CDTF">2017-01-20T20:53:49Z</dcterms:created>
  <dcterms:modified xsi:type="dcterms:W3CDTF">2018-08-13T17:30:55Z</dcterms:modified>
</cp:coreProperties>
</file>