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9" r:id="rId21"/>
    <p:sldId id="280" r:id="rId22"/>
    <p:sldId id="281" r:id="rId23"/>
    <p:sldId id="282" r:id="rId24"/>
    <p:sldId id="283" r:id="rId25"/>
    <p:sldId id="284" r:id="rId26"/>
    <p:sldId id="285" r:id="rId27"/>
    <p:sldId id="291" r:id="rId28"/>
    <p:sldId id="286" r:id="rId29"/>
    <p:sldId id="287" r:id="rId30"/>
    <p:sldId id="288" r:id="rId31"/>
    <p:sldId id="289" r:id="rId3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XWyvmcFaGokqYVXNPAf8ha5Vi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83537" autoAdjust="0"/>
  </p:normalViewPr>
  <p:slideViewPr>
    <p:cSldViewPr snapToGrid="0">
      <p:cViewPr varScale="1">
        <p:scale>
          <a:sx n="71" d="100"/>
          <a:sy n="71" d="100"/>
        </p:scale>
        <p:origin x="183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7ecdceab_0_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617ecdceab_0_4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617ecdceab_0_4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17ecdceab_0_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617ecdceab_0_6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617ecdceab_0_6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17ecdceab_0_18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617ecdceab_0_189: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617ecdceab_0_189: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17ecdceab_0_19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617ecdceab_0_196: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617ecdceab_0_196: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7ecdceab_0_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617ecdceab_0_74: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617ecdceab_0_74: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617ecdceab_0_8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617ecdceab_0_8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a:p>
        </p:txBody>
      </p:sp>
      <p:sp>
        <p:nvSpPr>
          <p:cNvPr id="266" name="Google Shape;266;g617ecdceab_0_8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17ecdceab_0_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617ecdceab_0_8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617ecdceab_0_8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the Mon. lecture, we will show this slide so the students know what is coming up in that week’s discussion and so we can connect the lecture and discussion.</a:t>
            </a:r>
            <a:endParaRPr/>
          </a:p>
        </p:txBody>
      </p:sp>
      <p:sp>
        <p:nvSpPr>
          <p:cNvPr id="95" name="Google Shape;95;p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17ecdceab_0_2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617ecdceab_0_213: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617ecdceab_0_213: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17ecdceab_0_4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617ecdceab_0_41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617ecdceab_0_41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17ecdceab_0_2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617ecdceab_0_22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617ecdceab_0_22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7ecdceab_0_2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617ecdceab_0_24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617ecdceab_0_24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7ecdceab_0_2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617ecdceab_0_24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28" name="Google Shape;328;g617ecdceab_0_24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17ecdceab_0_2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617ecdceab_0_2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617ecdceab_0_2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17ecdceab_0_30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617ecdceab_0_30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If students are confused on how to decide whether or not to reject each H0, have them read p447 in DN</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 </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They will need to compare the calculated/corrected P-value for each pairwise comparison against th</a:t>
            </a:r>
            <a:r>
              <a:rPr lang="en-US" sz="1000">
                <a:latin typeface="Times New Roman"/>
                <a:ea typeface="Times New Roman"/>
                <a:cs typeface="Times New Roman"/>
                <a:sym typeface="Times New Roman"/>
              </a:rPr>
              <a:t>e </a:t>
            </a:r>
            <a:r>
              <a:rPr lang="en-US" sz="1000" u="sng">
                <a:latin typeface="Times New Roman"/>
                <a:ea typeface="Times New Roman"/>
                <a:cs typeface="Times New Roman"/>
                <a:sym typeface="Times New Roman"/>
              </a:rPr>
              <a:t>overall</a:t>
            </a:r>
            <a:r>
              <a:rPr lang="en-US" sz="1000">
                <a:latin typeface="Times New Roman"/>
                <a:ea typeface="Times New Roman"/>
                <a:cs typeface="Times New Roman"/>
                <a:sym typeface="Times New Roman"/>
              </a:rPr>
              <a:t>significance level being used</a:t>
            </a:r>
            <a:endParaRPr/>
          </a:p>
        </p:txBody>
      </p:sp>
      <p:sp>
        <p:nvSpPr>
          <p:cNvPr id="345" name="Google Shape;345;g617ecdceab_0_30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17ecdceab_0_13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617ecdceab_0_1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982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17ecdceab_0_3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617ecdceab_0_38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617ecdceab_0_38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17ecdceab_0_39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617ecdceab_0_39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617ecdceab_0_39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en-US" dirty="0"/>
              <a:t>Diuretic increase urine production</a:t>
            </a:r>
            <a:endParaRPr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Arial"/>
                <a:ea typeface="Arial"/>
                <a:cs typeface="Arial"/>
                <a:sym typeface="Arial"/>
              </a:rPr>
              <a:t>If we have an experimental design where participants are randomly allocated to one of two groups, and we want to compare the two groups’ mean performance on some outcome measure, then an independent samples t Test (rather than a paired samples t Test) is what we’re after.</a:t>
            </a:r>
            <a:endParaRPr lang="en-US" sz="1000"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104" name="Google Shape;104;p2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17ecdceab_0_40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617ecdceab_0_402: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617ecdceab_0_402: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17ecdceab_0_4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617ecdceab_0_41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617ecdceab_0_41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7ecdceab_0_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617ecdceab_0_6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617ecdceab_0_6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-Suppose we have 33 students taking Dr Harpo’s statistics lectures.  </a:t>
            </a:r>
          </a:p>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-There are two tutors for the class, Anastasia and Bernadette.</a:t>
            </a:r>
            <a:endParaRPr sz="75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-There are N</a:t>
            </a:r>
            <a:r>
              <a:rPr lang="en-US" sz="550" dirty="0">
                <a:latin typeface="Arial"/>
                <a:ea typeface="Arial"/>
                <a:cs typeface="Arial"/>
                <a:sym typeface="Arial"/>
              </a:rPr>
              <a:t>1 </a:t>
            </a:r>
            <a:r>
              <a:rPr lang="en-US" sz="750" dirty="0">
                <a:latin typeface="Arial"/>
                <a:ea typeface="Arial"/>
                <a:cs typeface="Arial"/>
                <a:sym typeface="Arial"/>
              </a:rPr>
              <a:t>“ 15 students in Anastasia’s tutorials, and N</a:t>
            </a:r>
            <a:r>
              <a:rPr lang="en-US" sz="550" dirty="0">
                <a:latin typeface="Arial"/>
                <a:ea typeface="Arial"/>
                <a:cs typeface="Arial"/>
                <a:sym typeface="Arial"/>
              </a:rPr>
              <a:t>2 </a:t>
            </a:r>
            <a:r>
              <a:rPr lang="en-US" sz="750" dirty="0">
                <a:latin typeface="Arial"/>
                <a:ea typeface="Arial"/>
                <a:cs typeface="Arial"/>
                <a:sym typeface="Arial"/>
              </a:rPr>
              <a:t>“ 18 in Bernadette’s tutorials. The research question I’m interested in is whether Anastasia or Bernadette is a better tutor, or if it doesn’t makes much of a difference.</a:t>
            </a:r>
            <a:endParaRPr sz="750" dirty="0">
              <a:latin typeface="Arial"/>
              <a:ea typeface="Arial"/>
              <a:cs typeface="Arial"/>
              <a:sym typeface="Arial"/>
            </a:endParaRPr>
          </a:p>
          <a:p>
            <a:pPr marL="0" lvl="0" indent="0" algn="l" rtl="0">
              <a:lnSpc>
                <a:spcPct val="100000"/>
              </a:lnSpc>
              <a:spcBef>
                <a:spcPts val="0"/>
              </a:spcBef>
              <a:spcAft>
                <a:spcPts val="0"/>
              </a:spcAft>
              <a:buSzPts val="1400"/>
              <a:buNone/>
            </a:pPr>
            <a:endParaRPr lang="en-US" dirty="0"/>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chemeClr val="dk1"/>
                </a:solidFill>
                <a:latin typeface="Arial"/>
                <a:ea typeface="Arial"/>
                <a:cs typeface="Arial"/>
                <a:sym typeface="Arial"/>
              </a:rPr>
              <a:t>Single data frame with two variables, </a:t>
            </a:r>
            <a:r>
              <a:rPr lang="en-US" sz="1200" b="0" i="0" u="none" strike="noStrike" cap="none" dirty="0">
                <a:solidFill>
                  <a:srgbClr val="011993"/>
                </a:solidFill>
                <a:latin typeface="Arial"/>
                <a:ea typeface="Arial"/>
                <a:cs typeface="Arial"/>
                <a:sym typeface="Arial"/>
              </a:rPr>
              <a:t>grade </a:t>
            </a:r>
            <a:r>
              <a:rPr lang="en-US" sz="1200" b="0" i="0" u="none" strike="noStrike" cap="none" dirty="0">
                <a:solidFill>
                  <a:schemeClr val="dk1"/>
                </a:solidFill>
                <a:latin typeface="Arial"/>
                <a:ea typeface="Arial"/>
                <a:cs typeface="Arial"/>
                <a:sym typeface="Arial"/>
              </a:rPr>
              <a:t>and </a:t>
            </a:r>
            <a:r>
              <a:rPr lang="en-US" sz="1200" b="0" i="0" u="none" strike="noStrike" cap="none" dirty="0">
                <a:solidFill>
                  <a:srgbClr val="011993"/>
                </a:solidFill>
                <a:latin typeface="Arial"/>
                <a:ea typeface="Arial"/>
                <a:cs typeface="Arial"/>
                <a:sym typeface="Arial"/>
              </a:rPr>
              <a:t>tutor</a:t>
            </a:r>
            <a:r>
              <a:rPr lang="en-US" sz="1200" b="0" i="0" u="none" strike="noStrike" cap="none" dirty="0">
                <a:solidFill>
                  <a:schemeClr val="dk1"/>
                </a:solidFill>
                <a:latin typeface="Arial"/>
                <a:ea typeface="Arial"/>
                <a:cs typeface="Arial"/>
                <a:sym typeface="Arial"/>
              </a:rPr>
              <a:t>. </a:t>
            </a:r>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rgbClr val="011993"/>
                </a:solidFill>
                <a:latin typeface="Arial"/>
                <a:ea typeface="Arial"/>
                <a:cs typeface="Arial"/>
                <a:sym typeface="Arial"/>
              </a:rPr>
              <a:t>grade: </a:t>
            </a:r>
            <a:r>
              <a:rPr lang="en-US" sz="1200" b="0" i="0" u="none" strike="noStrike" cap="none" dirty="0">
                <a:solidFill>
                  <a:schemeClr val="dk1"/>
                </a:solidFill>
                <a:latin typeface="Arial"/>
                <a:ea typeface="Arial"/>
                <a:cs typeface="Arial"/>
                <a:sym typeface="Arial"/>
              </a:rPr>
              <a:t>numeric vector, containing the grades for all N=33 students taking Dr Harpo’s class</a:t>
            </a:r>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rgbClr val="011993"/>
                </a:solidFill>
                <a:latin typeface="Arial"/>
                <a:ea typeface="Arial"/>
                <a:cs typeface="Arial"/>
                <a:sym typeface="Arial"/>
              </a:rPr>
              <a:t>tutor:</a:t>
            </a:r>
            <a:r>
              <a:rPr lang="en-US" sz="1200" b="0" i="0" u="none" strike="noStrike" cap="none" dirty="0">
                <a:solidFill>
                  <a:schemeClr val="dk1"/>
                </a:solidFill>
                <a:latin typeface="Arial"/>
                <a:ea typeface="Arial"/>
                <a:cs typeface="Arial"/>
                <a:sym typeface="Arial"/>
              </a:rPr>
              <a:t> a factor that indicates who each student’s tutor was.</a:t>
            </a:r>
            <a:endParaRPr lang="en-US" sz="105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31" name="Google Shape;13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7ecdceab_0_3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17ecdceab_0_3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Consider reducing text</a:t>
            </a:r>
            <a:endParaRPr dirty="0"/>
          </a:p>
        </p:txBody>
      </p:sp>
      <p:sp>
        <p:nvSpPr>
          <p:cNvPr id="157" name="Google Shape;157;g617ecdceab_0_3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Mention that a more general </a:t>
            </a:r>
            <a:r>
              <a:rPr lang="en-US" b="1">
                <a:latin typeface="Times New Roman"/>
                <a:ea typeface="Times New Roman"/>
                <a:cs typeface="Times New Roman"/>
                <a:sym typeface="Times New Roman"/>
              </a:rPr>
              <a:t>t.test()</a:t>
            </a:r>
            <a:r>
              <a:rPr lang="en-US">
                <a:latin typeface="Times New Roman"/>
                <a:ea typeface="Times New Roman"/>
                <a:cs typeface="Times New Roman"/>
                <a:sym typeface="Times New Roman"/>
              </a:rPr>
              <a:t>function exists that you can also use; may require more arguments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p:txBody>
      </p:sp>
      <p:sp>
        <p:nvSpPr>
          <p:cNvPr id="165" name="Google Shape;165;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9" name="Google Shape;39;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3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5" name="Google Shape;45;p3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6" name="Google Shape;46;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2" name="Google Shape;52;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3" name="Google Shape;53;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4" name="Google Shape;54;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5" name="Google Shape;55;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1" name="Google Shape;61;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2" name="Google Shape;62;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4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9" name="Google Shape;69;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Discussion - </a:t>
            </a:r>
            <a:r>
              <a:rPr lang="en-US">
                <a:solidFill>
                  <a:schemeClr val="dk1"/>
                </a:solidFill>
              </a:rPr>
              <a:t>Week 6</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nSpc>
                <a:spcPct val="98181"/>
              </a:lnSpc>
              <a:spcBef>
                <a:spcPts val="1000"/>
              </a:spcBef>
              <a:buSzPts val="1100"/>
            </a:pPr>
            <a:r>
              <a:rPr lang="en-US" sz="2400" dirty="0"/>
              <a:t>Ali: Tue, 4-5.30pm</a:t>
            </a:r>
          </a:p>
          <a:p>
            <a:pPr marL="0" lvl="0" indent="0">
              <a:lnSpc>
                <a:spcPct val="98181"/>
              </a:lnSpc>
              <a:spcBef>
                <a:spcPts val="1000"/>
              </a:spcBef>
              <a:buSzPts val="1100"/>
            </a:pPr>
            <a:r>
              <a:rPr lang="en-US" sz="2400" dirty="0"/>
              <a:t>Darío, Thu, 12.30-1.50pm</a:t>
            </a:r>
          </a:p>
          <a:p>
            <a:pPr marL="0" lvl="0" indent="0" algn="ctr" rtl="0">
              <a:lnSpc>
                <a:spcPct val="100000"/>
              </a:lnSpc>
              <a:spcBef>
                <a:spcPts val="640"/>
              </a:spcBef>
              <a:spcAft>
                <a:spcPts val="0"/>
              </a:spcAft>
              <a:buSzPts val="3200"/>
              <a:buNone/>
            </a:pPr>
            <a:endParaRPr dirty="0"/>
          </a:p>
          <a:p>
            <a:pPr marL="0" lvl="0" indent="0" algn="ctr" rtl="0">
              <a:lnSpc>
                <a:spcPct val="100000"/>
              </a:lnSpc>
              <a:spcBef>
                <a:spcPts val="640"/>
              </a:spcBef>
              <a:spcAft>
                <a:spcPts val="0"/>
              </a:spcAft>
              <a:buSzPts val="3200"/>
              <a:buNone/>
            </a:pPr>
            <a:endParaRPr dirty="0"/>
          </a:p>
        </p:txBody>
      </p:sp>
      <p:sp>
        <p:nvSpPr>
          <p:cNvPr id="91" name="Google Shape;91;p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dirty="0"/>
              <a:t>Guided Tour : </a:t>
            </a:r>
            <a:r>
              <a:rPr lang="en-US" sz="3200" dirty="0" err="1"/>
              <a:t>independentSamplesTTest</a:t>
            </a:r>
            <a:r>
              <a:rPr lang="en-US" sz="3200" dirty="0"/>
              <a:t>()</a:t>
            </a:r>
            <a:br>
              <a:rPr lang="en-US" sz="3200" dirty="0"/>
            </a:br>
            <a:r>
              <a:rPr lang="en-US" sz="3200" dirty="0"/>
              <a:t>-Conclusion-</a:t>
            </a:r>
            <a:endParaRPr dirty="0"/>
          </a:p>
        </p:txBody>
      </p:sp>
      <p:sp>
        <p:nvSpPr>
          <p:cNvPr id="180" name="Google Shape;180;p45"/>
          <p:cNvSpPr txBox="1">
            <a:spLocks noGrp="1"/>
          </p:cNvSpPr>
          <p:nvPr>
            <p:ph type="body" idx="1"/>
          </p:nvPr>
        </p:nvSpPr>
        <p:spPr>
          <a:xfrm>
            <a:off x="246425" y="1568450"/>
            <a:ext cx="8229600" cy="4526100"/>
          </a:xfrm>
          <a:prstGeom prst="rect">
            <a:avLst/>
          </a:prstGeom>
          <a:blipFill rotWithShape="1">
            <a:blip r:embed="rId3">
              <a:alphaModFix/>
            </a:blip>
            <a:stretch>
              <a:fillRect r="-1695"/>
            </a:stretch>
          </a:blip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Clr>
                <a:schemeClr val="dk1"/>
              </a:buClr>
              <a:buSzPts val="1800"/>
              <a:buNone/>
            </a:pPr>
            <a:r>
              <a:rPr lang="en-US" dirty="0"/>
              <a:t> </a:t>
            </a:r>
            <a:endParaRPr dirty="0"/>
          </a:p>
        </p:txBody>
      </p:sp>
      <p:sp>
        <p:nvSpPr>
          <p:cNvPr id="181" name="Google Shape;181;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617ecdceab_0_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Sign of the t-statistic</a:t>
            </a:r>
            <a:endParaRPr sz="3200"/>
          </a:p>
        </p:txBody>
      </p:sp>
      <p:sp>
        <p:nvSpPr>
          <p:cNvPr id="188" name="Google Shape;188;g617ecdceab_0_47"/>
          <p:cNvSpPr txBox="1">
            <a:spLocks noGrp="1"/>
          </p:cNvSpPr>
          <p:nvPr>
            <p:ph type="body" idx="1"/>
          </p:nvPr>
        </p:nvSpPr>
        <p:spPr>
          <a:xfrm>
            <a:off x="457200" y="1600200"/>
            <a:ext cx="8229600" cy="6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Negative values for the t-statistic → very common</a:t>
            </a:r>
            <a:endParaRPr sz="1800"/>
          </a:p>
          <a:p>
            <a:pPr marL="0" lvl="0" indent="0" algn="l" rtl="0">
              <a:lnSpc>
                <a:spcPct val="115000"/>
              </a:lnSpc>
              <a:spcBef>
                <a:spcPts val="0"/>
              </a:spcBef>
              <a:spcAft>
                <a:spcPts val="0"/>
              </a:spcAft>
              <a:buSzPts val="1800"/>
              <a:buNone/>
            </a:pP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00000"/>
              </a:lnSpc>
              <a:spcBef>
                <a:spcPts val="360"/>
              </a:spcBef>
              <a:spcAft>
                <a:spcPts val="0"/>
              </a:spcAft>
              <a:buSzPts val="1800"/>
              <a:buNone/>
            </a:pPr>
            <a:endParaRPr sz="1800"/>
          </a:p>
        </p:txBody>
      </p:sp>
      <p:sp>
        <p:nvSpPr>
          <p:cNvPr id="189" name="Google Shape;189;g617ecdceab_0_4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pic>
        <p:nvPicPr>
          <p:cNvPr id="190" name="Google Shape;190;g617ecdceab_0_47"/>
          <p:cNvPicPr preferRelativeResize="0"/>
          <p:nvPr/>
        </p:nvPicPr>
        <p:blipFill rotWithShape="1">
          <a:blip r:embed="rId3">
            <a:alphaModFix/>
          </a:blip>
          <a:srcRect/>
          <a:stretch/>
        </p:blipFill>
        <p:spPr>
          <a:xfrm>
            <a:off x="2240600" y="2340475"/>
            <a:ext cx="3625289" cy="1100088"/>
          </a:xfrm>
          <a:prstGeom prst="rect">
            <a:avLst/>
          </a:prstGeom>
          <a:noFill/>
          <a:ln>
            <a:noFill/>
          </a:ln>
        </p:spPr>
      </p:pic>
      <p:sp>
        <p:nvSpPr>
          <p:cNvPr id="191" name="Google Shape;191;g617ecdceab_0_47"/>
          <p:cNvSpPr txBox="1"/>
          <p:nvPr/>
        </p:nvSpPr>
        <p:spPr>
          <a:xfrm>
            <a:off x="275625" y="3576050"/>
            <a:ext cx="7214700" cy="2367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If “mean 1” is larger than “mean 2” → t statistic will be positive, </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If “mean 2” is larger → t statistic will be negative</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Look at the actual group means!</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Char char="●"/>
            </a:pPr>
            <a:r>
              <a:rPr lang="en-US" sz="1800" dirty="0">
                <a:solidFill>
                  <a:schemeClr val="dk1"/>
                </a:solidFill>
              </a:rPr>
              <a:t>The sign does not matter for the two-tailed version of the t Test!</a:t>
            </a:r>
            <a:endParaRPr sz="18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6"/>
          <p:cNvSpPr txBox="1">
            <a:spLocks noGrp="1"/>
          </p:cNvSpPr>
          <p:nvPr>
            <p:ph type="title"/>
          </p:nvPr>
        </p:nvSpPr>
        <p:spPr>
          <a:xfrm>
            <a:off x="165375" y="290850"/>
            <a:ext cx="8978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t>In-class exercise : Female height vs. Male height (1/2)</a:t>
            </a:r>
            <a:endParaRPr dirty="0"/>
          </a:p>
        </p:txBody>
      </p:sp>
      <p:sp>
        <p:nvSpPr>
          <p:cNvPr id="199" name="Google Shape;199;p46"/>
          <p:cNvSpPr txBox="1">
            <a:spLocks noGrp="1"/>
          </p:cNvSpPr>
          <p:nvPr>
            <p:ph type="body" idx="1"/>
          </p:nvPr>
        </p:nvSpPr>
        <p:spPr>
          <a:xfrm>
            <a:off x="457200" y="13208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200" dirty="0"/>
              <a:t>Alldata_2020.csv</a:t>
            </a:r>
            <a:endParaRPr dirty="0"/>
          </a:p>
          <a:p>
            <a:pPr marL="457200" lvl="0" indent="-342900" algn="l" rtl="0">
              <a:lnSpc>
                <a:spcPct val="100000"/>
              </a:lnSpc>
              <a:spcBef>
                <a:spcPts val="360"/>
              </a:spcBef>
              <a:spcAft>
                <a:spcPts val="0"/>
              </a:spcAft>
              <a:buClr>
                <a:schemeClr val="dk1"/>
              </a:buClr>
              <a:buSzPts val="1800"/>
              <a:buChar char="•"/>
            </a:pPr>
            <a:r>
              <a:rPr lang="en-US" sz="2200" dirty="0"/>
              <a:t>Assume Normality</a:t>
            </a:r>
            <a:endParaRPr dirty="0"/>
          </a:p>
          <a:p>
            <a:pPr marL="457200" lvl="0" indent="-342900" algn="l" rtl="0">
              <a:lnSpc>
                <a:spcPct val="100000"/>
              </a:lnSpc>
              <a:spcBef>
                <a:spcPts val="360"/>
              </a:spcBef>
              <a:spcAft>
                <a:spcPts val="0"/>
              </a:spcAft>
              <a:buClr>
                <a:schemeClr val="dk1"/>
              </a:buClr>
              <a:buSzPts val="1800"/>
              <a:buChar char="•"/>
            </a:pPr>
            <a:r>
              <a:rPr lang="en-US" sz="2200" dirty="0"/>
              <a:t>Test the difference in the mean heights for females and males.</a:t>
            </a:r>
            <a:endParaRPr dirty="0"/>
          </a:p>
        </p:txBody>
      </p:sp>
      <p:sp>
        <p:nvSpPr>
          <p:cNvPr id="200" name="Google Shape;200;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201" name="Google Shape;201;p46"/>
          <p:cNvSpPr txBox="1"/>
          <p:nvPr/>
        </p:nvSpPr>
        <p:spPr>
          <a:xfrm>
            <a:off x="1371600" y="2970670"/>
            <a:ext cx="70993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t>
            </a:r>
            <a:r>
              <a:rPr lang="en-US" sz="2400" b="0" i="0" u="sng" strike="noStrike" cap="none">
                <a:solidFill>
                  <a:schemeClr val="dk1"/>
                </a:solidFill>
                <a:latin typeface="Times New Roman"/>
                <a:ea typeface="Times New Roman"/>
                <a:cs typeface="Times New Roman"/>
                <a:sym typeface="Times New Roman"/>
              </a:rPr>
              <a:t>Assumptions of </a:t>
            </a:r>
            <a:r>
              <a:rPr lang="en-US" sz="2400" b="0" i="1" u="sng" strike="noStrike" cap="none">
                <a:solidFill>
                  <a:schemeClr val="dk1"/>
                </a:solidFill>
                <a:latin typeface="Times New Roman"/>
                <a:ea typeface="Times New Roman"/>
                <a:cs typeface="Times New Roman"/>
                <a:sym typeface="Times New Roman"/>
              </a:rPr>
              <a:t>t</a:t>
            </a:r>
            <a:r>
              <a:rPr lang="en-US" sz="2400" b="0" i="0" u="sng" strike="noStrike" cap="none">
                <a:solidFill>
                  <a:schemeClr val="dk1"/>
                </a:solidFill>
                <a:latin typeface="Times New Roman"/>
                <a:ea typeface="Times New Roman"/>
                <a:cs typeface="Times New Roman"/>
                <a:sym typeface="Times New Roman"/>
              </a:rPr>
              <a:t> Test</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Noto Sans Symbols"/>
              <a:buNone/>
            </a:pPr>
            <a:endParaRPr sz="2400" b="0" i="0" u="sng"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Data are interval data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independent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randomly selected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Populations must be Normally distributed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t>In-class exercise : Compare height of female and male students (2/2)</a:t>
            </a:r>
            <a:endParaRPr dirty="0"/>
          </a:p>
        </p:txBody>
      </p:sp>
      <p:sp>
        <p:nvSpPr>
          <p:cNvPr id="228" name="Google Shape;228;p47"/>
          <p:cNvSpPr txBox="1">
            <a:spLocks noGrp="1"/>
          </p:cNvSpPr>
          <p:nvPr>
            <p:ph type="body" idx="1"/>
          </p:nvPr>
        </p:nvSpPr>
        <p:spPr>
          <a:xfrm>
            <a:off x="457200" y="1600200"/>
            <a:ext cx="8229600" cy="4525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 </a:t>
            </a:r>
            <a:endParaRPr/>
          </a:p>
        </p:txBody>
      </p:sp>
      <p:sp>
        <p:nvSpPr>
          <p:cNvPr id="229" name="Google Shape;229;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617ecdceab_0_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t>One-sample t Test</a:t>
            </a:r>
            <a:endParaRPr sz="3200" dirty="0"/>
          </a:p>
        </p:txBody>
      </p:sp>
      <p:sp>
        <p:nvSpPr>
          <p:cNvPr id="236" name="Google Shape;236;g617ecdceab_0_6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pic>
        <p:nvPicPr>
          <p:cNvPr id="237" name="Google Shape;237;g617ecdceab_0_67"/>
          <p:cNvPicPr preferRelativeResize="0"/>
          <p:nvPr/>
        </p:nvPicPr>
        <p:blipFill rotWithShape="1">
          <a:blip r:embed="rId3">
            <a:alphaModFix/>
          </a:blip>
          <a:srcRect/>
          <a:stretch/>
        </p:blipFill>
        <p:spPr>
          <a:xfrm>
            <a:off x="152400" y="1570038"/>
            <a:ext cx="8839198" cy="40739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17ecdceab_0_1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Recap (lecture) : One-sample t Test</a:t>
            </a:r>
            <a:endParaRPr sz="3200" dirty="0"/>
          </a:p>
        </p:txBody>
      </p:sp>
      <p:sp>
        <p:nvSpPr>
          <p:cNvPr id="244" name="Google Shape;244;g617ecdceab_0_18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pic>
        <p:nvPicPr>
          <p:cNvPr id="245" name="Google Shape;245;g617ecdceab_0_189"/>
          <p:cNvPicPr preferRelativeResize="0"/>
          <p:nvPr/>
        </p:nvPicPr>
        <p:blipFill rotWithShape="1">
          <a:blip r:embed="rId3">
            <a:alphaModFix/>
          </a:blip>
          <a:srcRect t="37114"/>
          <a:stretch/>
        </p:blipFill>
        <p:spPr>
          <a:xfrm>
            <a:off x="457200" y="1758100"/>
            <a:ext cx="7154526" cy="372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617ecdceab_0_1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Recap (lecture) : One-sample t Test</a:t>
            </a:r>
            <a:endParaRPr dirty="0"/>
          </a:p>
        </p:txBody>
      </p:sp>
      <p:sp>
        <p:nvSpPr>
          <p:cNvPr id="252" name="Google Shape;252;g617ecdceab_0_19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pic>
        <p:nvPicPr>
          <p:cNvPr id="253" name="Google Shape;253;g617ecdceab_0_196"/>
          <p:cNvPicPr preferRelativeResize="0"/>
          <p:nvPr/>
        </p:nvPicPr>
        <p:blipFill rotWithShape="1">
          <a:blip r:embed="rId3">
            <a:alphaModFix/>
          </a:blip>
          <a:srcRect/>
          <a:stretch/>
        </p:blipFill>
        <p:spPr>
          <a:xfrm>
            <a:off x="457202" y="1248400"/>
            <a:ext cx="6607526" cy="5398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617ecdceab_0_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OneSampleTTest()</a:t>
            </a:r>
            <a:endParaRPr/>
          </a:p>
        </p:txBody>
      </p:sp>
      <p:sp>
        <p:nvSpPr>
          <p:cNvPr id="260" name="Google Shape;260;g617ecdceab_0_74"/>
          <p:cNvSpPr txBox="1">
            <a:spLocks noGrp="1"/>
          </p:cNvSpPr>
          <p:nvPr>
            <p:ph type="body" idx="1"/>
          </p:nvPr>
        </p:nvSpPr>
        <p:spPr>
          <a:xfrm>
            <a:off x="230225" y="1477875"/>
            <a:ext cx="8913900" cy="21051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dirty="0" err="1">
                <a:solidFill>
                  <a:srgbClr val="011993"/>
                </a:solidFill>
              </a:rPr>
              <a:t>oneSampleTTest</a:t>
            </a:r>
            <a:r>
              <a:rPr lang="en-US" sz="1800" dirty="0">
                <a:solidFill>
                  <a:srgbClr val="011993"/>
                </a:solidFill>
              </a:rPr>
              <a:t>() </a:t>
            </a:r>
          </a:p>
          <a:p>
            <a:pPr marL="457200" lvl="0" indent="-342900" algn="l" rtl="0">
              <a:lnSpc>
                <a:spcPct val="115000"/>
              </a:lnSpc>
              <a:spcBef>
                <a:spcPts val="0"/>
              </a:spcBef>
              <a:spcAft>
                <a:spcPts val="0"/>
              </a:spcAft>
              <a:buSzPts val="1800"/>
              <a:buChar char="•"/>
            </a:pPr>
            <a:endParaRPr lang="en-US" sz="1800" dirty="0">
              <a:solidFill>
                <a:srgbClr val="011993"/>
              </a:solidFill>
            </a:endParaRPr>
          </a:p>
          <a:p>
            <a:pPr lvl="1">
              <a:lnSpc>
                <a:spcPct val="115000"/>
              </a:lnSpc>
              <a:spcBef>
                <a:spcPts val="0"/>
              </a:spcBef>
              <a:buChar char="•"/>
            </a:pPr>
            <a:r>
              <a:rPr lang="en-US" sz="1800" dirty="0">
                <a:solidFill>
                  <a:srgbClr val="011993"/>
                </a:solidFill>
              </a:rPr>
              <a:t>x: </a:t>
            </a:r>
            <a:r>
              <a:rPr lang="en-US" sz="1800" dirty="0"/>
              <a:t>the variable containing the data </a:t>
            </a:r>
            <a:endParaRPr sz="1800" dirty="0"/>
          </a:p>
          <a:p>
            <a:pPr marL="914400" lvl="0" indent="-342900" algn="l" rtl="0">
              <a:lnSpc>
                <a:spcPct val="115000"/>
              </a:lnSpc>
              <a:spcBef>
                <a:spcPts val="0"/>
              </a:spcBef>
              <a:spcAft>
                <a:spcPts val="0"/>
              </a:spcAft>
              <a:buSzPts val="1800"/>
              <a:buChar char="•"/>
            </a:pPr>
            <a:r>
              <a:rPr lang="en-US" sz="1800" dirty="0">
                <a:solidFill>
                  <a:srgbClr val="011993"/>
                </a:solidFill>
              </a:rPr>
              <a:t>mu</a:t>
            </a:r>
            <a:r>
              <a:rPr lang="en-US" sz="1800" dirty="0"/>
              <a:t>: the true population mean according to the null hypothesis (i.e., the reference value you are comparing your sample against). </a:t>
            </a:r>
            <a:endParaRPr sz="1800" dirty="0"/>
          </a:p>
          <a:p>
            <a:pPr marL="457200" lvl="0" indent="0" algn="l" rtl="0">
              <a:lnSpc>
                <a:spcPct val="115000"/>
              </a:lnSpc>
              <a:spcBef>
                <a:spcPts val="0"/>
              </a:spcBef>
              <a:spcAft>
                <a:spcPts val="0"/>
              </a:spcAft>
              <a:buSzPts val="1800"/>
              <a:buNone/>
            </a:pPr>
            <a:endParaRPr sz="1800" dirty="0">
              <a:solidFill>
                <a:srgbClr val="797A92"/>
              </a:solidFill>
            </a:endParaRPr>
          </a:p>
          <a:p>
            <a:pPr marL="457200" lvl="0" indent="-342900" algn="l" rtl="0">
              <a:lnSpc>
                <a:spcPct val="115000"/>
              </a:lnSpc>
              <a:spcBef>
                <a:spcPts val="0"/>
              </a:spcBef>
              <a:spcAft>
                <a:spcPts val="0"/>
              </a:spcAft>
              <a:buSzPts val="1800"/>
              <a:buChar char="•"/>
            </a:pPr>
            <a:r>
              <a:rPr lang="en-US" sz="1800" dirty="0"/>
              <a:t>Let’s set the null hypothesis as: the mean of the grades for all students is 70</a:t>
            </a:r>
            <a:endParaRPr sz="1800" dirty="0">
              <a:solidFill>
                <a:srgbClr val="797A92"/>
              </a:solidFill>
            </a:endParaRPr>
          </a:p>
          <a:p>
            <a:pPr marL="457200" lvl="0" indent="-342900" algn="l" rtl="0">
              <a:lnSpc>
                <a:spcPct val="115000"/>
              </a:lnSpc>
              <a:spcBef>
                <a:spcPts val="0"/>
              </a:spcBef>
              <a:spcAft>
                <a:spcPts val="0"/>
              </a:spcAft>
              <a:buClr>
                <a:srgbClr val="011993"/>
              </a:buClr>
              <a:buSzPts val="1800"/>
              <a:buChar char="•"/>
            </a:pPr>
            <a:r>
              <a:rPr lang="en-US" sz="1800" dirty="0" err="1">
                <a:solidFill>
                  <a:srgbClr val="011993"/>
                </a:solidFill>
              </a:rPr>
              <a:t>oneSampleTTest</a:t>
            </a:r>
            <a:r>
              <a:rPr lang="en-US" sz="1800" dirty="0">
                <a:solidFill>
                  <a:srgbClr val="011993"/>
                </a:solidFill>
              </a:rPr>
              <a:t>( x=variable being examined, mu=70 )</a:t>
            </a:r>
            <a:endParaRPr sz="1800" dirty="0">
              <a:solidFill>
                <a:srgbClr val="011993"/>
              </a:solidFill>
            </a:endParaRPr>
          </a:p>
          <a:p>
            <a:pPr marL="0" lvl="0" indent="0" algn="l" rtl="0">
              <a:lnSpc>
                <a:spcPct val="100000"/>
              </a:lnSpc>
              <a:spcBef>
                <a:spcPts val="360"/>
              </a:spcBef>
              <a:spcAft>
                <a:spcPts val="0"/>
              </a:spcAft>
              <a:buSzPts val="1800"/>
              <a:buNone/>
            </a:pPr>
            <a:endParaRPr sz="1800" dirty="0"/>
          </a:p>
        </p:txBody>
      </p:sp>
      <p:sp>
        <p:nvSpPr>
          <p:cNvPr id="261" name="Google Shape;261;g617ecdceab_0_7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pic>
        <p:nvPicPr>
          <p:cNvPr id="2" name="Picture 1">
            <a:extLst>
              <a:ext uri="{FF2B5EF4-FFF2-40B4-BE49-F238E27FC236}">
                <a16:creationId xmlns:a16="http://schemas.microsoft.com/office/drawing/2014/main" id="{50E6AD4C-1E1F-4E91-BAA7-0EABAF52D85A}"/>
              </a:ext>
            </a:extLst>
          </p:cNvPr>
          <p:cNvPicPr>
            <a:picLocks noChangeAspect="1"/>
          </p:cNvPicPr>
          <p:nvPr/>
        </p:nvPicPr>
        <p:blipFill>
          <a:blip r:embed="rId3"/>
          <a:stretch>
            <a:fillRect/>
          </a:stretch>
        </p:blipFill>
        <p:spPr>
          <a:xfrm>
            <a:off x="320407" y="4333070"/>
            <a:ext cx="8503161" cy="5724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617ecdceab_0_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dk1"/>
                </a:solidFill>
              </a:rPr>
              <a:t>OneSampleTTest()</a:t>
            </a:r>
            <a:endParaRPr/>
          </a:p>
        </p:txBody>
      </p:sp>
      <p:sp>
        <p:nvSpPr>
          <p:cNvPr id="269" name="Google Shape;269;g617ecdceab_0_8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pic>
        <p:nvPicPr>
          <p:cNvPr id="270" name="Google Shape;270;g617ecdceab_0_88"/>
          <p:cNvPicPr preferRelativeResize="0"/>
          <p:nvPr/>
        </p:nvPicPr>
        <p:blipFill rotWithShape="1">
          <a:blip r:embed="rId3">
            <a:alphaModFix/>
          </a:blip>
          <a:srcRect/>
          <a:stretch/>
        </p:blipFill>
        <p:spPr>
          <a:xfrm>
            <a:off x="457200" y="1417650"/>
            <a:ext cx="6496050" cy="537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617ecdceab_0_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In-class exercise : Check if the mean height of female students is different from 64</a:t>
            </a:r>
            <a:endParaRPr dirty="0"/>
          </a:p>
        </p:txBody>
      </p:sp>
      <p:sp>
        <p:nvSpPr>
          <p:cNvPr id="277" name="Google Shape;277;g617ecdceab_0_8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2401502" y="138816"/>
            <a:ext cx="5491213" cy="6160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1" i="0" u="sng" strike="noStrike" cap="none">
              <a:solidFill>
                <a:schemeClr val="dk1"/>
              </a:solidFill>
              <a:latin typeface="Arial"/>
              <a:ea typeface="Arial"/>
              <a:cs typeface="Arial"/>
              <a:sym typeface="Arial"/>
            </a:endParaRPr>
          </a:p>
        </p:txBody>
      </p:sp>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u="sng">
                <a:solidFill>
                  <a:schemeClr val="dk1"/>
                </a:solidFill>
                <a:latin typeface="Arial"/>
                <a:ea typeface="Arial"/>
                <a:cs typeface="Arial"/>
                <a:sym typeface="Arial"/>
              </a:rPr>
              <a:t>BME 423 Discussion  -  Week 6</a:t>
            </a:r>
            <a:br>
              <a:rPr lang="en-US" b="1" u="sng">
                <a:solidFill>
                  <a:schemeClr val="dk1"/>
                </a:solidFill>
                <a:latin typeface="Arial"/>
                <a:ea typeface="Arial"/>
                <a:cs typeface="Arial"/>
                <a:sym typeface="Arial"/>
              </a:rPr>
            </a:br>
            <a:endParaRPr/>
          </a:p>
        </p:txBody>
      </p:sp>
      <p:sp>
        <p:nvSpPr>
          <p:cNvPr id="99" name="Google Shape;9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Clr>
                <a:srgbClr val="000000"/>
              </a:buClr>
              <a:buSzPts val="2400"/>
              <a:buNone/>
            </a:pPr>
            <a:r>
              <a:rPr lang="en-US" sz="3200" u="sng" dirty="0"/>
              <a:t>Outline</a:t>
            </a:r>
            <a:endParaRPr dirty="0"/>
          </a:p>
          <a:p>
            <a:pPr marL="0" lvl="1" indent="0" algn="l" rtl="0">
              <a:lnSpc>
                <a:spcPct val="100000"/>
              </a:lnSpc>
              <a:spcBef>
                <a:spcPts val="0"/>
              </a:spcBef>
              <a:spcAft>
                <a:spcPts val="0"/>
              </a:spcAft>
              <a:buClr>
                <a:srgbClr val="000000"/>
              </a:buClr>
              <a:buSzPts val="2400"/>
              <a:buNone/>
            </a:pPr>
            <a:endParaRPr sz="3200" dirty="0"/>
          </a:p>
          <a:p>
            <a:pPr marL="457200" lvl="0" indent="-342900" algn="l" rtl="0">
              <a:lnSpc>
                <a:spcPct val="100000"/>
              </a:lnSpc>
              <a:spcBef>
                <a:spcPts val="0"/>
              </a:spcBef>
              <a:spcAft>
                <a:spcPts val="0"/>
              </a:spcAft>
              <a:buSzPts val="1800"/>
              <a:buChar char="•"/>
            </a:pPr>
            <a:r>
              <a:rPr lang="en-US" dirty="0" err="1"/>
              <a:t>independentSamplesTTest</a:t>
            </a:r>
            <a:r>
              <a:rPr lang="en-US" dirty="0"/>
              <a:t>()</a:t>
            </a:r>
            <a:endParaRPr dirty="0">
              <a:solidFill>
                <a:srgbClr val="000000"/>
              </a:solidFill>
            </a:endParaRPr>
          </a:p>
          <a:p>
            <a:pPr marL="457200" lvl="0" indent="-342900" algn="l" rtl="0">
              <a:lnSpc>
                <a:spcPct val="100000"/>
              </a:lnSpc>
              <a:spcBef>
                <a:spcPts val="0"/>
              </a:spcBef>
              <a:spcAft>
                <a:spcPts val="0"/>
              </a:spcAft>
              <a:buClr>
                <a:srgbClr val="000000"/>
              </a:buClr>
              <a:buSzPts val="1800"/>
              <a:buChar char="•"/>
            </a:pPr>
            <a:r>
              <a:rPr lang="en-US" dirty="0" err="1">
                <a:solidFill>
                  <a:srgbClr val="000000"/>
                </a:solidFill>
              </a:rPr>
              <a:t>oneSampleTTest</a:t>
            </a:r>
            <a:r>
              <a:rPr lang="en-US" dirty="0">
                <a:solidFill>
                  <a:srgbClr val="000000"/>
                </a:solidFill>
              </a:rPr>
              <a:t>()</a:t>
            </a:r>
            <a:endParaRPr dirty="0">
              <a:solidFill>
                <a:srgbClr val="000000"/>
              </a:solidFill>
            </a:endParaRPr>
          </a:p>
          <a:p>
            <a:pPr marL="457200" lvl="0" indent="-342900" algn="l" rtl="0">
              <a:lnSpc>
                <a:spcPct val="100000"/>
              </a:lnSpc>
              <a:spcBef>
                <a:spcPts val="0"/>
              </a:spcBef>
              <a:spcAft>
                <a:spcPts val="0"/>
              </a:spcAft>
              <a:buSzPts val="1800"/>
              <a:buChar char="•"/>
            </a:pPr>
            <a:r>
              <a:rPr lang="en-US" dirty="0" err="1"/>
              <a:t>posthocPairwiseT</a:t>
            </a:r>
            <a:r>
              <a:rPr lang="en-US" dirty="0"/>
              <a:t>() </a:t>
            </a:r>
            <a:endParaRPr dirty="0"/>
          </a:p>
          <a:p>
            <a:pPr marL="914400" lvl="1" indent="-342900" algn="l" rtl="0">
              <a:lnSpc>
                <a:spcPct val="100000"/>
              </a:lnSpc>
              <a:spcBef>
                <a:spcPts val="0"/>
              </a:spcBef>
              <a:spcAft>
                <a:spcPts val="0"/>
              </a:spcAft>
              <a:buSzPts val="1800"/>
              <a:buChar char="–"/>
            </a:pPr>
            <a:r>
              <a:rPr lang="en-US" dirty="0"/>
              <a:t>Bonferroni correction</a:t>
            </a:r>
            <a:endParaRPr dirty="0"/>
          </a:p>
          <a:p>
            <a:pPr marL="914400" lvl="1" indent="-342900" algn="l" rtl="0">
              <a:lnSpc>
                <a:spcPct val="100000"/>
              </a:lnSpc>
              <a:spcBef>
                <a:spcPts val="0"/>
              </a:spcBef>
              <a:spcAft>
                <a:spcPts val="0"/>
              </a:spcAft>
              <a:buSzPts val="1800"/>
              <a:buChar char="–"/>
            </a:pPr>
            <a:r>
              <a:rPr lang="en-US" dirty="0"/>
              <a:t>Holm correction</a:t>
            </a:r>
            <a:endParaRPr dirty="0"/>
          </a:p>
          <a:p>
            <a:pPr marL="457200" lvl="0" indent="-228600" algn="l" rtl="0">
              <a:lnSpc>
                <a:spcPct val="100000"/>
              </a:lnSpc>
              <a:spcBef>
                <a:spcPts val="360"/>
              </a:spcBef>
              <a:spcAft>
                <a:spcPts val="0"/>
              </a:spcAft>
              <a:buClr>
                <a:schemeClr val="dk1"/>
              </a:buClr>
              <a:buSzPts val="1800"/>
              <a:buNone/>
            </a:pPr>
            <a:endParaRPr dirty="0"/>
          </a:p>
        </p:txBody>
      </p:sp>
      <p:sp>
        <p:nvSpPr>
          <p:cNvPr id="100" name="Google Shape;10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617ecdceab_0_213"/>
          <p:cNvSpPr txBox="1">
            <a:spLocks noGrp="1"/>
          </p:cNvSpPr>
          <p:nvPr>
            <p:ph type="body" idx="1"/>
          </p:nvPr>
        </p:nvSpPr>
        <p:spPr>
          <a:xfrm>
            <a:off x="152400" y="1243500"/>
            <a:ext cx="8910300" cy="35232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Any time you run an ANOVA with more than two groups, and you end up with a significant effect, the first thing you’ll probably want to ask is which groups are actually different from one another. </a:t>
            </a:r>
            <a:endParaRPr sz="1800"/>
          </a:p>
          <a:p>
            <a:pPr marL="457200" lvl="0" indent="-342900" algn="l" rtl="0">
              <a:lnSpc>
                <a:spcPct val="115000"/>
              </a:lnSpc>
              <a:spcBef>
                <a:spcPts val="0"/>
              </a:spcBef>
              <a:spcAft>
                <a:spcPts val="0"/>
              </a:spcAft>
              <a:buSzPts val="1800"/>
              <a:buChar char="•"/>
            </a:pPr>
            <a:r>
              <a:rPr lang="en-US" sz="1800"/>
              <a:t>In last week’s drugs example (placebo, Anxifree and Joyzepam), the null hypothesis was that all three drugs have the exact same effect on mood</a:t>
            </a:r>
            <a:endParaRPr/>
          </a:p>
          <a:p>
            <a:pPr marL="457200" lvl="0" indent="-342900" algn="l" rtl="0">
              <a:lnSpc>
                <a:spcPct val="115000"/>
              </a:lnSpc>
              <a:spcBef>
                <a:spcPts val="0"/>
              </a:spcBef>
              <a:spcAft>
                <a:spcPts val="0"/>
              </a:spcAft>
              <a:buSzPts val="1800"/>
              <a:buChar char="•"/>
            </a:pPr>
            <a:r>
              <a:rPr lang="en-US" sz="1800"/>
              <a:t>The null hypothesis is actually claiming three different things all at once:</a:t>
            </a:r>
            <a:endParaRPr/>
          </a:p>
          <a:p>
            <a:pPr marL="114300" lvl="0" indent="0" algn="l" rtl="0">
              <a:lnSpc>
                <a:spcPct val="115000"/>
              </a:lnSpc>
              <a:spcBef>
                <a:spcPts val="0"/>
              </a:spcBef>
              <a:spcAft>
                <a:spcPts val="0"/>
              </a:spcAft>
              <a:buSzPts val="1800"/>
              <a:buNone/>
            </a:pPr>
            <a:r>
              <a:rPr lang="en-US" sz="1800"/>
              <a:t>	µP = µA   ,   µP = µJ   ,   µA = µJ</a:t>
            </a:r>
            <a:endParaRPr sz="1800"/>
          </a:p>
          <a:p>
            <a:pPr marL="457200" lvl="0" indent="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If  we’ve rejected our null hypothesis → we’re thinking that at least one of those things isn’t true.</a:t>
            </a:r>
            <a:endParaRPr sz="1800"/>
          </a:p>
          <a:p>
            <a:pPr marL="457200" lvl="0" indent="0" algn="l" rtl="0">
              <a:lnSpc>
                <a:spcPct val="115000"/>
              </a:lnSpc>
              <a:spcBef>
                <a:spcPts val="0"/>
              </a:spcBef>
              <a:spcAft>
                <a:spcPts val="0"/>
              </a:spcAft>
              <a:buSzPts val="1800"/>
              <a:buNone/>
            </a:pPr>
            <a:endParaRPr sz="1800"/>
          </a:p>
        </p:txBody>
      </p:sp>
      <p:sp>
        <p:nvSpPr>
          <p:cNvPr id="293" name="Google Shape;293;g617ecdceab_0_21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pic>
        <p:nvPicPr>
          <p:cNvPr id="294" name="Google Shape;294;g617ecdceab_0_213"/>
          <p:cNvPicPr preferRelativeResize="0"/>
          <p:nvPr/>
        </p:nvPicPr>
        <p:blipFill rotWithShape="1">
          <a:blip r:embed="rId3">
            <a:alphaModFix/>
          </a:blip>
          <a:srcRect/>
          <a:stretch/>
        </p:blipFill>
        <p:spPr>
          <a:xfrm>
            <a:off x="152400" y="4610525"/>
            <a:ext cx="6141747" cy="2110800"/>
          </a:xfrm>
          <a:prstGeom prst="rect">
            <a:avLst/>
          </a:prstGeom>
          <a:noFill/>
          <a:ln>
            <a:noFill/>
          </a:ln>
        </p:spPr>
      </p:pic>
      <p:sp>
        <p:nvSpPr>
          <p:cNvPr id="295" name="Google Shape;295;g617ecdceab_0_213"/>
          <p:cNvSpPr txBox="1"/>
          <p:nvPr/>
        </p:nvSpPr>
        <p:spPr>
          <a:xfrm>
            <a:off x="5950075" y="5092475"/>
            <a:ext cx="3193800" cy="15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Which one of these 7 alternative hypotheses do we think is right? → RUN SOME TESTS</a:t>
            </a:r>
            <a:endParaRPr sz="1800" b="0" i="0" u="none" strike="noStrike" cap="none">
              <a:solidFill>
                <a:srgbClr val="000000"/>
              </a:solidFill>
              <a:latin typeface="Arial"/>
              <a:ea typeface="Arial"/>
              <a:cs typeface="Arial"/>
              <a:sym typeface="Arial"/>
            </a:endParaRPr>
          </a:p>
        </p:txBody>
      </p:sp>
      <p:sp>
        <p:nvSpPr>
          <p:cNvPr id="296" name="Google Shape;296;g617ecdceab_0_213"/>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Multiple comparisons and post hoc tests</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617ecdceab_0_41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pic>
        <p:nvPicPr>
          <p:cNvPr id="303" name="Google Shape;303;g617ecdceab_0_418"/>
          <p:cNvPicPr preferRelativeResize="0"/>
          <p:nvPr/>
        </p:nvPicPr>
        <p:blipFill rotWithShape="1">
          <a:blip r:embed="rId3">
            <a:alphaModFix/>
          </a:blip>
          <a:srcRect b="31067"/>
          <a:stretch/>
        </p:blipFill>
        <p:spPr>
          <a:xfrm>
            <a:off x="71350" y="1600199"/>
            <a:ext cx="9143999" cy="266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617ecdceab_0_220"/>
          <p:cNvSpPr txBox="1">
            <a:spLocks noGrp="1"/>
          </p:cNvSpPr>
          <p:nvPr>
            <p:ph type="title"/>
          </p:nvPr>
        </p:nvSpPr>
        <p:spPr>
          <a:xfrm>
            <a:off x="371475"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pairwise.t.test()</a:t>
            </a:r>
            <a:endParaRPr sz="3200"/>
          </a:p>
        </p:txBody>
      </p:sp>
      <p:sp>
        <p:nvSpPr>
          <p:cNvPr id="310" name="Google Shape;310;g617ecdceab_0_220"/>
          <p:cNvSpPr txBox="1">
            <a:spLocks noGrp="1"/>
          </p:cNvSpPr>
          <p:nvPr>
            <p:ph type="body" idx="1"/>
          </p:nvPr>
        </p:nvSpPr>
        <p:spPr>
          <a:xfrm>
            <a:off x="0" y="1016550"/>
            <a:ext cx="9144000" cy="14121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0"/>
              </a:spcBef>
              <a:spcAft>
                <a:spcPts val="0"/>
              </a:spcAft>
              <a:buSzPts val="1600"/>
              <a:buChar char="•"/>
            </a:pPr>
            <a:r>
              <a:rPr lang="en-US" sz="1600" dirty="0"/>
              <a:t>How might we go about solving our problem? </a:t>
            </a:r>
            <a:endParaRPr sz="1600" dirty="0"/>
          </a:p>
          <a:p>
            <a:pPr marL="457200" lvl="0" indent="-330200" algn="l" rtl="0">
              <a:lnSpc>
                <a:spcPct val="115000"/>
              </a:lnSpc>
              <a:spcBef>
                <a:spcPts val="0"/>
              </a:spcBef>
              <a:spcAft>
                <a:spcPts val="0"/>
              </a:spcAft>
              <a:buSzPts val="1600"/>
              <a:buChar char="•"/>
            </a:pPr>
            <a:r>
              <a:rPr lang="en-US" sz="1600" dirty="0"/>
              <a:t>We’ve got three separate pairs of means to compare → run three separate t Tests and see what happens.</a:t>
            </a:r>
            <a:endParaRPr sz="1600" dirty="0"/>
          </a:p>
          <a:p>
            <a:pPr marL="457200" lvl="0" indent="-330200" algn="l" rtl="0">
              <a:lnSpc>
                <a:spcPct val="115000"/>
              </a:lnSpc>
              <a:spcBef>
                <a:spcPts val="0"/>
              </a:spcBef>
              <a:spcAft>
                <a:spcPts val="0"/>
              </a:spcAft>
              <a:buSzPts val="1600"/>
              <a:buChar char="•"/>
            </a:pPr>
            <a:r>
              <a:rPr lang="en-US" sz="1600" dirty="0"/>
              <a:t>One method would be to construct new variables corresponding to the groups you want to compare and then run a t Test on these new variables:</a:t>
            </a:r>
            <a:endParaRPr sz="1600" dirty="0"/>
          </a:p>
        </p:txBody>
      </p:sp>
      <p:sp>
        <p:nvSpPr>
          <p:cNvPr id="311" name="Google Shape;311;g617ecdceab_0_22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pic>
        <p:nvPicPr>
          <p:cNvPr id="312" name="Google Shape;312;g617ecdceab_0_220"/>
          <p:cNvPicPr preferRelativeResize="0"/>
          <p:nvPr/>
        </p:nvPicPr>
        <p:blipFill rotWithShape="1">
          <a:blip r:embed="rId3">
            <a:alphaModFix/>
          </a:blip>
          <a:srcRect/>
          <a:stretch/>
        </p:blipFill>
        <p:spPr>
          <a:xfrm>
            <a:off x="0" y="2428650"/>
            <a:ext cx="8972550" cy="457200"/>
          </a:xfrm>
          <a:prstGeom prst="rect">
            <a:avLst/>
          </a:prstGeom>
          <a:noFill/>
          <a:ln>
            <a:noFill/>
          </a:ln>
        </p:spPr>
      </p:pic>
      <p:sp>
        <p:nvSpPr>
          <p:cNvPr id="313" name="Google Shape;313;g617ecdceab_0_220"/>
          <p:cNvSpPr txBox="1"/>
          <p:nvPr/>
        </p:nvSpPr>
        <p:spPr>
          <a:xfrm>
            <a:off x="0" y="2885850"/>
            <a:ext cx="9144000" cy="1799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This “lots of t Tests idea” isn’t a bad strategy, but there are some problems with it.</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Instead, R provides a function called </a:t>
            </a:r>
            <a:r>
              <a:rPr lang="en-US" sz="1600" b="0" i="0" u="none" strike="noStrike" cap="none" dirty="0" err="1">
                <a:solidFill>
                  <a:srgbClr val="011993"/>
                </a:solidFill>
                <a:latin typeface="Arial"/>
                <a:ea typeface="Arial"/>
                <a:cs typeface="Arial"/>
                <a:sym typeface="Arial"/>
              </a:rPr>
              <a:t>pairwise.t.test</a:t>
            </a:r>
            <a:r>
              <a:rPr lang="en-US" sz="1600" b="0" i="0" u="none" strike="noStrike" cap="none" dirty="0">
                <a:solidFill>
                  <a:srgbClr val="011993"/>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that runs all of the t Tests for you. </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There are three arguments that you need to specify, </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11993"/>
                </a:solidFill>
                <a:latin typeface="Arial"/>
                <a:ea typeface="Arial"/>
                <a:cs typeface="Arial"/>
                <a:sym typeface="Arial"/>
              </a:rPr>
              <a:t>x</a:t>
            </a:r>
            <a:r>
              <a:rPr lang="en-US" sz="1600" b="0" i="0" u="none" strike="noStrike" cap="none" dirty="0">
                <a:solidFill>
                  <a:schemeClr val="dk1"/>
                </a:solidFill>
                <a:latin typeface="Arial"/>
                <a:ea typeface="Arial"/>
                <a:cs typeface="Arial"/>
                <a:sym typeface="Arial"/>
              </a:rPr>
              <a:t>: the outcome variable </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11993"/>
                </a:solidFill>
                <a:latin typeface="Arial"/>
                <a:ea typeface="Arial"/>
                <a:cs typeface="Arial"/>
                <a:sym typeface="Arial"/>
              </a:rPr>
              <a:t>g: </a:t>
            </a:r>
            <a:r>
              <a:rPr lang="en-US" sz="1600" b="0" i="0" u="none" strike="noStrike" cap="none" dirty="0">
                <a:solidFill>
                  <a:schemeClr val="dk1"/>
                </a:solidFill>
                <a:latin typeface="Arial"/>
                <a:ea typeface="Arial"/>
                <a:cs typeface="Arial"/>
                <a:sym typeface="Arial"/>
              </a:rPr>
              <a:t>the group variable, </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err="1">
                <a:solidFill>
                  <a:srgbClr val="011993"/>
                </a:solidFill>
                <a:latin typeface="Arial"/>
                <a:ea typeface="Arial"/>
                <a:cs typeface="Arial"/>
                <a:sym typeface="Arial"/>
              </a:rPr>
              <a:t>p.adjust.method</a:t>
            </a:r>
            <a:r>
              <a:rPr lang="en-US" sz="1600" b="0" i="0" u="none" strike="noStrike" cap="none" dirty="0">
                <a:solidFill>
                  <a:srgbClr val="011993"/>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argument: can “adjust” the p-value in many different ways (</a:t>
            </a:r>
            <a:r>
              <a:rPr lang="en-US" sz="1600" b="0" i="0" u="none" strike="noStrike" cap="none" dirty="0">
                <a:solidFill>
                  <a:srgbClr val="011993"/>
                </a:solidFill>
                <a:latin typeface="Arial"/>
                <a:ea typeface="Arial"/>
                <a:cs typeface="Arial"/>
                <a:sym typeface="Arial"/>
              </a:rPr>
              <a:t>we will use: "none", “</a:t>
            </a:r>
            <a:r>
              <a:rPr lang="en-US" sz="1600" b="0" i="0" u="none" strike="noStrike" cap="none" dirty="0" err="1">
                <a:solidFill>
                  <a:srgbClr val="011993"/>
                </a:solidFill>
                <a:latin typeface="Arial"/>
                <a:ea typeface="Arial"/>
                <a:cs typeface="Arial"/>
                <a:sym typeface="Arial"/>
              </a:rPr>
              <a:t>bonferroni</a:t>
            </a:r>
            <a:r>
              <a:rPr lang="en-US" sz="1600" b="0" i="0" u="none" strike="noStrike" cap="none" dirty="0">
                <a:solidFill>
                  <a:srgbClr val="011993"/>
                </a:solidFill>
                <a:latin typeface="Arial"/>
                <a:ea typeface="Arial"/>
                <a:cs typeface="Arial"/>
                <a:sym typeface="Arial"/>
              </a:rPr>
              <a:t>"</a:t>
            </a:r>
            <a:r>
              <a:rPr lang="en-US" sz="1600" b="0" i="0" u="none" strike="noStrike" cap="none" dirty="0">
                <a:solidFill>
                  <a:schemeClr val="dk1"/>
                </a:solidFill>
                <a:latin typeface="Arial"/>
                <a:ea typeface="Arial"/>
                <a:cs typeface="Arial"/>
                <a:sym typeface="Arial"/>
              </a:rPr>
              <a:t>, or </a:t>
            </a:r>
            <a:r>
              <a:rPr lang="en-US" sz="1600" b="0" i="0" u="none" strike="noStrike" cap="none" dirty="0">
                <a:solidFill>
                  <a:srgbClr val="011993"/>
                </a:solidFill>
                <a:latin typeface="Arial"/>
                <a:ea typeface="Arial"/>
                <a:cs typeface="Arial"/>
                <a:sym typeface="Arial"/>
              </a:rPr>
              <a:t>”holm" in this class)</a:t>
            </a:r>
            <a:endParaRPr sz="1600" b="0" i="0" u="none" strike="noStrike" cap="none" dirty="0">
              <a:solidFill>
                <a:schemeClr val="dk1"/>
              </a:solidFill>
              <a:latin typeface="Arial"/>
              <a:ea typeface="Arial"/>
              <a:cs typeface="Arial"/>
              <a:sym typeface="Arial"/>
            </a:endParaRPr>
          </a:p>
        </p:txBody>
      </p:sp>
      <p:pic>
        <p:nvPicPr>
          <p:cNvPr id="314" name="Google Shape;314;g617ecdceab_0_220"/>
          <p:cNvPicPr preferRelativeResize="0"/>
          <p:nvPr/>
        </p:nvPicPr>
        <p:blipFill rotWithShape="1">
          <a:blip r:embed="rId4">
            <a:alphaModFix/>
          </a:blip>
          <a:srcRect t="69226"/>
          <a:stretch/>
        </p:blipFill>
        <p:spPr>
          <a:xfrm>
            <a:off x="178350" y="5100991"/>
            <a:ext cx="9143999" cy="118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617ecdceab_0_24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a:solidFill>
                  <a:srgbClr val="000000"/>
                </a:solidFill>
              </a:rPr>
              <a:t>posthocPairwiseT() </a:t>
            </a:r>
            <a:endParaRPr sz="3200">
              <a:solidFill>
                <a:srgbClr val="000000"/>
              </a:solidFill>
            </a:endParaRPr>
          </a:p>
        </p:txBody>
      </p:sp>
      <p:sp>
        <p:nvSpPr>
          <p:cNvPr id="321" name="Google Shape;321;g617ecdceab_0_241"/>
          <p:cNvSpPr txBox="1">
            <a:spLocks noGrp="1"/>
          </p:cNvSpPr>
          <p:nvPr>
            <p:ph type="body" idx="1"/>
          </p:nvPr>
        </p:nvSpPr>
        <p:spPr>
          <a:xfrm>
            <a:off x="0" y="3185800"/>
            <a:ext cx="8229600" cy="1143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function in the “</a:t>
            </a:r>
            <a:r>
              <a:rPr lang="en-US" sz="1800">
                <a:solidFill>
                  <a:srgbClr val="011993"/>
                </a:solidFill>
              </a:rPr>
              <a:t>lsr” </a:t>
            </a:r>
            <a:r>
              <a:rPr lang="en-US" sz="1800"/>
              <a:t>package → you can just input the </a:t>
            </a:r>
            <a:r>
              <a:rPr lang="en-US" sz="1800">
                <a:solidFill>
                  <a:srgbClr val="011993"/>
                </a:solidFill>
              </a:rPr>
              <a:t>aov </a:t>
            </a:r>
            <a:r>
              <a:rPr lang="en-US" sz="1800"/>
              <a:t>object itself,</a:t>
            </a:r>
            <a:r>
              <a:rPr lang="en-US" sz="1800">
                <a:solidFill>
                  <a:srgbClr val="FF2600"/>
                </a:solidFill>
              </a:rPr>
              <a:t> </a:t>
            </a:r>
            <a:r>
              <a:rPr lang="en-US" sz="1800"/>
              <a:t>and then get the pairwise tests as an output.</a:t>
            </a:r>
            <a:endParaRPr sz="1800"/>
          </a:p>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is a simple way of calling </a:t>
            </a:r>
            <a:r>
              <a:rPr lang="en-US" sz="1800">
                <a:solidFill>
                  <a:srgbClr val="011993"/>
                </a:solidFill>
              </a:rPr>
              <a:t>pairwise.t.test() </a:t>
            </a:r>
            <a:r>
              <a:rPr lang="en-US" sz="1800"/>
              <a:t>function, </a:t>
            </a:r>
            <a:endParaRPr sz="1800"/>
          </a:p>
          <a:p>
            <a:pPr marL="0" lvl="0" indent="0" algn="l" rtl="0">
              <a:lnSpc>
                <a:spcPct val="100000"/>
              </a:lnSpc>
              <a:spcBef>
                <a:spcPts val="360"/>
              </a:spcBef>
              <a:spcAft>
                <a:spcPts val="0"/>
              </a:spcAft>
              <a:buSzPts val="1800"/>
              <a:buNone/>
            </a:pPr>
            <a:endParaRPr sz="1800"/>
          </a:p>
        </p:txBody>
      </p:sp>
      <p:sp>
        <p:nvSpPr>
          <p:cNvPr id="322" name="Google Shape;322;g617ecdceab_0_24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pic>
        <p:nvPicPr>
          <p:cNvPr id="323" name="Google Shape;323;g617ecdceab_0_241"/>
          <p:cNvPicPr preferRelativeResize="0"/>
          <p:nvPr/>
        </p:nvPicPr>
        <p:blipFill rotWithShape="1">
          <a:blip r:embed="rId3">
            <a:alphaModFix/>
          </a:blip>
          <a:srcRect/>
          <a:stretch/>
        </p:blipFill>
        <p:spPr>
          <a:xfrm>
            <a:off x="381825" y="804538"/>
            <a:ext cx="6819900" cy="2381250"/>
          </a:xfrm>
          <a:prstGeom prst="rect">
            <a:avLst/>
          </a:prstGeom>
          <a:noFill/>
          <a:ln>
            <a:noFill/>
          </a:ln>
        </p:spPr>
      </p:pic>
      <p:pic>
        <p:nvPicPr>
          <p:cNvPr id="324" name="Google Shape;324;g617ecdceab_0_241"/>
          <p:cNvPicPr preferRelativeResize="0"/>
          <p:nvPr/>
        </p:nvPicPr>
        <p:blipFill rotWithShape="1">
          <a:blip r:embed="rId4">
            <a:alphaModFix/>
          </a:blip>
          <a:srcRect/>
          <a:stretch/>
        </p:blipFill>
        <p:spPr>
          <a:xfrm>
            <a:off x="457200" y="4249150"/>
            <a:ext cx="6239347" cy="260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617ecdceab_0_2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rgbClr val="000000"/>
                </a:solidFill>
              </a:rPr>
              <a:t>Correction for multiple comparisons</a:t>
            </a:r>
            <a:endParaRPr sz="3200">
              <a:solidFill>
                <a:srgbClr val="000000"/>
              </a:solidFill>
            </a:endParaRPr>
          </a:p>
        </p:txBody>
      </p:sp>
      <p:sp>
        <p:nvSpPr>
          <p:cNvPr id="331" name="Google Shape;331;g617ecdceab_0_248"/>
          <p:cNvSpPr txBox="1">
            <a:spLocks noGrp="1"/>
          </p:cNvSpPr>
          <p:nvPr>
            <p:ph type="body" idx="1"/>
          </p:nvPr>
        </p:nvSpPr>
        <p:spPr>
          <a:xfrm>
            <a:off x="145925" y="1600200"/>
            <a:ext cx="8998200" cy="5046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dirty="0"/>
              <a:t>Problem with just running lots and lots of t Tests: “fishing expedition”: we’re running lots and lots of tests without much theoretical guidance, in the hope that some of them come up significant. </a:t>
            </a:r>
            <a:endParaRPr sz="1800" dirty="0"/>
          </a:p>
          <a:p>
            <a:pPr marL="457200" lvl="0" indent="-342900" algn="l" rtl="0">
              <a:lnSpc>
                <a:spcPct val="115000"/>
              </a:lnSpc>
              <a:spcBef>
                <a:spcPts val="0"/>
              </a:spcBef>
              <a:spcAft>
                <a:spcPts val="0"/>
              </a:spcAft>
              <a:buSzPts val="1800"/>
              <a:buChar char="•"/>
            </a:pPr>
            <a:r>
              <a:rPr lang="en-US" sz="1800" dirty="0"/>
              <a:t>This kind of theory-free search for group differences is referred to as </a:t>
            </a:r>
            <a:r>
              <a:rPr lang="en-US" sz="1800" dirty="0">
                <a:solidFill>
                  <a:srgbClr val="AC30D7"/>
                </a:solidFill>
              </a:rPr>
              <a:t>post hoc analysis </a:t>
            </a:r>
            <a:r>
              <a:rPr lang="en-US" sz="1800" dirty="0"/>
              <a:t>(“post hoc” in Latin: “after this”).</a:t>
            </a:r>
            <a:endParaRPr sz="1800" dirty="0"/>
          </a:p>
          <a:p>
            <a:pPr marL="457200" lvl="0" indent="0" algn="l" rtl="0">
              <a:lnSpc>
                <a:spcPct val="115000"/>
              </a:lnSpc>
              <a:spcBef>
                <a:spcPts val="0"/>
              </a:spcBef>
              <a:spcAft>
                <a:spcPts val="0"/>
              </a:spcAft>
              <a:buSzPts val="1800"/>
              <a:buNone/>
            </a:pPr>
            <a:endParaRPr sz="1800" dirty="0"/>
          </a:p>
          <a:p>
            <a:pPr marL="457200" lvl="0" indent="-342900" algn="l" rtl="0">
              <a:lnSpc>
                <a:spcPct val="115000"/>
              </a:lnSpc>
              <a:spcBef>
                <a:spcPts val="0"/>
              </a:spcBef>
              <a:spcAft>
                <a:spcPts val="0"/>
              </a:spcAft>
              <a:buSzPts val="1800"/>
              <a:buChar char="•"/>
            </a:pPr>
            <a:r>
              <a:rPr lang="en-US" sz="1800" dirty="0"/>
              <a:t>The principle behind null hypothesis testing: controlling our Type I error rate → but now that I’m running lots of t Tests at once, chances of Type I error increases  </a:t>
            </a:r>
            <a:endParaRPr sz="1800" dirty="0"/>
          </a:p>
          <a:p>
            <a:pPr marL="914400" lvl="1" indent="-342900" algn="l" rtl="0">
              <a:lnSpc>
                <a:spcPct val="115000"/>
              </a:lnSpc>
              <a:spcBef>
                <a:spcPts val="0"/>
              </a:spcBef>
              <a:spcAft>
                <a:spcPts val="0"/>
              </a:spcAft>
              <a:buSzPts val="1800"/>
              <a:buChar char="–"/>
            </a:pPr>
            <a:r>
              <a:rPr lang="en-US" sz="1800" b="1" dirty="0">
                <a:solidFill>
                  <a:srgbClr val="222222"/>
                </a:solidFill>
              </a:rPr>
              <a:t>Type</a:t>
            </a:r>
            <a:r>
              <a:rPr lang="en-US" sz="1800" b="1" dirty="0">
                <a:solidFill>
                  <a:srgbClr val="222222"/>
                </a:solidFill>
                <a:highlight>
                  <a:srgbClr val="FFFFFF"/>
                </a:highlight>
              </a:rPr>
              <a:t> I </a:t>
            </a:r>
            <a:r>
              <a:rPr lang="en-US" sz="1800" b="1" dirty="0">
                <a:solidFill>
                  <a:srgbClr val="222222"/>
                </a:solidFill>
              </a:rPr>
              <a:t>error</a:t>
            </a:r>
            <a:r>
              <a:rPr lang="en-US" sz="1800" dirty="0">
                <a:solidFill>
                  <a:srgbClr val="222222"/>
                </a:solidFill>
                <a:highlight>
                  <a:srgbClr val="FFFFFF"/>
                </a:highlight>
              </a:rPr>
              <a:t> is the rejection of a true null hypothesis ("false positive" finding).</a:t>
            </a:r>
            <a:endParaRPr sz="1800" dirty="0"/>
          </a:p>
          <a:p>
            <a:pPr marL="457200" lvl="0" indent="-342900" algn="l" rtl="0">
              <a:lnSpc>
                <a:spcPct val="115000"/>
              </a:lnSpc>
              <a:spcBef>
                <a:spcPts val="0"/>
              </a:spcBef>
              <a:spcAft>
                <a:spcPts val="0"/>
              </a:spcAft>
              <a:buSzPts val="1800"/>
              <a:buChar char="•"/>
            </a:pPr>
            <a:r>
              <a:rPr lang="en-US" sz="1800" dirty="0"/>
              <a:t>The usual solution to this problem is to introduce an adjustment to the p-value: </a:t>
            </a:r>
            <a:r>
              <a:rPr lang="en-US" sz="1800" dirty="0">
                <a:solidFill>
                  <a:srgbClr val="AC30D7"/>
                </a:solidFill>
              </a:rPr>
              <a:t>correction for multiple comparisons</a:t>
            </a:r>
            <a:r>
              <a:rPr lang="en-US" sz="1800" dirty="0"/>
              <a:t>. </a:t>
            </a:r>
            <a:endParaRPr sz="1800" dirty="0"/>
          </a:p>
          <a:p>
            <a:pPr marL="457200" lvl="0" indent="-228600" algn="l" rtl="0">
              <a:lnSpc>
                <a:spcPct val="115000"/>
              </a:lnSpc>
              <a:spcBef>
                <a:spcPts val="0"/>
              </a:spcBef>
              <a:spcAft>
                <a:spcPts val="0"/>
              </a:spcAft>
              <a:buSzPts val="1800"/>
              <a:buNone/>
            </a:pPr>
            <a:endParaRPr sz="1800" dirty="0"/>
          </a:p>
          <a:p>
            <a:pPr marL="457200" lvl="0" indent="-342900" algn="l" rtl="0">
              <a:lnSpc>
                <a:spcPct val="115000"/>
              </a:lnSpc>
              <a:spcBef>
                <a:spcPts val="0"/>
              </a:spcBef>
              <a:spcAft>
                <a:spcPts val="0"/>
              </a:spcAft>
              <a:buSzPts val="1800"/>
              <a:buChar char="•"/>
            </a:pPr>
            <a:r>
              <a:rPr lang="en-US" sz="1800" dirty="0"/>
              <a:t>Different ways of doing this adjustment:</a:t>
            </a:r>
            <a:endParaRPr sz="1800" dirty="0"/>
          </a:p>
          <a:p>
            <a:pPr marL="457200" lvl="0" indent="514350" algn="l" rtl="0">
              <a:lnSpc>
                <a:spcPct val="115000"/>
              </a:lnSpc>
              <a:spcBef>
                <a:spcPts val="0"/>
              </a:spcBef>
              <a:spcAft>
                <a:spcPts val="0"/>
              </a:spcAft>
              <a:buSzPts val="1800"/>
              <a:buNone/>
            </a:pPr>
            <a:r>
              <a:rPr lang="en-US" sz="1800" dirty="0"/>
              <a:t>1. Bonferroni corrections</a:t>
            </a:r>
            <a:endParaRPr sz="1800" dirty="0"/>
          </a:p>
          <a:p>
            <a:pPr marL="457200" lvl="0" indent="514350" algn="l" rtl="0">
              <a:lnSpc>
                <a:spcPct val="115000"/>
              </a:lnSpc>
              <a:spcBef>
                <a:spcPts val="0"/>
              </a:spcBef>
              <a:spcAft>
                <a:spcPts val="0"/>
              </a:spcAft>
              <a:buSzPts val="1800"/>
              <a:buNone/>
            </a:pPr>
            <a:r>
              <a:rPr lang="en-US" sz="1800" dirty="0"/>
              <a:t>2. Holm corrections</a:t>
            </a:r>
            <a:endParaRPr sz="1800" dirty="0"/>
          </a:p>
        </p:txBody>
      </p:sp>
      <p:sp>
        <p:nvSpPr>
          <p:cNvPr id="332" name="Google Shape;332;g617ecdceab_0_24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617ecdceab_0_255"/>
          <p:cNvSpPr txBox="1">
            <a:spLocks noGrp="1"/>
          </p:cNvSpPr>
          <p:nvPr>
            <p:ph type="title"/>
          </p:nvPr>
        </p:nvSpPr>
        <p:spPr>
          <a:xfrm>
            <a:off x="457200" y="1287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Bonferroni corrections</a:t>
            </a:r>
            <a:endParaRPr sz="3200"/>
          </a:p>
        </p:txBody>
      </p:sp>
      <p:sp>
        <p:nvSpPr>
          <p:cNvPr id="339" name="Google Shape;339;g617ecdceab_0_255"/>
          <p:cNvSpPr txBox="1">
            <a:spLocks noGrp="1"/>
          </p:cNvSpPr>
          <p:nvPr>
            <p:ph type="body" idx="1"/>
          </p:nvPr>
        </p:nvSpPr>
        <p:spPr>
          <a:xfrm>
            <a:off x="376125" y="1160850"/>
            <a:ext cx="8686800" cy="535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dirty="0"/>
              <a:t> To use the Bonferroni correction in R , you can use the </a:t>
            </a:r>
            <a:r>
              <a:rPr lang="en-US" sz="1800" dirty="0" err="1">
                <a:solidFill>
                  <a:srgbClr val="011993"/>
                </a:solidFill>
              </a:rPr>
              <a:t>posthocPairwiseT</a:t>
            </a:r>
            <a:r>
              <a:rPr lang="en-US" sz="1800" dirty="0">
                <a:solidFill>
                  <a:srgbClr val="011993"/>
                </a:solidFill>
              </a:rPr>
              <a:t>() </a:t>
            </a:r>
            <a:r>
              <a:rPr lang="en-US" sz="1800" dirty="0"/>
              <a:t>  function,</a:t>
            </a:r>
            <a:r>
              <a:rPr lang="en-US" sz="1800" dirty="0">
                <a:solidFill>
                  <a:srgbClr val="FF2600"/>
                </a:solidFill>
              </a:rPr>
              <a:t> </a:t>
            </a:r>
            <a:r>
              <a:rPr lang="en-US" sz="1800" dirty="0"/>
              <a:t>making sure that you set </a:t>
            </a:r>
            <a:r>
              <a:rPr lang="en-US" sz="1800" dirty="0" err="1">
                <a:solidFill>
                  <a:srgbClr val="011993"/>
                </a:solidFill>
              </a:rPr>
              <a:t>p.adjust.method</a:t>
            </a:r>
            <a:r>
              <a:rPr lang="en-US" sz="1800" dirty="0">
                <a:solidFill>
                  <a:srgbClr val="011993"/>
                </a:solidFill>
              </a:rPr>
              <a:t> = "</a:t>
            </a:r>
            <a:r>
              <a:rPr lang="en-US" sz="1800" dirty="0" err="1">
                <a:solidFill>
                  <a:srgbClr val="011993"/>
                </a:solidFill>
              </a:rPr>
              <a:t>bonferroni</a:t>
            </a:r>
            <a:r>
              <a:rPr lang="en-US" sz="1800" dirty="0">
                <a:solidFill>
                  <a:srgbClr val="011993"/>
                </a:solidFill>
              </a:rPr>
              <a:t>"</a:t>
            </a:r>
            <a:r>
              <a:rPr lang="en-US" sz="1800" dirty="0"/>
              <a:t> .</a:t>
            </a:r>
            <a:endParaRPr sz="1800" dirty="0"/>
          </a:p>
          <a:p>
            <a:pPr marL="0" lvl="0" indent="2819400" algn="l" rtl="0">
              <a:lnSpc>
                <a:spcPct val="115000"/>
              </a:lnSpc>
              <a:spcBef>
                <a:spcPts val="0"/>
              </a:spcBef>
              <a:spcAft>
                <a:spcPts val="0"/>
              </a:spcAft>
              <a:buSzPts val="1800"/>
              <a:buNone/>
            </a:pPr>
            <a:endParaRPr sz="750" dirty="0"/>
          </a:p>
          <a:p>
            <a:pPr marL="0" lvl="0" indent="2819400" algn="l" rtl="0">
              <a:lnSpc>
                <a:spcPct val="115000"/>
              </a:lnSpc>
              <a:spcBef>
                <a:spcPts val="0"/>
              </a:spcBef>
              <a:spcAft>
                <a:spcPts val="0"/>
              </a:spcAft>
              <a:buSzPts val="1800"/>
              <a:buNone/>
            </a:pPr>
            <a:endParaRPr sz="750" dirty="0"/>
          </a:p>
          <a:p>
            <a:pPr marL="0" lvl="0" indent="2819400" algn="l" rtl="0">
              <a:lnSpc>
                <a:spcPct val="115000"/>
              </a:lnSpc>
              <a:spcBef>
                <a:spcPts val="0"/>
              </a:spcBef>
              <a:spcAft>
                <a:spcPts val="0"/>
              </a:spcAft>
              <a:buClr>
                <a:schemeClr val="dk1"/>
              </a:buClr>
              <a:buSzPts val="1100"/>
              <a:buFont typeface="Arial"/>
              <a:buNone/>
            </a:pPr>
            <a:endParaRPr sz="750" dirty="0"/>
          </a:p>
          <a:p>
            <a:pPr marL="0" lvl="0" indent="0" algn="l" rtl="0">
              <a:lnSpc>
                <a:spcPct val="100000"/>
              </a:lnSpc>
              <a:spcBef>
                <a:spcPts val="360"/>
              </a:spcBef>
              <a:spcAft>
                <a:spcPts val="0"/>
              </a:spcAft>
              <a:buSzPts val="1800"/>
              <a:buNone/>
            </a:pPr>
            <a:endParaRPr dirty="0"/>
          </a:p>
        </p:txBody>
      </p:sp>
      <p:sp>
        <p:nvSpPr>
          <p:cNvPr id="340" name="Google Shape;340;g617ecdceab_0_2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pic>
        <p:nvPicPr>
          <p:cNvPr id="341" name="Google Shape;341;g617ecdceab_0_255"/>
          <p:cNvPicPr preferRelativeResize="0"/>
          <p:nvPr/>
        </p:nvPicPr>
        <p:blipFill rotWithShape="1">
          <a:blip r:embed="rId3">
            <a:alphaModFix/>
          </a:blip>
          <a:srcRect/>
          <a:stretch/>
        </p:blipFill>
        <p:spPr>
          <a:xfrm>
            <a:off x="457200" y="2281249"/>
            <a:ext cx="8229601" cy="24453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617ecdceab_0_30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pic>
        <p:nvPicPr>
          <p:cNvPr id="348" name="Google Shape;348;g617ecdceab_0_301"/>
          <p:cNvPicPr preferRelativeResize="0"/>
          <p:nvPr/>
        </p:nvPicPr>
        <p:blipFill rotWithShape="1">
          <a:blip r:embed="rId3">
            <a:alphaModFix/>
          </a:blip>
          <a:srcRect t="24863" b="29681"/>
          <a:stretch/>
        </p:blipFill>
        <p:spPr>
          <a:xfrm>
            <a:off x="275625" y="5497200"/>
            <a:ext cx="8286774" cy="794425"/>
          </a:xfrm>
          <a:prstGeom prst="rect">
            <a:avLst/>
          </a:prstGeom>
          <a:noFill/>
          <a:ln>
            <a:noFill/>
          </a:ln>
        </p:spPr>
      </p:pic>
      <p:sp>
        <p:nvSpPr>
          <p:cNvPr id="349" name="Google Shape;349;g617ecdceab_0_301"/>
          <p:cNvSpPr txBox="1">
            <a:spLocks noGrp="1"/>
          </p:cNvSpPr>
          <p:nvPr>
            <p:ph type="title"/>
          </p:nvPr>
        </p:nvSpPr>
        <p:spPr>
          <a:xfrm>
            <a:off x="343700" y="604800"/>
            <a:ext cx="8800200" cy="1254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a:solidFill>
                  <a:schemeClr val="dk1"/>
                </a:solidFill>
              </a:rPr>
              <a:t>Refer to the Supplementary section of these slides to see how Holm corrections work</a:t>
            </a:r>
            <a:endParaRPr sz="2400">
              <a:solidFill>
                <a:schemeClr val="dk1"/>
              </a:solidFill>
            </a:endParaRPr>
          </a:p>
        </p:txBody>
      </p:sp>
      <p:sp>
        <p:nvSpPr>
          <p:cNvPr id="350" name="Google Shape;350;g617ecdceab_0_301"/>
          <p:cNvSpPr txBox="1"/>
          <p:nvPr/>
        </p:nvSpPr>
        <p:spPr>
          <a:xfrm>
            <a:off x="616075" y="5009750"/>
            <a:ext cx="34857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Conclusion: </a:t>
            </a:r>
            <a:endParaRPr sz="1800" b="0" i="0" u="none" strike="noStrike" cap="none">
              <a:solidFill>
                <a:srgbClr val="000000"/>
              </a:solidFill>
              <a:latin typeface="Arial"/>
              <a:ea typeface="Arial"/>
              <a:cs typeface="Arial"/>
              <a:sym typeface="Arial"/>
            </a:endParaRPr>
          </a:p>
        </p:txBody>
      </p:sp>
      <p:pic>
        <p:nvPicPr>
          <p:cNvPr id="351" name="Google Shape;351;g617ecdceab_0_301"/>
          <p:cNvPicPr preferRelativeResize="0"/>
          <p:nvPr/>
        </p:nvPicPr>
        <p:blipFill rotWithShape="1">
          <a:blip r:embed="rId4">
            <a:alphaModFix/>
          </a:blip>
          <a:srcRect/>
          <a:stretch/>
        </p:blipFill>
        <p:spPr>
          <a:xfrm>
            <a:off x="697175" y="1961463"/>
            <a:ext cx="7075374" cy="294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617ecdceab_0_1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200" dirty="0">
                <a:solidFill>
                  <a:schemeClr val="dk1"/>
                </a:solidFill>
              </a:rPr>
              <a:t>In-class exercise</a:t>
            </a:r>
            <a:endParaRPr sz="3200" dirty="0"/>
          </a:p>
        </p:txBody>
      </p:sp>
      <p:sp>
        <p:nvSpPr>
          <p:cNvPr id="403" name="Google Shape;403;g617ecdceab_0_135"/>
          <p:cNvSpPr txBox="1">
            <a:spLocks noGrp="1"/>
          </p:cNvSpPr>
          <p:nvPr>
            <p:ph type="body" idx="1"/>
          </p:nvPr>
        </p:nvSpPr>
        <p:spPr>
          <a:xfrm>
            <a:off x="457200" y="1814225"/>
            <a:ext cx="8229600" cy="443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sz="1800" dirty="0"/>
          </a:p>
          <a:p>
            <a:pPr marL="0" lvl="0" indent="0" algn="l" rtl="0">
              <a:lnSpc>
                <a:spcPct val="100000"/>
              </a:lnSpc>
              <a:spcBef>
                <a:spcPts val="360"/>
              </a:spcBef>
              <a:spcAft>
                <a:spcPts val="0"/>
              </a:spcAft>
              <a:buSzPts val="1800"/>
              <a:buNone/>
            </a:pPr>
            <a:r>
              <a:rPr lang="en-US" sz="1800" b="1" dirty="0"/>
              <a:t>Questions:</a:t>
            </a:r>
            <a:endParaRPr sz="1800" b="1" dirty="0"/>
          </a:p>
          <a:p>
            <a:pPr marL="0" lvl="0" indent="0" algn="l" rtl="0">
              <a:lnSpc>
                <a:spcPct val="100000"/>
              </a:lnSpc>
              <a:spcBef>
                <a:spcPts val="360"/>
              </a:spcBef>
              <a:spcAft>
                <a:spcPts val="0"/>
              </a:spcAft>
              <a:buSzPts val="1800"/>
              <a:buNone/>
            </a:pPr>
            <a:r>
              <a:rPr lang="en-US" sz="1800" dirty="0"/>
              <a:t>Using Alldata_2020.csv</a:t>
            </a:r>
          </a:p>
          <a:p>
            <a:pPr marL="0" lvl="0" indent="0" algn="l" rtl="0">
              <a:lnSpc>
                <a:spcPct val="100000"/>
              </a:lnSpc>
              <a:spcBef>
                <a:spcPts val="360"/>
              </a:spcBef>
              <a:spcAft>
                <a:spcPts val="0"/>
              </a:spcAft>
              <a:buSzPts val="1800"/>
              <a:buNone/>
            </a:pPr>
            <a:endParaRPr sz="1800" dirty="0"/>
          </a:p>
          <a:p>
            <a:pPr marL="457200" lvl="0" indent="-342900" algn="l" rtl="0">
              <a:lnSpc>
                <a:spcPct val="100000"/>
              </a:lnSpc>
              <a:spcBef>
                <a:spcPts val="360"/>
              </a:spcBef>
              <a:spcAft>
                <a:spcPts val="0"/>
              </a:spcAft>
              <a:buSzPts val="1800"/>
              <a:buAutoNum type="arabicPeriod"/>
            </a:pPr>
            <a:r>
              <a:rPr lang="en-US" sz="1800" dirty="0"/>
              <a:t>Compare heart rate of female and male students</a:t>
            </a:r>
            <a:endParaRPr sz="1800" dirty="0"/>
          </a:p>
          <a:p>
            <a:pPr marL="457200" lvl="0" indent="-342900" algn="l" rtl="0">
              <a:lnSpc>
                <a:spcPct val="100000"/>
              </a:lnSpc>
              <a:spcBef>
                <a:spcPts val="0"/>
              </a:spcBef>
              <a:spcAft>
                <a:spcPts val="0"/>
              </a:spcAft>
              <a:buSzPts val="1800"/>
              <a:buAutoNum type="arabicPeriod"/>
            </a:pPr>
            <a:r>
              <a:rPr lang="en-US" sz="1800" dirty="0"/>
              <a:t>Check if the mean heart rate of male students is different from 65</a:t>
            </a:r>
          </a:p>
          <a:p>
            <a:pPr marL="457200" lvl="0" indent="-342900" algn="l" rtl="0">
              <a:lnSpc>
                <a:spcPct val="100000"/>
              </a:lnSpc>
              <a:spcBef>
                <a:spcPts val="0"/>
              </a:spcBef>
              <a:spcAft>
                <a:spcPts val="0"/>
              </a:spcAft>
              <a:buSzPts val="1800"/>
              <a:buAutoNum type="arabicPeriod"/>
            </a:pPr>
            <a:r>
              <a:rPr lang="en-US" sz="1800" dirty="0"/>
              <a:t>State the outcome variable, grouping variable, H</a:t>
            </a:r>
            <a:r>
              <a:rPr lang="en-US" sz="1800" baseline="-25000" dirty="0"/>
              <a:t>0</a:t>
            </a:r>
            <a:r>
              <a:rPr lang="en-US" sz="1800" dirty="0"/>
              <a:t>, H</a:t>
            </a:r>
            <a:r>
              <a:rPr lang="en-US" sz="1800" baseline="-25000" dirty="0"/>
              <a:t>1</a:t>
            </a:r>
            <a:r>
              <a:rPr lang="en-US" sz="1800" dirty="0"/>
              <a:t>, critical </a:t>
            </a:r>
            <a:r>
              <a:rPr lang="en-US" sz="1800" i="1" dirty="0"/>
              <a:t>t </a:t>
            </a:r>
            <a:r>
              <a:rPr lang="en-US" sz="1800" dirty="0"/>
              <a:t>value, and your conclusion (i.e., reject or do not reject H</a:t>
            </a:r>
            <a:r>
              <a:rPr lang="en-US" sz="1800" baseline="-25000" dirty="0"/>
              <a:t>0</a:t>
            </a:r>
            <a:r>
              <a:rPr lang="en-US" sz="1800" dirty="0"/>
              <a:t>, make a concluding sentence, and provide the P value if appropriate)</a:t>
            </a:r>
          </a:p>
          <a:p>
            <a:pPr marL="457200" lvl="0" indent="-342900" algn="l" rtl="0">
              <a:lnSpc>
                <a:spcPct val="100000"/>
              </a:lnSpc>
              <a:spcBef>
                <a:spcPts val="0"/>
              </a:spcBef>
              <a:spcAft>
                <a:spcPts val="0"/>
              </a:spcAft>
              <a:buSzPts val="1800"/>
              <a:buAutoNum type="arabicPeriod"/>
            </a:pPr>
            <a:endParaRPr sz="1800" dirty="0"/>
          </a:p>
        </p:txBody>
      </p:sp>
      <p:sp>
        <p:nvSpPr>
          <p:cNvPr id="404" name="Google Shape;404;g617ecdceab_0_13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267523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617ecdceab_0_385"/>
          <p:cNvSpPr txBox="1">
            <a:spLocks noGrp="1"/>
          </p:cNvSpPr>
          <p:nvPr>
            <p:ph type="title"/>
          </p:nvPr>
        </p:nvSpPr>
        <p:spPr>
          <a:xfrm>
            <a:off x="457200" y="27389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Supplementary</a:t>
            </a:r>
            <a:endParaRPr/>
          </a:p>
        </p:txBody>
      </p:sp>
      <p:sp>
        <p:nvSpPr>
          <p:cNvPr id="358" name="Google Shape;358;g617ecdceab_0_38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617ecdceab_0_3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p>
        </p:txBody>
      </p:sp>
      <p:sp>
        <p:nvSpPr>
          <p:cNvPr id="365" name="Google Shape;365;g617ecdceab_0_391"/>
          <p:cNvSpPr txBox="1">
            <a:spLocks noGrp="1"/>
          </p:cNvSpPr>
          <p:nvPr>
            <p:ph type="body" idx="1"/>
          </p:nvPr>
        </p:nvSpPr>
        <p:spPr>
          <a:xfrm>
            <a:off x="457200" y="1298000"/>
            <a:ext cx="8229600" cy="92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The idea behind the Holm correction is to pretend that you’re doing the tests sequentially; starting with the smallest (raw) p-value and moving onto the largest one. For the j-th largest of the p-values, the adjustment is either</a:t>
            </a:r>
            <a:endParaRPr sz="1800"/>
          </a:p>
          <a:p>
            <a:pPr marL="0" lvl="0" indent="0" algn="l" rtl="0">
              <a:lnSpc>
                <a:spcPct val="100000"/>
              </a:lnSpc>
              <a:spcBef>
                <a:spcPts val="360"/>
              </a:spcBef>
              <a:spcAft>
                <a:spcPts val="0"/>
              </a:spcAft>
              <a:buSzPts val="1800"/>
              <a:buNone/>
            </a:pPr>
            <a:endParaRPr sz="1800"/>
          </a:p>
        </p:txBody>
      </p:sp>
      <p:sp>
        <p:nvSpPr>
          <p:cNvPr id="366" name="Google Shape;366;g617ecdceab_0_39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pic>
        <p:nvPicPr>
          <p:cNvPr id="367" name="Google Shape;367;g617ecdceab_0_391"/>
          <p:cNvPicPr preferRelativeResize="0"/>
          <p:nvPr/>
        </p:nvPicPr>
        <p:blipFill rotWithShape="1">
          <a:blip r:embed="rId3">
            <a:alphaModFix/>
          </a:blip>
          <a:srcRect/>
          <a:stretch/>
        </p:blipFill>
        <p:spPr>
          <a:xfrm>
            <a:off x="541500" y="2383300"/>
            <a:ext cx="1581150" cy="552450"/>
          </a:xfrm>
          <a:prstGeom prst="rect">
            <a:avLst/>
          </a:prstGeom>
          <a:noFill/>
          <a:ln w="9525" cap="flat" cmpd="sng">
            <a:solidFill>
              <a:srgbClr val="000000"/>
            </a:solidFill>
            <a:prstDash val="solid"/>
            <a:round/>
            <a:headEnd type="none" w="sm" len="sm"/>
            <a:tailEnd type="none" w="sm" len="sm"/>
          </a:ln>
        </p:spPr>
      </p:pic>
      <p:pic>
        <p:nvPicPr>
          <p:cNvPr id="368" name="Google Shape;368;g617ecdceab_0_391"/>
          <p:cNvPicPr preferRelativeResize="0"/>
          <p:nvPr/>
        </p:nvPicPr>
        <p:blipFill rotWithShape="1">
          <a:blip r:embed="rId4">
            <a:alphaModFix/>
          </a:blip>
          <a:srcRect/>
          <a:stretch/>
        </p:blipFill>
        <p:spPr>
          <a:xfrm>
            <a:off x="3067050" y="2421400"/>
            <a:ext cx="1504950" cy="476250"/>
          </a:xfrm>
          <a:prstGeom prst="rect">
            <a:avLst/>
          </a:prstGeom>
          <a:noFill/>
          <a:ln w="9525" cap="flat" cmpd="sng">
            <a:solidFill>
              <a:srgbClr val="000000"/>
            </a:solidFill>
            <a:prstDash val="solid"/>
            <a:round/>
            <a:headEnd type="none" w="sm" len="sm"/>
            <a:tailEnd type="none" w="sm" len="sm"/>
          </a:ln>
        </p:spPr>
      </p:pic>
      <p:sp>
        <p:nvSpPr>
          <p:cNvPr id="369" name="Google Shape;369;g617ecdceab_0_391"/>
          <p:cNvSpPr txBox="1"/>
          <p:nvPr/>
        </p:nvSpPr>
        <p:spPr>
          <a:xfrm>
            <a:off x="5139450" y="2362900"/>
            <a:ext cx="26751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whichever one is larger</a:t>
            </a:r>
            <a:endParaRPr sz="1800" b="0" i="0" u="none" strike="noStrike" cap="none">
              <a:solidFill>
                <a:srgbClr val="000000"/>
              </a:solidFill>
              <a:latin typeface="Arial"/>
              <a:ea typeface="Arial"/>
              <a:cs typeface="Arial"/>
              <a:sym typeface="Arial"/>
            </a:endParaRPr>
          </a:p>
        </p:txBody>
      </p:sp>
      <p:sp>
        <p:nvSpPr>
          <p:cNvPr id="370" name="Google Shape;370;g617ecdceab_0_391"/>
          <p:cNvSpPr txBox="1"/>
          <p:nvPr/>
        </p:nvSpPr>
        <p:spPr>
          <a:xfrm>
            <a:off x="2480550" y="2459650"/>
            <a:ext cx="4701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07" name="Google Shape;107;p26"/>
          <p:cNvSpPr txBox="1">
            <a:spLocks noGrp="1"/>
          </p:cNvSpPr>
          <p:nvPr>
            <p:ph type="title" idx="4294967295"/>
          </p:nvPr>
        </p:nvSpPr>
        <p:spPr>
          <a:xfrm>
            <a:off x="152400" y="179508"/>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dirty="0"/>
              <a:t>Recap (lecture) : Independent t Test</a:t>
            </a:r>
            <a:endParaRPr dirty="0"/>
          </a:p>
        </p:txBody>
      </p:sp>
      <p:pic>
        <p:nvPicPr>
          <p:cNvPr id="108" name="Google Shape;108;p26"/>
          <p:cNvPicPr preferRelativeResize="0"/>
          <p:nvPr/>
        </p:nvPicPr>
        <p:blipFill rotWithShape="1">
          <a:blip r:embed="rId3">
            <a:alphaModFix/>
          </a:blip>
          <a:srcRect/>
          <a:stretch/>
        </p:blipFill>
        <p:spPr>
          <a:xfrm>
            <a:off x="152400" y="2168824"/>
            <a:ext cx="4305299" cy="665566"/>
          </a:xfrm>
          <a:prstGeom prst="rect">
            <a:avLst/>
          </a:prstGeom>
          <a:noFill/>
          <a:ln w="9525" cap="flat" cmpd="sng">
            <a:solidFill>
              <a:srgbClr val="000000"/>
            </a:solidFill>
            <a:prstDash val="solid"/>
            <a:round/>
            <a:headEnd type="none" w="sm" len="sm"/>
            <a:tailEnd type="none" w="sm" len="sm"/>
          </a:ln>
        </p:spPr>
      </p:pic>
      <p:pic>
        <p:nvPicPr>
          <p:cNvPr id="109" name="Google Shape;109;p26"/>
          <p:cNvPicPr preferRelativeResize="0"/>
          <p:nvPr/>
        </p:nvPicPr>
        <p:blipFill rotWithShape="1">
          <a:blip r:embed="rId4">
            <a:alphaModFix/>
          </a:blip>
          <a:srcRect/>
          <a:stretch/>
        </p:blipFill>
        <p:spPr>
          <a:xfrm>
            <a:off x="5826666" y="2942295"/>
            <a:ext cx="1809749" cy="1365249"/>
          </a:xfrm>
          <a:prstGeom prst="rect">
            <a:avLst/>
          </a:prstGeom>
          <a:noFill/>
          <a:ln w="9525" cap="flat" cmpd="sng">
            <a:solidFill>
              <a:srgbClr val="000000"/>
            </a:solidFill>
            <a:prstDash val="solid"/>
            <a:round/>
            <a:headEnd type="none" w="sm" len="sm"/>
            <a:tailEnd type="none" w="sm" len="sm"/>
          </a:ln>
        </p:spPr>
      </p:pic>
      <p:sp>
        <p:nvSpPr>
          <p:cNvPr id="110" name="Google Shape;110;p26"/>
          <p:cNvSpPr txBox="1"/>
          <p:nvPr/>
        </p:nvSpPr>
        <p:spPr>
          <a:xfrm>
            <a:off x="263916" y="3394061"/>
            <a:ext cx="3578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Define a new statistic:  </a:t>
            </a:r>
            <a:r>
              <a:rPr lang="en-US" sz="2400" b="0" i="1" u="none" strike="noStrike" cap="none">
                <a:solidFill>
                  <a:schemeClr val="dk1"/>
                </a:solidFill>
                <a:latin typeface="Arial"/>
                <a:ea typeface="Arial"/>
                <a:cs typeface="Arial"/>
                <a:sym typeface="Arial"/>
              </a:rPr>
              <a:t> t</a:t>
            </a:r>
            <a:endParaRPr sz="1400" b="0" i="0" u="none" strike="noStrike" cap="none">
              <a:solidFill>
                <a:srgbClr val="000000"/>
              </a:solidFill>
              <a:latin typeface="Arial"/>
              <a:ea typeface="Arial"/>
              <a:cs typeface="Arial"/>
              <a:sym typeface="Arial"/>
            </a:endParaRPr>
          </a:p>
        </p:txBody>
      </p:sp>
      <p:pic>
        <p:nvPicPr>
          <p:cNvPr id="111" name="Google Shape;111;p26"/>
          <p:cNvPicPr preferRelativeResize="0"/>
          <p:nvPr/>
        </p:nvPicPr>
        <p:blipFill rotWithShape="1">
          <a:blip r:embed="rId5">
            <a:alphaModFix/>
          </a:blip>
          <a:srcRect/>
          <a:stretch/>
        </p:blipFill>
        <p:spPr>
          <a:xfrm>
            <a:off x="441003" y="4524874"/>
            <a:ext cx="2992875" cy="840700"/>
          </a:xfrm>
          <a:prstGeom prst="rect">
            <a:avLst/>
          </a:prstGeom>
          <a:noFill/>
          <a:ln w="9525" cap="flat" cmpd="sng">
            <a:solidFill>
              <a:srgbClr val="000000"/>
            </a:solidFill>
            <a:prstDash val="solid"/>
            <a:round/>
            <a:headEnd type="none" w="sm" len="sm"/>
            <a:tailEnd type="none" w="sm" len="sm"/>
          </a:ln>
        </p:spPr>
      </p:pic>
      <p:pic>
        <p:nvPicPr>
          <p:cNvPr id="112" name="Google Shape;112;p26"/>
          <p:cNvPicPr preferRelativeResize="0"/>
          <p:nvPr/>
        </p:nvPicPr>
        <p:blipFill rotWithShape="1">
          <a:blip r:embed="rId6">
            <a:alphaModFix/>
          </a:blip>
          <a:srcRect/>
          <a:stretch/>
        </p:blipFill>
        <p:spPr>
          <a:xfrm>
            <a:off x="4815691" y="4491536"/>
            <a:ext cx="3976124" cy="907372"/>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617ecdceab_0_4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79" name="Google Shape;379;g617ecdceab_0_402"/>
          <p:cNvSpPr txBox="1">
            <a:spLocks noGrp="1"/>
          </p:cNvSpPr>
          <p:nvPr>
            <p:ph type="body" idx="1"/>
          </p:nvPr>
        </p:nvSpPr>
        <p:spPr>
          <a:xfrm>
            <a:off x="457200" y="1600200"/>
            <a:ext cx="8816400" cy="2534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Here’s what the Holm correction does. First, you sort all of your p-values in order, from smallest to largest. For the smallest p-value all you do is multiply it by m, and you’re done. However, for all the other ones it’s a two-stage process. For instance, when you move to the second smallest p-value, you first multiply it by m-1. If this produces a number that is bigger than the adjusted p-value that you got last time, then you keep it. But if it’s smaller than the last one, then you copy the last p-value. To illustrate how this works, consider the table below, which shows the calculations of a Holm correction for a collection of five p-values:</a:t>
            </a:r>
            <a:endParaRPr sz="1800"/>
          </a:p>
        </p:txBody>
      </p:sp>
      <p:sp>
        <p:nvSpPr>
          <p:cNvPr id="380" name="Google Shape;380;g617ecdceab_0_40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pic>
        <p:nvPicPr>
          <p:cNvPr id="381" name="Google Shape;381;g617ecdceab_0_402"/>
          <p:cNvPicPr preferRelativeResize="0"/>
          <p:nvPr/>
        </p:nvPicPr>
        <p:blipFill rotWithShape="1">
          <a:blip r:embed="rId3">
            <a:alphaModFix/>
          </a:blip>
          <a:srcRect/>
          <a:stretch/>
        </p:blipFill>
        <p:spPr>
          <a:xfrm>
            <a:off x="2435150" y="4316850"/>
            <a:ext cx="4667250" cy="2114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617ecdceab_0_4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88" name="Google Shape;388;g617ecdceab_0_4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Although it’s a little harder to calculate, the Holm correction has some very nice properties: it’s more powerful than Bonferroni (i.e., it has a lower Type II error rate), but it has the same Type I error rate. As a consequence, in practice there’s never any reason to use the simpler Bonferroni correction, since it is always outperformed by the slightly more elaborate Holm correction. Because of this, the Holm correction is the default one used by </a:t>
            </a:r>
            <a:r>
              <a:rPr lang="en-US" sz="1800">
                <a:solidFill>
                  <a:srgbClr val="011993"/>
                </a:solidFill>
              </a:rPr>
              <a:t>pairwise.t.test() </a:t>
            </a:r>
            <a:r>
              <a:rPr lang="en-US" sz="1800"/>
              <a:t> and</a:t>
            </a:r>
            <a:endParaRPr sz="1800"/>
          </a:p>
          <a:p>
            <a:pPr marL="0" lvl="0" indent="0" algn="l" rtl="0">
              <a:lnSpc>
                <a:spcPct val="115000"/>
              </a:lnSpc>
              <a:spcBef>
                <a:spcPts val="0"/>
              </a:spcBef>
              <a:spcAft>
                <a:spcPts val="0"/>
              </a:spcAft>
              <a:buSzPts val="1800"/>
              <a:buNone/>
            </a:pPr>
            <a:r>
              <a:rPr lang="en-US" sz="1800">
                <a:solidFill>
                  <a:srgbClr val="011993"/>
                </a:solidFill>
              </a:rPr>
              <a:t>posthocPairwiseT()</a:t>
            </a:r>
            <a:r>
              <a:rPr lang="en-US" sz="1800"/>
              <a:t>. To run the Holm correction in R, you could specify </a:t>
            </a:r>
            <a:r>
              <a:rPr lang="en-US" sz="1800">
                <a:solidFill>
                  <a:srgbClr val="011993"/>
                </a:solidFill>
              </a:rPr>
              <a:t>p.adjust.method = ”holm" </a:t>
            </a:r>
            <a:r>
              <a:rPr lang="en-US" sz="1800"/>
              <a:t> if you wanted to, but since it’s the default you can just use </a:t>
            </a:r>
            <a:r>
              <a:rPr lang="en-US" sz="1800">
                <a:solidFill>
                  <a:srgbClr val="011993"/>
                </a:solidFill>
              </a:rPr>
              <a:t>posthocPairwiseT( my.anova )</a:t>
            </a:r>
            <a:endParaRPr sz="1800">
              <a:solidFill>
                <a:srgbClr val="000000"/>
              </a:solidFill>
            </a:endParaRPr>
          </a:p>
          <a:p>
            <a:pPr marL="0" lvl="0" indent="0" algn="l" rtl="0">
              <a:lnSpc>
                <a:spcPct val="100000"/>
              </a:lnSpc>
              <a:spcBef>
                <a:spcPts val="360"/>
              </a:spcBef>
              <a:spcAft>
                <a:spcPts val="0"/>
              </a:spcAft>
              <a:buSzPts val="1800"/>
              <a:buNone/>
            </a:pPr>
            <a:endParaRPr/>
          </a:p>
        </p:txBody>
      </p:sp>
      <p:sp>
        <p:nvSpPr>
          <p:cNvPr id="389" name="Google Shape;389;g617ecdceab_0_41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dirty="0"/>
              <a:t>Recap (lecture) : Assumptions of </a:t>
            </a:r>
            <a:r>
              <a:rPr lang="en-US" sz="3600" i="1" dirty="0"/>
              <a:t>t </a:t>
            </a:r>
            <a:r>
              <a:rPr lang="en-US" sz="3600" dirty="0"/>
              <a:t>Test</a:t>
            </a:r>
            <a:endParaRPr sz="3600" dirty="0"/>
          </a:p>
        </p:txBody>
      </p:sp>
      <p:sp>
        <p:nvSpPr>
          <p:cNvPr id="119" name="Google Shape;119;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20" name="Google Shape;120;p27"/>
          <p:cNvSpPr txBox="1"/>
          <p:nvPr/>
        </p:nvSpPr>
        <p:spPr>
          <a:xfrm>
            <a:off x="890350" y="1946625"/>
            <a:ext cx="70992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sng" strike="noStrike" cap="none">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Data are interval data</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independent</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randomly selected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Populations must be Normally distributed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617ecdceab_0_6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pic>
        <p:nvPicPr>
          <p:cNvPr id="127" name="Google Shape;127;g617ecdceab_0_61"/>
          <p:cNvPicPr preferRelativeResize="0"/>
          <p:nvPr/>
        </p:nvPicPr>
        <p:blipFill rotWithShape="1">
          <a:blip r:embed="rId3">
            <a:alphaModFix/>
          </a:blip>
          <a:srcRect/>
          <a:stretch/>
        </p:blipFill>
        <p:spPr>
          <a:xfrm>
            <a:off x="0" y="1302488"/>
            <a:ext cx="9144001" cy="4253024"/>
          </a:xfrm>
          <a:prstGeom prst="rect">
            <a:avLst/>
          </a:prstGeom>
          <a:noFill/>
          <a:ln>
            <a:noFill/>
          </a:ln>
        </p:spPr>
      </p:pic>
      <p:sp>
        <p:nvSpPr>
          <p:cNvPr id="128" name="Google Shape;128;g617ecdceab_0_61"/>
          <p:cNvSpPr txBox="1"/>
          <p:nvPr/>
        </p:nvSpPr>
        <p:spPr>
          <a:xfrm>
            <a:off x="421525" y="324250"/>
            <a:ext cx="8430600" cy="9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dk1"/>
                </a:solidFill>
                <a:latin typeface="Arial"/>
                <a:ea typeface="Arial"/>
                <a:cs typeface="Arial"/>
                <a:sym typeface="Arial"/>
              </a:rPr>
              <a:t>Independent t Test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a:t>Sample data : Harpo</a:t>
            </a:r>
            <a:endParaRPr sz="3600"/>
          </a:p>
        </p:txBody>
      </p:sp>
      <p:sp>
        <p:nvSpPr>
          <p:cNvPr id="134" name="Google Shape;134;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137" name="Google Shape;137;p28"/>
          <p:cNvSpPr txBox="1"/>
          <p:nvPr/>
        </p:nvSpPr>
        <p:spPr>
          <a:xfrm>
            <a:off x="3096775" y="2433125"/>
            <a:ext cx="6047100" cy="2609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Suppose we have 33 students taking Dr. Harpo’s statistics lectures. There are two tutors for the class, Anastasia and Bernadette.</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There are N1=15 students in Anastasia’s tutorials, and N2=18 in Bernadette’s tutorials. </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Question: whether Anastasia or Bernadette is a better tutor, or if it doesn’t</a:t>
            </a:r>
            <a:r>
              <a:rPr lang="en-US" sz="1800" dirty="0">
                <a:solidFill>
                  <a:schemeClr val="dk1"/>
                </a:solidFill>
              </a:rPr>
              <a:t> </a:t>
            </a:r>
            <a:r>
              <a:rPr lang="en-US" sz="1800" b="0" i="0" u="none" strike="noStrike" cap="none" dirty="0">
                <a:solidFill>
                  <a:schemeClr val="dk1"/>
                </a:solidFill>
                <a:latin typeface="Arial"/>
                <a:ea typeface="Arial"/>
                <a:cs typeface="Arial"/>
                <a:sym typeface="Arial"/>
              </a:rPr>
              <a:t>make much of a difference.</a:t>
            </a:r>
            <a:endParaRPr sz="1800" b="0" i="0" u="none" strike="noStrike" cap="none" dirty="0">
              <a:solidFill>
                <a:schemeClr val="dk1"/>
              </a:solidFill>
              <a:latin typeface="Arial"/>
              <a:ea typeface="Arial"/>
              <a:cs typeface="Arial"/>
              <a:sym typeface="Arial"/>
            </a:endParaRPr>
          </a:p>
        </p:txBody>
      </p:sp>
      <p:sp>
        <p:nvSpPr>
          <p:cNvPr id="138" name="Google Shape;138;p28"/>
          <p:cNvSpPr txBox="1"/>
          <p:nvPr/>
        </p:nvSpPr>
        <p:spPr>
          <a:xfrm>
            <a:off x="195475" y="5415000"/>
            <a:ext cx="8754000" cy="1443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917488B-920C-4D9F-B3DA-614BD6AD9FED}"/>
              </a:ext>
            </a:extLst>
          </p:cNvPr>
          <p:cNvPicPr>
            <a:picLocks noChangeAspect="1"/>
          </p:cNvPicPr>
          <p:nvPr/>
        </p:nvPicPr>
        <p:blipFill>
          <a:blip r:embed="rId3"/>
          <a:stretch>
            <a:fillRect/>
          </a:stretch>
        </p:blipFill>
        <p:spPr>
          <a:xfrm>
            <a:off x="359925" y="1309100"/>
            <a:ext cx="8137806" cy="860826"/>
          </a:xfrm>
          <a:prstGeom prst="rect">
            <a:avLst/>
          </a:prstGeom>
        </p:spPr>
      </p:pic>
      <p:pic>
        <p:nvPicPr>
          <p:cNvPr id="3" name="Picture 2">
            <a:extLst>
              <a:ext uri="{FF2B5EF4-FFF2-40B4-BE49-F238E27FC236}">
                <a16:creationId xmlns:a16="http://schemas.microsoft.com/office/drawing/2014/main" id="{78894D25-98C6-47A3-B551-4F5A3F7A5842}"/>
              </a:ext>
            </a:extLst>
          </p:cNvPr>
          <p:cNvPicPr>
            <a:picLocks noChangeAspect="1"/>
          </p:cNvPicPr>
          <p:nvPr/>
        </p:nvPicPr>
        <p:blipFill>
          <a:blip r:embed="rId4"/>
          <a:stretch>
            <a:fillRect/>
          </a:stretch>
        </p:blipFill>
        <p:spPr>
          <a:xfrm>
            <a:off x="323338" y="2646381"/>
            <a:ext cx="2526164" cy="20416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dirty="0"/>
              <a:t>Student t Test set-up : Are the student mean grades different between the two tutors?</a:t>
            </a:r>
            <a:endParaRPr dirty="0"/>
          </a:p>
        </p:txBody>
      </p:sp>
      <p:sp>
        <p:nvSpPr>
          <p:cNvPr id="144" name="Google Shape;144;p29"/>
          <p:cNvSpPr txBox="1">
            <a:spLocks noGrp="1"/>
          </p:cNvSpPr>
          <p:nvPr>
            <p:ph type="body" idx="1"/>
          </p:nvPr>
        </p:nvSpPr>
        <p:spPr>
          <a:xfrm>
            <a:off x="301500" y="1535350"/>
            <a:ext cx="8541000" cy="49335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endParaRPr sz="750" dirty="0"/>
          </a:p>
        </p:txBody>
      </p:sp>
      <p:sp>
        <p:nvSpPr>
          <p:cNvPr id="145" name="Google Shape;145;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46" name="Google Shape;146;p29"/>
          <p:cNvSpPr txBox="1"/>
          <p:nvPr/>
        </p:nvSpPr>
        <p:spPr>
          <a:xfrm>
            <a:off x="4419600"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1</a:t>
            </a:r>
            <a:endParaRPr sz="1400" b="0" i="0" u="none" strike="noStrike" cap="none">
              <a:solidFill>
                <a:srgbClr val="000000"/>
              </a:solidFill>
              <a:latin typeface="Arial"/>
              <a:ea typeface="Arial"/>
              <a:cs typeface="Arial"/>
              <a:sym typeface="Arial"/>
            </a:endParaRPr>
          </a:p>
        </p:txBody>
      </p:sp>
      <p:sp>
        <p:nvSpPr>
          <p:cNvPr id="147" name="Google Shape;147;p29"/>
          <p:cNvSpPr txBox="1"/>
          <p:nvPr/>
        </p:nvSpPr>
        <p:spPr>
          <a:xfrm>
            <a:off x="5654419"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2</a:t>
            </a:r>
            <a:endParaRPr sz="1400" b="0" i="0" u="none" strike="noStrike" cap="none">
              <a:solidFill>
                <a:srgbClr val="000000"/>
              </a:solidFill>
              <a:latin typeface="Arial"/>
              <a:ea typeface="Arial"/>
              <a:cs typeface="Arial"/>
              <a:sym typeface="Arial"/>
            </a:endParaRPr>
          </a:p>
        </p:txBody>
      </p:sp>
      <p:grpSp>
        <p:nvGrpSpPr>
          <p:cNvPr id="148" name="Google Shape;148;p29"/>
          <p:cNvGrpSpPr/>
          <p:nvPr/>
        </p:nvGrpSpPr>
        <p:grpSpPr>
          <a:xfrm>
            <a:off x="3713163" y="4380875"/>
            <a:ext cx="4689041" cy="1323440"/>
            <a:chOff x="3700463" y="4774575"/>
            <a:chExt cx="4689041" cy="1323440"/>
          </a:xfrm>
        </p:grpSpPr>
        <p:sp>
          <p:nvSpPr>
            <p:cNvPr id="149" name="Google Shape;149;p29"/>
            <p:cNvSpPr txBox="1"/>
            <p:nvPr/>
          </p:nvSpPr>
          <p:spPr>
            <a:xfrm>
              <a:off x="3755113" y="4774575"/>
              <a:ext cx="318869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0.05 - Significance level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0" name="Google Shape;150;p29"/>
            <p:cNvSpPr/>
            <p:nvPr/>
          </p:nvSpPr>
          <p:spPr>
            <a:xfrm>
              <a:off x="3700463" y="5168007"/>
              <a:ext cx="4689041"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1" name="Google Shape;151;p29"/>
            <p:cNvSpPr txBox="1"/>
            <p:nvPr/>
          </p:nvSpPr>
          <p:spPr>
            <a:xfrm>
              <a:off x="3755113" y="5605572"/>
              <a:ext cx="2217274"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Arial"/>
                  <a:ea typeface="Arial"/>
                  <a:cs typeface="Arial"/>
                  <a:sym typeface="Arial"/>
                </a:rPr>
                <a:t>What is </a:t>
              </a:r>
              <a:r>
                <a:rPr lang="en-US" sz="2600" b="1" i="1" u="none" strike="noStrike" cap="none">
                  <a:solidFill>
                    <a:schemeClr val="dk1"/>
                  </a:solidFill>
                  <a:latin typeface="Arial"/>
                  <a:ea typeface="Arial"/>
                  <a:cs typeface="Arial"/>
                  <a:sym typeface="Arial"/>
                </a:rPr>
                <a:t>t</a:t>
              </a:r>
              <a:r>
                <a:rPr lang="en-US" sz="2600" b="1" i="1" u="none" strike="noStrike" cap="none" baseline="-25000">
                  <a:solidFill>
                    <a:schemeClr val="dk1"/>
                  </a:solidFill>
                  <a:latin typeface="Arial"/>
                  <a:ea typeface="Arial"/>
                  <a:cs typeface="Arial"/>
                  <a:sym typeface="Arial"/>
                </a:rPr>
                <a:t>crit</a:t>
              </a:r>
              <a:r>
                <a:rPr lang="en-US" sz="26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2" name="Google Shape;152;p29"/>
          <p:cNvSpPr txBox="1"/>
          <p:nvPr/>
        </p:nvSpPr>
        <p:spPr>
          <a:xfrm>
            <a:off x="3935324" y="5720111"/>
            <a:ext cx="4244717" cy="830997"/>
          </a:xfrm>
          <a:prstGeom prst="rect">
            <a:avLst/>
          </a:prstGeom>
          <a:blipFill rotWithShape="1">
            <a:blip r:embed="rId5">
              <a:alphaModFix/>
            </a:blip>
            <a:stretch>
              <a:fillRect/>
            </a:stretch>
          </a:blip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153" name="Google Shape;153;p29"/>
          <p:cNvPicPr preferRelativeResize="0"/>
          <p:nvPr/>
        </p:nvPicPr>
        <p:blipFill rotWithShape="1">
          <a:blip r:embed="rId6">
            <a:alphaModFix/>
          </a:blip>
          <a:srcRect/>
          <a:stretch/>
        </p:blipFill>
        <p:spPr>
          <a:xfrm>
            <a:off x="6877050" y="2851109"/>
            <a:ext cx="1809749" cy="1365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17ecdceab_0_355"/>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 Test functions in R</a:t>
            </a:r>
            <a:endParaRPr dirty="0"/>
          </a:p>
        </p:txBody>
      </p:sp>
      <p:sp>
        <p:nvSpPr>
          <p:cNvPr id="160" name="Google Shape;160;g617ecdceab_0_355"/>
          <p:cNvSpPr txBox="1">
            <a:spLocks noGrp="1"/>
          </p:cNvSpPr>
          <p:nvPr>
            <p:ph type="body" idx="1"/>
          </p:nvPr>
        </p:nvSpPr>
        <p:spPr>
          <a:xfrm>
            <a:off x="-110250" y="1097600"/>
            <a:ext cx="8229600" cy="1998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dirty="0" err="1">
                <a:solidFill>
                  <a:srgbClr val="011993"/>
                </a:solidFill>
              </a:rPr>
              <a:t>t.test</a:t>
            </a:r>
            <a:r>
              <a:rPr lang="en-US" sz="1800" dirty="0">
                <a:solidFill>
                  <a:srgbClr val="011993"/>
                </a:solidFill>
              </a:rPr>
              <a:t>() </a:t>
            </a:r>
            <a:endParaRPr sz="1800" dirty="0">
              <a:solidFill>
                <a:srgbClr val="011993"/>
              </a:solidFill>
            </a:endParaRPr>
          </a:p>
          <a:p>
            <a:pPr marL="914400" lvl="1" indent="-342900" algn="l" rtl="0">
              <a:lnSpc>
                <a:spcPct val="115000"/>
              </a:lnSpc>
              <a:spcBef>
                <a:spcPts val="0"/>
              </a:spcBef>
              <a:spcAft>
                <a:spcPts val="0"/>
              </a:spcAft>
              <a:buSzPts val="1800"/>
              <a:buChar char="–"/>
            </a:pPr>
            <a:r>
              <a:rPr lang="en-US" sz="1800" dirty="0"/>
              <a:t>very flexible (it can run lots of different kinds of t Tests) </a:t>
            </a:r>
            <a:endParaRPr sz="1800" dirty="0"/>
          </a:p>
          <a:p>
            <a:pPr marL="914400" lvl="1" indent="-342900" algn="l" rtl="0">
              <a:lnSpc>
                <a:spcPct val="115000"/>
              </a:lnSpc>
              <a:spcBef>
                <a:spcPts val="0"/>
              </a:spcBef>
              <a:spcAft>
                <a:spcPts val="0"/>
              </a:spcAft>
              <a:buSzPts val="1800"/>
              <a:buChar char="–"/>
            </a:pPr>
            <a:r>
              <a:rPr lang="en-US" sz="1800" dirty="0"/>
              <a:t>somewhat terse (the output is quite compressed). </a:t>
            </a:r>
            <a:endParaRPr sz="1800" dirty="0"/>
          </a:p>
          <a:p>
            <a:pPr marL="914400" lvl="1" indent="-342900" algn="l" rtl="0">
              <a:lnSpc>
                <a:spcPct val="115000"/>
              </a:lnSpc>
              <a:spcBef>
                <a:spcPts val="0"/>
              </a:spcBef>
              <a:spcAft>
                <a:spcPts val="0"/>
              </a:spcAft>
              <a:buSzPts val="1800"/>
              <a:buChar char="–"/>
            </a:pPr>
            <a:r>
              <a:rPr lang="en-US" sz="1800" dirty="0"/>
              <a:t>may require more arguments </a:t>
            </a:r>
            <a:endParaRPr sz="1800" dirty="0"/>
          </a:p>
          <a:p>
            <a:pPr marL="914400" lvl="1" indent="-228600" algn="l" rtl="0">
              <a:lnSpc>
                <a:spcPct val="115000"/>
              </a:lnSpc>
              <a:spcBef>
                <a:spcPts val="0"/>
              </a:spcBef>
              <a:spcAft>
                <a:spcPts val="0"/>
              </a:spcAft>
              <a:buSzPts val="1800"/>
              <a:buNone/>
            </a:pPr>
            <a:endParaRPr sz="1800" dirty="0"/>
          </a:p>
          <a:p>
            <a:pPr marL="457200" lvl="0" indent="-342900" algn="l" rtl="0">
              <a:lnSpc>
                <a:spcPct val="115000"/>
              </a:lnSpc>
              <a:spcBef>
                <a:spcPts val="0"/>
              </a:spcBef>
              <a:spcAft>
                <a:spcPts val="0"/>
              </a:spcAft>
              <a:buSzPts val="1800"/>
              <a:buChar char="•"/>
            </a:pPr>
            <a:r>
              <a:rPr lang="en-US" sz="1800" dirty="0"/>
              <a:t>We will rely on some simpler functions in the "</a:t>
            </a:r>
            <a:r>
              <a:rPr lang="en-US" sz="1800" dirty="0" err="1"/>
              <a:t>lsr</a:t>
            </a:r>
            <a:r>
              <a:rPr lang="en-US" sz="1800" dirty="0"/>
              <a:t>” package: </a:t>
            </a:r>
            <a:endParaRPr sz="1800" dirty="0"/>
          </a:p>
          <a:p>
            <a:pPr marL="0" lvl="0" indent="0" algn="l" rtl="0">
              <a:lnSpc>
                <a:spcPct val="115000"/>
              </a:lnSpc>
              <a:spcBef>
                <a:spcPts val="0"/>
              </a:spcBef>
              <a:spcAft>
                <a:spcPts val="0"/>
              </a:spcAft>
              <a:buClr>
                <a:schemeClr val="dk1"/>
              </a:buClr>
              <a:buSzPts val="1100"/>
              <a:buFont typeface="Arial"/>
              <a:buNone/>
            </a:pPr>
            <a:endParaRPr sz="1800" dirty="0"/>
          </a:p>
        </p:txBody>
      </p:sp>
      <p:sp>
        <p:nvSpPr>
          <p:cNvPr id="161" name="Google Shape;161;g617ecdceab_0_3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pic>
        <p:nvPicPr>
          <p:cNvPr id="162" name="Google Shape;162;g617ecdceab_0_355"/>
          <p:cNvPicPr preferRelativeResize="0"/>
          <p:nvPr/>
        </p:nvPicPr>
        <p:blipFill rotWithShape="1">
          <a:blip r:embed="rId3">
            <a:alphaModFix/>
          </a:blip>
          <a:srcRect t="20804" b="30023"/>
          <a:stretch/>
        </p:blipFill>
        <p:spPr>
          <a:xfrm>
            <a:off x="0" y="3251775"/>
            <a:ext cx="8915400" cy="337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Guided Tour : independentSamplesTTest()</a:t>
            </a:r>
            <a:endParaRPr/>
          </a:p>
        </p:txBody>
      </p:sp>
      <p:sp>
        <p:nvSpPr>
          <p:cNvPr id="168" name="Google Shape;168;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pic>
        <p:nvPicPr>
          <p:cNvPr id="169" name="Google Shape;169;p31"/>
          <p:cNvPicPr preferRelativeResize="0"/>
          <p:nvPr/>
        </p:nvPicPr>
        <p:blipFill rotWithShape="1">
          <a:blip r:embed="rId3">
            <a:alphaModFix/>
          </a:blip>
          <a:srcRect t="23719"/>
          <a:stretch/>
        </p:blipFill>
        <p:spPr>
          <a:xfrm>
            <a:off x="736599" y="2673618"/>
            <a:ext cx="5476746" cy="3898632"/>
          </a:xfrm>
          <a:prstGeom prst="rect">
            <a:avLst/>
          </a:prstGeom>
          <a:noFill/>
          <a:ln>
            <a:noFill/>
          </a:ln>
        </p:spPr>
      </p:pic>
      <p:sp>
        <p:nvSpPr>
          <p:cNvPr id="171" name="Google Shape;171;p31"/>
          <p:cNvSpPr txBox="1"/>
          <p:nvPr/>
        </p:nvSpPr>
        <p:spPr>
          <a:xfrm>
            <a:off x="7063119" y="4131434"/>
            <a:ext cx="13163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Console</a:t>
            </a:r>
            <a:endParaRPr sz="1400" b="0" i="0" u="none" strike="noStrike" cap="none">
              <a:solidFill>
                <a:srgbClr val="000000"/>
              </a:solidFill>
              <a:latin typeface="Arial"/>
              <a:ea typeface="Arial"/>
              <a:cs typeface="Arial"/>
              <a:sym typeface="Arial"/>
            </a:endParaRPr>
          </a:p>
        </p:txBody>
      </p:sp>
      <p:sp>
        <p:nvSpPr>
          <p:cNvPr id="172" name="Google Shape;172;p31"/>
          <p:cNvSpPr txBox="1"/>
          <p:nvPr/>
        </p:nvSpPr>
        <p:spPr>
          <a:xfrm>
            <a:off x="7140865" y="1777539"/>
            <a:ext cx="116089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Source</a:t>
            </a:r>
            <a:endParaRPr sz="1400" b="0" i="0" u="none" strike="noStrike" cap="none">
              <a:solidFill>
                <a:srgbClr val="000000"/>
              </a:solidFill>
              <a:latin typeface="Arial"/>
              <a:ea typeface="Arial"/>
              <a:cs typeface="Arial"/>
              <a:sym typeface="Arial"/>
            </a:endParaRPr>
          </a:p>
        </p:txBody>
      </p:sp>
      <p:sp>
        <p:nvSpPr>
          <p:cNvPr id="173" name="Google Shape;173;p31"/>
          <p:cNvSpPr txBox="1"/>
          <p:nvPr/>
        </p:nvSpPr>
        <p:spPr>
          <a:xfrm>
            <a:off x="3599110" y="2492333"/>
            <a:ext cx="479656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accent2"/>
                </a:solidFill>
                <a:latin typeface="Arial"/>
                <a:ea typeface="Arial"/>
                <a:cs typeface="Arial"/>
                <a:sym typeface="Arial"/>
              </a:rPr>
              <a:t>By saying </a:t>
            </a:r>
            <a:r>
              <a:rPr lang="en-US" sz="1400" b="0" i="0" u="none" strike="noStrike" cap="none" dirty="0" err="1">
                <a:solidFill>
                  <a:schemeClr val="accent2"/>
                </a:solidFill>
                <a:latin typeface="Arial"/>
                <a:ea typeface="Arial"/>
                <a:cs typeface="Arial"/>
                <a:sym typeface="Arial"/>
              </a:rPr>
              <a:t>var.equal</a:t>
            </a:r>
            <a:r>
              <a:rPr lang="en-US" sz="1400" b="0" i="0" u="none" strike="noStrike" cap="none" dirty="0">
                <a:solidFill>
                  <a:schemeClr val="accent2"/>
                </a:solidFill>
                <a:latin typeface="Arial"/>
                <a:ea typeface="Arial"/>
                <a:cs typeface="Arial"/>
                <a:sym typeface="Arial"/>
              </a:rPr>
              <a:t> = TRUE -&gt; telling R to use </a:t>
            </a:r>
            <a:r>
              <a:rPr lang="en-US" sz="1400" b="0" i="0" u="sng" strike="noStrike" cap="none" dirty="0">
                <a:solidFill>
                  <a:schemeClr val="accent2"/>
                </a:solidFill>
                <a:latin typeface="Arial"/>
                <a:ea typeface="Arial"/>
                <a:cs typeface="Arial"/>
                <a:sym typeface="Arial"/>
              </a:rPr>
              <a:t>Student </a:t>
            </a:r>
            <a:r>
              <a:rPr lang="en-US" sz="1400" b="0" i="0" u="none" strike="noStrike" cap="none" dirty="0">
                <a:solidFill>
                  <a:schemeClr val="accent2"/>
                </a:solidFill>
                <a:latin typeface="Arial"/>
                <a:ea typeface="Arial"/>
                <a:cs typeface="Arial"/>
                <a:sym typeface="Arial"/>
              </a:rPr>
              <a:t>independent samples t Test</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DBF8F664-7929-47F1-84EB-DED69319777B}"/>
              </a:ext>
            </a:extLst>
          </p:cNvPr>
          <p:cNvPicPr>
            <a:picLocks noChangeAspect="1"/>
          </p:cNvPicPr>
          <p:nvPr/>
        </p:nvPicPr>
        <p:blipFill>
          <a:blip r:embed="rId4"/>
          <a:stretch>
            <a:fillRect/>
          </a:stretch>
        </p:blipFill>
        <p:spPr>
          <a:xfrm>
            <a:off x="842240" y="1394658"/>
            <a:ext cx="6104149" cy="967824"/>
          </a:xfrm>
          <a:prstGeom prst="rect">
            <a:avLst/>
          </a:prstGeom>
        </p:spPr>
      </p:pic>
      <p:cxnSp>
        <p:nvCxnSpPr>
          <p:cNvPr id="174" name="Google Shape;174;p31"/>
          <p:cNvCxnSpPr>
            <a:cxnSpLocks/>
          </p:cNvCxnSpPr>
          <p:nvPr/>
        </p:nvCxnSpPr>
        <p:spPr>
          <a:xfrm>
            <a:off x="2388198" y="2119256"/>
            <a:ext cx="1180502" cy="479849"/>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1847</Words>
  <Application>Microsoft Office PowerPoint</Application>
  <PresentationFormat>On-screen Show (4:3)</PresentationFormat>
  <Paragraphs>210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Times New Roman</vt:lpstr>
      <vt:lpstr>Default Design</vt:lpstr>
      <vt:lpstr>Discussion - Week 6</vt:lpstr>
      <vt:lpstr>BME 423 Discussion  -  Week 6 </vt:lpstr>
      <vt:lpstr>Recap (lecture) : Independent t Test</vt:lpstr>
      <vt:lpstr>Recap (lecture) : Assumptions of t Test</vt:lpstr>
      <vt:lpstr>PowerPoint Presentation</vt:lpstr>
      <vt:lpstr>Sample data : Harpo</vt:lpstr>
      <vt:lpstr>Student t Test set-up : Are the student mean grades different between the two tutors?</vt:lpstr>
      <vt:lpstr>t Test functions in R</vt:lpstr>
      <vt:lpstr>Guided Tour : independentSamplesTTest()</vt:lpstr>
      <vt:lpstr>Guided Tour : independentSamplesTTest() -Conclusion-</vt:lpstr>
      <vt:lpstr>Sign of the t-statistic</vt:lpstr>
      <vt:lpstr>In-class exercise : Female height vs. Male height (1/2)</vt:lpstr>
      <vt:lpstr>In-class exercise : Compare height of female and male students (2/2)</vt:lpstr>
      <vt:lpstr>One-sample t Test</vt:lpstr>
      <vt:lpstr>Recap (lecture) : One-sample t Test</vt:lpstr>
      <vt:lpstr>Recap (lecture) : One-sample t Test</vt:lpstr>
      <vt:lpstr>OneSampleTTest()</vt:lpstr>
      <vt:lpstr>OneSampleTTest()</vt:lpstr>
      <vt:lpstr>In-class exercise : Check if the mean height of female students is different from 64</vt:lpstr>
      <vt:lpstr>Multiple comparisons and post hoc tests</vt:lpstr>
      <vt:lpstr>PowerPoint Presentation</vt:lpstr>
      <vt:lpstr>pairwise.t.test()</vt:lpstr>
      <vt:lpstr>posthocPairwiseT() </vt:lpstr>
      <vt:lpstr>Correction for multiple comparisons</vt:lpstr>
      <vt:lpstr>Bonferroni corrections</vt:lpstr>
      <vt:lpstr>Holm corrections Refer to the Supplementary section of these slides to see how Holm corrections work</vt:lpstr>
      <vt:lpstr>In-class exercise</vt:lpstr>
      <vt:lpstr>Supplementary</vt:lpstr>
      <vt:lpstr>Holm corrections</vt:lpstr>
      <vt:lpstr>Holm corrections</vt:lpstr>
      <vt:lpstr>Holm corrections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 Week 6</dc:title>
  <dc:creator>Darío Urbina</dc:creator>
  <cp:lastModifiedBy>Darío Urbina</cp:lastModifiedBy>
  <cp:revision>32</cp:revision>
  <dcterms:modified xsi:type="dcterms:W3CDTF">2020-09-18T17:35:41Z</dcterms:modified>
</cp:coreProperties>
</file>