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94DE3-4199-354C-8669-9607D66BEDD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315B-9A46-9447-893B-CA41793E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17ecdceab_0_1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17ecdce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3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7ecdcea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617ecdceab_0_1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617ecdceab_0_12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7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17ecdcea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617ecdceab_0_1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617ecdceab_0_14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0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17ecdcea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617ecdceab_0_16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617ecdceab_0_16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7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7ecdcea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617ecdceab_0_15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g617ecdceab_0_15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17ecdcea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617ecdceab_0_15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617ecdceab_0_15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3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17ecdcea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617ecdceab_0_17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617ecdceab_0_17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88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3A6E-3B63-B943-B3EE-DA42CF2E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1AE7-95BB-B74B-B8E3-83357F8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847A-3B62-DB46-941E-DE4797FB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A502-D63F-A148-9425-943F7148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6098-F80E-D54D-85AF-A167694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467B-6DD9-0A43-A0E7-3E90C6B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CD25-E758-2E4C-8961-053781CBD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6819-D04F-E043-99A3-F258FDB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06B2-B61B-2E45-8563-CD65D3A7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1D1C-A422-C748-A9D7-B7F79798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C2FB0-EDC3-0B47-B412-A71E2477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2A83C-B0AD-CD40-ABFF-896A30D3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56F6-0FD8-BD49-8D81-9342F838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3CD3-E2E7-3143-818E-CE9C6921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A2FA-14A8-3E49-A8AA-2CEB338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2C2-562F-F84B-9C77-77C7CA58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117-35CD-2E46-999E-831B6F7C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A8B5-0BD0-F64D-89D0-639EB0DF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989-DDD2-A64F-9AE0-A6269B5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78FA-C81E-834F-B5B4-81D572F5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75E0-ECB5-6C44-BE65-8A0DDDAF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9E6D-66DC-1241-A682-C0B27266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A070-3957-2842-9CAD-B9677B0A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A46A-1E16-274D-B9B3-8D555B12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7FC2-3581-2547-8361-A015B38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18C2-88D6-2747-B053-CBFC72A1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93AC-2E00-FF49-9646-9E72F5DF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5A00-185B-1F45-A64F-88C479CE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C426-CB4D-634C-82BC-912E136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6771-DD1E-7C43-9478-504CF3B8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5F05-37EE-7245-B829-B67262B0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6D2A-799B-0140-8D5F-7D2B3E15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18DB-3A05-5746-8A04-004826F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981FF-6989-F24C-BFD1-ECF3CA07A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B204-21BF-9E40-907A-CD628E2B0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95EE7-27DD-EC49-BA4A-D44659343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A704A-86E9-3248-9E32-BF9EA2BE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339F-CEBE-A542-A29B-5E2E030B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60ED-7FF5-714B-A95A-5EF5AA1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9F1-4501-D042-8EEF-7F6167A0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8328-2A43-1345-B388-55ACFCA3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547A-CEDC-0A4C-B4CC-C1C23CD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3091F-92DE-A747-8CAD-92E8B47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2D06E-89BA-6240-B50F-227A202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CDE7-A21B-C14A-99EE-A0619BC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5F5D-F95C-A949-8761-6353C34E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04E-C141-1C44-9D2D-FA22635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B987-8283-1946-BA58-B8E13EF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DFD2-8431-264E-914C-EF57833B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A069-9725-0B4A-94CD-779625CA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CD0E-ECFE-F94D-9930-41CCD937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C3A5-47C9-2743-9136-801E7A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01F-347B-1148-A82F-3AA45CA2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90B60-4A9C-0241-AF21-32D90FD4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1003-63E5-E84E-B0DF-95796ED7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5DA7-12BE-BB4D-A543-4C840B20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468E1-3C57-A34B-BBBE-D7D61D97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CBCB-FC9F-4E45-846A-14E17BD8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F79D7-5755-7043-B1D3-6C08B17B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E49B6-EE88-B040-BDCE-503227C8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8381-3B36-3A4B-93EC-BB91CB27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5AF7-2498-3845-A5D2-B9EECB92C6C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C76B-0A33-B84C-8780-3F8AEF0B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A2DC-2B00-4343-B743-0D251040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17ecdceab_0_13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#2</a:t>
            </a:r>
            <a:endParaRPr sz="3200"/>
          </a:p>
        </p:txBody>
      </p:sp>
      <p:sp>
        <p:nvSpPr>
          <p:cNvPr id="403" name="Google Shape;403;g617ecdceab_0_135"/>
          <p:cNvSpPr txBox="1">
            <a:spLocks noGrp="1"/>
          </p:cNvSpPr>
          <p:nvPr>
            <p:ph type="body" idx="1"/>
          </p:nvPr>
        </p:nvSpPr>
        <p:spPr>
          <a:xfrm>
            <a:off x="1981200" y="1814225"/>
            <a:ext cx="8229600" cy="4431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b="1" dirty="0"/>
              <a:t>Due: </a:t>
            </a:r>
          </a:p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/>
              <a:t>For both questions: 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360"/>
              </a:spcBef>
              <a:buSzPts val="1800"/>
              <a:buAutoNum type="arabicPeriod"/>
            </a:pPr>
            <a:r>
              <a:rPr lang="en-US" sz="1800" dirty="0"/>
              <a:t>Show your R code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sz="1800" dirty="0"/>
              <a:t>State the outcome variable, grouping variable, H</a:t>
            </a:r>
            <a:r>
              <a:rPr lang="en-US" sz="1800" baseline="-25000" dirty="0"/>
              <a:t>0</a:t>
            </a:r>
            <a:r>
              <a:rPr lang="en-US" sz="1800" dirty="0"/>
              <a:t>, H</a:t>
            </a:r>
            <a:r>
              <a:rPr lang="en-US" sz="1800" baseline="-25000" dirty="0"/>
              <a:t>1</a:t>
            </a:r>
            <a:r>
              <a:rPr lang="en-US" sz="1800" dirty="0"/>
              <a:t>, critical </a:t>
            </a:r>
            <a:r>
              <a:rPr lang="en-US" sz="1800" i="1" dirty="0"/>
              <a:t>t </a:t>
            </a:r>
            <a:r>
              <a:rPr lang="en-US" sz="1800" dirty="0"/>
              <a:t>value, and your conclusion (i.e., reject or do not reject H</a:t>
            </a:r>
            <a:r>
              <a:rPr lang="en-US" sz="1800" baseline="-25000" dirty="0"/>
              <a:t>0</a:t>
            </a:r>
            <a:r>
              <a:rPr lang="en-US" sz="1800" dirty="0"/>
              <a:t>, make a concluding sentence, and provide the P value if appropriate)</a:t>
            </a:r>
            <a:endParaRPr sz="1800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endParaRPr sz="1800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/>
              <a:t>Questions: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r>
              <a:rPr lang="en-US" sz="1800" dirty="0"/>
              <a:t>Using Alldata_2020.csv,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360"/>
              </a:spcBef>
              <a:buSzPts val="1800"/>
              <a:buAutoNum type="arabicPeriod"/>
            </a:pPr>
            <a:r>
              <a:rPr lang="en-US" sz="1800" dirty="0"/>
              <a:t>Compare heart rate of female and male students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sz="1800" dirty="0"/>
              <a:t>Check if the mean heart rate of male students is different from 65 BPM</a:t>
            </a:r>
            <a:endParaRPr sz="1800" dirty="0"/>
          </a:p>
        </p:txBody>
      </p:sp>
      <p:sp>
        <p:nvSpPr>
          <p:cNvPr id="404" name="Google Shape;404;g617ecdceab_0_135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/>
              <a:pPr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7ecdceab_0_12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2</a:t>
            </a:fld>
            <a:endParaRPr/>
          </a:p>
        </p:txBody>
      </p:sp>
      <p:sp>
        <p:nvSpPr>
          <p:cNvPr id="411" name="Google Shape;411;g617ecdceab_0_129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03084-0898-4B46-9A79-69510402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" y="1800536"/>
            <a:ext cx="10754932" cy="23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17ecdceab_0_146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3</a:t>
            </a:fld>
            <a:endParaRPr/>
          </a:p>
        </p:txBody>
      </p:sp>
      <p:sp>
        <p:nvSpPr>
          <p:cNvPr id="420" name="Google Shape;420;g617ecdceab_0_146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F047E-DEE6-4EFA-98F5-8022E655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0" y="1725782"/>
            <a:ext cx="6237680" cy="4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17ecdceab_0_16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4</a:t>
            </a:fld>
            <a:endParaRPr/>
          </a:p>
        </p:txBody>
      </p:sp>
      <p:sp>
        <p:nvSpPr>
          <p:cNvPr id="428" name="Google Shape;428;g617ecdceab_0_169"/>
          <p:cNvSpPr txBox="1"/>
          <p:nvPr/>
        </p:nvSpPr>
        <p:spPr>
          <a:xfrm>
            <a:off x="1815900" y="1481225"/>
            <a:ext cx="8560200" cy="5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variable: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Heart rate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variable: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Sex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Population means for heart rate are the same between female and male students.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means for heart rate are different between female and male students.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significance level of 0.05 (t_0.05):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2.048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t_calculated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|=1.675 &lt;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=2.048 → Ho is not rejected. There is no statistically significant difference in the mean heart rates between female and male students.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617ecdceab_0_169"/>
          <p:cNvSpPr txBox="1">
            <a:spLocks noGrp="1"/>
          </p:cNvSpPr>
          <p:nvPr>
            <p:ph type="title" idx="4294967295"/>
          </p:nvPr>
        </p:nvSpPr>
        <p:spPr>
          <a:xfrm>
            <a:off x="1815900" y="166927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1319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17ecdceab_0_152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36" name="Google Shape;436;g617ecdceab_0_152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  <p:pic>
        <p:nvPicPr>
          <p:cNvPr id="437" name="Google Shape;437;g617ecdceab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300" y="1773777"/>
            <a:ext cx="462915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6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17ecdceab_0_157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44" name="Google Shape;444;g617ecdceab_0_157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541FF-F4BA-4828-A17E-983FA894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20" y="1828661"/>
            <a:ext cx="6666252" cy="46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17ecdceab_0_17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52" name="Google Shape;452;g617ecdceab_0_179"/>
          <p:cNvSpPr txBox="1"/>
          <p:nvPr/>
        </p:nvSpPr>
        <p:spPr>
          <a:xfrm>
            <a:off x="1961775" y="1624625"/>
            <a:ext cx="83982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variable: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Heart rate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variable: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Male students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mean of male students’ heart rates is equal to 65 BPM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mean of male students’ heart rates is different from 65 BPM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significance level of 0.05 (t_0.05):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2.145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t_calculated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|=0.834 &lt;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2.145 → Ho is not rejected. There is no statistically significant difference between the mean heart rate of males and 65 BPM.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617ecdceab_0_179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59887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D7BD-D5AC-E944-9A73-B187AB4A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61D-4AC0-2F4B-88BB-E4984F7C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submission -2</a:t>
            </a:r>
          </a:p>
          <a:p>
            <a:r>
              <a:rPr lang="en-US" dirty="0"/>
              <a:t>For each question (worth 5 points)</a:t>
            </a:r>
          </a:p>
          <a:p>
            <a:pPr lvl="1"/>
            <a:r>
              <a:rPr lang="en-US" dirty="0"/>
              <a:t>Include R code - 1 point</a:t>
            </a:r>
          </a:p>
          <a:p>
            <a:pPr lvl="1"/>
            <a:r>
              <a:rPr lang="en-US" dirty="0"/>
              <a:t>Include H0,H1 – 1 point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tcrit</a:t>
            </a:r>
            <a:r>
              <a:rPr lang="en-US" dirty="0"/>
              <a:t> – 1 point</a:t>
            </a:r>
          </a:p>
          <a:p>
            <a:pPr lvl="1"/>
            <a:r>
              <a:rPr lang="en-US" dirty="0"/>
              <a:t>In conclusion, state that t&lt;</a:t>
            </a:r>
            <a:r>
              <a:rPr lang="en-US" dirty="0" err="1"/>
              <a:t>tcrit</a:t>
            </a:r>
            <a:r>
              <a:rPr lang="en-US" dirty="0"/>
              <a:t> – 1 point</a:t>
            </a:r>
          </a:p>
          <a:p>
            <a:pPr lvl="2"/>
            <a:r>
              <a:rPr lang="en-US" dirty="0"/>
              <a:t>State that H0 </a:t>
            </a:r>
            <a:r>
              <a:rPr lang="en-US"/>
              <a:t>is not rejected </a:t>
            </a:r>
            <a:r>
              <a:rPr lang="en-US" dirty="0"/>
              <a:t>- 1 point</a:t>
            </a:r>
          </a:p>
        </p:txBody>
      </p:sp>
    </p:spTree>
    <p:extLst>
      <p:ext uri="{BB962C8B-B14F-4D97-AF65-F5344CB8AC3E}">
        <p14:creationId xmlns:p14="http://schemas.microsoft.com/office/powerpoint/2010/main" val="37003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394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Discussion Assignment #2</vt:lpstr>
      <vt:lpstr>Discussion Assignment 2 - Answer Key - QUESTION 1</vt:lpstr>
      <vt:lpstr>Discussion Assignment 2 - Answer Key - QUESTION 1</vt:lpstr>
      <vt:lpstr>Discussion Assignment 2 - Answer Key - QUESTION 1</vt:lpstr>
      <vt:lpstr>Discussion Assignment 2 - Answer Key - QUESTION 2</vt:lpstr>
      <vt:lpstr>Discussion Assignment 2 - Answer Key - QUESTION 2</vt:lpstr>
      <vt:lpstr>Discussion Assignment 2 - Answer Key - QUESTION 2</vt:lpstr>
      <vt:lpstr>Grading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Assignment 2</dc:title>
  <dc:creator>Gunce Cinay</dc:creator>
  <cp:lastModifiedBy>Darío Urbina</cp:lastModifiedBy>
  <cp:revision>7</cp:revision>
  <cp:lastPrinted>2019-10-02T06:04:30Z</cp:lastPrinted>
  <dcterms:created xsi:type="dcterms:W3CDTF">2019-09-27T15:34:08Z</dcterms:created>
  <dcterms:modified xsi:type="dcterms:W3CDTF">2020-09-17T21:38:07Z</dcterms:modified>
</cp:coreProperties>
</file>