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5AD53-879D-4121-8A7A-B763989EEF4C}" type="datetimeFigureOut">
              <a:rPr lang="es-AR" smtClean="0"/>
              <a:t>07/03/2020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A4884-FB61-4D52-9439-53A3A8729405}" type="slidenum">
              <a:rPr lang="es-AR" smtClean="0"/>
              <a:t>‹Nº›</a:t>
            </a:fld>
            <a:endParaRPr lang="es-AR"/>
          </a:p>
        </p:txBody>
      </p:sp>
    </p:spTree>
    <p:extLst>
      <p:ext uri="{BB962C8B-B14F-4D97-AF65-F5344CB8AC3E}">
        <p14:creationId xmlns:p14="http://schemas.microsoft.com/office/powerpoint/2010/main" val="21396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330943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77F23F9-7989-4BB5-82C4-B980901A3BAA}" type="datetimeFigureOut">
              <a:rPr lang="es-AR" smtClean="0"/>
              <a:t>07/03/2020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8119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170309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518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1746183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1163486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4250204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1171047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391646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340544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118483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77F23F9-7989-4BB5-82C4-B980901A3BAA}" type="datetimeFigureOut">
              <a:rPr lang="es-AR" smtClean="0"/>
              <a:t>07/03/2020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160951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77F23F9-7989-4BB5-82C4-B980901A3BAA}" type="datetimeFigureOut">
              <a:rPr lang="es-AR" smtClean="0"/>
              <a:t>07/03/2020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21221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244841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55127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77F23F9-7989-4BB5-82C4-B980901A3BAA}" type="datetimeFigureOut">
              <a:rPr lang="es-AR" smtClean="0"/>
              <a:t>07/03/2020</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132202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77F23F9-7989-4BB5-82C4-B980901A3BAA}" type="datetimeFigureOut">
              <a:rPr lang="es-AR" smtClean="0"/>
              <a:t>07/03/2020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9F84679-6717-43F6-914B-3E3C612FF5A2}" type="slidenum">
              <a:rPr lang="es-AR" smtClean="0"/>
              <a:t>‹Nº›</a:t>
            </a:fld>
            <a:endParaRPr lang="es-AR"/>
          </a:p>
        </p:txBody>
      </p:sp>
    </p:spTree>
    <p:extLst>
      <p:ext uri="{BB962C8B-B14F-4D97-AF65-F5344CB8AC3E}">
        <p14:creationId xmlns:p14="http://schemas.microsoft.com/office/powerpoint/2010/main" val="191925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7F23F9-7989-4BB5-82C4-B980901A3BAA}" type="datetimeFigureOut">
              <a:rPr lang="es-AR" smtClean="0"/>
              <a:t>07/03/2020</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F84679-6717-43F6-914B-3E3C612FF5A2}" type="slidenum">
              <a:rPr lang="es-AR" smtClean="0"/>
              <a:t>‹Nº›</a:t>
            </a:fld>
            <a:endParaRPr lang="es-AR"/>
          </a:p>
        </p:txBody>
      </p:sp>
    </p:spTree>
    <p:extLst>
      <p:ext uri="{BB962C8B-B14F-4D97-AF65-F5344CB8AC3E}">
        <p14:creationId xmlns:p14="http://schemas.microsoft.com/office/powerpoint/2010/main" val="3181064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neo4j.com/use-cases/fraud-dete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neo4j.com/use-cases/social/" TargetMode="External"/><Relationship Id="rId2" Type="http://schemas.openxmlformats.org/officeDocument/2006/relationships/hyperlink" Target="http://neo4j.com/use-cases/recommenda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neo4j.com/use-cases/network-and-data-center-manage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neo4j.com/docs/stable/capabilities-capacity.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61534-68A0-43E1-B656-9D404F1F5208}"/>
              </a:ext>
            </a:extLst>
          </p:cNvPr>
          <p:cNvSpPr>
            <a:spLocks noGrp="1"/>
          </p:cNvSpPr>
          <p:nvPr>
            <p:ph type="title"/>
          </p:nvPr>
        </p:nvSpPr>
        <p:spPr/>
        <p:txBody>
          <a:bodyPr/>
          <a:lstStyle/>
          <a:p>
            <a:pPr algn="ctr"/>
            <a:r>
              <a:rPr lang="es-AR" b="1" dirty="0"/>
              <a:t>Trabajo práctico</a:t>
            </a:r>
          </a:p>
        </p:txBody>
      </p:sp>
      <p:sp>
        <p:nvSpPr>
          <p:cNvPr id="3" name="Marcador de contenido 2">
            <a:extLst>
              <a:ext uri="{FF2B5EF4-FFF2-40B4-BE49-F238E27FC236}">
                <a16:creationId xmlns:a16="http://schemas.microsoft.com/office/drawing/2014/main" id="{017FF019-E0CF-4651-A469-44985CE3514F}"/>
              </a:ext>
            </a:extLst>
          </p:cNvPr>
          <p:cNvSpPr>
            <a:spLocks noGrp="1"/>
          </p:cNvSpPr>
          <p:nvPr>
            <p:ph idx="1"/>
          </p:nvPr>
        </p:nvSpPr>
        <p:spPr>
          <a:xfrm>
            <a:off x="646110" y="2148390"/>
            <a:ext cx="11082063" cy="4552034"/>
          </a:xfrm>
        </p:spPr>
        <p:txBody>
          <a:bodyPr>
            <a:normAutofit fontScale="85000" lnSpcReduction="20000"/>
          </a:bodyPr>
          <a:lstStyle/>
          <a:p>
            <a:pPr algn="r"/>
            <a:endParaRPr lang="es-AR" b="1" dirty="0"/>
          </a:p>
          <a:p>
            <a:pPr marL="0" indent="0" algn="ctr">
              <a:buNone/>
            </a:pPr>
            <a:r>
              <a:rPr lang="es-AR" sz="2600" b="1" dirty="0"/>
              <a:t>Programación Web Avanzada.</a:t>
            </a:r>
          </a:p>
          <a:p>
            <a:pPr algn="r"/>
            <a:endParaRPr lang="es-AR" sz="2600" b="1" dirty="0"/>
          </a:p>
          <a:p>
            <a:pPr algn="r"/>
            <a:r>
              <a:rPr lang="es-AR" sz="2600" b="1" dirty="0"/>
              <a:t>Profesor: </a:t>
            </a:r>
            <a:r>
              <a:rPr lang="es-AR" sz="2600" dirty="0"/>
              <a:t>Matias </a:t>
            </a:r>
            <a:r>
              <a:rPr lang="es-AR" sz="2600" dirty="0" err="1"/>
              <a:t>Teragni</a:t>
            </a:r>
            <a:endParaRPr lang="es-AR" sz="2600" dirty="0"/>
          </a:p>
          <a:p>
            <a:endParaRPr lang="es-AR" b="1" dirty="0"/>
          </a:p>
          <a:p>
            <a:endParaRPr lang="es-AR" b="1" dirty="0"/>
          </a:p>
          <a:p>
            <a:r>
              <a:rPr lang="es-AR" sz="2400" b="1" dirty="0"/>
              <a:t>Grupo 3:</a:t>
            </a:r>
          </a:p>
          <a:p>
            <a:pPr lvl="1"/>
            <a:r>
              <a:rPr lang="es-AR" sz="2400" dirty="0"/>
              <a:t>Silvio </a:t>
            </a:r>
            <a:r>
              <a:rPr lang="es-AR" sz="2400" dirty="0" err="1"/>
              <a:t>Bertero</a:t>
            </a:r>
            <a:r>
              <a:rPr lang="es-AR" sz="2400" dirty="0"/>
              <a:t>.</a:t>
            </a:r>
          </a:p>
          <a:p>
            <a:pPr lvl="1"/>
            <a:r>
              <a:rPr lang="es-AR" sz="2400" dirty="0"/>
              <a:t>Dario </a:t>
            </a:r>
            <a:r>
              <a:rPr lang="es-AR" sz="2400" dirty="0" err="1"/>
              <a:t>Zatti</a:t>
            </a:r>
            <a:r>
              <a:rPr lang="es-AR" sz="2400" dirty="0"/>
              <a:t>.</a:t>
            </a:r>
          </a:p>
          <a:p>
            <a:pPr lvl="1"/>
            <a:r>
              <a:rPr lang="es-AR" sz="2400" dirty="0"/>
              <a:t>Eliseo Rocca.</a:t>
            </a:r>
          </a:p>
          <a:p>
            <a:pPr lvl="1"/>
            <a:r>
              <a:rPr lang="es-AR" sz="2400" dirty="0"/>
              <a:t>Diego Vello.</a:t>
            </a:r>
          </a:p>
          <a:p>
            <a:pPr lvl="1"/>
            <a:r>
              <a:rPr lang="es-AR" sz="2400" dirty="0"/>
              <a:t>Ignacio </a:t>
            </a:r>
            <a:r>
              <a:rPr lang="es-AR" sz="2400" dirty="0" err="1"/>
              <a:t>Brunstein</a:t>
            </a:r>
            <a:r>
              <a:rPr lang="es-AR" sz="2400" dirty="0"/>
              <a:t>.</a:t>
            </a:r>
          </a:p>
        </p:txBody>
      </p:sp>
      <p:pic>
        <p:nvPicPr>
          <p:cNvPr id="4" name="Picture 2" descr="Resultado de imagen para UAI">
            <a:extLst>
              <a:ext uri="{FF2B5EF4-FFF2-40B4-BE49-F238E27FC236}">
                <a16:creationId xmlns:a16="http://schemas.microsoft.com/office/drawing/2014/main" id="{CA0E16D9-BE4B-4BA6-9826-8ED66DF98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4375" y="157576"/>
            <a:ext cx="27432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7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71319-D4EF-4D3F-848A-9B9D4A544477}"/>
              </a:ext>
            </a:extLst>
          </p:cNvPr>
          <p:cNvSpPr>
            <a:spLocks noGrp="1"/>
          </p:cNvSpPr>
          <p:nvPr>
            <p:ph type="title"/>
          </p:nvPr>
        </p:nvSpPr>
        <p:spPr/>
        <p:txBody>
          <a:bodyPr/>
          <a:lstStyle/>
          <a:p>
            <a:pPr algn="ctr"/>
            <a:r>
              <a:rPr lang="es-AR" b="1" dirty="0"/>
              <a:t>Neo4j</a:t>
            </a:r>
            <a:endParaRPr lang="es-AR" dirty="0"/>
          </a:p>
        </p:txBody>
      </p:sp>
      <p:sp>
        <p:nvSpPr>
          <p:cNvPr id="3" name="Marcador de contenido 2">
            <a:extLst>
              <a:ext uri="{FF2B5EF4-FFF2-40B4-BE49-F238E27FC236}">
                <a16:creationId xmlns:a16="http://schemas.microsoft.com/office/drawing/2014/main" id="{18DF3C22-965A-490B-89A0-803333C71DB8}"/>
              </a:ext>
            </a:extLst>
          </p:cNvPr>
          <p:cNvSpPr>
            <a:spLocks noGrp="1"/>
          </p:cNvSpPr>
          <p:nvPr>
            <p:ph idx="1"/>
          </p:nvPr>
        </p:nvSpPr>
        <p:spPr/>
        <p:txBody>
          <a:bodyPr/>
          <a:lstStyle/>
          <a:p>
            <a:pPr marL="0" indent="0">
              <a:buNone/>
            </a:pPr>
            <a:r>
              <a:rPr lang="es-AR" b="1" dirty="0"/>
              <a:t>Casos de uso:</a:t>
            </a:r>
          </a:p>
          <a:p>
            <a:pPr fontAlgn="base"/>
            <a:r>
              <a:rPr lang="es-ES" dirty="0"/>
              <a:t> </a:t>
            </a:r>
            <a:r>
              <a:rPr lang="es-ES" b="1" u="sng" dirty="0">
                <a:hlinkClick r:id="rId2">
                  <a:extLst>
                    <a:ext uri="{A12FA001-AC4F-418D-AE19-62706E023703}">
                      <ahyp:hlinkClr xmlns:ahyp="http://schemas.microsoft.com/office/drawing/2018/hyperlinkcolor" val="tx"/>
                    </a:ext>
                  </a:extLst>
                </a:hlinkClick>
              </a:rPr>
              <a:t>Detección del fraude</a:t>
            </a:r>
            <a:r>
              <a:rPr lang="es-ES" b="1" u="sng" dirty="0"/>
              <a:t>:</a:t>
            </a:r>
          </a:p>
          <a:p>
            <a:pPr marL="0" indent="0" fontAlgn="base">
              <a:buNone/>
            </a:pPr>
            <a:r>
              <a:rPr lang="es-ES" dirty="0"/>
              <a:t>Neo4j ya trabaja con varias corporaciones en la detección del fraude en sectores como la banca, los seguros o el comercio electrónico. Esta base de datos puede descubrir patrones que con otro tipo de BD sería difícil de detectar.</a:t>
            </a:r>
          </a:p>
          <a:p>
            <a:pPr marL="0" indent="0" fontAlgn="base">
              <a:buNone/>
            </a:pPr>
            <a:r>
              <a:rPr lang="es-ES" dirty="0"/>
              <a:t>Las redes de fraude tienen mecanismos para delinquir que no son detectables con el análisis lineal de los datos. Pero con un análisis escalable de las múltiples relaciones entre los datos, esto es mucho más fácil.</a:t>
            </a:r>
          </a:p>
          <a:p>
            <a:endParaRPr lang="es-AR" b="1" dirty="0"/>
          </a:p>
        </p:txBody>
      </p:sp>
    </p:spTree>
    <p:extLst>
      <p:ext uri="{BB962C8B-B14F-4D97-AF65-F5344CB8AC3E}">
        <p14:creationId xmlns:p14="http://schemas.microsoft.com/office/powerpoint/2010/main" val="373185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CA077-C36F-4EEB-BE3B-A4DA5237EA65}"/>
              </a:ext>
            </a:extLst>
          </p:cNvPr>
          <p:cNvSpPr>
            <a:spLocks noGrp="1"/>
          </p:cNvSpPr>
          <p:nvPr>
            <p:ph type="title"/>
          </p:nvPr>
        </p:nvSpPr>
        <p:spPr/>
        <p:txBody>
          <a:bodyPr/>
          <a:lstStyle/>
          <a:p>
            <a:pPr algn="ctr"/>
            <a:r>
              <a:rPr lang="es-AR" b="1" dirty="0"/>
              <a:t>Neo4j</a:t>
            </a:r>
            <a:endParaRPr lang="es-AR" dirty="0"/>
          </a:p>
        </p:txBody>
      </p:sp>
      <p:sp>
        <p:nvSpPr>
          <p:cNvPr id="3" name="Marcador de contenido 2">
            <a:extLst>
              <a:ext uri="{FF2B5EF4-FFF2-40B4-BE49-F238E27FC236}">
                <a16:creationId xmlns:a16="http://schemas.microsoft.com/office/drawing/2014/main" id="{30025595-FAB1-4C68-B4F4-F0AAB4DE2096}"/>
              </a:ext>
            </a:extLst>
          </p:cNvPr>
          <p:cNvSpPr>
            <a:spLocks noGrp="1"/>
          </p:cNvSpPr>
          <p:nvPr>
            <p:ph idx="1"/>
          </p:nvPr>
        </p:nvSpPr>
        <p:spPr/>
        <p:txBody>
          <a:bodyPr/>
          <a:lstStyle/>
          <a:p>
            <a:pPr fontAlgn="base"/>
            <a:r>
              <a:rPr lang="es-ES" b="1" dirty="0">
                <a:hlinkClick r:id="rId2">
                  <a:extLst>
                    <a:ext uri="{A12FA001-AC4F-418D-AE19-62706E023703}">
                      <ahyp:hlinkClr xmlns:ahyp="http://schemas.microsoft.com/office/drawing/2018/hyperlinkcolor" val="tx"/>
                    </a:ext>
                  </a:extLst>
                </a:hlinkClick>
              </a:rPr>
              <a:t>Recomendaciones en tiempo real</a:t>
            </a:r>
            <a:r>
              <a:rPr lang="es-ES" b="1" dirty="0"/>
              <a:t> y </a:t>
            </a:r>
            <a:r>
              <a:rPr lang="es-ES" b="1" dirty="0">
                <a:hlinkClick r:id="rId3">
                  <a:extLst>
                    <a:ext uri="{A12FA001-AC4F-418D-AE19-62706E023703}">
                      <ahyp:hlinkClr xmlns:ahyp="http://schemas.microsoft.com/office/drawing/2018/hyperlinkcolor" val="tx"/>
                    </a:ext>
                  </a:extLst>
                </a:hlinkClick>
              </a:rPr>
              <a:t>redes sociales</a:t>
            </a:r>
            <a:r>
              <a:rPr lang="es-ES" b="1" dirty="0"/>
              <a:t>:</a:t>
            </a:r>
          </a:p>
          <a:p>
            <a:pPr marL="0" indent="0" fontAlgn="base">
              <a:buNone/>
            </a:pPr>
            <a:r>
              <a:rPr lang="es-ES" dirty="0"/>
              <a:t>Neo4j permite conectar de forma eficaz a las personas con nuestros productos y servicios, en función de la información personal, sus perfiles en redes sociales y su actividad online reciente. En este sentido, las bases de datos orientadas a grafos son interesantes porque son capaces de conectar personas e intereses.</a:t>
            </a:r>
          </a:p>
          <a:p>
            <a:pPr marL="0" indent="0" fontAlgn="base">
              <a:buNone/>
            </a:pPr>
            <a:r>
              <a:rPr lang="es-ES" dirty="0"/>
              <a:t>Con esa información, una empresa puede ajustar sus productos y servicios a su público objetivo y personalizar las recomendación en función de los perfiles. Eso es lo que permite que se aumente la precisión comercial y el compromiso del cliente.</a:t>
            </a:r>
          </a:p>
          <a:p>
            <a:endParaRPr lang="es-AR" dirty="0"/>
          </a:p>
        </p:txBody>
      </p:sp>
    </p:spTree>
    <p:extLst>
      <p:ext uri="{BB962C8B-B14F-4D97-AF65-F5344CB8AC3E}">
        <p14:creationId xmlns:p14="http://schemas.microsoft.com/office/powerpoint/2010/main" val="202505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CDF07-B84D-4D85-8098-738192284150}"/>
              </a:ext>
            </a:extLst>
          </p:cNvPr>
          <p:cNvSpPr>
            <a:spLocks noGrp="1"/>
          </p:cNvSpPr>
          <p:nvPr>
            <p:ph type="title"/>
          </p:nvPr>
        </p:nvSpPr>
        <p:spPr/>
        <p:txBody>
          <a:bodyPr/>
          <a:lstStyle/>
          <a:p>
            <a:pPr algn="ctr"/>
            <a:r>
              <a:rPr lang="es-AR" b="1" dirty="0"/>
              <a:t>Neo4j</a:t>
            </a:r>
            <a:endParaRPr lang="es-AR" dirty="0"/>
          </a:p>
        </p:txBody>
      </p:sp>
      <p:sp>
        <p:nvSpPr>
          <p:cNvPr id="3" name="Marcador de contenido 2">
            <a:extLst>
              <a:ext uri="{FF2B5EF4-FFF2-40B4-BE49-F238E27FC236}">
                <a16:creationId xmlns:a16="http://schemas.microsoft.com/office/drawing/2014/main" id="{BAA6F6EA-DC54-4AFF-AE39-FDBAEF356B78}"/>
              </a:ext>
            </a:extLst>
          </p:cNvPr>
          <p:cNvSpPr>
            <a:spLocks noGrp="1"/>
          </p:cNvSpPr>
          <p:nvPr>
            <p:ph idx="1"/>
          </p:nvPr>
        </p:nvSpPr>
        <p:spPr/>
        <p:txBody>
          <a:bodyPr/>
          <a:lstStyle/>
          <a:p>
            <a:pPr fontAlgn="base"/>
            <a:r>
              <a:rPr lang="es-ES" b="1" dirty="0">
                <a:hlinkClick r:id="rId2">
                  <a:extLst>
                    <a:ext uri="{A12FA001-AC4F-418D-AE19-62706E023703}">
                      <ahyp:hlinkClr xmlns:ahyp="http://schemas.microsoft.com/office/drawing/2018/hyperlinkcolor" val="tx"/>
                    </a:ext>
                  </a:extLst>
                </a:hlinkClick>
              </a:rPr>
              <a:t>Gestión de centros de datos</a:t>
            </a:r>
            <a:r>
              <a:rPr lang="es-ES" b="1" dirty="0"/>
              <a:t>:</a:t>
            </a:r>
          </a:p>
          <a:p>
            <a:pPr marL="0" indent="0" fontAlgn="base">
              <a:buNone/>
            </a:pPr>
            <a:r>
              <a:rPr lang="es-ES" dirty="0"/>
              <a:t>Las bases de datos gráficas son el antídoto perfecto ante el crecimiento desbordante de los datos. La gran cantidad de información, dispositivos y usuarios hacen que las tecnologías tradicionales no puedan gestionar tantos datos. La flexibilidad, rendimiento y escalabilidad de Neo4j permite gestionar, monitorizar y optimizar todo tipo de redes físicas y virtuales pese a la gran cantidad de datos.</a:t>
            </a:r>
          </a:p>
          <a:p>
            <a:endParaRPr lang="es-AR" dirty="0"/>
          </a:p>
        </p:txBody>
      </p:sp>
    </p:spTree>
    <p:extLst>
      <p:ext uri="{BB962C8B-B14F-4D97-AF65-F5344CB8AC3E}">
        <p14:creationId xmlns:p14="http://schemas.microsoft.com/office/powerpoint/2010/main" val="378424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8EBF24-929C-4CA7-9C57-7765E0F3DDC5}"/>
              </a:ext>
            </a:extLst>
          </p:cNvPr>
          <p:cNvSpPr>
            <a:spLocks noGrp="1"/>
          </p:cNvSpPr>
          <p:nvPr>
            <p:ph idx="1"/>
          </p:nvPr>
        </p:nvSpPr>
        <p:spPr>
          <a:xfrm>
            <a:off x="1341851" y="1443318"/>
            <a:ext cx="8946541" cy="4195481"/>
          </a:xfrm>
        </p:spPr>
        <p:txBody>
          <a:bodyPr/>
          <a:lstStyle/>
          <a:p>
            <a:pPr algn="ctr"/>
            <a:endParaRPr lang="es-AR" b="1" dirty="0"/>
          </a:p>
          <a:p>
            <a:pPr algn="ctr"/>
            <a:endParaRPr lang="es-AR" b="1" dirty="0"/>
          </a:p>
          <a:p>
            <a:pPr algn="ctr"/>
            <a:endParaRPr lang="es-AR" b="1" dirty="0"/>
          </a:p>
          <a:p>
            <a:pPr marL="0" indent="0" algn="ctr">
              <a:buNone/>
            </a:pPr>
            <a:r>
              <a:rPr lang="es-AR" sz="10000" b="1" dirty="0"/>
              <a:t>FIN</a:t>
            </a:r>
          </a:p>
        </p:txBody>
      </p:sp>
    </p:spTree>
    <p:extLst>
      <p:ext uri="{BB962C8B-B14F-4D97-AF65-F5344CB8AC3E}">
        <p14:creationId xmlns:p14="http://schemas.microsoft.com/office/powerpoint/2010/main" val="27561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E4EB3-C39E-452B-8333-12E574B48BE5}"/>
              </a:ext>
            </a:extLst>
          </p:cNvPr>
          <p:cNvSpPr>
            <a:spLocks noGrp="1"/>
          </p:cNvSpPr>
          <p:nvPr>
            <p:ph type="title"/>
          </p:nvPr>
        </p:nvSpPr>
        <p:spPr/>
        <p:txBody>
          <a:bodyPr/>
          <a:lstStyle/>
          <a:p>
            <a:pPr algn="ctr"/>
            <a:r>
              <a:rPr lang="es-AR" b="1" dirty="0"/>
              <a:t>NodeJS</a:t>
            </a:r>
          </a:p>
        </p:txBody>
      </p:sp>
      <p:sp>
        <p:nvSpPr>
          <p:cNvPr id="3" name="Marcador de contenido 2">
            <a:extLst>
              <a:ext uri="{FF2B5EF4-FFF2-40B4-BE49-F238E27FC236}">
                <a16:creationId xmlns:a16="http://schemas.microsoft.com/office/drawing/2014/main" id="{D566CD72-FFC4-4694-9E53-3236671746BB}"/>
              </a:ext>
            </a:extLst>
          </p:cNvPr>
          <p:cNvSpPr>
            <a:spLocks noGrp="1"/>
          </p:cNvSpPr>
          <p:nvPr>
            <p:ph idx="1"/>
          </p:nvPr>
        </p:nvSpPr>
        <p:spPr/>
        <p:txBody>
          <a:bodyPr/>
          <a:lstStyle/>
          <a:p>
            <a:r>
              <a:rPr lang="es-ES" b="1" dirty="0"/>
              <a:t>Node.js </a:t>
            </a:r>
            <a:r>
              <a:rPr lang="es-ES" dirty="0"/>
              <a:t>es un entorno de tiempo de ejecución de JavaScript (de ahí su terminación en .</a:t>
            </a:r>
            <a:r>
              <a:rPr lang="es-ES" dirty="0" err="1"/>
              <a:t>js</a:t>
            </a:r>
            <a:r>
              <a:rPr lang="es-ES" dirty="0"/>
              <a:t> haciendo alusión al lenguaje JavaScript). Este entorno de tiempo de ejecución en tiempo real incluye todo lo que se necesita para ejecutar un programa escrito en JavaScript. </a:t>
            </a:r>
          </a:p>
          <a:p>
            <a:endParaRPr lang="es-ES" dirty="0"/>
          </a:p>
          <a:p>
            <a:r>
              <a:rPr lang="es-ES" b="1" dirty="0"/>
              <a:t>Node.js </a:t>
            </a:r>
            <a:r>
              <a:rPr lang="es-ES" dirty="0"/>
              <a:t>fue creado por los desarrolladores originales de JavaScript. Lo transformaron de algo que solo podía ejecutarse en el navegador en algo que se podría ejecutar en los ordenadores como si de aplicaciones independientes se tratara. </a:t>
            </a:r>
            <a:endParaRPr lang="es-AR" dirty="0"/>
          </a:p>
        </p:txBody>
      </p:sp>
    </p:spTree>
    <p:extLst>
      <p:ext uri="{BB962C8B-B14F-4D97-AF65-F5344CB8AC3E}">
        <p14:creationId xmlns:p14="http://schemas.microsoft.com/office/powerpoint/2010/main" val="418394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677EC-FA8C-480C-9F48-A40DA2F61195}"/>
              </a:ext>
            </a:extLst>
          </p:cNvPr>
          <p:cNvSpPr>
            <a:spLocks noGrp="1"/>
          </p:cNvSpPr>
          <p:nvPr>
            <p:ph type="title"/>
          </p:nvPr>
        </p:nvSpPr>
        <p:spPr/>
        <p:txBody>
          <a:bodyPr/>
          <a:lstStyle/>
          <a:p>
            <a:pPr algn="ctr"/>
            <a:r>
              <a:rPr lang="es-AR" b="1" dirty="0"/>
              <a:t>NodeJS</a:t>
            </a:r>
            <a:endParaRPr lang="es-AR" dirty="0"/>
          </a:p>
        </p:txBody>
      </p:sp>
      <p:sp>
        <p:nvSpPr>
          <p:cNvPr id="3" name="Marcador de contenido 2">
            <a:extLst>
              <a:ext uri="{FF2B5EF4-FFF2-40B4-BE49-F238E27FC236}">
                <a16:creationId xmlns:a16="http://schemas.microsoft.com/office/drawing/2014/main" id="{77EBD55D-7ABD-4960-99A7-E5CD33E5C53C}"/>
              </a:ext>
            </a:extLst>
          </p:cNvPr>
          <p:cNvSpPr>
            <a:spLocks noGrp="1"/>
          </p:cNvSpPr>
          <p:nvPr>
            <p:ph idx="1"/>
          </p:nvPr>
        </p:nvSpPr>
        <p:spPr/>
        <p:txBody>
          <a:bodyPr/>
          <a:lstStyle/>
          <a:p>
            <a:pPr marL="0" indent="0">
              <a:buNone/>
            </a:pPr>
            <a:r>
              <a:rPr lang="es-AR" b="1" dirty="0"/>
              <a:t>Ventajas</a:t>
            </a:r>
          </a:p>
          <a:p>
            <a:pPr lvl="1"/>
            <a:r>
              <a:rPr lang="es-AR" dirty="0"/>
              <a:t>La compilación de Node.js se realiza en tiempo de ejecución, Just </a:t>
            </a:r>
            <a:r>
              <a:rPr lang="es-AR" dirty="0" err="1"/>
              <a:t>InTime</a:t>
            </a:r>
            <a:r>
              <a:rPr lang="es-AR" dirty="0"/>
              <a:t> (</a:t>
            </a:r>
            <a:r>
              <a:rPr lang="es-AR" b="1" dirty="0"/>
              <a:t>JIT</a:t>
            </a:r>
            <a:r>
              <a:rPr lang="es-AR" dirty="0"/>
              <a:t>), esto trae consigo una mayor optimización a las funciones que más veces sean llamadas.</a:t>
            </a:r>
          </a:p>
          <a:p>
            <a:pPr lvl="1"/>
            <a:r>
              <a:rPr lang="es-AR" dirty="0"/>
              <a:t>Mediante </a:t>
            </a:r>
            <a:r>
              <a:rPr lang="es-AR" dirty="0" err="1"/>
              <a:t>clusters</a:t>
            </a:r>
            <a:r>
              <a:rPr lang="es-AR" dirty="0"/>
              <a:t> permite tener una </a:t>
            </a:r>
            <a:r>
              <a:rPr lang="es-AR" b="1" dirty="0"/>
              <a:t>escalabilidad alta</a:t>
            </a:r>
            <a:r>
              <a:rPr lang="es-AR" dirty="0"/>
              <a:t>.</a:t>
            </a:r>
          </a:p>
          <a:p>
            <a:pPr lvl="1"/>
            <a:r>
              <a:rPr lang="es-AR" dirty="0"/>
              <a:t>Podemos expandir nuestro código añadiendo módulos de forma fácil gracias al </a:t>
            </a:r>
            <a:r>
              <a:rPr lang="es-AR" dirty="0" err="1"/>
              <a:t>Node</a:t>
            </a:r>
            <a:r>
              <a:rPr lang="es-AR" dirty="0"/>
              <a:t> </a:t>
            </a:r>
            <a:r>
              <a:rPr lang="es-AR" dirty="0" err="1"/>
              <a:t>Package</a:t>
            </a:r>
            <a:r>
              <a:rPr lang="es-AR" dirty="0"/>
              <a:t> Manager (</a:t>
            </a:r>
            <a:r>
              <a:rPr lang="es-AR" b="1" dirty="0"/>
              <a:t>NPM</a:t>
            </a:r>
            <a:r>
              <a:rPr lang="es-AR" dirty="0"/>
              <a:t>).</a:t>
            </a:r>
          </a:p>
          <a:p>
            <a:pPr lvl="1"/>
            <a:r>
              <a:rPr lang="es-AR" dirty="0"/>
              <a:t>Un alto rendimiento en proyectos donde necesitemos </a:t>
            </a:r>
            <a:r>
              <a:rPr lang="es-AR" b="1" dirty="0"/>
              <a:t>ejecución en tiempo real</a:t>
            </a:r>
            <a:r>
              <a:rPr lang="es-AR" dirty="0"/>
              <a:t>.</a:t>
            </a:r>
          </a:p>
          <a:p>
            <a:pPr lvl="1"/>
            <a:r>
              <a:rPr lang="es-AR" dirty="0"/>
              <a:t>En startups o equipos pequeños podremos realizar </a:t>
            </a:r>
            <a:r>
              <a:rPr lang="es-AR" dirty="0" err="1"/>
              <a:t>front-end</a:t>
            </a:r>
            <a:r>
              <a:rPr lang="es-AR" dirty="0"/>
              <a:t>, back-</a:t>
            </a:r>
            <a:r>
              <a:rPr lang="es-AR" dirty="0" err="1"/>
              <a:t>end</a:t>
            </a:r>
            <a:r>
              <a:rPr lang="es-AR" dirty="0"/>
              <a:t> y hasta una aplicación móvil con un mismo lenguaje</a:t>
            </a:r>
            <a:endParaRPr lang="es-AR" b="1" dirty="0"/>
          </a:p>
        </p:txBody>
      </p:sp>
    </p:spTree>
    <p:extLst>
      <p:ext uri="{BB962C8B-B14F-4D97-AF65-F5344CB8AC3E}">
        <p14:creationId xmlns:p14="http://schemas.microsoft.com/office/powerpoint/2010/main" val="14615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24C56-5E09-47E0-929D-1A5C430D0510}"/>
              </a:ext>
            </a:extLst>
          </p:cNvPr>
          <p:cNvSpPr>
            <a:spLocks noGrp="1"/>
          </p:cNvSpPr>
          <p:nvPr>
            <p:ph type="title"/>
          </p:nvPr>
        </p:nvSpPr>
        <p:spPr/>
        <p:txBody>
          <a:bodyPr/>
          <a:lstStyle/>
          <a:p>
            <a:pPr algn="ctr"/>
            <a:r>
              <a:rPr lang="es-AR" b="1" dirty="0"/>
              <a:t>NodeJS</a:t>
            </a:r>
            <a:endParaRPr lang="es-AR" dirty="0"/>
          </a:p>
        </p:txBody>
      </p:sp>
      <p:sp>
        <p:nvSpPr>
          <p:cNvPr id="3" name="Marcador de contenido 2">
            <a:extLst>
              <a:ext uri="{FF2B5EF4-FFF2-40B4-BE49-F238E27FC236}">
                <a16:creationId xmlns:a16="http://schemas.microsoft.com/office/drawing/2014/main" id="{4780DB78-B470-4746-90EB-F938A0319F96}"/>
              </a:ext>
            </a:extLst>
          </p:cNvPr>
          <p:cNvSpPr>
            <a:spLocks noGrp="1"/>
          </p:cNvSpPr>
          <p:nvPr>
            <p:ph idx="1"/>
          </p:nvPr>
        </p:nvSpPr>
        <p:spPr>
          <a:xfrm>
            <a:off x="437322" y="1298713"/>
            <a:ext cx="10800521" cy="5327373"/>
          </a:xfrm>
        </p:spPr>
        <p:txBody>
          <a:bodyPr>
            <a:normAutofit fontScale="92500" lnSpcReduction="10000"/>
          </a:bodyPr>
          <a:lstStyle/>
          <a:p>
            <a:pPr marL="0" indent="0">
              <a:buNone/>
            </a:pPr>
            <a:r>
              <a:rPr lang="es-AR" b="1" dirty="0"/>
              <a:t>Desventajas</a:t>
            </a:r>
            <a:endParaRPr lang="es-AR" dirty="0"/>
          </a:p>
          <a:p>
            <a:pPr lvl="1"/>
            <a:r>
              <a:rPr lang="es-AR" b="1" dirty="0"/>
              <a:t>API Inestable: </a:t>
            </a:r>
            <a:r>
              <a:rPr lang="es-AR" dirty="0"/>
              <a:t>La API de </a:t>
            </a:r>
            <a:r>
              <a:rPr lang="es-AR" dirty="0" err="1"/>
              <a:t>Node</a:t>
            </a:r>
            <a:r>
              <a:rPr lang="es-AR" dirty="0"/>
              <a:t> tiene la mala costumbre de cambiar en formas que rompen la compatibilidad hacia atrás de versión en versión.</a:t>
            </a:r>
          </a:p>
          <a:p>
            <a:pPr lvl="1"/>
            <a:r>
              <a:rPr lang="es-AR" dirty="0"/>
              <a:t> </a:t>
            </a:r>
            <a:r>
              <a:rPr lang="es-AR" b="1" dirty="0"/>
              <a:t>Falta de una Librería Estándar: </a:t>
            </a:r>
            <a:r>
              <a:rPr lang="es-AR" dirty="0"/>
              <a:t>JavaScript es un lenguaje con un buen núcleo, pero con una flaca librería estándar. Cosas que tomarías por hecho en otro lenguaje del lado del servidor simplemente no está disponible.</a:t>
            </a:r>
          </a:p>
          <a:p>
            <a:pPr lvl="1"/>
            <a:r>
              <a:rPr lang="es-AR" b="1" dirty="0"/>
              <a:t>Falta de Librerías en General: </a:t>
            </a:r>
            <a:r>
              <a:rPr lang="es-AR" dirty="0"/>
              <a:t>La</a:t>
            </a:r>
            <a:r>
              <a:rPr lang="es-AR" b="1" dirty="0"/>
              <a:t> </a:t>
            </a:r>
            <a:r>
              <a:rPr lang="es-AR" dirty="0"/>
              <a:t>interfaz de bases de datos, la librería de procesamiento de imágenes, el analizador XML. Como JavaScript no se ha utilizado de lado del servidor, cosas como estas son o demasiado recientes y no probadas intensamente, o todavía están en camino.</a:t>
            </a:r>
          </a:p>
          <a:p>
            <a:pPr lvl="1"/>
            <a:r>
              <a:rPr lang="es-AR" b="1" dirty="0"/>
              <a:t>Muchas Formas de Programar: </a:t>
            </a:r>
            <a:r>
              <a:rPr lang="es-AR" dirty="0"/>
              <a:t>La falta inherente de organización de código se puede considerar una gran desventaja. Se nota su efecto claramente cuando el equipo de desarrollo no está muy familiarizado con la programación asíncrona o los patrones de diseño estándar.</a:t>
            </a:r>
          </a:p>
          <a:p>
            <a:pPr lvl="1"/>
            <a:r>
              <a:rPr lang="es-AR" b="1" dirty="0"/>
              <a:t>No está Probado lo Suficiente: </a:t>
            </a:r>
            <a:r>
              <a:rPr lang="es-AR" dirty="0"/>
              <a:t>Mientras no tengamos grandes proyectos en producción por varios años, no podremos saber dónde está el problema. No hay algo obvio de lo que debemos cuidarnos, pero es territorio desconocido con respecto al rendimiento, estabilidad, seguridad y mantenibilidad. </a:t>
            </a:r>
          </a:p>
        </p:txBody>
      </p:sp>
    </p:spTree>
    <p:extLst>
      <p:ext uri="{BB962C8B-B14F-4D97-AF65-F5344CB8AC3E}">
        <p14:creationId xmlns:p14="http://schemas.microsoft.com/office/powerpoint/2010/main" val="351233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E1C45-9227-4D42-8AAC-5854115D2E97}"/>
              </a:ext>
            </a:extLst>
          </p:cNvPr>
          <p:cNvSpPr>
            <a:spLocks noGrp="1"/>
          </p:cNvSpPr>
          <p:nvPr>
            <p:ph type="title"/>
          </p:nvPr>
        </p:nvSpPr>
        <p:spPr/>
        <p:txBody>
          <a:bodyPr/>
          <a:lstStyle/>
          <a:p>
            <a:pPr algn="ctr"/>
            <a:r>
              <a:rPr lang="es-AR" b="1" dirty="0"/>
              <a:t>NodeJS</a:t>
            </a:r>
          </a:p>
        </p:txBody>
      </p:sp>
      <p:sp>
        <p:nvSpPr>
          <p:cNvPr id="3" name="Marcador de contenido 2">
            <a:extLst>
              <a:ext uri="{FF2B5EF4-FFF2-40B4-BE49-F238E27FC236}">
                <a16:creationId xmlns:a16="http://schemas.microsoft.com/office/drawing/2014/main" id="{AAD87F93-C2B3-4DC5-B78F-C4FDC4C579C5}"/>
              </a:ext>
            </a:extLst>
          </p:cNvPr>
          <p:cNvSpPr>
            <a:spLocks noGrp="1"/>
          </p:cNvSpPr>
          <p:nvPr>
            <p:ph idx="1"/>
          </p:nvPr>
        </p:nvSpPr>
        <p:spPr/>
        <p:txBody>
          <a:bodyPr/>
          <a:lstStyle/>
          <a:p>
            <a:r>
              <a:rPr lang="es-AR" sz="2200" b="1" dirty="0"/>
              <a:t>Quienes lo utilizan:</a:t>
            </a:r>
          </a:p>
          <a:p>
            <a:pPr lvl="1"/>
            <a:r>
              <a:rPr lang="es-AR" sz="2200" dirty="0" err="1"/>
              <a:t>Paypal</a:t>
            </a:r>
            <a:r>
              <a:rPr lang="es-AR" sz="2200" dirty="0"/>
              <a:t>.</a:t>
            </a:r>
          </a:p>
          <a:p>
            <a:pPr lvl="1"/>
            <a:r>
              <a:rPr lang="es-AR" sz="2200" dirty="0" err="1"/>
              <a:t>Ebay</a:t>
            </a:r>
            <a:r>
              <a:rPr lang="es-AR" sz="2200" dirty="0"/>
              <a:t>.</a:t>
            </a:r>
          </a:p>
          <a:p>
            <a:pPr lvl="1"/>
            <a:r>
              <a:rPr lang="es-AR" sz="2200" dirty="0"/>
              <a:t>Microsoft.</a:t>
            </a:r>
          </a:p>
          <a:p>
            <a:pPr lvl="1"/>
            <a:r>
              <a:rPr lang="es-AR" sz="2200" dirty="0"/>
              <a:t>Uber.</a:t>
            </a:r>
          </a:p>
          <a:p>
            <a:pPr lvl="1"/>
            <a:r>
              <a:rPr lang="es-AR" sz="2200" dirty="0"/>
              <a:t>Netflix.</a:t>
            </a:r>
          </a:p>
          <a:p>
            <a:pPr lvl="1"/>
            <a:r>
              <a:rPr lang="es-AR" sz="2200" dirty="0"/>
              <a:t>LinkedIn.</a:t>
            </a:r>
          </a:p>
          <a:p>
            <a:endParaRPr lang="es-AR" dirty="0"/>
          </a:p>
        </p:txBody>
      </p:sp>
    </p:spTree>
    <p:extLst>
      <p:ext uri="{BB962C8B-B14F-4D97-AF65-F5344CB8AC3E}">
        <p14:creationId xmlns:p14="http://schemas.microsoft.com/office/powerpoint/2010/main" val="252708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32F3B-123E-4931-9308-B51142DDF2AF}"/>
              </a:ext>
            </a:extLst>
          </p:cNvPr>
          <p:cNvSpPr>
            <a:spLocks noGrp="1"/>
          </p:cNvSpPr>
          <p:nvPr>
            <p:ph type="title"/>
          </p:nvPr>
        </p:nvSpPr>
        <p:spPr/>
        <p:txBody>
          <a:bodyPr/>
          <a:lstStyle/>
          <a:p>
            <a:pPr algn="ctr"/>
            <a:r>
              <a:rPr lang="es-AR" b="1" dirty="0"/>
              <a:t>Neo4j</a:t>
            </a:r>
          </a:p>
        </p:txBody>
      </p:sp>
      <p:sp>
        <p:nvSpPr>
          <p:cNvPr id="3" name="Marcador de contenido 2">
            <a:extLst>
              <a:ext uri="{FF2B5EF4-FFF2-40B4-BE49-F238E27FC236}">
                <a16:creationId xmlns:a16="http://schemas.microsoft.com/office/drawing/2014/main" id="{A7C99DF3-577D-4CEE-8F37-428171D88D7B}"/>
              </a:ext>
            </a:extLst>
          </p:cNvPr>
          <p:cNvSpPr>
            <a:spLocks noGrp="1"/>
          </p:cNvSpPr>
          <p:nvPr>
            <p:ph idx="1"/>
          </p:nvPr>
        </p:nvSpPr>
        <p:spPr/>
        <p:txBody>
          <a:bodyPr/>
          <a:lstStyle/>
          <a:p>
            <a:r>
              <a:rPr lang="es-ES" b="1" dirty="0"/>
              <a:t>Neo4j </a:t>
            </a:r>
            <a:r>
              <a:rPr lang="es-ES" dirty="0"/>
              <a:t>es un software libre de base de datos orientada a grafos, implementado en Java.​ Los desarrolladores describen a Neo4j como un motor de persistencia, que almacena datos estructurados en grafos en lugar de en tablas.</a:t>
            </a:r>
          </a:p>
          <a:p>
            <a:endParaRPr lang="es-ES" dirty="0"/>
          </a:p>
          <a:p>
            <a:r>
              <a:rPr lang="es-ES" dirty="0"/>
              <a:t>Un grafo se compone de dos elementos: un nodo y una relación. Un nodo representa una entidad (una persona, cosa, categoría o similar) y cada relación representa cómo están asociados dos nodos.</a:t>
            </a:r>
          </a:p>
          <a:p>
            <a:endParaRPr lang="es-AR" dirty="0"/>
          </a:p>
        </p:txBody>
      </p:sp>
    </p:spTree>
    <p:extLst>
      <p:ext uri="{BB962C8B-B14F-4D97-AF65-F5344CB8AC3E}">
        <p14:creationId xmlns:p14="http://schemas.microsoft.com/office/powerpoint/2010/main" val="25992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ADC21-0AC4-4ABE-8DC1-07EFFB2E70D4}"/>
              </a:ext>
            </a:extLst>
          </p:cNvPr>
          <p:cNvSpPr>
            <a:spLocks noGrp="1"/>
          </p:cNvSpPr>
          <p:nvPr>
            <p:ph type="title"/>
          </p:nvPr>
        </p:nvSpPr>
        <p:spPr/>
        <p:txBody>
          <a:bodyPr/>
          <a:lstStyle/>
          <a:p>
            <a:pPr algn="ctr"/>
            <a:r>
              <a:rPr lang="es-AR" b="1" dirty="0"/>
              <a:t>Neo4j</a:t>
            </a:r>
            <a:endParaRPr lang="es-AR" dirty="0"/>
          </a:p>
        </p:txBody>
      </p:sp>
      <p:sp>
        <p:nvSpPr>
          <p:cNvPr id="3" name="Marcador de contenido 2">
            <a:extLst>
              <a:ext uri="{FF2B5EF4-FFF2-40B4-BE49-F238E27FC236}">
                <a16:creationId xmlns:a16="http://schemas.microsoft.com/office/drawing/2014/main" id="{4A7A2BE9-5C85-44E5-B1E5-E3AE7FE709B3}"/>
              </a:ext>
            </a:extLst>
          </p:cNvPr>
          <p:cNvSpPr>
            <a:spLocks noGrp="1"/>
          </p:cNvSpPr>
          <p:nvPr>
            <p:ph idx="1"/>
          </p:nvPr>
        </p:nvSpPr>
        <p:spPr>
          <a:xfrm>
            <a:off x="646111" y="1331259"/>
            <a:ext cx="5449889" cy="4970149"/>
          </a:xfrm>
        </p:spPr>
        <p:txBody>
          <a:bodyPr/>
          <a:lstStyle/>
          <a:p>
            <a:endParaRPr lang="es-ES" dirty="0"/>
          </a:p>
          <a:p>
            <a:endParaRPr lang="es-ES" dirty="0"/>
          </a:p>
          <a:p>
            <a:endParaRPr lang="es-ES" dirty="0"/>
          </a:p>
          <a:p>
            <a:pPr marL="0" indent="0">
              <a:buNone/>
            </a:pPr>
            <a:r>
              <a:rPr lang="es-ES" dirty="0"/>
              <a:t>Por ejemplo: El nodo “Persona 1” tiene una relación con el nodo “Persona 2” de tipo amistad. Además, a “Persona 1” le gustan las películas y a “Persona 2” los libros.</a:t>
            </a:r>
            <a:endParaRPr lang="es-AR" dirty="0"/>
          </a:p>
        </p:txBody>
      </p:sp>
      <p:pic>
        <p:nvPicPr>
          <p:cNvPr id="4" name="Imagen 3">
            <a:extLst>
              <a:ext uri="{FF2B5EF4-FFF2-40B4-BE49-F238E27FC236}">
                <a16:creationId xmlns:a16="http://schemas.microsoft.com/office/drawing/2014/main" id="{26DE321A-11FD-4D01-8DCF-A263DB7C2E7D}"/>
              </a:ext>
            </a:extLst>
          </p:cNvPr>
          <p:cNvPicPr>
            <a:picLocks noChangeAspect="1"/>
          </p:cNvPicPr>
          <p:nvPr/>
        </p:nvPicPr>
        <p:blipFill>
          <a:blip r:embed="rId2"/>
          <a:stretch>
            <a:fillRect/>
          </a:stretch>
        </p:blipFill>
        <p:spPr>
          <a:xfrm>
            <a:off x="6399459" y="1440891"/>
            <a:ext cx="5146430" cy="486051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4026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38091-3AE0-4C49-B061-4B4180F9364B}"/>
              </a:ext>
            </a:extLst>
          </p:cNvPr>
          <p:cNvSpPr>
            <a:spLocks noGrp="1"/>
          </p:cNvSpPr>
          <p:nvPr>
            <p:ph type="title"/>
          </p:nvPr>
        </p:nvSpPr>
        <p:spPr/>
        <p:txBody>
          <a:bodyPr/>
          <a:lstStyle/>
          <a:p>
            <a:pPr algn="ctr"/>
            <a:r>
              <a:rPr lang="es-AR" b="1" dirty="0"/>
              <a:t>Neo4j</a:t>
            </a:r>
            <a:endParaRPr lang="es-AR" dirty="0"/>
          </a:p>
        </p:txBody>
      </p:sp>
      <p:sp>
        <p:nvSpPr>
          <p:cNvPr id="3" name="Marcador de contenido 2">
            <a:extLst>
              <a:ext uri="{FF2B5EF4-FFF2-40B4-BE49-F238E27FC236}">
                <a16:creationId xmlns:a16="http://schemas.microsoft.com/office/drawing/2014/main" id="{93938B56-1344-4681-A71E-70CF6423E705}"/>
              </a:ext>
            </a:extLst>
          </p:cNvPr>
          <p:cNvSpPr>
            <a:spLocks noGrp="1"/>
          </p:cNvSpPr>
          <p:nvPr>
            <p:ph idx="1"/>
          </p:nvPr>
        </p:nvSpPr>
        <p:spPr>
          <a:xfrm>
            <a:off x="1103312" y="1524000"/>
            <a:ext cx="10280305" cy="4724399"/>
          </a:xfrm>
        </p:spPr>
        <p:txBody>
          <a:bodyPr>
            <a:normAutofit/>
          </a:bodyPr>
          <a:lstStyle/>
          <a:p>
            <a:pPr fontAlgn="base"/>
            <a:r>
              <a:rPr lang="es-ES" b="1" dirty="0"/>
              <a:t>Rendimiento: </a:t>
            </a:r>
            <a:r>
              <a:rPr lang="es-ES" dirty="0"/>
              <a:t>Las bases de datos orientadas a grafos como Neo4j tienen mejor rendimiento que las relacionales (SQL) y las no relacionales (NoSQL). La clave es que, aunque las consultas de datos aumenten exponencialmente, el rendimiento de Neo4j no desciende, frente a lo que sí sucede con las BD relacionales como MySQL.</a:t>
            </a:r>
          </a:p>
          <a:p>
            <a:pPr fontAlgn="base"/>
            <a:r>
              <a:rPr lang="es-ES" b="1" dirty="0"/>
              <a:t>Agilidad:</a:t>
            </a:r>
            <a:r>
              <a:rPr lang="es-ES" dirty="0"/>
              <a:t> Debido a su agilidad en la gestión de datos, si nosotros quisiéramos llevar al límite sus capacidades, tendr</a:t>
            </a:r>
            <a:r>
              <a:rPr lang="es-ES" dirty="0">
                <a:hlinkClick r:id="rId2">
                  <a:extLst>
                    <a:ext uri="{A12FA001-AC4F-418D-AE19-62706E023703}">
                      <ahyp:hlinkClr xmlns:ahyp="http://schemas.microsoft.com/office/drawing/2018/hyperlinkcolor" val="tx"/>
                    </a:ext>
                  </a:extLst>
                </a:hlinkClick>
              </a:rPr>
              <a:t>í</a:t>
            </a:r>
            <a:r>
              <a:rPr lang="es-ES" dirty="0"/>
              <a:t>amos que superar un volumen total de 34.000 millones de nodos (datos), 34.000 millones de relaciones entre esos datos, 68.000 millones de propiedades y 32.000 tipos de relaciones. </a:t>
            </a:r>
          </a:p>
          <a:p>
            <a:pPr fontAlgn="base"/>
            <a:r>
              <a:rPr lang="es-ES" b="1" dirty="0"/>
              <a:t>Flexibilidad y escalabilidad: </a:t>
            </a:r>
            <a:r>
              <a:rPr lang="es-ES" dirty="0"/>
              <a:t>Cuando los desarrolladores de una empresa trabajan con grandes datos, buscan flexibilidad y escalabilidad. Las bases de datos orientadas a grafos aportan mucho en este sentido porque cuando aumentan las necesidades, las posibilidades de añadir más nodos y relaciones a un grafo ya existente son enormes.</a:t>
            </a:r>
          </a:p>
          <a:p>
            <a:endParaRPr lang="es-AR" dirty="0"/>
          </a:p>
        </p:txBody>
      </p:sp>
    </p:spTree>
    <p:extLst>
      <p:ext uri="{BB962C8B-B14F-4D97-AF65-F5344CB8AC3E}">
        <p14:creationId xmlns:p14="http://schemas.microsoft.com/office/powerpoint/2010/main" val="111300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54FF6-E3F7-4B29-8507-A9DA45C08F9E}"/>
              </a:ext>
            </a:extLst>
          </p:cNvPr>
          <p:cNvSpPr>
            <a:spLocks noGrp="1"/>
          </p:cNvSpPr>
          <p:nvPr>
            <p:ph type="title"/>
          </p:nvPr>
        </p:nvSpPr>
        <p:spPr/>
        <p:txBody>
          <a:bodyPr/>
          <a:lstStyle/>
          <a:p>
            <a:pPr algn="ctr"/>
            <a:r>
              <a:rPr lang="es-AR" b="1" dirty="0"/>
              <a:t>Neo4j</a:t>
            </a:r>
            <a:endParaRPr lang="es-AR" dirty="0"/>
          </a:p>
        </p:txBody>
      </p:sp>
      <p:sp>
        <p:nvSpPr>
          <p:cNvPr id="3" name="Marcador de contenido 2">
            <a:extLst>
              <a:ext uri="{FF2B5EF4-FFF2-40B4-BE49-F238E27FC236}">
                <a16:creationId xmlns:a16="http://schemas.microsoft.com/office/drawing/2014/main" id="{A507E4D8-240A-4187-8C70-0AB1E9036C58}"/>
              </a:ext>
            </a:extLst>
          </p:cNvPr>
          <p:cNvSpPr>
            <a:spLocks noGrp="1"/>
          </p:cNvSpPr>
          <p:nvPr>
            <p:ph idx="1"/>
          </p:nvPr>
        </p:nvSpPr>
        <p:spPr/>
        <p:txBody>
          <a:bodyPr/>
          <a:lstStyle/>
          <a:p>
            <a:r>
              <a:rPr lang="es-AR" b="1" dirty="0"/>
              <a:t>Desventajas:</a:t>
            </a:r>
          </a:p>
          <a:p>
            <a:pPr marL="0" indent="0">
              <a:buNone/>
            </a:pPr>
            <a:r>
              <a:rPr lang="es-ES" dirty="0"/>
              <a:t>El lenguaje de consulta que no es exactamente SQL lo que requiere un nivel previo de capacitación que puede significar una carga extra de trabajo y capacitación a la hora de implementar un proyecto con él.</a:t>
            </a:r>
          </a:p>
          <a:p>
            <a:endParaRPr lang="es-ES" b="1" dirty="0"/>
          </a:p>
          <a:p>
            <a:pPr marL="0" indent="0">
              <a:buNone/>
            </a:pPr>
            <a:r>
              <a:rPr lang="es-ES" dirty="0"/>
              <a:t>El diseño de las bases de datos de grafos es más complejo que los modelos relacionales, lo que también lleva a capacitar al personal para poder aprovechar, de la mejor manera, las funciones.</a:t>
            </a:r>
            <a:endParaRPr lang="es-AR" b="1" dirty="0"/>
          </a:p>
          <a:p>
            <a:endParaRPr lang="es-AR" dirty="0"/>
          </a:p>
        </p:txBody>
      </p:sp>
    </p:spTree>
    <p:extLst>
      <p:ext uri="{BB962C8B-B14F-4D97-AF65-F5344CB8AC3E}">
        <p14:creationId xmlns:p14="http://schemas.microsoft.com/office/powerpoint/2010/main" val="2242918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TotalTime>
  <Words>1083</Words>
  <Application>Microsoft Office PowerPoint</Application>
  <PresentationFormat>Panorámica</PresentationFormat>
  <Paragraphs>73</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Century Gothic</vt:lpstr>
      <vt:lpstr>Wingdings 3</vt:lpstr>
      <vt:lpstr>Ion</vt:lpstr>
      <vt:lpstr>Trabajo práctico</vt:lpstr>
      <vt:lpstr>NodeJS</vt:lpstr>
      <vt:lpstr>NodeJS</vt:lpstr>
      <vt:lpstr>NodeJS</vt:lpstr>
      <vt:lpstr>NodeJS</vt:lpstr>
      <vt:lpstr>Neo4j</vt:lpstr>
      <vt:lpstr>Neo4j</vt:lpstr>
      <vt:lpstr>Neo4j</vt:lpstr>
      <vt:lpstr>Neo4j</vt:lpstr>
      <vt:lpstr>Neo4j</vt:lpstr>
      <vt:lpstr>Neo4j</vt:lpstr>
      <vt:lpstr>Neo4j</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dc:title>
  <dc:creator>Diego A. Vello</dc:creator>
  <cp:lastModifiedBy>Diego A. Vello</cp:lastModifiedBy>
  <cp:revision>9</cp:revision>
  <dcterms:created xsi:type="dcterms:W3CDTF">2020-03-07T20:36:00Z</dcterms:created>
  <dcterms:modified xsi:type="dcterms:W3CDTF">2020-03-07T21:30:55Z</dcterms:modified>
</cp:coreProperties>
</file>