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1"/>
  </p:notesMasterIdLst>
  <p:sldIdLst>
    <p:sldId id="266" r:id="rId5"/>
    <p:sldId id="272" r:id="rId6"/>
    <p:sldId id="294" r:id="rId7"/>
    <p:sldId id="267" r:id="rId8"/>
    <p:sldId id="293" r:id="rId9"/>
    <p:sldId id="334" r:id="rId10"/>
    <p:sldId id="258" r:id="rId11"/>
    <p:sldId id="259" r:id="rId12"/>
    <p:sldId id="263" r:id="rId13"/>
    <p:sldId id="322" r:id="rId14"/>
    <p:sldId id="323" r:id="rId15"/>
    <p:sldId id="324" r:id="rId16"/>
    <p:sldId id="325" r:id="rId17"/>
    <p:sldId id="326" r:id="rId18"/>
    <p:sldId id="327" r:id="rId19"/>
    <p:sldId id="277" r:id="rId20"/>
    <p:sldId id="307" r:id="rId21"/>
    <p:sldId id="308" r:id="rId22"/>
    <p:sldId id="276" r:id="rId23"/>
    <p:sldId id="304" r:id="rId24"/>
    <p:sldId id="268" r:id="rId25"/>
    <p:sldId id="359" r:id="rId26"/>
    <p:sldId id="360" r:id="rId27"/>
    <p:sldId id="302" r:id="rId28"/>
    <p:sldId id="303" r:id="rId29"/>
    <p:sldId id="305" r:id="rId30"/>
    <p:sldId id="271" r:id="rId31"/>
    <p:sldId id="315" r:id="rId32"/>
    <p:sldId id="353" r:id="rId33"/>
    <p:sldId id="311" r:id="rId34"/>
    <p:sldId id="312" r:id="rId35"/>
    <p:sldId id="313" r:id="rId36"/>
    <p:sldId id="314" r:id="rId37"/>
    <p:sldId id="280" r:id="rId38"/>
    <p:sldId id="265" r:id="rId39"/>
    <p:sldId id="279" r:id="rId40"/>
    <p:sldId id="281" r:id="rId41"/>
    <p:sldId id="321" r:id="rId42"/>
    <p:sldId id="282" r:id="rId43"/>
    <p:sldId id="295" r:id="rId44"/>
    <p:sldId id="299" r:id="rId45"/>
    <p:sldId id="296" r:id="rId46"/>
    <p:sldId id="300" r:id="rId47"/>
    <p:sldId id="297" r:id="rId48"/>
    <p:sldId id="298" r:id="rId49"/>
    <p:sldId id="283" r:id="rId50"/>
    <p:sldId id="354" r:id="rId51"/>
    <p:sldId id="355" r:id="rId52"/>
    <p:sldId id="356" r:id="rId53"/>
    <p:sldId id="357" r:id="rId54"/>
    <p:sldId id="358" r:id="rId55"/>
    <p:sldId id="284" r:id="rId56"/>
    <p:sldId id="309" r:id="rId57"/>
    <p:sldId id="310" r:id="rId58"/>
    <p:sldId id="285" r:id="rId59"/>
    <p:sldId id="339" r:id="rId60"/>
    <p:sldId id="286" r:id="rId61"/>
    <p:sldId id="345" r:id="rId62"/>
    <p:sldId id="343" r:id="rId63"/>
    <p:sldId id="344" r:id="rId64"/>
    <p:sldId id="346" r:id="rId65"/>
    <p:sldId id="347" r:id="rId66"/>
    <p:sldId id="349" r:id="rId67"/>
    <p:sldId id="342" r:id="rId68"/>
    <p:sldId id="341" r:id="rId69"/>
    <p:sldId id="287" r:id="rId70"/>
    <p:sldId id="330" r:id="rId71"/>
    <p:sldId id="331" r:id="rId72"/>
    <p:sldId id="332" r:id="rId73"/>
    <p:sldId id="333" r:id="rId74"/>
    <p:sldId id="328" r:id="rId75"/>
    <p:sldId id="329" r:id="rId76"/>
    <p:sldId id="288" r:id="rId77"/>
    <p:sldId id="351" r:id="rId78"/>
    <p:sldId id="352" r:id="rId79"/>
    <p:sldId id="289" r:id="rId80"/>
    <p:sldId id="350" r:id="rId81"/>
    <p:sldId id="290" r:id="rId82"/>
    <p:sldId id="338" r:id="rId83"/>
    <p:sldId id="340" r:id="rId84"/>
    <p:sldId id="291" r:id="rId85"/>
    <p:sldId id="316" r:id="rId86"/>
    <p:sldId id="317" r:id="rId87"/>
    <p:sldId id="320" r:id="rId88"/>
    <p:sldId id="292" r:id="rId89"/>
    <p:sldId id="337" r:id="rId9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4E7"/>
    <a:srgbClr val="FFE8CB"/>
    <a:srgbClr val="0EC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E171933-4619-4E11-9A3F-F7608DF75F80}" styleName="Stile medio 1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1" autoAdjust="0"/>
    <p:restoredTop sz="95097" autoAdjust="0"/>
  </p:normalViewPr>
  <p:slideViewPr>
    <p:cSldViewPr snapToGrid="0">
      <p:cViewPr>
        <p:scale>
          <a:sx n="80" d="100"/>
          <a:sy n="80" d="100"/>
        </p:scale>
        <p:origin x="56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tableStyles" Target="tableStyle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presProps" Target="presProps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2T16:59:09.471"/>
    </inkml:context>
    <inkml:brush xml:id="br0">
      <inkml:brushProperty name="width" value="0.05" units="cm"/>
      <inkml:brushProperty name="height" value="0.05" units="cm"/>
      <inkml:brushProperty name="color" value="#CCECFF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8:43:37.0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24575,'1477'0'-1365,"-1454"0"-5461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8:44:21.7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8:44:23.5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8:44:25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8:44:25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8:44:26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8:44:27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8:44:28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8:44:30.0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8:44:33.3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128 107 24575,'-85'0'0,"50"0"0,28 0 0,10 0 0,119 3 0,-121-3 0,0 0 0,0 0 0,0-1 0,0 1 0,0 0 0,0-1 0,0 1 0,0-1 0,0 1 0,-1-1 0,1 0 0,0 1 0,0-1 0,0 0 0,-1 0 0,1 1 0,0-1 0,-1 0 0,1 0 0,-1 0 0,1 0 0,-1 0 0,1 0 0,-1 0 0,1 0 0,-1 0 0,0 0 0,0 0 0,0 0 0,0 0 0,0 0 0,0 0 0,0-1 0,0 1 0,0 0 0,0 0 0,0 0 0,0 0 0,-1 0 0,1 0 0,-1 0 0,1 0 0,-1 0 0,1 0 0,-1 0 0,1 1 0,-1-1 0,0 0 0,1 0 0,-1 0 0,0 1 0,0-1 0,0 0 0,1 1 0,-1-1 0,0 0 0,0 1 0,0 0 0,0-1 0,-2 0 0,1 0 0,-1 0 0,1 0 0,-1 0 0,1 0 0,-1 0 0,0 0 0,1 1 0,-1-1 0,0 1 0,1 0 0,-1-1 0,0 1 0,1 1 0,-1-1 0,0 0 0,1 1 0,-1-1 0,0 1 0,1 0 0,-1 0 0,1 0 0,-5 2 0,5-1 0,0 1 0,0-1 0,0 0 0,0 1 0,0-1 0,1 1 0,-1 0 0,1-1 0,-1 1 0,1 0 0,0 0 0,0 0 0,0 0 0,1 0 0,-1 0 0,1 0 0,0 0 0,0 0 0,0 5 0,0-6 0,-1 0 0,1 0 0,0 0 0,1 0 0,-1 0 0,0 0 0,1 0 0,-1 0 0,1 0 0,-1 0 0,1 0 0,0 0 0,0 0 0,0 0 0,0-1 0,0 1 0,0 0 0,1 0 0,-1-1 0,0 1 0,1-1 0,-1 0 0,1 1 0,0-1 0,0 0 0,-1 0 0,1 0 0,2 1 0,0-1 0,0 0 0,0-1 0,0 1 0,0-1 0,0 0 0,0 0 0,-1 0 0,1 0 0,0-1 0,0 0 0,0 0 0,0 0 0,-1 0 0,7-3 0,-8 4 0,0-1 0,0 0 0,-1 0 0,1 0 0,0 0 0,0 0 0,0 0 0,-1-1 0,1 1 0,-1 0 0,1-1 0,-1 0 0,1 1 0,-1-1 0,0 0 0,0 1 0,0-1 0,0 0 0,0 0 0,0 0 0,1-3 0,-2 4 0,0 0 0,0 0 0,0 0 0,0 0 0,-1 1 0,1-1 0,0 0 0,0 0 0,0 0 0,-1 1 0,1-1 0,0 0 0,-1 0 0,1 1 0,-1-1 0,1 0 0,-1 1 0,1-1 0,-1 1 0,1-1 0,-2 0 0,1 0 0,-1 0 0,0 0 0,0 0 0,0 0 0,0 0 0,0 0 0,0 1 0,0-1 0,0 1 0,0-1 0,-3 1 0,2 0 0,1 0 0,-1 0 0,1 0 0,-1 0 0,1-1 0,0 1 0,-1-1 0,1 0 0,0 0 0,-1 0 0,1 0 0,0 0 0,0 0 0,0 0 0,0-1 0,0 1 0,0-1 0,0 1 0,1-1 0,-1 0 0,0 0 0,1 0 0,-1 0 0,1 0 0,0 0 0,0 0 0,0 0 0,0 0 0,0-1 0,0 1 0,1 0 0,-1-1 0,1 1 0,-1-1 0,1 1 0,0 0 0,0-1 0,0 1 0,0-1 0,0 1 0,1-1 0,-1 1 0,1 0 0,0-1 0,1-2 0,-2 4 0,1-1 0,-1 0 0,1 0 0,0 1 0,-1-1 0,1 0 0,0 1 0,0-1 0,0 1 0,1-1 0,-1 1 0,0-1 0,0 1 0,3-2 0,-4 3 0,1 0 0,-1 0 0,0-1 0,0 1 0,1 0 0,-1 0 0,0 0 0,1 0 0,-1 0 0,0 0 0,1 0 0,-1 0 0,0 0 0,1 0 0,-1 0 0,0 0 0,1 0 0,-1 0 0,0 0 0,1 0 0,-1 0 0,0 1 0,1-1 0,-1 0 0,0 0 0,0 0 0,1 0 0,-1 1 0,7 16 0,-4 0 40,-2 0 0,1 22 0,-2-34-164,0 1 0,-1-1 1,1 1-1,-1-1 0,0 1 0,-1-1 1,1 0-1,-1 0 0,0 0 0,0 0 1,-4 6-1,-1-3-6702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2T17:00:09.5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253 107 24575,'75'-1'0,"82"3"0,-155-2 0,0 0 0,-1 0 0,1 0 0,0 0 0,0 1 0,0-1 0,-1 1 0,1-1 0,0 1 0,0 0 0,-1 0 0,1 0 0,2 1 0,-7 4 0,-15-1 0,-252 1 0,248-6 0,102-1 0,98 2 0,-148 7 0,-23-2 0,-20 0 0,-31-1 0,0-1 0,0-2 0,-50-5 0,11 1 0,28 3 0,33 1 0,1-2 0,-1 0 0,-26-4 0,48 4 0,0 0 0,0 0 0,0 0 0,0 0 0,-1 0 0,1 0 0,0 0 0,0 0 0,0 0 0,0 0 0,0 0 0,0 0 0,0 0 0,-1 0 0,1 0 0,0 0 0,0 0 0,0 0 0,0 0 0,0 0 0,0 0 0,0 0 0,0 0 0,-1 0 0,1-1 0,0 1 0,0 0 0,0 0 0,0 0 0,0 0 0,0 0 0,0 0 0,0 0 0,0 0 0,0 0 0,0 0 0,0-1 0,-1 1 0,1 0 0,0 0 0,0 0 0,0 0 0,0 0 0,0 0 0,0 0 0,0-1 0,0 1 0,0 0 0,0 0 0,0 0 0,0 0 0,0 0 0,0 0 0,0 0 0,1-1 0,-1 1 0,0 0 0,0 0 0,0 0 0,0 0 0,0 0 0,0 0 0,0 0 0,0 0 0,0-1 0,11-5 0,17-3 0,44 3 0,0 2 0,73 6 0,-27 1 0,-37-3 0,-50 0 0,-27 0 0,-10 0 0,-401 0 0,441 0 0,0 2 0,0 1 0,0 2 0,66 18 0,-78-18 0,1 0 0,-1-2 0,1 0 0,31-2 0,8 2 0,-57-2 0,-1 0 0,1 0 0,0 0 0,-1 1 0,1 0 0,0 0 0,-1 0 0,0 0 0,8 6 0,-11-8 0,0 1 0,-1 0 0,1-1 0,0 1 0,0-1 0,-1 1 0,1 0 0,0 0 0,-1-1 0,1 1 0,0 0 0,-1 0 0,1 0 0,-1 0 0,0-1 0,1 1 0,-1 0 0,0 0 0,1 0 0,-1 0 0,0 0 0,0 0 0,0 0 0,0 0 0,0 0 0,0 0 0,0 0 0,0 0 0,0 0 0,-1 0 0,1 0 0,0 0 0,-1 0 0,1 0 0,0 0 0,-1 0 0,1-1 0,-1 1 0,1 0 0,-1 0 0,0 0 0,1-1 0,-1 1 0,0 0 0,0-1 0,1 1 0,-1-1 0,0 1 0,0-1 0,0 1 0,0-1 0,0 1 0,-1-1 0,-4 3 0,0 0 0,0-1 0,0 0 0,-1 0 0,1 0 0,0-1 0,-1 0 0,-11 1 0,-58-4 0,42 0 0,-24 2 0,-41-2 0,97 2 0,1 0 0,-1 0 0,0 0 0,1 0 0,-1-1 0,0 1 0,1 0 0,-1-1 0,1 1 0,-1-1 0,1 0 0,-1 1 0,1-1 0,-1 0 0,1 0 0,0 0 0,0 0 0,-1 0 0,1 0 0,0 0 0,0-1 0,0 1 0,0 0 0,0 0 0,0-1 0,-1-2 0,2 2 0,0 1 0,0-1 0,0 0 0,1 1 0,-1-1 0,0 0 0,1 1 0,-1-1 0,1 1 0,0-1 0,0 1 0,-1-1 0,1 1 0,0-1 0,0 1 0,0 0 0,0-1 0,1 1 0,-1 0 0,0 0 0,0 0 0,1 0 0,-1 0 0,1 0 0,2-1 0,16-9 0,0 2 0,1 0 0,0 1 0,0 1 0,1 0 0,0 2 0,37-4 0,-2 4 0,102 4 0,-485 1 0,139 2 0,152-2 0,32 0 0,4 0 0,20 0 0,509 0 0,-966 0 0,501-1 0,79 2 0,-116 7 0,-28-8 0,0 0 0,0 0 0,1 0 0,-1 0 0,0 0 0,0 0 0,0 0 0,0 0 0,0 1 0,0-1 0,0 0 0,0 0 0,0 0 0,1 0 0,-1 0 0,0 1 0,0-1 0,0 0 0,0 0 0,0 0 0,0 0 0,0 0 0,0 1 0,0-1 0,0 0 0,0 0 0,0 0 0,0 0 0,0 0 0,0 1 0,0-1 0,0 0 0,0 0 0,0 0 0,0 0 0,-1 1 0,1-1 0,0 0 0,0 0 0,0 0 0,0 0 0,0 0 0,0 1 0,-15 5 0,-19 3 0,1-2 0,-1-1 0,-44 2 0,-103-6 0,139-3 0,32 0 0,8-1 0,17-4 0,27-5 0,261 4 0,-230 8 0,-272 15 0,77-5 0,443-12 0,-588 1 0,593 0 0,-655 0 0,295-3 0,34 3 0,-1 0 0,1 0 0,-1 0 0,1 0 0,-1-1 0,1 1 0,-1 0 0,1 0 0,-1 0 0,1 0 0,-1-1 0,1 1 0,0 0 0,-1 0 0,1-1 0,-1 1 0,1 0 0,-1-1 0,1 1 0,0-1 0,-1 1 0,1 0 0,0-1 0,0 1 0,-1-1 0,1 1 0,0-1 0,0 1 0,0-1 0,-1 1 0,1-1 0,0 1 0,0-1 0,0 1 0,0-1 0,0 1 0,0-1 0,0 1 0,0-1 0,0 1 0,0-1 0,1 1 0,-1-1 0,0 1 0,0-1 0,0 1 0,1-1 0,-1 1 0,0-1 0,0 1 0,1-1 0,-1 1 0,0 0 0,1-1 0,-1 1 0,1 0 0,-1-1 0,0 1 0,1 0 0,-1-1 0,1 1 0,7-6 0,-1 0 0,1 0 0,0 1 0,0 0 0,1 1 0,-1 0 0,1 0 0,10-2 0,9-3 0,40-6 0,-36 11 0,0 2 0,34 1 0,-6 0 0,-125 4 0,-64 6 0,-58 7 0,378-15 0,20-2 0,-354 26 0,43-5 0,-83 10 0,278-58 0,-35 18 0,1 2 0,121 2 0,-582 8 0,400-2 0,-1 0 0,0 0 0,0 0 0,0 0 0,0 1 0,0-2 0,1 1 0,-1 0 0,0 0 0,0 0 0,0 0 0,0 0 0,1-1 0,-1 1 0,0 0 0,0-1 0,0 1 0,1-1 0,-1 1 0,-1-1 0,12-8 0,32-9 0,54-11 0,2 5 0,185-23 0,-412 49 0,52-3 0,37 0 0,21 0 0,0 0 0,0 2 0,0 0 0,0 1 0,1 1 0,-1 0 0,-29 11 0,48-14 0,-1 0 0,1 0 0,-1 0 0,1 0 0,-1 0 0,1 0 0,-1 1 0,1-1 0,0 0 0,-1 0 0,1 1 0,-1-1 0,1 0 0,0 0 0,-1 1 0,1-1 0,0 0 0,-1 1 0,1-1 0,0 1 0,0-1 0,-1 0 0,1 1 0,0-1 0,0 1 0,0-1 0,-1 1 0,1-1 0,0 0 0,0 1 0,0-1 0,0 1 0,0 0 0,13 8 0,25 0 0,-9-7-1365,0-1-5461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8:45:31.11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24575,'3'0'0,"3"0"0,5 0 0,2 0 0,3 0 0,0 0 0,2 0 0,-1 0 0,1 0 0,0 0 0,-4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3T18:45:32.17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2T17:28:13.8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2124 0 24575,'-659'28'0,"540"-21"0,-265 19 0,-325 17 0,477-43-1365,212 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2T17:28:14.6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2T17:28:21.1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2T17:28:21.4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2T17:28:21.8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2T16:59:58.3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2T16:59:59.4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2T17:00:16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385 105 24575,'236'0'0,"-337"2"0,-113-4 0,211 2 0,1-1 0,-1 1 0,1-1 0,-1 1 0,1-1 0,-1 0 0,1 0 0,-5-2 0,5-4 0,15-3 0,10 0 0,0 0 0,1 2 0,35-8 0,79-10 0,-95 21 0,62 1 0,-50 4 0,-317 1 0,144-2 0,109 2 0,0-1 0,0 2 0,0-1 0,0 1 0,1 0 0,-1 1 0,1 0 0,-1 0 0,-13 8 0,7-1 0,-1 0 0,1 1 0,-22 21 0,36-31 0,0 0 0,0 0 0,0 0 0,0 0 0,0 0 0,0 0 0,0 1 0,0-1 0,0 0 0,0 0 0,1 1 0,-1-1 0,0 0 0,1 1 0,0-1 0,-1 1 0,0 1 0,2-3 0,-1 1 0,0 0 0,0-1 0,1 1 0,-1-1 0,0 1 0,1-1 0,-1 1 0,1-1 0,-1 1 0,0-1 0,1 0 0,-1 1 0,1-1 0,-1 1 0,1-1 0,-1 0 0,1 0 0,0 1 0,-1-1 0,1 0 0,-1 0 0,1 0 0,0 1 0,-1-1 0,1 0 0,0 0 0,6 0 0,0 1 0,0-1 0,0 0 0,1-1 0,9-2 0,48-10 0,-17 2 0,-1 3 0,89-5 0,-90 13 0,-30 1 0,-28-1 0,-534 1 0,514-3 0,18-3 0,14 5 0,0 0 0,0 0 0,0 0 0,0-1 0,0 1 0,0 0 0,-1 0 0,1 0 0,0-1 0,0 1 0,0 0 0,0 0 0,0 0 0,0-1 0,0 1 0,0 0 0,0 0 0,0 0 0,0-1 0,0 1 0,0 0 0,0 0 0,0-1 0,0 1 0,0 0 0,0 0 0,0 0 0,1 0 0,-1-1 0,0 1 0,0 0 0,0 0 0,0 0 0,0-1 0,0 1 0,1 0 0,-1 0 0,0 0 0,0 0 0,0 0 0,0 0 0,1-1 0,-1 1 0,0 0 0,0 0 0,0 0 0,1 0 0,-1 0 0,10-5 0,0 1 0,0 0 0,0 1 0,0 0 0,1 1 0,-1 0 0,1 0 0,20 0 0,-9 1 0,39-6 0,316-23 0,-869 31 0,1112-1 0,-609 0 0,-1 0 0,1 1 0,17 3 0,-20 2 0,-13-1 0,-19 4 0,21-8 0,-42 10 0,0-2 0,-51 3 0,3 0 0,20-3 0,280-11 0,-108 4 0,-492-2 0,451 1 0,69-3 0,-99-6 0,-24 1 0,-18-2 0,-5 2 0,0 1 0,-1 1 0,1 1 0,-1 1 0,-32-2 0,-107 6 0,84 1 0,67-2-114,10 0 132,22 0 169,48 0-969,-61 0 108,13 0-6152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2T17:00:18.9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2T17:27:43.2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2T17:27:57.6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2T17:38:48.1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 24575,'42'0'0,"8"-1"0,80 10 0,-87-5 0,0-2 0,50-4 0,-15 0 0,38-8 0,-41 11 0,119-2 0,-60-9 0,378 10 0,-492 2-1365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593A0-732E-43FB-B2B3-D0DDDF3352B9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1C4BC-6FF0-47E9-A432-8695528174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0543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F2542-3977-42BE-8EA7-D59B4C3A41D3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831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3EB8B3-A3E2-4812-BA80-CE995EF3C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296FE8C-D08D-4995-8584-A15BA5BCB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22DAB7-C978-4FC3-914D-69506BC3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1782-B274-4A0E-A2FC-9EFDCE27F428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05EEE0-C152-4771-BDD7-8E12DEA3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3B1B9D-DF1E-43E0-AB49-B81D8342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24E-A2D5-4235-8222-F6ADA85E82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611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D5502F-B9DF-420A-857F-58DE45F7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61F9ACA-C0F4-422A-B104-89FABFFD5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4D5586-A3B6-41E1-823F-AC683BC3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1782-B274-4A0E-A2FC-9EFDCE27F428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ED7A0D-BB55-476D-85AF-3FD28A47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F8EFD3-E676-48FE-AB56-441AE47C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24E-A2D5-4235-8222-F6ADA85E82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294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7FE5F06-A4CB-466C-8079-DA79604EB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4178F6B-9AAA-4CB6-99BC-A0E0A074F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4E8D85-81C0-41E8-9919-D9382550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1782-B274-4A0E-A2FC-9EFDCE27F428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8A11A0-9754-4D7D-AAA7-78E32690E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B868A5-DDDE-4752-BDF5-A47163C3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24E-A2D5-4235-8222-F6ADA85E82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201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BDD35-403B-44BC-9B6C-5A8EDE407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0035F4-0262-4D3D-98C2-682A58FE7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B3212F-05A4-4A66-98C3-99B7B929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1782-B274-4A0E-A2FC-9EFDCE27F428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E1D002-6C67-4F93-B8AD-BCD63414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0AD4B2-8BD8-4354-92A8-9888AE1B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24E-A2D5-4235-8222-F6ADA85E82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770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8B7A7A-FEFE-4F10-8DD9-413EC119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46B6DC-99ED-4D26-B2A6-811F69549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1C0AAC-1843-4DEC-AAB4-E17372CD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1782-B274-4A0E-A2FC-9EFDCE27F428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7F9AD8-5F5C-41CE-84D3-EC0BA2C32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326CFF-CA29-45CC-9B27-5FBB1D64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24E-A2D5-4235-8222-F6ADA85E82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295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5D2071-3FAD-4255-AE38-8261DBD6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B70D39-55A5-40C0-91B4-357D206FC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B583892-7E8B-41CB-9368-EC9263DAA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5204166-0D8C-4484-A15C-E1F0119A1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1782-B274-4A0E-A2FC-9EFDCE27F428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67E988-B599-40D4-8AD3-38A1D08F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82D65B2-832D-4713-90E5-A5074EB4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24E-A2D5-4235-8222-F6ADA85E82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62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9D109C-E8C0-4BF4-AEA5-728192051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7A0C03D-6C46-4A33-985B-56C870EEC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7A4C7F9-BFFA-4B50-B087-9A715C6AD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1366F6E-9541-40DB-AF52-D4A6EAE1F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0D4D713-56EC-42F0-A4AF-48490C6EC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0F5D6F4-D40A-4DA2-981F-17A74CFC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1782-B274-4A0E-A2FC-9EFDCE27F428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AB5ED9B-7338-42F0-B533-2BD77763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9A05E5C-9DF7-4560-98F4-84F7572B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24E-A2D5-4235-8222-F6ADA85E82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944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AA5E26-3C7E-46B9-8474-EFC5E00D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1A9DDD9-D11F-4A88-94EE-A5420279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1782-B274-4A0E-A2FC-9EFDCE27F428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1DC447D-2D8B-416B-AD15-7E735F75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BC3CD2-9CC2-44A1-B38A-23E5FAA2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24E-A2D5-4235-8222-F6ADA85E82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700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D718B21-5C8A-490D-903C-25C4712E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1782-B274-4A0E-A2FC-9EFDCE27F428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E52B53C-69B6-42A3-962D-5BC9679A3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B09825-4AEA-4076-8F9D-9A62EA6D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24E-A2D5-4235-8222-F6ADA85E82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747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FB0AFC-313F-4789-9ED1-D14837087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27A6FE-1042-4805-8418-C0C1F415F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5FDFFEE-BD16-4697-B4DB-511D8097C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EEB2BC-2FF5-4DA5-9278-2B543189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1782-B274-4A0E-A2FC-9EFDCE27F428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184405-D55F-46DC-BE44-3CF3A511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F33007-C4E4-4CA2-99E3-7805A5B0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24E-A2D5-4235-8222-F6ADA85E82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64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111CC4-3E66-4B37-8AF5-1BCA36AC4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2AD2BCB-FF37-4417-8BC1-D21D38DCA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F8CE604-1C0F-4691-85EF-09AA18CEC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3F38A94-CE0E-41D9-979B-72947C1B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1782-B274-4A0E-A2FC-9EFDCE27F428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10598F-6172-4E56-87C4-C7C214002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232016-7DB0-4B28-BC8D-092DF6FF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024E-A2D5-4235-8222-F6ADA85E82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94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73A56D3-918E-45DD-B4C4-6D7E77D95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57983D-812D-421A-9E30-C53A75677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5C0C59-4BD3-4D85-87CB-27A01DB8F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21782-B274-4A0E-A2FC-9EFDCE27F428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42E7E8-C08C-4B8F-8931-86CBB40F6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D9DE7B-241E-417F-B28D-A163EAF7E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A024E-A2D5-4235-8222-F6ADA85E82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34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customXml" Target="../ink/ink10.xml"/><Relationship Id="rId26" Type="http://schemas.openxmlformats.org/officeDocument/2006/relationships/customXml" Target="../ink/ink17.xml"/><Relationship Id="rId3" Type="http://schemas.openxmlformats.org/officeDocument/2006/relationships/customXml" Target="../ink/ink1.xml"/><Relationship Id="rId21" Type="http://schemas.openxmlformats.org/officeDocument/2006/relationships/customXml" Target="../ink/ink12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17" Type="http://schemas.openxmlformats.org/officeDocument/2006/relationships/image" Target="../media/image19.png"/><Relationship Id="rId25" Type="http://schemas.openxmlformats.org/officeDocument/2006/relationships/customXml" Target="../ink/ink16.xml"/><Relationship Id="rId33" Type="http://schemas.openxmlformats.org/officeDocument/2006/relationships/image" Target="../media/image23.png"/><Relationship Id="rId2" Type="http://schemas.openxmlformats.org/officeDocument/2006/relationships/image" Target="../media/image11.png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7.png"/><Relationship Id="rId24" Type="http://schemas.openxmlformats.org/officeDocument/2006/relationships/customXml" Target="../ink/ink15.xml"/><Relationship Id="rId32" Type="http://schemas.openxmlformats.org/officeDocument/2006/relationships/customXml" Target="../ink/ink21.xml"/><Relationship Id="rId5" Type="http://schemas.openxmlformats.org/officeDocument/2006/relationships/customXml" Target="../ink/ink2.xml"/><Relationship Id="rId15" Type="http://schemas.openxmlformats.org/officeDocument/2006/relationships/customXml" Target="../ink/ink8.xml"/><Relationship Id="rId23" Type="http://schemas.openxmlformats.org/officeDocument/2006/relationships/customXml" Target="../ink/ink14.xml"/><Relationship Id="rId28" Type="http://schemas.openxmlformats.org/officeDocument/2006/relationships/customXml" Target="../ink/ink19.xml"/><Relationship Id="rId10" Type="http://schemas.openxmlformats.org/officeDocument/2006/relationships/customXml" Target="../ink/ink5.xml"/><Relationship Id="rId19" Type="http://schemas.openxmlformats.org/officeDocument/2006/relationships/image" Target="../media/image20.png"/><Relationship Id="rId31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customXml" Target="../ink/ink4.xml"/><Relationship Id="rId14" Type="http://schemas.openxmlformats.org/officeDocument/2006/relationships/image" Target="../media/image18.png"/><Relationship Id="rId22" Type="http://schemas.openxmlformats.org/officeDocument/2006/relationships/customXml" Target="../ink/ink13.xml"/><Relationship Id="rId27" Type="http://schemas.openxmlformats.org/officeDocument/2006/relationships/customXml" Target="../ink/ink18.xml"/><Relationship Id="rId30" Type="http://schemas.openxmlformats.org/officeDocument/2006/relationships/customXml" Target="../ink/ink20.xml"/><Relationship Id="rId8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customXml" Target="../ink/ink23.xml"/><Relationship Id="rId4" Type="http://schemas.openxmlformats.org/officeDocument/2006/relationships/image" Target="../media/image25.png"/><Relationship Id="rId9" Type="http://schemas.openxmlformats.org/officeDocument/2006/relationships/customXml" Target="../ink/ink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slide" Target="slide5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gif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gif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Strisce di carta colorate">
            <a:extLst>
              <a:ext uri="{FF2B5EF4-FFF2-40B4-BE49-F238E27FC236}">
                <a16:creationId xmlns:a16="http://schemas.microsoft.com/office/drawing/2014/main" id="{2FE19004-D4CC-4586-975D-8EF98F280E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439" r="-2" b="816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84DE800-6D20-4489-B1EE-32C2898C06DD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DOCUMENTAZIONE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B5DDFE2-2EDC-8A53-4E63-4DC53153D1BE}"/>
              </a:ext>
            </a:extLst>
          </p:cNvPr>
          <p:cNvSpPr txBox="1"/>
          <p:nvPr/>
        </p:nvSpPr>
        <p:spPr>
          <a:xfrm>
            <a:off x="3768856" y="4022880"/>
            <a:ext cx="465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</a:rPr>
              <a:t>Fabio Genovese, Dario Filippini, Giorgio Cavalleri</a:t>
            </a:r>
          </a:p>
        </p:txBody>
      </p:sp>
    </p:spTree>
    <p:extLst>
      <p:ext uri="{BB962C8B-B14F-4D97-AF65-F5344CB8AC3E}">
        <p14:creationId xmlns:p14="http://schemas.microsoft.com/office/powerpoint/2010/main" val="1550763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5AA0CA30-2C82-482E-8FE0-BCDA46045F0C}"/>
              </a:ext>
            </a:extLst>
          </p:cNvPr>
          <p:cNvSpPr/>
          <p:nvPr/>
        </p:nvSpPr>
        <p:spPr>
          <a:xfrm>
            <a:off x="3832261" y="2612204"/>
            <a:ext cx="770562" cy="196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1E0C35D-9523-5835-4769-6D6438234E87}"/>
              </a:ext>
            </a:extLst>
          </p:cNvPr>
          <p:cNvSpPr/>
          <p:nvPr/>
        </p:nvSpPr>
        <p:spPr>
          <a:xfrm>
            <a:off x="3977811" y="2928991"/>
            <a:ext cx="753438" cy="154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5836F6E-F7ED-3405-4C33-333BF899A072}"/>
              </a:ext>
            </a:extLst>
          </p:cNvPr>
          <p:cNvSpPr/>
          <p:nvPr/>
        </p:nvSpPr>
        <p:spPr>
          <a:xfrm>
            <a:off x="3138755" y="4367373"/>
            <a:ext cx="753438" cy="154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7444301-F3F6-B763-83AE-E78A31E1B272}"/>
              </a:ext>
            </a:extLst>
          </p:cNvPr>
          <p:cNvSpPr/>
          <p:nvPr/>
        </p:nvSpPr>
        <p:spPr>
          <a:xfrm>
            <a:off x="570216" y="4033463"/>
            <a:ext cx="753438" cy="154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3">
            <a:extLst>
              <a:ext uri="{FF2B5EF4-FFF2-40B4-BE49-F238E27FC236}">
                <a16:creationId xmlns:a16="http://schemas.microsoft.com/office/drawing/2014/main" id="{804554EE-97E6-66D1-6D81-4DF7BC6DF2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3"/>
          <a:stretch/>
        </p:blipFill>
        <p:spPr>
          <a:xfrm>
            <a:off x="0" y="662473"/>
            <a:ext cx="12192000" cy="554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9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>
            <a:extLst>
              <a:ext uri="{FF2B5EF4-FFF2-40B4-BE49-F238E27FC236}">
                <a16:creationId xmlns:a16="http://schemas.microsoft.com/office/drawing/2014/main" id="{D24F7AD8-D2D9-3B47-2040-0232B696E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" y="469561"/>
            <a:ext cx="12185226" cy="59087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6116314F-E565-788A-FE4C-E2557A37C92D}"/>
                  </a:ext>
                </a:extLst>
              </p14:cNvPr>
              <p14:cNvContentPartPr/>
              <p14:nvPr/>
            </p14:nvContentPartPr>
            <p14:xfrm>
              <a:off x="-485552" y="1604630"/>
              <a:ext cx="360" cy="36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6116314F-E565-788A-FE4C-E2557A37C9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94552" y="15956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0C5FB1B5-82F5-0A2A-8EE3-94593CC5C5B9}"/>
                  </a:ext>
                </a:extLst>
              </p14:cNvPr>
              <p14:cNvContentPartPr/>
              <p14:nvPr/>
            </p14:nvContentPartPr>
            <p14:xfrm>
              <a:off x="2063968" y="2826110"/>
              <a:ext cx="257040" cy="9648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0C5FB1B5-82F5-0A2A-8EE3-94593CC5C5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54981" y="2817143"/>
                <a:ext cx="274655" cy="114054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po 19">
            <a:extLst>
              <a:ext uri="{FF2B5EF4-FFF2-40B4-BE49-F238E27FC236}">
                <a16:creationId xmlns:a16="http://schemas.microsoft.com/office/drawing/2014/main" id="{DB2E0021-E96B-17F9-E0BD-DC4D1FE26A5F}"/>
              </a:ext>
            </a:extLst>
          </p:cNvPr>
          <p:cNvGrpSpPr/>
          <p:nvPr/>
        </p:nvGrpSpPr>
        <p:grpSpPr>
          <a:xfrm>
            <a:off x="2035528" y="2780390"/>
            <a:ext cx="278640" cy="110520"/>
            <a:chOff x="2035528" y="2780390"/>
            <a:chExt cx="278640" cy="11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F22E13A6-0D7B-61EC-6D63-08310B9AB601}"/>
                    </a:ext>
                  </a:extLst>
                </p14:cNvPr>
                <p14:cNvContentPartPr/>
                <p14:nvPr/>
              </p14:nvContentPartPr>
              <p14:xfrm>
                <a:off x="2257648" y="2780390"/>
                <a:ext cx="360" cy="36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F22E13A6-0D7B-61EC-6D63-08310B9AB60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48648" y="27713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361406F0-1BB1-F40D-0741-B0579115B557}"/>
                    </a:ext>
                  </a:extLst>
                </p14:cNvPr>
                <p14:cNvContentPartPr/>
                <p14:nvPr/>
              </p14:nvContentPartPr>
              <p14:xfrm>
                <a:off x="2155048" y="2845550"/>
                <a:ext cx="360" cy="36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361406F0-1BB1-F40D-0741-B0579115B55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46048" y="28365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1BEDBC47-24F5-A53E-A722-307FDB9663F7}"/>
                    </a:ext>
                  </a:extLst>
                </p14:cNvPr>
                <p14:cNvContentPartPr/>
                <p14:nvPr/>
              </p14:nvContentPartPr>
              <p14:xfrm>
                <a:off x="2035528" y="2845190"/>
                <a:ext cx="278640" cy="4572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1BEDBC47-24F5-A53E-A722-307FDB9663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26528" y="2836260"/>
                  <a:ext cx="296280" cy="6322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E3D2E61F-EA7E-2F5D-096D-F61AB0941426}"/>
                  </a:ext>
                </a:extLst>
              </p14:cNvPr>
              <p14:cNvContentPartPr/>
              <p14:nvPr/>
            </p14:nvContentPartPr>
            <p14:xfrm>
              <a:off x="-765272" y="942230"/>
              <a:ext cx="360" cy="36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E3D2E61F-EA7E-2F5D-096D-F61AB094142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774272" y="9332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4" name="Input penna 33">
                <a:extLst>
                  <a:ext uri="{FF2B5EF4-FFF2-40B4-BE49-F238E27FC236}">
                    <a16:creationId xmlns:a16="http://schemas.microsoft.com/office/drawing/2014/main" id="{18B9A365-4DEB-CE10-5267-4DC39106D79D}"/>
                  </a:ext>
                </a:extLst>
              </p14:cNvPr>
              <p14:cNvContentPartPr/>
              <p14:nvPr/>
            </p14:nvContentPartPr>
            <p14:xfrm>
              <a:off x="-792992" y="1026110"/>
              <a:ext cx="360" cy="360"/>
            </p14:xfrm>
          </p:contentPart>
        </mc:Choice>
        <mc:Fallback xmlns="">
          <p:pic>
            <p:nvPicPr>
              <p:cNvPr id="34" name="Input penna 33">
                <a:extLst>
                  <a:ext uri="{FF2B5EF4-FFF2-40B4-BE49-F238E27FC236}">
                    <a16:creationId xmlns:a16="http://schemas.microsoft.com/office/drawing/2014/main" id="{18B9A365-4DEB-CE10-5267-4DC39106D7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810992" y="100811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5" name="Input penna 34">
                <a:extLst>
                  <a:ext uri="{FF2B5EF4-FFF2-40B4-BE49-F238E27FC236}">
                    <a16:creationId xmlns:a16="http://schemas.microsoft.com/office/drawing/2014/main" id="{F225F1C8-AD73-76BE-1C73-8A8798214598}"/>
                  </a:ext>
                </a:extLst>
              </p14:cNvPr>
              <p14:cNvContentPartPr/>
              <p14:nvPr/>
            </p14:nvContentPartPr>
            <p14:xfrm>
              <a:off x="-672032" y="4245201"/>
              <a:ext cx="360" cy="360"/>
            </p14:xfrm>
          </p:contentPart>
        </mc:Choice>
        <mc:Fallback xmlns="">
          <p:pic>
            <p:nvPicPr>
              <p:cNvPr id="35" name="Input penna 34">
                <a:extLst>
                  <a:ext uri="{FF2B5EF4-FFF2-40B4-BE49-F238E27FC236}">
                    <a16:creationId xmlns:a16="http://schemas.microsoft.com/office/drawing/2014/main" id="{F225F1C8-AD73-76BE-1C73-8A879821459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690032" y="422720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" name="Input penna 35">
                <a:extLst>
                  <a:ext uri="{FF2B5EF4-FFF2-40B4-BE49-F238E27FC236}">
                    <a16:creationId xmlns:a16="http://schemas.microsoft.com/office/drawing/2014/main" id="{B06F5EF2-8BC2-2BE0-6325-802EE3F6D05C}"/>
                  </a:ext>
                </a:extLst>
              </p14:cNvPr>
              <p14:cNvContentPartPr/>
              <p14:nvPr/>
            </p14:nvContentPartPr>
            <p14:xfrm>
              <a:off x="1991789" y="3134886"/>
              <a:ext cx="551520" cy="9000"/>
            </p14:xfrm>
          </p:contentPart>
        </mc:Choice>
        <mc:Fallback xmlns="">
          <p:pic>
            <p:nvPicPr>
              <p:cNvPr id="36" name="Input penna 35">
                <a:extLst>
                  <a:ext uri="{FF2B5EF4-FFF2-40B4-BE49-F238E27FC236}">
                    <a16:creationId xmlns:a16="http://schemas.microsoft.com/office/drawing/2014/main" id="{B06F5EF2-8BC2-2BE0-6325-802EE3F6D05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73777" y="3116886"/>
                <a:ext cx="587183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234417FC-0E5B-E9D8-0366-EC4E038AAA07}"/>
                  </a:ext>
                </a:extLst>
              </p14:cNvPr>
              <p14:cNvContentPartPr/>
              <p14:nvPr/>
            </p14:nvContentPartPr>
            <p14:xfrm>
              <a:off x="2006008" y="3144350"/>
              <a:ext cx="540360" cy="360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234417FC-0E5B-E9D8-0366-EC4E038AAA0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88008" y="3126350"/>
                <a:ext cx="57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2542317A-D237-3A1B-2EBB-EA0EEA1F09E6}"/>
                  </a:ext>
                </a:extLst>
              </p14:cNvPr>
              <p14:cNvContentPartPr/>
              <p14:nvPr/>
            </p14:nvContentPartPr>
            <p14:xfrm>
              <a:off x="901848" y="359280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2542317A-D237-3A1B-2EBB-EA0EEA1F09E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2848" y="3502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o 21">
            <a:extLst>
              <a:ext uri="{FF2B5EF4-FFF2-40B4-BE49-F238E27FC236}">
                <a16:creationId xmlns:a16="http://schemas.microsoft.com/office/drawing/2014/main" id="{863E15AF-1867-5556-4718-CF618D92DC26}"/>
              </a:ext>
            </a:extLst>
          </p:cNvPr>
          <p:cNvGrpSpPr/>
          <p:nvPr/>
        </p:nvGrpSpPr>
        <p:grpSpPr>
          <a:xfrm>
            <a:off x="270768" y="961200"/>
            <a:ext cx="60120" cy="63360"/>
            <a:chOff x="270768" y="961200"/>
            <a:chExt cx="60120" cy="6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45986FA7-10DE-65C5-2049-0A9239E7AEBE}"/>
                    </a:ext>
                  </a:extLst>
                </p14:cNvPr>
                <p14:cNvContentPartPr/>
                <p14:nvPr/>
              </p14:nvContentPartPr>
              <p14:xfrm>
                <a:off x="292368" y="975240"/>
                <a:ext cx="360" cy="360"/>
              </p14:xfrm>
            </p:contentPart>
          </mc:Choice>
          <mc:Fallback xmlns=""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45986FA7-10DE-65C5-2049-0A9239E7AEB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3368" y="9662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B80D21AB-03B2-508E-1C1A-75190F1D7314}"/>
                    </a:ext>
                  </a:extLst>
                </p14:cNvPr>
                <p14:cNvContentPartPr/>
                <p14:nvPr/>
              </p14:nvContentPartPr>
              <p14:xfrm>
                <a:off x="292368" y="1005840"/>
                <a:ext cx="360" cy="360"/>
              </p14:xfrm>
            </p:contentPart>
          </mc:Choice>
          <mc:Fallback xmlns=""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B80D21AB-03B2-508E-1C1A-75190F1D731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3368" y="9968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7" name="Input penna 6">
                  <a:extLst>
                    <a:ext uri="{FF2B5EF4-FFF2-40B4-BE49-F238E27FC236}">
                      <a16:creationId xmlns:a16="http://schemas.microsoft.com/office/drawing/2014/main" id="{37786AA4-B28F-69D9-E9C6-5676E67AF4F1}"/>
                    </a:ext>
                  </a:extLst>
                </p14:cNvPr>
                <p14:cNvContentPartPr/>
                <p14:nvPr/>
              </p14:nvContentPartPr>
              <p14:xfrm>
                <a:off x="292368" y="1005840"/>
                <a:ext cx="360" cy="360"/>
              </p14:xfrm>
            </p:contentPart>
          </mc:Choice>
          <mc:Fallback xmlns="">
            <p:pic>
              <p:nvPicPr>
                <p:cNvPr id="7" name="Input penna 6">
                  <a:extLst>
                    <a:ext uri="{FF2B5EF4-FFF2-40B4-BE49-F238E27FC236}">
                      <a16:creationId xmlns:a16="http://schemas.microsoft.com/office/drawing/2014/main" id="{37786AA4-B28F-69D9-E9C6-5676E67AF4F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3368" y="9968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43403978-7252-99B6-EFEB-7B4646D8942D}"/>
                    </a:ext>
                  </a:extLst>
                </p14:cNvPr>
                <p14:cNvContentPartPr/>
                <p14:nvPr/>
              </p14:nvContentPartPr>
              <p14:xfrm>
                <a:off x="292368" y="963000"/>
                <a:ext cx="360" cy="36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43403978-7252-99B6-EFEB-7B4646D8942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3368" y="9540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099226D4-A2E0-D2D5-4D37-623E7C3147AC}"/>
                    </a:ext>
                  </a:extLst>
                </p14:cNvPr>
                <p14:cNvContentPartPr/>
                <p14:nvPr/>
              </p14:nvContentPartPr>
              <p14:xfrm>
                <a:off x="316848" y="981360"/>
                <a:ext cx="360" cy="36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099226D4-A2E0-D2D5-4D37-623E7C3147A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7848" y="972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B1077D25-8F6C-F95C-387D-2BF9283E091F}"/>
                    </a:ext>
                  </a:extLst>
                </p14:cNvPr>
                <p14:cNvContentPartPr/>
                <p14:nvPr/>
              </p14:nvContentPartPr>
              <p14:xfrm>
                <a:off x="316848" y="999720"/>
                <a:ext cx="360" cy="36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B1077D25-8F6C-F95C-387D-2BF9283E091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7848" y="990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72614754-B810-DD8C-FB97-AF95EF3FA939}"/>
                    </a:ext>
                  </a:extLst>
                </p14:cNvPr>
                <p14:cNvContentPartPr/>
                <p14:nvPr/>
              </p14:nvContentPartPr>
              <p14:xfrm>
                <a:off x="316848" y="999720"/>
                <a:ext cx="360" cy="36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72614754-B810-DD8C-FB97-AF95EF3FA93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7848" y="990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4802277E-0223-91B3-2126-3841EA8C61A9}"/>
                    </a:ext>
                  </a:extLst>
                </p14:cNvPr>
                <p14:cNvContentPartPr/>
                <p14:nvPr/>
              </p14:nvContentPartPr>
              <p14:xfrm>
                <a:off x="270768" y="961200"/>
                <a:ext cx="60120" cy="6336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4802277E-0223-91B3-2126-3841EA8C61A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1768" y="952149"/>
                  <a:ext cx="77760" cy="8110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43F220C9-088D-3D4A-4699-763D833CFDBF}"/>
                  </a:ext>
                </a:extLst>
              </p14:cNvPr>
              <p14:cNvContentPartPr/>
              <p14:nvPr/>
            </p14:nvContentPartPr>
            <p14:xfrm>
              <a:off x="267888" y="975240"/>
              <a:ext cx="54360" cy="360"/>
            </p14:xfrm>
          </p:contentPart>
        </mc:Choice>
        <mc:Fallback xmlns=""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43F220C9-088D-3D4A-4699-763D833CFDB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8888" y="966240"/>
                <a:ext cx="72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14231786-EBC6-B527-5A4C-9CDEBE695C79}"/>
                  </a:ext>
                </a:extLst>
              </p14:cNvPr>
              <p14:cNvContentPartPr/>
              <p14:nvPr/>
            </p14:nvContentPartPr>
            <p14:xfrm>
              <a:off x="761808" y="432720"/>
              <a:ext cx="360" cy="36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14231786-EBC6-B527-5A4C-9CDEBE695C7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2808" y="42372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974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8226C085-9128-4207-995E-9AE602F6AF7D}"/>
              </a:ext>
            </a:extLst>
          </p:cNvPr>
          <p:cNvCxnSpPr/>
          <p:nvPr/>
        </p:nvCxnSpPr>
        <p:spPr>
          <a:xfrm>
            <a:off x="9765586" y="463193"/>
            <a:ext cx="419529" cy="2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12283D14-4B50-FE93-172C-0BC6F07B09C9}"/>
              </a:ext>
            </a:extLst>
          </p:cNvPr>
          <p:cNvSpPr/>
          <p:nvPr/>
        </p:nvSpPr>
        <p:spPr>
          <a:xfrm>
            <a:off x="167811" y="3905036"/>
            <a:ext cx="445214" cy="119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2A0F852E-F007-81B6-9517-25CA8064ED7C}"/>
              </a:ext>
            </a:extLst>
          </p:cNvPr>
          <p:cNvSpPr/>
          <p:nvPr/>
        </p:nvSpPr>
        <p:spPr>
          <a:xfrm>
            <a:off x="2460661" y="4100245"/>
            <a:ext cx="582203" cy="154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D383CF0-ED88-6397-FAF4-D3DF23D77268}"/>
              </a:ext>
            </a:extLst>
          </p:cNvPr>
          <p:cNvSpPr/>
          <p:nvPr/>
        </p:nvSpPr>
        <p:spPr>
          <a:xfrm>
            <a:off x="2707240" y="3079678"/>
            <a:ext cx="753438" cy="119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77B5592-3941-7155-BF02-197B789A63DE}"/>
              </a:ext>
            </a:extLst>
          </p:cNvPr>
          <p:cNvCxnSpPr/>
          <p:nvPr/>
        </p:nvCxnSpPr>
        <p:spPr>
          <a:xfrm flipH="1" flipV="1">
            <a:off x="10219361" y="3374204"/>
            <a:ext cx="530832" cy="8562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D98FFDD-C89A-51E4-DAA9-0547FBACF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18" y="0"/>
            <a:ext cx="11417334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FE0A3BF3-4CBF-36E2-52F3-4DED9E29FCB6}"/>
                  </a:ext>
                </a:extLst>
              </p14:cNvPr>
              <p14:cNvContentPartPr/>
              <p14:nvPr/>
            </p14:nvContentPartPr>
            <p14:xfrm>
              <a:off x="8584648" y="942201"/>
              <a:ext cx="765000" cy="3780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FE0A3BF3-4CBF-36E2-52F3-4DED9E29FC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66640" y="924201"/>
                <a:ext cx="800657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109FB8AF-8C67-C2B1-1312-E4892F8046B5}"/>
                  </a:ext>
                </a:extLst>
              </p14:cNvPr>
              <p14:cNvContentPartPr/>
              <p14:nvPr/>
            </p14:nvContentPartPr>
            <p14:xfrm>
              <a:off x="5803648" y="1445841"/>
              <a:ext cx="360" cy="36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109FB8AF-8C67-C2B1-1312-E4892F8046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85648" y="1427841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uppo 17">
            <a:extLst>
              <a:ext uri="{FF2B5EF4-FFF2-40B4-BE49-F238E27FC236}">
                <a16:creationId xmlns:a16="http://schemas.microsoft.com/office/drawing/2014/main" id="{1F3DE6DB-E04D-67DA-26A5-8C015621EB1F}"/>
              </a:ext>
            </a:extLst>
          </p:cNvPr>
          <p:cNvGrpSpPr/>
          <p:nvPr/>
        </p:nvGrpSpPr>
        <p:grpSpPr>
          <a:xfrm>
            <a:off x="2985568" y="1119681"/>
            <a:ext cx="360" cy="360"/>
            <a:chOff x="2985568" y="1119681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2B6BBB4D-DF61-A0FA-7E54-ED07FB4ACE76}"/>
                    </a:ext>
                  </a:extLst>
                </p14:cNvPr>
                <p14:cNvContentPartPr/>
                <p14:nvPr/>
              </p14:nvContentPartPr>
              <p14:xfrm>
                <a:off x="2985568" y="1119681"/>
                <a:ext cx="360" cy="36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2B6BBB4D-DF61-A0FA-7E54-ED07FB4ACE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67568" y="110168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23E4E6C0-2BD8-DC82-ADEC-547CFA6BCF5D}"/>
                    </a:ext>
                  </a:extLst>
                </p14:cNvPr>
                <p14:cNvContentPartPr/>
                <p14:nvPr/>
              </p14:nvContentPartPr>
              <p14:xfrm>
                <a:off x="2985568" y="1119681"/>
                <a:ext cx="360" cy="36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23E4E6C0-2BD8-DC82-ADEC-547CFA6BCF5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67568" y="110168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DE102CAC-E419-CBB9-8884-A100F29D6F28}"/>
                    </a:ext>
                  </a:extLst>
                </p14:cNvPr>
                <p14:cNvContentPartPr/>
                <p14:nvPr/>
              </p14:nvContentPartPr>
              <p14:xfrm>
                <a:off x="2985568" y="1119681"/>
                <a:ext cx="360" cy="36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DE102CAC-E419-CBB9-8884-A100F29D6F2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67568" y="110168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69880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EDB3103-D1EB-07EF-B0F4-6A7C3D879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198"/>
            <a:ext cx="12192000" cy="640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99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5163B1B2-4632-560B-0810-E0DFBE0B4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933" y="864970"/>
            <a:ext cx="9348134" cy="51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69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40B62843-306B-DFD1-B4F5-63C72A13E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2" y="643466"/>
            <a:ext cx="1087037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00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E0F7633-06CD-F705-9B03-AAF8339F9C44}"/>
              </a:ext>
            </a:extLst>
          </p:cNvPr>
          <p:cNvSpPr txBox="1"/>
          <p:nvPr/>
        </p:nvSpPr>
        <p:spPr>
          <a:xfrm>
            <a:off x="6590662" y="4267832"/>
            <a:ext cx="4805996" cy="129711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DIAGRAMMI DI SEQUENZA</a:t>
            </a:r>
            <a:r>
              <a:rPr lang="en-US" sz="31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VERSIONE </a:t>
            </a:r>
            <a:r>
              <a:rPr lang="en-US" sz="3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</a:t>
            </a:r>
            <a:endParaRPr lang="en-US" sz="31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Gerarchia">
            <a:extLst>
              <a:ext uri="{FF2B5EF4-FFF2-40B4-BE49-F238E27FC236}">
                <a16:creationId xmlns:a16="http://schemas.microsoft.com/office/drawing/2014/main" id="{E3B5682F-2420-8D89-C78D-99C49DD91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57375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469D05F1-A091-B5B5-2FA5-E717A52A0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72" y="0"/>
            <a:ext cx="106294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31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768801D-7A00-D8D9-F777-868451526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59" y="0"/>
            <a:ext cx="9682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3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F51B89E8-F88B-40A4-A39E-3946440B1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B335AE8D-B60B-4BC5-98A0-ADB3712C8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pic>
        <p:nvPicPr>
          <p:cNvPr id="23" name="Graphic 5" descr="Small paint brush">
            <a:extLst>
              <a:ext uri="{FF2B5EF4-FFF2-40B4-BE49-F238E27FC236}">
                <a16:creationId xmlns:a16="http://schemas.microsoft.com/office/drawing/2014/main" id="{91228F49-FF69-4DBC-9584-F389DFE40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5191" y="4744465"/>
            <a:ext cx="1301620" cy="130162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B058B0-B80C-E08A-84B3-8FEDCCEFF28E}"/>
              </a:ext>
            </a:extLst>
          </p:cNvPr>
          <p:cNvSpPr txBox="1"/>
          <p:nvPr/>
        </p:nvSpPr>
        <p:spPr>
          <a:xfrm>
            <a:off x="2168012" y="1151912"/>
            <a:ext cx="78559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latin typeface="+mj-lt"/>
              </a:rPr>
              <a:t>CASI D’USO VERSIONE 2 IN FORMA GRAFICA</a:t>
            </a:r>
          </a:p>
        </p:txBody>
      </p:sp>
    </p:spTree>
    <p:extLst>
      <p:ext uri="{BB962C8B-B14F-4D97-AF65-F5344CB8AC3E}">
        <p14:creationId xmlns:p14="http://schemas.microsoft.com/office/powerpoint/2010/main" val="2851599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F51B89E8-F88B-40A4-A39E-3946440B1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B335AE8D-B60B-4BC5-98A0-ADB3712C8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717827C-5782-4DD3-924B-824D906A5843}"/>
              </a:ext>
            </a:extLst>
          </p:cNvPr>
          <p:cNvSpPr txBox="1"/>
          <p:nvPr/>
        </p:nvSpPr>
        <p:spPr>
          <a:xfrm>
            <a:off x="965771" y="1056989"/>
            <a:ext cx="10260457" cy="21288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6000" dirty="0">
                <a:latin typeface="Calibri Light"/>
                <a:ea typeface="+mn-lt"/>
                <a:cs typeface="Calibri Light"/>
              </a:rPr>
              <a:t>CASI D'USO VERSIONE 1 IN FORMA GRAFICA</a:t>
            </a:r>
            <a:endParaRPr lang="en-US" sz="6000" dirty="0">
              <a:ea typeface="+mn-lt"/>
              <a:cs typeface="+mn-lt"/>
            </a:endParaRPr>
          </a:p>
          <a:p>
            <a:pPr algn="ctr"/>
            <a:endParaRPr lang="en-US" sz="6000" dirty="0">
              <a:latin typeface="Calibri Light"/>
              <a:ea typeface="+mn-lt"/>
              <a:cs typeface="Calibr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23" name="Graphic 5" descr="Small paint brush">
            <a:extLst>
              <a:ext uri="{FF2B5EF4-FFF2-40B4-BE49-F238E27FC236}">
                <a16:creationId xmlns:a16="http://schemas.microsoft.com/office/drawing/2014/main" id="{91228F49-FF69-4DBC-9584-F389DFE40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5191" y="4744465"/>
            <a:ext cx="1301620" cy="130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35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lemento grafico 12" descr="Persona confusa con riempimento a tinta unita">
            <a:extLst>
              <a:ext uri="{FF2B5EF4-FFF2-40B4-BE49-F238E27FC236}">
                <a16:creationId xmlns:a16="http://schemas.microsoft.com/office/drawing/2014/main" id="{14C3173A-E348-4CF7-9FA2-CEF6BC579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1935" y="1510032"/>
            <a:ext cx="1292289" cy="1292289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C1DDD78-C025-4E56-9C98-02DCE7BA4BF1}"/>
              </a:ext>
            </a:extLst>
          </p:cNvPr>
          <p:cNvSpPr txBox="1"/>
          <p:nvPr/>
        </p:nvSpPr>
        <p:spPr>
          <a:xfrm>
            <a:off x="520591" y="1849221"/>
            <a:ext cx="2024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400" dirty="0">
                <a:solidFill>
                  <a:prstClr val="black"/>
                </a:solidFill>
                <a:latin typeface="Calibri" panose="020F0502020204030204"/>
              </a:rPr>
              <a:t>Fruitore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B59FDD62-16FA-4CDA-BE48-6B46B5EF7F99}"/>
              </a:ext>
            </a:extLst>
          </p:cNvPr>
          <p:cNvCxnSpPr>
            <a:cxnSpLocks/>
            <a:stCxn id="13" idx="3"/>
            <a:endCxn id="18" idx="2"/>
          </p:cNvCxnSpPr>
          <p:nvPr/>
        </p:nvCxnSpPr>
        <p:spPr>
          <a:xfrm flipV="1">
            <a:off x="3184224" y="1622985"/>
            <a:ext cx="902584" cy="5331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D4E26358-B9FD-4C82-9790-192B55DBDE50}"/>
              </a:ext>
            </a:extLst>
          </p:cNvPr>
          <p:cNvSpPr/>
          <p:nvPr/>
        </p:nvSpPr>
        <p:spPr>
          <a:xfrm>
            <a:off x="4086808" y="1165916"/>
            <a:ext cx="2157647" cy="9141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chemeClr val="tx1"/>
                </a:solidFill>
                <a:latin typeface="Calibri" panose="020F0502020204030204"/>
              </a:rPr>
              <a:t>Visualizza le radici di tutte le gerarchie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FDFCA237-C0B0-46B6-801C-19F37F068223}"/>
              </a:ext>
            </a:extLst>
          </p:cNvPr>
          <p:cNvCxnSpPr>
            <a:cxnSpLocks/>
            <a:stCxn id="27" idx="3"/>
            <a:endCxn id="22" idx="2"/>
          </p:cNvCxnSpPr>
          <p:nvPr/>
        </p:nvCxnSpPr>
        <p:spPr>
          <a:xfrm>
            <a:off x="3184224" y="5241922"/>
            <a:ext cx="1092843" cy="75601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Ovale 21">
            <a:extLst>
              <a:ext uri="{FF2B5EF4-FFF2-40B4-BE49-F238E27FC236}">
                <a16:creationId xmlns:a16="http://schemas.microsoft.com/office/drawing/2014/main" id="{3CE146B9-D66E-43B4-8D83-CC2BBE80462C}"/>
              </a:ext>
            </a:extLst>
          </p:cNvPr>
          <p:cNvSpPr/>
          <p:nvPr/>
        </p:nvSpPr>
        <p:spPr>
          <a:xfrm>
            <a:off x="4277067" y="5540870"/>
            <a:ext cx="1697874" cy="9141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chemeClr val="tx1"/>
                </a:solidFill>
                <a:latin typeface="Calibri" panose="020F0502020204030204"/>
                <a:hlinkClick r:id="rId4" action="ppaction://hlinksldjump"/>
              </a:rPr>
              <a:t>Caso d’uso versione 1</a:t>
            </a:r>
            <a:endParaRPr kumimoji="0" lang="it-IT" sz="18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C07948F0-D919-4A51-9A9C-FF6F0CAE816E}"/>
              </a:ext>
            </a:extLst>
          </p:cNvPr>
          <p:cNvSpPr/>
          <p:nvPr/>
        </p:nvSpPr>
        <p:spPr>
          <a:xfrm>
            <a:off x="9183245" y="1980295"/>
            <a:ext cx="2778012" cy="9703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Accesso al sistema</a:t>
            </a:r>
            <a:r>
              <a:rPr lang="it-IT" dirty="0">
                <a:solidFill>
                  <a:prstClr val="black"/>
                </a:solidFill>
                <a:latin typeface="Calibri" panose="020F0502020204030204"/>
              </a:rPr>
              <a:t> Fruitore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6167D21-BC49-DBBE-DE78-1E71EAB00A4B}"/>
              </a:ext>
            </a:extLst>
          </p:cNvPr>
          <p:cNvSpPr txBox="1"/>
          <p:nvPr/>
        </p:nvSpPr>
        <p:spPr>
          <a:xfrm flipH="1">
            <a:off x="6747085" y="4310614"/>
            <a:ext cx="147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&lt;&lt;include&gt;&gt;</a:t>
            </a:r>
          </a:p>
        </p:txBody>
      </p:sp>
      <p:pic>
        <p:nvPicPr>
          <p:cNvPr id="27" name="Elemento grafico 26" descr="Persona confusa con riempimento a tinta unita">
            <a:extLst>
              <a:ext uri="{FF2B5EF4-FFF2-40B4-BE49-F238E27FC236}">
                <a16:creationId xmlns:a16="http://schemas.microsoft.com/office/drawing/2014/main" id="{6BD397F9-04CE-6B60-076A-8A89BAB8B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1935" y="4595777"/>
            <a:ext cx="1292289" cy="1292289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FDE55AC-F5F1-77A6-05A4-60AC489E6670}"/>
              </a:ext>
            </a:extLst>
          </p:cNvPr>
          <p:cNvSpPr txBox="1"/>
          <p:nvPr/>
        </p:nvSpPr>
        <p:spPr>
          <a:xfrm>
            <a:off x="131537" y="4897199"/>
            <a:ext cx="2024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400" dirty="0">
                <a:solidFill>
                  <a:prstClr val="black"/>
                </a:solidFill>
                <a:latin typeface="Calibri" panose="020F0502020204030204"/>
              </a:rPr>
              <a:t>Configuratore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D6BE0190-6767-12AE-B30A-E50E82A7F223}"/>
              </a:ext>
            </a:extLst>
          </p:cNvPr>
          <p:cNvCxnSpPr>
            <a:cxnSpLocks/>
            <a:stCxn id="27" idx="3"/>
            <a:endCxn id="30" idx="2"/>
          </p:cNvCxnSpPr>
          <p:nvPr/>
        </p:nvCxnSpPr>
        <p:spPr>
          <a:xfrm flipV="1">
            <a:off x="3184224" y="4552477"/>
            <a:ext cx="1092843" cy="6894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Ovale 29">
            <a:extLst>
              <a:ext uri="{FF2B5EF4-FFF2-40B4-BE49-F238E27FC236}">
                <a16:creationId xmlns:a16="http://schemas.microsoft.com/office/drawing/2014/main" id="{F3BDBA9B-0139-0444-DB3E-F14EEA23B3EF}"/>
              </a:ext>
            </a:extLst>
          </p:cNvPr>
          <p:cNvSpPr/>
          <p:nvPr/>
        </p:nvSpPr>
        <p:spPr>
          <a:xfrm>
            <a:off x="4277067" y="4095408"/>
            <a:ext cx="1697876" cy="9141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Imposta i dati per gli scambi</a:t>
            </a:r>
          </a:p>
        </p:txBody>
      </p: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E214F895-6621-6F7B-B6A7-23E1FB485C5E}"/>
              </a:ext>
            </a:extLst>
          </p:cNvPr>
          <p:cNvCxnSpPr>
            <a:cxnSpLocks/>
            <a:stCxn id="13" idx="3"/>
            <a:endCxn id="59" idx="2"/>
          </p:cNvCxnSpPr>
          <p:nvPr/>
        </p:nvCxnSpPr>
        <p:spPr>
          <a:xfrm>
            <a:off x="3184224" y="2156177"/>
            <a:ext cx="1092842" cy="7663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Ovale 58">
            <a:extLst>
              <a:ext uri="{FF2B5EF4-FFF2-40B4-BE49-F238E27FC236}">
                <a16:creationId xmlns:a16="http://schemas.microsoft.com/office/drawing/2014/main" id="{11E43A7A-197D-F99E-780D-BE88398FC01D}"/>
              </a:ext>
            </a:extLst>
          </p:cNvPr>
          <p:cNvSpPr/>
          <p:nvPr/>
        </p:nvSpPr>
        <p:spPr>
          <a:xfrm>
            <a:off x="4277066" y="2465486"/>
            <a:ext cx="1697875" cy="9141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schemeClr val="tx1"/>
                </a:solidFill>
                <a:latin typeface="Calibri" panose="020F0502020204030204"/>
              </a:rPr>
              <a:t>Visualizza i dati per gli scambi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1EC89688-6A8D-58D2-85B2-914B46F65F51}"/>
              </a:ext>
            </a:extLst>
          </p:cNvPr>
          <p:cNvSpPr txBox="1"/>
          <p:nvPr/>
        </p:nvSpPr>
        <p:spPr>
          <a:xfrm flipH="1">
            <a:off x="6747085" y="2818939"/>
            <a:ext cx="147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&lt;&lt;include&gt;&gt;</a:t>
            </a:r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1809CE4F-22D8-DB85-DF63-8191C2FCC7D6}"/>
              </a:ext>
            </a:extLst>
          </p:cNvPr>
          <p:cNvSpPr txBox="1"/>
          <p:nvPr/>
        </p:nvSpPr>
        <p:spPr>
          <a:xfrm flipH="1">
            <a:off x="7070694" y="1473546"/>
            <a:ext cx="147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&lt;&lt;include&gt;&gt;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07416A0-0F67-BAEC-0171-F53AC25F0A30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5974941" y="4557332"/>
            <a:ext cx="2945124" cy="2452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bevel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A117A3E1-1B13-7189-84F8-3316CE6918D4}"/>
              </a:ext>
            </a:extLst>
          </p:cNvPr>
          <p:cNvCxnSpPr>
            <a:cxnSpLocks/>
            <a:endCxn id="59" idx="6"/>
          </p:cNvCxnSpPr>
          <p:nvPr/>
        </p:nvCxnSpPr>
        <p:spPr>
          <a:xfrm flipH="1">
            <a:off x="5974941" y="2753251"/>
            <a:ext cx="3398562" cy="1693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bevel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76E6BA41-D405-13F8-34A4-5F7B3C8E49EB}"/>
              </a:ext>
            </a:extLst>
          </p:cNvPr>
          <p:cNvCxnSpPr>
            <a:cxnSpLocks/>
          </p:cNvCxnSpPr>
          <p:nvPr/>
        </p:nvCxnSpPr>
        <p:spPr>
          <a:xfrm flipH="1" flipV="1">
            <a:off x="6244455" y="1622985"/>
            <a:ext cx="3129048" cy="60461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bevel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Ovale 22">
            <a:extLst>
              <a:ext uri="{FF2B5EF4-FFF2-40B4-BE49-F238E27FC236}">
                <a16:creationId xmlns:a16="http://schemas.microsoft.com/office/drawing/2014/main" id="{BFF052E4-45F2-807D-E036-06286CDEF166}"/>
              </a:ext>
            </a:extLst>
          </p:cNvPr>
          <p:cNvSpPr/>
          <p:nvPr/>
        </p:nvSpPr>
        <p:spPr>
          <a:xfrm>
            <a:off x="8920065" y="4317369"/>
            <a:ext cx="2778012" cy="9703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Accesso al sistema </a:t>
            </a:r>
            <a:r>
              <a:rPr kumimoji="0" lang="it-IT" sz="18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Configuratore</a:t>
            </a:r>
          </a:p>
        </p:txBody>
      </p:sp>
    </p:spTree>
    <p:extLst>
      <p:ext uri="{BB962C8B-B14F-4D97-AF65-F5344CB8AC3E}">
        <p14:creationId xmlns:p14="http://schemas.microsoft.com/office/powerpoint/2010/main" val="3383311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8446191-F5AD-4641-86E6-1AF372EF7A88}"/>
              </a:ext>
            </a:extLst>
          </p:cNvPr>
          <p:cNvSpPr txBox="1"/>
          <p:nvPr/>
        </p:nvSpPr>
        <p:spPr>
          <a:xfrm>
            <a:off x="2269072" y="790251"/>
            <a:ext cx="7653859" cy="231866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Calibri Light"/>
              </a:rPr>
              <a:t>CASI D'USO VERSIONE 2 IN FORMA TESTUALE</a:t>
            </a:r>
            <a:endParaRPr lang="it-IT" dirty="0">
              <a:ea typeface="+mj-ea"/>
              <a:cs typeface="+mj-cs"/>
            </a:endParaRPr>
          </a:p>
        </p:txBody>
      </p:sp>
      <p:pic>
        <p:nvPicPr>
          <p:cNvPr id="6" name="Graphic 5" descr="Documento">
            <a:extLst>
              <a:ext uri="{FF2B5EF4-FFF2-40B4-BE49-F238E27FC236}">
                <a16:creationId xmlns:a16="http://schemas.microsoft.com/office/drawing/2014/main" id="{E27F33EA-A835-42CF-9F38-F30DD104A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99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6315E90D-C29A-4D8F-A17A-C2E6166F3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949065"/>
              </p:ext>
            </p:extLst>
          </p:nvPr>
        </p:nvGraphicFramePr>
        <p:xfrm>
          <a:off x="0" y="6"/>
          <a:ext cx="12192000" cy="685799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6547">
                  <a:extLst>
                    <a:ext uri="{9D8B030D-6E8A-4147-A177-3AD203B41FA5}">
                      <a16:colId xmlns:a16="http://schemas.microsoft.com/office/drawing/2014/main" val="3728720280"/>
                    </a:ext>
                  </a:extLst>
                </a:gridCol>
                <a:gridCol w="9495453">
                  <a:extLst>
                    <a:ext uri="{9D8B030D-6E8A-4147-A177-3AD203B41FA5}">
                      <a16:colId xmlns:a16="http://schemas.microsoft.com/office/drawing/2014/main" val="2077232496"/>
                    </a:ext>
                  </a:extLst>
                </a:gridCol>
              </a:tblGrid>
              <a:tr h="563899">
                <a:tc>
                  <a:txBody>
                    <a:bodyPr/>
                    <a:lstStyle/>
                    <a:p>
                      <a:r>
                        <a:rPr lang="it-IT" sz="16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Accesso al sistema (fruitore)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096747"/>
                  </a:ext>
                </a:extLst>
              </a:tr>
              <a:tr h="544459">
                <a:tc>
                  <a:txBody>
                    <a:bodyPr/>
                    <a:lstStyle/>
                    <a:p>
                      <a:r>
                        <a:rPr lang="it-IT" sz="1600" dirty="0"/>
                        <a:t>Attore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Fruitore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967621"/>
                  </a:ext>
                </a:extLst>
              </a:tr>
              <a:tr h="2129223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presenta le voci per l’accesso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fruitore visualizza le voci (registrarsi, fare il login o uscire)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fruitore sceglie di effettuare il login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it-IT" sz="1600" b="0" i="0" u="none" strike="noStrike" noProof="0" dirty="0">
                          <a:latin typeface="Calibri"/>
                        </a:rPr>
                        <a:t>Il fruitore inserisce le proprie credenziali (username e password)</a:t>
                      </a:r>
                      <a:endParaRPr lang="it-IT" sz="1600" dirty="0"/>
                    </a:p>
                    <a:p>
                      <a:pPr marL="342900" indent="-342900">
                        <a:buAutoNum type="arabicParenR"/>
                      </a:pPr>
                      <a:r>
                        <a:rPr lang="it-IT" sz="1600" dirty="0"/>
                        <a:t>Il sistema ne verifica la correttezza</a:t>
                      </a:r>
                    </a:p>
                    <a:p>
                      <a:pPr marL="0" indent="0">
                        <a:buNone/>
                      </a:pPr>
                      <a:r>
                        <a:rPr lang="it-IT" sz="1600" dirty="0"/>
                        <a:t>Postcondizione: il fruitore può accedere ai servizi offerti dal sistema</a:t>
                      </a:r>
                    </a:p>
                    <a:p>
                      <a:pPr marL="0" indent="0">
                        <a:buNone/>
                      </a:pPr>
                      <a:r>
                        <a:rPr lang="it-IT" sz="1600" dirty="0"/>
                        <a:t>Fine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299227"/>
                  </a:ext>
                </a:extLst>
              </a:tr>
              <a:tr h="1137529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1.1) Precondizioni: uno dei file usati dal sistema è inesistente o mal formato</a:t>
                      </a:r>
                    </a:p>
                    <a:p>
                      <a:r>
                        <a:rPr lang="it-IT" sz="1600" dirty="0"/>
                        <a:t>        Il sistema presenta un messaggio d’errore</a:t>
                      </a:r>
                    </a:p>
                    <a:p>
                      <a:r>
                        <a:rPr lang="it-IT" sz="1600" dirty="0"/>
                        <a:t>Postcondizione: il sistema è terminato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41343"/>
                  </a:ext>
                </a:extLst>
              </a:tr>
              <a:tr h="2482884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3.1) Precondizione: il fruitore sta effettuando il suo primo accesso</a:t>
                      </a:r>
                    </a:p>
                    <a:p>
                      <a:r>
                        <a:rPr lang="it-IT" sz="1600" dirty="0"/>
                        <a:t>3.2) Il sistema chiede al fruitore di inserire le nuove credenziali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3.3) Il fruitore sceglie le proprie credenziali</a:t>
                      </a:r>
                    </a:p>
                    <a:p>
                      <a:r>
                        <a:rPr lang="it-IT" sz="1600" dirty="0"/>
                        <a:t>3.4) Il sistema controlla la disponibilità delle credenziali</a:t>
                      </a:r>
                    </a:p>
                    <a:p>
                      <a:pPr rtl="0" fontAlgn="base"/>
                      <a:r>
                        <a:rPr lang="it-IT" sz="1600" dirty="0"/>
                        <a:t>3.5) Il sistema le salva permanentemente</a:t>
                      </a:r>
                    </a:p>
                    <a:p>
                      <a:pPr rtl="0" fontAlgn="base"/>
                      <a:r>
                        <a:rPr lang="it-IT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Postcondizione: il configuratore può accedere ai servizi offerti dal sistema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pPr rtl="0" fontAlgn="base"/>
                      <a:r>
                        <a:rPr lang="it-IT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800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191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7AA2E266-C3A1-42B5-8C1A-6818DDF77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846703"/>
              </p:ext>
            </p:extLst>
          </p:nvPr>
        </p:nvGraphicFramePr>
        <p:xfrm>
          <a:off x="0" y="-2"/>
          <a:ext cx="12192000" cy="685800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98776">
                  <a:extLst>
                    <a:ext uri="{9D8B030D-6E8A-4147-A177-3AD203B41FA5}">
                      <a16:colId xmlns:a16="http://schemas.microsoft.com/office/drawing/2014/main" val="622227435"/>
                    </a:ext>
                  </a:extLst>
                </a:gridCol>
                <a:gridCol w="7993224">
                  <a:extLst>
                    <a:ext uri="{9D8B030D-6E8A-4147-A177-3AD203B41FA5}">
                      <a16:colId xmlns:a16="http://schemas.microsoft.com/office/drawing/2014/main" val="1240547856"/>
                    </a:ext>
                  </a:extLst>
                </a:gridCol>
              </a:tblGrid>
              <a:tr h="1646555"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Scenario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alternativo</a:t>
                      </a:r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3.2.1) Le credenziali predefinite inserite dal fruitore sono errate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3.2.2) Il sistema avverte che le credenziali sono sbagliate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Torno al punto 1</a:t>
                      </a:r>
                    </a:p>
                  </a:txBody>
                  <a:tcP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547506"/>
                  </a:ext>
                </a:extLst>
              </a:tr>
              <a:tr h="1676673"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Scenario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3.4.1) Il fruitore sceglie uno username identico a quello di un altro utente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3.4.2) Il sistema avverte che lo username scelto è già presente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Torno al punto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835369"/>
                  </a:ext>
                </a:extLst>
              </a:tr>
              <a:tr h="1767387"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Scenario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5.1) Le credenziali personali inserite dal fruitore sono errate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5.2) Il sistema avverte che le credenziali sono sbagliate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Torno al punto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079439"/>
                  </a:ext>
                </a:extLst>
              </a:tr>
              <a:tr h="1767387"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Scenario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3.1) Precondizioni: il fruitore sceglie di uscire</a:t>
                      </a:r>
                    </a:p>
                    <a:p>
                      <a:r>
                        <a:rPr lang="it-IT" sz="1600" dirty="0"/>
                        <a:t>        Il sistema conferma che l’uscita è stata effettuata</a:t>
                      </a:r>
                    </a:p>
                    <a:p>
                      <a:r>
                        <a:rPr lang="it-IT" sz="1600" dirty="0"/>
                        <a:t>Postcondizione: il sistema è terminato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69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904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6315E90D-C29A-4D8F-A17A-C2E6166F3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073051"/>
              </p:ext>
            </p:extLst>
          </p:nvPr>
        </p:nvGraphicFramePr>
        <p:xfrm>
          <a:off x="0" y="2"/>
          <a:ext cx="12192000" cy="706584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6547">
                  <a:extLst>
                    <a:ext uri="{9D8B030D-6E8A-4147-A177-3AD203B41FA5}">
                      <a16:colId xmlns:a16="http://schemas.microsoft.com/office/drawing/2014/main" val="3728720280"/>
                    </a:ext>
                  </a:extLst>
                </a:gridCol>
                <a:gridCol w="9495453">
                  <a:extLst>
                    <a:ext uri="{9D8B030D-6E8A-4147-A177-3AD203B41FA5}">
                      <a16:colId xmlns:a16="http://schemas.microsoft.com/office/drawing/2014/main" val="2077232496"/>
                    </a:ext>
                  </a:extLst>
                </a:gridCol>
              </a:tblGrid>
              <a:tr h="465123">
                <a:tc>
                  <a:txBody>
                    <a:bodyPr/>
                    <a:lstStyle/>
                    <a:p>
                      <a:r>
                        <a:rPr lang="it-IT" sz="160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Imposta i dati per gli scambi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096747"/>
                  </a:ext>
                </a:extLst>
              </a:tr>
              <a:tr h="475285">
                <a:tc>
                  <a:txBody>
                    <a:bodyPr/>
                    <a:lstStyle/>
                    <a:p>
                      <a:r>
                        <a:rPr lang="it-IT" sz="1600"/>
                        <a:t>Attore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Configuratore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967621"/>
                  </a:ext>
                </a:extLst>
              </a:tr>
              <a:tr h="1834317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it-IT" sz="1600" dirty="0"/>
                        <a:t>&lt;&lt;include&gt;&gt;  «Accesso al sistema (configuratore)»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it-IT" sz="1600" dirty="0"/>
                        <a:t>Il configuratore sceglie la funzionalità «Imposta i dati per gli scambi»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presenta i campi per l’inserimento dei dati inerenti gli scambi (piazza, giorni, luoghi, intervalli orari, scadenza)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it-IT" sz="1600" dirty="0"/>
                        <a:t>Il configuratore compila i suddetti campi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it-IT" sz="1600" dirty="0"/>
                        <a:t>Il sistema effettua il salvataggio permanente dei dati appena inseriti</a:t>
                      </a:r>
                    </a:p>
                    <a:p>
                      <a:pPr marL="0" indent="0">
                        <a:buNone/>
                      </a:pPr>
                      <a:r>
                        <a:rPr lang="it-IT" sz="1600" dirty="0"/>
                        <a:t>Postcondizione: i dati inerenti gli scambi sono stati inseriti</a:t>
                      </a:r>
                    </a:p>
                    <a:p>
                      <a:pPr marL="0" indent="0">
                        <a:buNone/>
                      </a:pPr>
                      <a:r>
                        <a:rPr lang="it-IT" sz="1600" dirty="0"/>
                        <a:t>Fine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299227"/>
                  </a:ext>
                </a:extLst>
              </a:tr>
              <a:tr h="1155401">
                <a:tc>
                  <a:txBody>
                    <a:bodyPr/>
                    <a:lstStyle/>
                    <a:p>
                      <a:r>
                        <a:rPr lang="it-IT" sz="1600"/>
                        <a:t>Scenario </a:t>
                      </a:r>
                    </a:p>
                    <a:p>
                      <a:r>
                        <a:rPr lang="it-IT" sz="1600"/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3.1) Il sistema rileva che il parametro Piazza è già stato modificato in precedenza</a:t>
                      </a:r>
                    </a:p>
                    <a:p>
                      <a:r>
                        <a:rPr lang="it-IT" sz="1600" dirty="0"/>
                        <a:t>3.2) Il sistema presenta i campi per l’inserimenti dei dati inerenti gli scambi eccetto la Piazza, notificando l’utente di tale avvenimento</a:t>
                      </a:r>
                    </a:p>
                    <a:p>
                      <a:r>
                        <a:rPr lang="it-IT" sz="1600" dirty="0"/>
                        <a:t>Torno al punto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41343"/>
                  </a:ext>
                </a:extLst>
              </a:tr>
              <a:tr h="1472454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4.1) Il configuratore non inserisce alcun intervallo orario o luogo per lo scambio</a:t>
                      </a:r>
                    </a:p>
                    <a:p>
                      <a:r>
                        <a:rPr lang="it-IT" sz="1600" dirty="0"/>
                        <a:t>4.2) Il sistema avverte che è necessario inserire almeno un dato per i suddetti campi</a:t>
                      </a:r>
                    </a:p>
                    <a:p>
                      <a:r>
                        <a:rPr lang="it-IT" sz="1600" dirty="0"/>
                        <a:t>Torno al punto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215733"/>
                  </a:ext>
                </a:extLst>
              </a:tr>
              <a:tr h="1455418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alternativo</a:t>
                      </a:r>
                    </a:p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4.1) Il configuratore inserisce un orario di fine intervallo di scambio più presto rispetto alla data di inizio intervallo, o comunque in un formato sbagliato</a:t>
                      </a:r>
                    </a:p>
                    <a:p>
                      <a:r>
                        <a:rPr lang="it-IT" sz="1600" dirty="0"/>
                        <a:t>4.2) Il sistema avverte che l’intervallo è in formato sbagliato</a:t>
                      </a:r>
                    </a:p>
                    <a:p>
                      <a:r>
                        <a:rPr lang="it-IT" sz="1600" dirty="0"/>
                        <a:t>Torno al punto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800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28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7AA2E266-C3A1-42B5-8C1A-6818DDF77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434258"/>
              </p:ext>
            </p:extLst>
          </p:nvPr>
        </p:nvGraphicFramePr>
        <p:xfrm>
          <a:off x="0" y="-2"/>
          <a:ext cx="12192000" cy="685800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98776">
                  <a:extLst>
                    <a:ext uri="{9D8B030D-6E8A-4147-A177-3AD203B41FA5}">
                      <a16:colId xmlns:a16="http://schemas.microsoft.com/office/drawing/2014/main" val="622227435"/>
                    </a:ext>
                  </a:extLst>
                </a:gridCol>
                <a:gridCol w="7993224">
                  <a:extLst>
                    <a:ext uri="{9D8B030D-6E8A-4147-A177-3AD203B41FA5}">
                      <a16:colId xmlns:a16="http://schemas.microsoft.com/office/drawing/2014/main" val="1240547856"/>
                    </a:ext>
                  </a:extLst>
                </a:gridCol>
              </a:tblGrid>
              <a:tr h="1175217">
                <a:tc>
                  <a:txBody>
                    <a:bodyPr/>
                    <a:lstStyle/>
                    <a:p>
                      <a:r>
                        <a:rPr lang="it-IT" sz="160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Visualizza i dati per gli scambi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69972"/>
                  </a:ext>
                </a:extLst>
              </a:tr>
              <a:tr h="1252530">
                <a:tc>
                  <a:txBody>
                    <a:bodyPr/>
                    <a:lstStyle/>
                    <a:p>
                      <a:r>
                        <a:rPr lang="it-IT" sz="1600"/>
                        <a:t>Attore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Fruitore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69451"/>
                  </a:ext>
                </a:extLst>
              </a:tr>
              <a:tr h="2215127">
                <a:tc>
                  <a:txBody>
                    <a:bodyPr/>
                    <a:lstStyle/>
                    <a:p>
                      <a:r>
                        <a:rPr lang="it-IT" sz="1600"/>
                        <a:t>Scenario</a:t>
                      </a:r>
                    </a:p>
                    <a:p>
                      <a:r>
                        <a:rPr lang="it-IT" sz="1600"/>
                        <a:t>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1) &lt;&lt;include&gt;&gt;  «Accesso al sistema (fruitore)»</a:t>
                      </a:r>
                    </a:p>
                    <a:p>
                      <a:r>
                        <a:rPr lang="it-IT" sz="1600" dirty="0"/>
                        <a:t>2) Il fruitore sceglie la funzionalità «Visualizza i dati per gli scambi»</a:t>
                      </a:r>
                    </a:p>
                    <a:p>
                      <a:r>
                        <a:rPr lang="it-IT" sz="1600" dirty="0"/>
                        <a:t>3) Il sistema mostra gli attuali dati per gli scambi (piazza, giorni, luoghi, intervalli orari, scadenza)</a:t>
                      </a:r>
                    </a:p>
                    <a:p>
                      <a:r>
                        <a:rPr lang="it-IT" sz="1600" dirty="0"/>
                        <a:t>Fine</a:t>
                      </a:r>
                    </a:p>
                    <a:p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547506"/>
                  </a:ext>
                </a:extLst>
              </a:tr>
              <a:tr h="2215127">
                <a:tc>
                  <a:txBody>
                    <a:bodyPr/>
                    <a:lstStyle/>
                    <a:p>
                      <a:r>
                        <a:rPr lang="it-IT" sz="1600"/>
                        <a:t>Scenario</a:t>
                      </a:r>
                    </a:p>
                    <a:p>
                      <a:r>
                        <a:rPr lang="it-IT" sz="1600"/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3.1) Precondizione: non è presente alcuna gerarchia di categorie</a:t>
                      </a:r>
                    </a:p>
                    <a:p>
                      <a:r>
                        <a:rPr lang="it-IT" sz="1600" dirty="0"/>
                        <a:t>        Il sistema avverte che i dati per gli scambi non sono ancora stati inseriti</a:t>
                      </a:r>
                    </a:p>
                    <a:p>
                      <a:r>
                        <a:rPr lang="it-IT" sz="1600" dirty="0"/>
                        <a:t>Fine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628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132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7AA2E266-C3A1-42B5-8C1A-6818DDF77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480386"/>
              </p:ext>
            </p:extLst>
          </p:nvPr>
        </p:nvGraphicFramePr>
        <p:xfrm>
          <a:off x="0" y="-2"/>
          <a:ext cx="12192000" cy="685800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98776">
                  <a:extLst>
                    <a:ext uri="{9D8B030D-6E8A-4147-A177-3AD203B41FA5}">
                      <a16:colId xmlns:a16="http://schemas.microsoft.com/office/drawing/2014/main" val="622227435"/>
                    </a:ext>
                  </a:extLst>
                </a:gridCol>
                <a:gridCol w="7993224">
                  <a:extLst>
                    <a:ext uri="{9D8B030D-6E8A-4147-A177-3AD203B41FA5}">
                      <a16:colId xmlns:a16="http://schemas.microsoft.com/office/drawing/2014/main" val="1240547856"/>
                    </a:ext>
                  </a:extLst>
                </a:gridCol>
              </a:tblGrid>
              <a:tr h="1175217">
                <a:tc>
                  <a:txBody>
                    <a:bodyPr/>
                    <a:lstStyle/>
                    <a:p>
                      <a:r>
                        <a:rPr lang="it-IT" sz="160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Visualizza le radici di tutte le gerarchie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69972"/>
                  </a:ext>
                </a:extLst>
              </a:tr>
              <a:tr h="1252530">
                <a:tc>
                  <a:txBody>
                    <a:bodyPr/>
                    <a:lstStyle/>
                    <a:p>
                      <a:r>
                        <a:rPr lang="it-IT" sz="1600"/>
                        <a:t>Attore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Fruitore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69451"/>
                  </a:ext>
                </a:extLst>
              </a:tr>
              <a:tr h="2215127">
                <a:tc>
                  <a:txBody>
                    <a:bodyPr/>
                    <a:lstStyle/>
                    <a:p>
                      <a:r>
                        <a:rPr lang="it-IT" sz="1600"/>
                        <a:t>Scenario</a:t>
                      </a:r>
                    </a:p>
                    <a:p>
                      <a:r>
                        <a:rPr lang="it-IT" sz="1600"/>
                        <a:t>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1) &lt;&lt;include&gt;&gt;  «Accesso al sistema (fruitore)»</a:t>
                      </a:r>
                    </a:p>
                    <a:p>
                      <a:r>
                        <a:rPr lang="it-IT" sz="1600" dirty="0"/>
                        <a:t>2) Il fruitore sceglie la funzionalità «Visualizzale radici di tutte le gerarchie»</a:t>
                      </a:r>
                    </a:p>
                    <a:p>
                      <a:r>
                        <a:rPr lang="it-IT" sz="1600" dirty="0"/>
                        <a:t>3) Il sistema mostra le radici di tutte gli alberi di gerarchie con la relativa descrizione</a:t>
                      </a:r>
                    </a:p>
                    <a:p>
                      <a:r>
                        <a:rPr lang="it-IT" sz="1600" dirty="0"/>
                        <a:t>Fine</a:t>
                      </a:r>
                    </a:p>
                    <a:p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547506"/>
                  </a:ext>
                </a:extLst>
              </a:tr>
              <a:tr h="2215127">
                <a:tc>
                  <a:txBody>
                    <a:bodyPr/>
                    <a:lstStyle/>
                    <a:p>
                      <a:r>
                        <a:rPr lang="it-IT" sz="1600"/>
                        <a:t>Scenario</a:t>
                      </a:r>
                    </a:p>
                    <a:p>
                      <a:r>
                        <a:rPr lang="it-IT" sz="1600"/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3.1) Precondizione: non è presente alcuna gerarchia di categorie</a:t>
                      </a:r>
                    </a:p>
                    <a:p>
                      <a:r>
                        <a:rPr lang="it-IT" sz="1600" dirty="0"/>
                        <a:t>        Il sistema avverte che non è presente alcuna gerarchia di categorie</a:t>
                      </a:r>
                    </a:p>
                    <a:p>
                      <a:r>
                        <a:rPr lang="it-IT" sz="1600" dirty="0"/>
                        <a:t>Fine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628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453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CA24E4E-049F-43E2-88DE-AAE798C8DC62}"/>
              </a:ext>
            </a:extLst>
          </p:cNvPr>
          <p:cNvSpPr txBox="1"/>
          <p:nvPr/>
        </p:nvSpPr>
        <p:spPr>
          <a:xfrm>
            <a:off x="6590662" y="4267832"/>
            <a:ext cx="4805996" cy="129711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DIAGRAMMA UML DELLE CLASSI VERSIONE </a:t>
            </a:r>
            <a:r>
              <a:rPr lang="en-US" sz="34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</a:t>
            </a:r>
            <a:endParaRPr lang="en-US" sz="34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Docente">
            <a:extLst>
              <a:ext uri="{FF2B5EF4-FFF2-40B4-BE49-F238E27FC236}">
                <a16:creationId xmlns:a16="http://schemas.microsoft.com/office/drawing/2014/main" id="{A62EB31E-CCE7-46EF-B1BC-5EA9D01D8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6495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6312A406-25B8-7B84-3412-2E2BE4D24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2" y="1071562"/>
            <a:ext cx="10429875" cy="4714875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ADBF464-09E4-E3AB-1899-508DC9C98302}"/>
              </a:ext>
            </a:extLst>
          </p:cNvPr>
          <p:cNvSpPr/>
          <p:nvPr/>
        </p:nvSpPr>
        <p:spPr>
          <a:xfrm>
            <a:off x="5110120" y="2706787"/>
            <a:ext cx="1217852" cy="424832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57B16FB-EE9A-D0EF-B395-9C68EAC1F0EF}"/>
              </a:ext>
            </a:extLst>
          </p:cNvPr>
          <p:cNvSpPr/>
          <p:nvPr/>
        </p:nvSpPr>
        <p:spPr>
          <a:xfrm>
            <a:off x="4225290" y="4977516"/>
            <a:ext cx="2988945" cy="197457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B2E745C-DD4F-85EF-DA24-AC3654F82A71}"/>
              </a:ext>
            </a:extLst>
          </p:cNvPr>
          <p:cNvSpPr/>
          <p:nvPr/>
        </p:nvSpPr>
        <p:spPr>
          <a:xfrm>
            <a:off x="4225289" y="5368289"/>
            <a:ext cx="2988945" cy="379095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6B1F1AE2-814B-AA63-4A27-79D7C20F4B16}"/>
              </a:ext>
            </a:extLst>
          </p:cNvPr>
          <p:cNvSpPr/>
          <p:nvPr/>
        </p:nvSpPr>
        <p:spPr>
          <a:xfrm>
            <a:off x="919150" y="3973033"/>
            <a:ext cx="1911927" cy="186494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1A3E174-1189-05CA-E47C-B9A54D37ACFA}"/>
              </a:ext>
            </a:extLst>
          </p:cNvPr>
          <p:cNvSpPr/>
          <p:nvPr/>
        </p:nvSpPr>
        <p:spPr>
          <a:xfrm>
            <a:off x="919150" y="3469758"/>
            <a:ext cx="1911927" cy="314085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6DEBA9D5-BBD3-07B5-C351-B6F911516445}"/>
              </a:ext>
            </a:extLst>
          </p:cNvPr>
          <p:cNvSpPr/>
          <p:nvPr/>
        </p:nvSpPr>
        <p:spPr>
          <a:xfrm>
            <a:off x="919150" y="2941674"/>
            <a:ext cx="1911927" cy="338894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63865E70-1F15-EA8D-C9ED-BAA06009559E}"/>
              </a:ext>
            </a:extLst>
          </p:cNvPr>
          <p:cNvSpPr/>
          <p:nvPr/>
        </p:nvSpPr>
        <p:spPr>
          <a:xfrm>
            <a:off x="919150" y="2237730"/>
            <a:ext cx="1911927" cy="543108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99C71C15-4518-B948-BBCD-EF3537F93B33}"/>
              </a:ext>
            </a:extLst>
          </p:cNvPr>
          <p:cNvSpPr/>
          <p:nvPr/>
        </p:nvSpPr>
        <p:spPr>
          <a:xfrm>
            <a:off x="919150" y="1674421"/>
            <a:ext cx="1911927" cy="374119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ad angolo ripiegato 25">
            <a:extLst>
              <a:ext uri="{FF2B5EF4-FFF2-40B4-BE49-F238E27FC236}">
                <a16:creationId xmlns:a16="http://schemas.microsoft.com/office/drawing/2014/main" id="{FD203D31-E579-89E2-1B55-C9F0DD847A94}"/>
              </a:ext>
            </a:extLst>
          </p:cNvPr>
          <p:cNvSpPr/>
          <p:nvPr/>
        </p:nvSpPr>
        <p:spPr>
          <a:xfrm rot="10800000">
            <a:off x="3934903" y="316225"/>
            <a:ext cx="3563175" cy="1089329"/>
          </a:xfrm>
          <a:prstGeom prst="foldedCorner">
            <a:avLst>
              <a:gd name="adj" fmla="val 22588"/>
            </a:avLst>
          </a:prstGeom>
          <a:solidFill>
            <a:srgbClr val="FFE8CB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t-IT" sz="1800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AC288F5-34FE-9DB1-893D-0D1F4BF6471F}"/>
              </a:ext>
            </a:extLst>
          </p:cNvPr>
          <p:cNvSpPr txBox="1"/>
          <p:nvPr/>
        </p:nvSpPr>
        <p:spPr>
          <a:xfrm>
            <a:off x="4193814" y="445390"/>
            <a:ext cx="3240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Le parti non scolorite dei diagrammi UML rappresentano integrazioni rispetto alla versione precedente</a:t>
            </a:r>
          </a:p>
        </p:txBody>
      </p:sp>
    </p:spTree>
    <p:extLst>
      <p:ext uri="{BB962C8B-B14F-4D97-AF65-F5344CB8AC3E}">
        <p14:creationId xmlns:p14="http://schemas.microsoft.com/office/powerpoint/2010/main" val="786876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238524B-CEEB-C314-21B5-96DD4A59F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05" y="0"/>
            <a:ext cx="9445790" cy="6858000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C1CB2E55-B144-8005-A32C-61C665E14F60}"/>
              </a:ext>
            </a:extLst>
          </p:cNvPr>
          <p:cNvSpPr/>
          <p:nvPr/>
        </p:nvSpPr>
        <p:spPr>
          <a:xfrm>
            <a:off x="8966562" y="4430652"/>
            <a:ext cx="1822825" cy="1220553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5952CB6-4445-1878-494D-3AAD5DEC9033}"/>
              </a:ext>
            </a:extLst>
          </p:cNvPr>
          <p:cNvSpPr/>
          <p:nvPr/>
        </p:nvSpPr>
        <p:spPr>
          <a:xfrm>
            <a:off x="5562965" y="483359"/>
            <a:ext cx="910024" cy="286662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E12EFC9-4C45-4A90-99C3-667FCE5E4922}"/>
              </a:ext>
            </a:extLst>
          </p:cNvPr>
          <p:cNvSpPr/>
          <p:nvPr/>
        </p:nvSpPr>
        <p:spPr>
          <a:xfrm>
            <a:off x="4945344" y="1788117"/>
            <a:ext cx="2233498" cy="286662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2F6714D-0CAE-C010-5E75-886E4D24A4ED}"/>
              </a:ext>
            </a:extLst>
          </p:cNvPr>
          <p:cNvSpPr/>
          <p:nvPr/>
        </p:nvSpPr>
        <p:spPr>
          <a:xfrm>
            <a:off x="2445985" y="2333296"/>
            <a:ext cx="1426600" cy="146321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24BB2EB7-404C-19E5-794A-F08A66FC2498}"/>
              </a:ext>
            </a:extLst>
          </p:cNvPr>
          <p:cNvSpPr/>
          <p:nvPr/>
        </p:nvSpPr>
        <p:spPr>
          <a:xfrm>
            <a:off x="2445985" y="1960657"/>
            <a:ext cx="1426600" cy="260443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DBD86930-12FD-C322-D3AB-820E3F88EB27}"/>
              </a:ext>
            </a:extLst>
          </p:cNvPr>
          <p:cNvSpPr/>
          <p:nvPr/>
        </p:nvSpPr>
        <p:spPr>
          <a:xfrm>
            <a:off x="2445925" y="1565563"/>
            <a:ext cx="1426600" cy="260443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4D62A0C-1F73-7E52-C79E-C1D264C4D8F0}"/>
              </a:ext>
            </a:extLst>
          </p:cNvPr>
          <p:cNvSpPr/>
          <p:nvPr/>
        </p:nvSpPr>
        <p:spPr>
          <a:xfrm>
            <a:off x="2445925" y="1037658"/>
            <a:ext cx="1426600" cy="415709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188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lemento grafico 12" descr="Persona confusa con riempimento a tinta unita">
            <a:extLst>
              <a:ext uri="{FF2B5EF4-FFF2-40B4-BE49-F238E27FC236}">
                <a16:creationId xmlns:a16="http://schemas.microsoft.com/office/drawing/2014/main" id="{14C3173A-E348-4CF7-9FA2-CEF6BC579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214" y="2432179"/>
            <a:ext cx="1292289" cy="1292289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C1DDD78-C025-4E56-9C98-02DCE7BA4BF1}"/>
              </a:ext>
            </a:extLst>
          </p:cNvPr>
          <p:cNvSpPr txBox="1"/>
          <p:nvPr/>
        </p:nvSpPr>
        <p:spPr>
          <a:xfrm>
            <a:off x="513183" y="3788229"/>
            <a:ext cx="2024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Configuratore</a:t>
            </a: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B59FDD62-16FA-4CDA-BE48-6B46B5EF7F99}"/>
              </a:ext>
            </a:extLst>
          </p:cNvPr>
          <p:cNvCxnSpPr>
            <a:cxnSpLocks/>
          </p:cNvCxnSpPr>
          <p:nvPr/>
        </p:nvCxnSpPr>
        <p:spPr>
          <a:xfrm flipV="1">
            <a:off x="2009189" y="1777481"/>
            <a:ext cx="2174260" cy="11569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D4E26358-B9FD-4C82-9790-192B55DBDE50}"/>
              </a:ext>
            </a:extLst>
          </p:cNvPr>
          <p:cNvSpPr/>
          <p:nvPr/>
        </p:nvSpPr>
        <p:spPr>
          <a:xfrm>
            <a:off x="4183449" y="572626"/>
            <a:ext cx="2761862" cy="1880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CFA74A1-3B3D-44D5-960D-A2334AF003C3}"/>
              </a:ext>
            </a:extLst>
          </p:cNvPr>
          <p:cNvSpPr txBox="1"/>
          <p:nvPr/>
        </p:nvSpPr>
        <p:spPr>
          <a:xfrm flipH="1">
            <a:off x="4533744" y="1131150"/>
            <a:ext cx="2487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Aggiungi nuova gerarchia di categorie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FDFCA237-C0B0-46B6-801C-19F37F068223}"/>
              </a:ext>
            </a:extLst>
          </p:cNvPr>
          <p:cNvCxnSpPr/>
          <p:nvPr/>
        </p:nvCxnSpPr>
        <p:spPr>
          <a:xfrm>
            <a:off x="2009189" y="3303037"/>
            <a:ext cx="2147597" cy="12782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Ovale 21">
            <a:extLst>
              <a:ext uri="{FF2B5EF4-FFF2-40B4-BE49-F238E27FC236}">
                <a16:creationId xmlns:a16="http://schemas.microsoft.com/office/drawing/2014/main" id="{3CE146B9-D66E-43B4-8D83-CC2BBE80462C}"/>
              </a:ext>
            </a:extLst>
          </p:cNvPr>
          <p:cNvSpPr/>
          <p:nvPr/>
        </p:nvSpPr>
        <p:spPr>
          <a:xfrm>
            <a:off x="4090540" y="3725047"/>
            <a:ext cx="2930746" cy="21507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54DD897-529B-455B-A459-8E0082CD2AED}"/>
              </a:ext>
            </a:extLst>
          </p:cNvPr>
          <p:cNvSpPr txBox="1"/>
          <p:nvPr/>
        </p:nvSpPr>
        <p:spPr>
          <a:xfrm>
            <a:off x="4559870" y="4200235"/>
            <a:ext cx="2435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Visualizza tutte le gerarchie presenti (e tutte le informazioni annesse)</a:t>
            </a:r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C07948F0-D919-4A51-9A9C-FF6F0CAE816E}"/>
              </a:ext>
            </a:extLst>
          </p:cNvPr>
          <p:cNvSpPr/>
          <p:nvPr/>
        </p:nvSpPr>
        <p:spPr>
          <a:xfrm>
            <a:off x="8320798" y="2504822"/>
            <a:ext cx="2276669" cy="9703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04C086BA-CB83-492C-98B9-38299B973AE8}"/>
              </a:ext>
            </a:extLst>
          </p:cNvPr>
          <p:cNvSpPr txBox="1"/>
          <p:nvPr/>
        </p:nvSpPr>
        <p:spPr>
          <a:xfrm>
            <a:off x="8537510" y="2759006"/>
            <a:ext cx="218336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Accesso al sistema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AB63B3D-5A49-A5DD-2576-BBC0881399AE}"/>
              </a:ext>
            </a:extLst>
          </p:cNvPr>
          <p:cNvSpPr txBox="1"/>
          <p:nvPr/>
        </p:nvSpPr>
        <p:spPr>
          <a:xfrm flipH="1">
            <a:off x="7767959" y="1710722"/>
            <a:ext cx="147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&lt;&lt;include&gt;&gt;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6167D21-BC49-DBBE-DE78-1E71EAB00A4B}"/>
              </a:ext>
            </a:extLst>
          </p:cNvPr>
          <p:cNvSpPr txBox="1"/>
          <p:nvPr/>
        </p:nvSpPr>
        <p:spPr>
          <a:xfrm flipH="1">
            <a:off x="7835614" y="4020425"/>
            <a:ext cx="147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&lt;&lt;include&gt;&gt;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765ED94E-C66F-F1A2-2C38-FA97A480B3FA}"/>
              </a:ext>
            </a:extLst>
          </p:cNvPr>
          <p:cNvCxnSpPr>
            <a:cxnSpLocks/>
          </p:cNvCxnSpPr>
          <p:nvPr/>
        </p:nvCxnSpPr>
        <p:spPr>
          <a:xfrm flipH="1" flipV="1">
            <a:off x="6932346" y="1551797"/>
            <a:ext cx="1605164" cy="109204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bevel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E138FA0E-071A-59D8-28B4-F421C6B910FA}"/>
              </a:ext>
            </a:extLst>
          </p:cNvPr>
          <p:cNvCxnSpPr>
            <a:cxnSpLocks/>
          </p:cNvCxnSpPr>
          <p:nvPr/>
        </p:nvCxnSpPr>
        <p:spPr>
          <a:xfrm flipH="1">
            <a:off x="6971974" y="3429000"/>
            <a:ext cx="1765248" cy="115171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bevel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8196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6DF255D-8399-D527-C948-394C3E0CD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12" y="738187"/>
            <a:ext cx="8410575" cy="5381625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1C0F4DF7-11D5-CA0D-86DA-A6476E24BC3D}"/>
              </a:ext>
            </a:extLst>
          </p:cNvPr>
          <p:cNvSpPr/>
          <p:nvPr/>
        </p:nvSpPr>
        <p:spPr>
          <a:xfrm>
            <a:off x="7023887" y="1383527"/>
            <a:ext cx="2876719" cy="1230133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3048E23-3111-18F5-D967-CF2C95FAA0E3}"/>
              </a:ext>
            </a:extLst>
          </p:cNvPr>
          <p:cNvSpPr/>
          <p:nvPr/>
        </p:nvSpPr>
        <p:spPr>
          <a:xfrm>
            <a:off x="6726892" y="3771901"/>
            <a:ext cx="3529852" cy="2131358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2AE1D01-11AE-D899-B091-52CDFE5665F9}"/>
              </a:ext>
            </a:extLst>
          </p:cNvPr>
          <p:cNvSpPr/>
          <p:nvPr/>
        </p:nvSpPr>
        <p:spPr>
          <a:xfrm>
            <a:off x="1935256" y="4434021"/>
            <a:ext cx="2917378" cy="1064071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A17F06B-6DA2-1FEB-8271-904B1CE355F1}"/>
              </a:ext>
            </a:extLst>
          </p:cNvPr>
          <p:cNvSpPr/>
          <p:nvPr/>
        </p:nvSpPr>
        <p:spPr>
          <a:xfrm>
            <a:off x="2169299" y="1412148"/>
            <a:ext cx="2433461" cy="1413502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442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E7C65FB-684B-FEAA-2375-2DFE55B43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37" y="452437"/>
            <a:ext cx="648652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08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353914F0-5B25-8DF3-AFE1-B1CC10BF0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87" y="1524000"/>
            <a:ext cx="91154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71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3999B71-2EAA-029A-D4E7-5881ED419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" y="495300"/>
            <a:ext cx="10163175" cy="5867400"/>
          </a:xfrm>
          <a:prstGeom prst="rect">
            <a:avLst/>
          </a:prstGeom>
        </p:spPr>
      </p:pic>
      <p:sp>
        <p:nvSpPr>
          <p:cNvPr id="7" name="Rettangolo ad angolo ripiegato 6">
            <a:extLst>
              <a:ext uri="{FF2B5EF4-FFF2-40B4-BE49-F238E27FC236}">
                <a16:creationId xmlns:a16="http://schemas.microsoft.com/office/drawing/2014/main" id="{C52E239D-32F0-0D82-6A13-93D44A851233}"/>
              </a:ext>
            </a:extLst>
          </p:cNvPr>
          <p:cNvSpPr/>
          <p:nvPr/>
        </p:nvSpPr>
        <p:spPr>
          <a:xfrm rot="10800000">
            <a:off x="189838" y="174927"/>
            <a:ext cx="3563175" cy="1089329"/>
          </a:xfrm>
          <a:prstGeom prst="foldedCorner">
            <a:avLst>
              <a:gd name="adj" fmla="val 22588"/>
            </a:avLst>
          </a:prstGeom>
          <a:solidFill>
            <a:srgbClr val="FFE8CB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t-IT" sz="18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FCB6AA6-72F1-C251-62F0-62BF1AD8076E}"/>
              </a:ext>
            </a:extLst>
          </p:cNvPr>
          <p:cNvSpPr txBox="1"/>
          <p:nvPr/>
        </p:nvSpPr>
        <p:spPr>
          <a:xfrm>
            <a:off x="448750" y="304092"/>
            <a:ext cx="3045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Per non avere un UML troppo complesso vengono rappresentate solo le dipendenze «pure»</a:t>
            </a:r>
          </a:p>
        </p:txBody>
      </p:sp>
    </p:spTree>
    <p:extLst>
      <p:ext uri="{BB962C8B-B14F-4D97-AF65-F5344CB8AC3E}">
        <p14:creationId xmlns:p14="http://schemas.microsoft.com/office/powerpoint/2010/main" val="3322889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E0F7633-06CD-F705-9B03-AAF8339F9C44}"/>
              </a:ext>
            </a:extLst>
          </p:cNvPr>
          <p:cNvSpPr txBox="1"/>
          <p:nvPr/>
        </p:nvSpPr>
        <p:spPr>
          <a:xfrm>
            <a:off x="6590662" y="4267832"/>
            <a:ext cx="4805996" cy="129711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DIAGRAMMI DI SEQUENZA VERSIONE 2</a:t>
            </a:r>
          </a:p>
        </p:txBody>
      </p:sp>
      <p:pic>
        <p:nvPicPr>
          <p:cNvPr id="6" name="Graphic 5" descr="Gerarchia">
            <a:extLst>
              <a:ext uri="{FF2B5EF4-FFF2-40B4-BE49-F238E27FC236}">
                <a16:creationId xmlns:a16="http://schemas.microsoft.com/office/drawing/2014/main" id="{E3B5682F-2420-8D89-C78D-99C49DD91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929358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ttangolo 53">
            <a:extLst>
              <a:ext uri="{FF2B5EF4-FFF2-40B4-BE49-F238E27FC236}">
                <a16:creationId xmlns:a16="http://schemas.microsoft.com/office/drawing/2014/main" id="{51B93442-3546-782A-F22E-DD51E721E6BD}"/>
              </a:ext>
            </a:extLst>
          </p:cNvPr>
          <p:cNvSpPr/>
          <p:nvPr/>
        </p:nvSpPr>
        <p:spPr>
          <a:xfrm>
            <a:off x="1104311" y="2801388"/>
            <a:ext cx="9719415" cy="3505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3" name="Immagine 15">
            <a:extLst>
              <a:ext uri="{FF2B5EF4-FFF2-40B4-BE49-F238E27FC236}">
                <a16:creationId xmlns:a16="http://schemas.microsoft.com/office/drawing/2014/main" id="{C4370691-816C-6AAA-7D03-2676A57CD3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7" t="40538" r="14757" b="56055"/>
          <a:stretch/>
        </p:blipFill>
        <p:spPr>
          <a:xfrm rot="16200000">
            <a:off x="1142010" y="3559276"/>
            <a:ext cx="6336328" cy="45719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335AE958-B81E-6503-56A2-BFCF9594C4DD}"/>
              </a:ext>
            </a:extLst>
          </p:cNvPr>
          <p:cNvSpPr/>
          <p:nvPr/>
        </p:nvSpPr>
        <p:spPr>
          <a:xfrm>
            <a:off x="8191528" y="208625"/>
            <a:ext cx="1892156" cy="316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  <a:cs typeface="Calibri"/>
              </a:rPr>
              <a:t>: Credenziali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D70C258-BDD2-D478-8C49-38F5D57A05E0}"/>
              </a:ext>
            </a:extLst>
          </p:cNvPr>
          <p:cNvSpPr/>
          <p:nvPr/>
        </p:nvSpPr>
        <p:spPr>
          <a:xfrm>
            <a:off x="5823064" y="208624"/>
            <a:ext cx="1754248" cy="3167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  <a:cs typeface="Calibri"/>
              </a:rPr>
              <a:t>: InputDatiTestuali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DDC2A8C-B6EC-E35A-C229-A80C05AFA05A}"/>
              </a:ext>
            </a:extLst>
          </p:cNvPr>
          <p:cNvSpPr/>
          <p:nvPr/>
        </p:nvSpPr>
        <p:spPr>
          <a:xfrm>
            <a:off x="3682855" y="208624"/>
            <a:ext cx="1181528" cy="3167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  <a:cs typeface="Calibri"/>
              </a:rPr>
              <a:t>: </a:t>
            </a:r>
            <a:r>
              <a:rPr lang="it-IT" sz="1600" dirty="0">
                <a:solidFill>
                  <a:schemeClr val="tx1"/>
                </a:solidFill>
                <a:ea typeface="+mn-lt"/>
                <a:cs typeface="+mn-lt"/>
              </a:rPr>
              <a:t>Login</a:t>
            </a:r>
            <a:endParaRPr lang="it-IT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B35F7706-F4D3-6E4E-EE5D-34312698BC23}"/>
              </a:ext>
            </a:extLst>
          </p:cNvPr>
          <p:cNvSpPr/>
          <p:nvPr/>
        </p:nvSpPr>
        <p:spPr>
          <a:xfrm>
            <a:off x="1063820" y="854498"/>
            <a:ext cx="72267" cy="78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3632D2FD-CEC2-32D0-DB2A-455991DA3582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1136087" y="893827"/>
            <a:ext cx="2887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7897989-B291-17A7-F99A-F6918C3A0F52}"/>
              </a:ext>
            </a:extLst>
          </p:cNvPr>
          <p:cNvSpPr txBox="1"/>
          <p:nvPr/>
        </p:nvSpPr>
        <p:spPr>
          <a:xfrm>
            <a:off x="3850242" y="709161"/>
            <a:ext cx="34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&gt;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CA98571-E3AF-F930-DC3B-452C6C03CD30}"/>
              </a:ext>
            </a:extLst>
          </p:cNvPr>
          <p:cNvSpPr/>
          <p:nvPr/>
        </p:nvSpPr>
        <p:spPr>
          <a:xfrm>
            <a:off x="4122211" y="849167"/>
            <a:ext cx="345122" cy="5582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038CECF-ED7D-DF93-8423-F39C37709B36}"/>
              </a:ext>
            </a:extLst>
          </p:cNvPr>
          <p:cNvSpPr txBox="1"/>
          <p:nvPr/>
        </p:nvSpPr>
        <p:spPr>
          <a:xfrm flipH="1">
            <a:off x="837177" y="608527"/>
            <a:ext cx="3425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effettuaRegistrazione(fruitore: RuoliUtente)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8F0B0EA-80F4-281A-A2DE-3D770695759D}"/>
              </a:ext>
            </a:extLst>
          </p:cNvPr>
          <p:cNvSpPr txBox="1"/>
          <p:nvPr/>
        </p:nvSpPr>
        <p:spPr>
          <a:xfrm>
            <a:off x="1210185" y="2869800"/>
            <a:ext cx="707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alt</a:t>
            </a:r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69CDD1C3-3669-6D8A-49E1-34AA0B681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4645" y="517610"/>
            <a:ext cx="42676" cy="6340390"/>
          </a:xfrm>
          <a:prstGeom prst="rect">
            <a:avLst/>
          </a:prstGeom>
        </p:spPr>
      </p:pic>
      <p:pic>
        <p:nvPicPr>
          <p:cNvPr id="12" name="Immagine 15">
            <a:extLst>
              <a:ext uri="{FF2B5EF4-FFF2-40B4-BE49-F238E27FC236}">
                <a16:creationId xmlns:a16="http://schemas.microsoft.com/office/drawing/2014/main" id="{F27067CD-46F9-FC24-D790-EFF1AA07E0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6" t="39958" r="15684" b="56635"/>
          <a:stretch/>
        </p:blipFill>
        <p:spPr>
          <a:xfrm rot="16200000">
            <a:off x="3647660" y="3628081"/>
            <a:ext cx="6198715" cy="45719"/>
          </a:xfrm>
          <a:prstGeom prst="rect">
            <a:avLst/>
          </a:prstGeom>
        </p:spPr>
      </p:pic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A05D984E-D894-3570-4B8D-B998F7B28E2E}"/>
              </a:ext>
            </a:extLst>
          </p:cNvPr>
          <p:cNvCxnSpPr>
            <a:cxnSpLocks/>
          </p:cNvCxnSpPr>
          <p:nvPr/>
        </p:nvCxnSpPr>
        <p:spPr>
          <a:xfrm>
            <a:off x="4467333" y="1103009"/>
            <a:ext cx="21145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24AD6B55-ABAE-9261-C70F-64733F54131E}"/>
              </a:ext>
            </a:extLst>
          </p:cNvPr>
          <p:cNvSpPr/>
          <p:nvPr/>
        </p:nvSpPr>
        <p:spPr>
          <a:xfrm>
            <a:off x="6591280" y="1057413"/>
            <a:ext cx="345122" cy="3532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5EF54E25-F33F-A7B0-43AC-F485CE821B31}"/>
              </a:ext>
            </a:extLst>
          </p:cNvPr>
          <p:cNvSpPr/>
          <p:nvPr/>
        </p:nvSpPr>
        <p:spPr>
          <a:xfrm>
            <a:off x="6591280" y="1616187"/>
            <a:ext cx="345122" cy="34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9970C19D-53DC-08C3-0D58-216171BACFD2}"/>
              </a:ext>
            </a:extLst>
          </p:cNvPr>
          <p:cNvCxnSpPr>
            <a:cxnSpLocks/>
          </p:cNvCxnSpPr>
          <p:nvPr/>
        </p:nvCxnSpPr>
        <p:spPr>
          <a:xfrm flipV="1">
            <a:off x="4474510" y="1643109"/>
            <a:ext cx="2114532" cy="3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5264F1CF-8CD9-2CEB-4C5F-9B2C3DB0D806}"/>
              </a:ext>
            </a:extLst>
          </p:cNvPr>
          <p:cNvSpPr txBox="1"/>
          <p:nvPr/>
        </p:nvSpPr>
        <p:spPr>
          <a:xfrm>
            <a:off x="4703946" y="849167"/>
            <a:ext cx="1565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richiesta username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46FED91-65D8-AAC0-9D82-9063EB241EAE}"/>
              </a:ext>
            </a:extLst>
          </p:cNvPr>
          <p:cNvSpPr txBox="1"/>
          <p:nvPr/>
        </p:nvSpPr>
        <p:spPr>
          <a:xfrm>
            <a:off x="4731844" y="1350457"/>
            <a:ext cx="1575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richiesta password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817FDCBF-7AA0-3F82-112E-392CE9BD1F8A}"/>
              </a:ext>
            </a:extLst>
          </p:cNvPr>
          <p:cNvCxnSpPr>
            <a:cxnSpLocks/>
          </p:cNvCxnSpPr>
          <p:nvPr/>
        </p:nvCxnSpPr>
        <p:spPr>
          <a:xfrm>
            <a:off x="4500529" y="2281610"/>
            <a:ext cx="44367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B0A42029-2CE2-A882-603B-30D54B974551}"/>
              </a:ext>
            </a:extLst>
          </p:cNvPr>
          <p:cNvSpPr/>
          <p:nvPr/>
        </p:nvSpPr>
        <p:spPr>
          <a:xfrm>
            <a:off x="8953422" y="2205125"/>
            <a:ext cx="345122" cy="338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41F6EEF3-C1FF-D618-6920-0E85AC05AAC6}"/>
              </a:ext>
            </a:extLst>
          </p:cNvPr>
          <p:cNvSpPr txBox="1"/>
          <p:nvPr/>
        </p:nvSpPr>
        <p:spPr>
          <a:xfrm>
            <a:off x="6963747" y="2020000"/>
            <a:ext cx="1628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verificaUsername</a:t>
            </a:r>
          </a:p>
          <a:p>
            <a:endParaRPr lang="it-IT" sz="1400" dirty="0"/>
          </a:p>
        </p:txBody>
      </p:sp>
      <p:sp>
        <p:nvSpPr>
          <p:cNvPr id="55" name="Rettangolo con un angolo ritagliato 27">
            <a:extLst>
              <a:ext uri="{FF2B5EF4-FFF2-40B4-BE49-F238E27FC236}">
                <a16:creationId xmlns:a16="http://schemas.microsoft.com/office/drawing/2014/main" id="{2B7A59C3-992D-5983-412E-3D500924B63C}"/>
              </a:ext>
            </a:extLst>
          </p:cNvPr>
          <p:cNvSpPr/>
          <p:nvPr/>
        </p:nvSpPr>
        <p:spPr>
          <a:xfrm rot="10800000">
            <a:off x="1109387" y="2792783"/>
            <a:ext cx="792122" cy="491613"/>
          </a:xfrm>
          <a:custGeom>
            <a:avLst/>
            <a:gdLst>
              <a:gd name="connsiteX0" fmla="*/ 0 w 865239"/>
              <a:gd name="connsiteY0" fmla="*/ 0 h 540774"/>
              <a:gd name="connsiteX1" fmla="*/ 775108 w 865239"/>
              <a:gd name="connsiteY1" fmla="*/ 0 h 540774"/>
              <a:gd name="connsiteX2" fmla="*/ 865239 w 865239"/>
              <a:gd name="connsiteY2" fmla="*/ 90131 h 540774"/>
              <a:gd name="connsiteX3" fmla="*/ 865239 w 865239"/>
              <a:gd name="connsiteY3" fmla="*/ 540774 h 540774"/>
              <a:gd name="connsiteX4" fmla="*/ 0 w 865239"/>
              <a:gd name="connsiteY4" fmla="*/ 540774 h 540774"/>
              <a:gd name="connsiteX5" fmla="*/ 0 w 865239"/>
              <a:gd name="connsiteY5" fmla="*/ 0 h 540774"/>
              <a:gd name="connsiteX0" fmla="*/ 0 w 865239"/>
              <a:gd name="connsiteY0" fmla="*/ 9832 h 550606"/>
              <a:gd name="connsiteX1" fmla="*/ 165508 w 865239"/>
              <a:gd name="connsiteY1" fmla="*/ 0 h 550606"/>
              <a:gd name="connsiteX2" fmla="*/ 865239 w 865239"/>
              <a:gd name="connsiteY2" fmla="*/ 99963 h 550606"/>
              <a:gd name="connsiteX3" fmla="*/ 865239 w 865239"/>
              <a:gd name="connsiteY3" fmla="*/ 550606 h 550606"/>
              <a:gd name="connsiteX4" fmla="*/ 0 w 865239"/>
              <a:gd name="connsiteY4" fmla="*/ 550606 h 550606"/>
              <a:gd name="connsiteX5" fmla="*/ 0 w 865239"/>
              <a:gd name="connsiteY5" fmla="*/ 9832 h 550606"/>
              <a:gd name="connsiteX0" fmla="*/ 49161 w 865239"/>
              <a:gd name="connsiteY0" fmla="*/ 196645 h 550606"/>
              <a:gd name="connsiteX1" fmla="*/ 165508 w 865239"/>
              <a:gd name="connsiteY1" fmla="*/ 0 h 550606"/>
              <a:gd name="connsiteX2" fmla="*/ 865239 w 865239"/>
              <a:gd name="connsiteY2" fmla="*/ 99963 h 550606"/>
              <a:gd name="connsiteX3" fmla="*/ 865239 w 865239"/>
              <a:gd name="connsiteY3" fmla="*/ 550606 h 550606"/>
              <a:gd name="connsiteX4" fmla="*/ 0 w 865239"/>
              <a:gd name="connsiteY4" fmla="*/ 550606 h 550606"/>
              <a:gd name="connsiteX5" fmla="*/ 49161 w 865239"/>
              <a:gd name="connsiteY5" fmla="*/ 196645 h 550606"/>
              <a:gd name="connsiteX0" fmla="*/ 49161 w 865239"/>
              <a:gd name="connsiteY0" fmla="*/ 216310 h 570271"/>
              <a:gd name="connsiteX1" fmla="*/ 312992 w 865239"/>
              <a:gd name="connsiteY1" fmla="*/ 0 h 570271"/>
              <a:gd name="connsiteX2" fmla="*/ 865239 w 865239"/>
              <a:gd name="connsiteY2" fmla="*/ 119628 h 570271"/>
              <a:gd name="connsiteX3" fmla="*/ 865239 w 865239"/>
              <a:gd name="connsiteY3" fmla="*/ 570271 h 570271"/>
              <a:gd name="connsiteX4" fmla="*/ 0 w 865239"/>
              <a:gd name="connsiteY4" fmla="*/ 570271 h 570271"/>
              <a:gd name="connsiteX5" fmla="*/ 49161 w 865239"/>
              <a:gd name="connsiteY5" fmla="*/ 216310 h 570271"/>
              <a:gd name="connsiteX0" fmla="*/ 0 w 884903"/>
              <a:gd name="connsiteY0" fmla="*/ 216310 h 570271"/>
              <a:gd name="connsiteX1" fmla="*/ 332656 w 884903"/>
              <a:gd name="connsiteY1" fmla="*/ 0 h 570271"/>
              <a:gd name="connsiteX2" fmla="*/ 884903 w 884903"/>
              <a:gd name="connsiteY2" fmla="*/ 119628 h 570271"/>
              <a:gd name="connsiteX3" fmla="*/ 884903 w 884903"/>
              <a:gd name="connsiteY3" fmla="*/ 570271 h 570271"/>
              <a:gd name="connsiteX4" fmla="*/ 19664 w 884903"/>
              <a:gd name="connsiteY4" fmla="*/ 570271 h 570271"/>
              <a:gd name="connsiteX5" fmla="*/ 0 w 884903"/>
              <a:gd name="connsiteY5" fmla="*/ 216310 h 570271"/>
              <a:gd name="connsiteX0" fmla="*/ 0 w 894735"/>
              <a:gd name="connsiteY0" fmla="*/ 216310 h 570271"/>
              <a:gd name="connsiteX1" fmla="*/ 332656 w 894735"/>
              <a:gd name="connsiteY1" fmla="*/ 0 h 570271"/>
              <a:gd name="connsiteX2" fmla="*/ 894735 w 894735"/>
              <a:gd name="connsiteY2" fmla="*/ 11473 h 570271"/>
              <a:gd name="connsiteX3" fmla="*/ 884903 w 894735"/>
              <a:gd name="connsiteY3" fmla="*/ 570271 h 570271"/>
              <a:gd name="connsiteX4" fmla="*/ 19664 w 894735"/>
              <a:gd name="connsiteY4" fmla="*/ 570271 h 570271"/>
              <a:gd name="connsiteX5" fmla="*/ 0 w 894735"/>
              <a:gd name="connsiteY5" fmla="*/ 216310 h 570271"/>
              <a:gd name="connsiteX0" fmla="*/ 0 w 884903"/>
              <a:gd name="connsiteY0" fmla="*/ 216310 h 570271"/>
              <a:gd name="connsiteX1" fmla="*/ 332656 w 884903"/>
              <a:gd name="connsiteY1" fmla="*/ 0 h 570271"/>
              <a:gd name="connsiteX2" fmla="*/ 865238 w 884903"/>
              <a:gd name="connsiteY2" fmla="*/ 11473 h 570271"/>
              <a:gd name="connsiteX3" fmla="*/ 884903 w 884903"/>
              <a:gd name="connsiteY3" fmla="*/ 570271 h 570271"/>
              <a:gd name="connsiteX4" fmla="*/ 19664 w 884903"/>
              <a:gd name="connsiteY4" fmla="*/ 570271 h 570271"/>
              <a:gd name="connsiteX5" fmla="*/ 0 w 884903"/>
              <a:gd name="connsiteY5" fmla="*/ 216310 h 570271"/>
              <a:gd name="connsiteX0" fmla="*/ 0 w 875071"/>
              <a:gd name="connsiteY0" fmla="*/ 206477 h 570271"/>
              <a:gd name="connsiteX1" fmla="*/ 322824 w 875071"/>
              <a:gd name="connsiteY1" fmla="*/ 0 h 570271"/>
              <a:gd name="connsiteX2" fmla="*/ 855406 w 875071"/>
              <a:gd name="connsiteY2" fmla="*/ 11473 h 570271"/>
              <a:gd name="connsiteX3" fmla="*/ 875071 w 875071"/>
              <a:gd name="connsiteY3" fmla="*/ 570271 h 570271"/>
              <a:gd name="connsiteX4" fmla="*/ 9832 w 875071"/>
              <a:gd name="connsiteY4" fmla="*/ 570271 h 570271"/>
              <a:gd name="connsiteX5" fmla="*/ 0 w 875071"/>
              <a:gd name="connsiteY5" fmla="*/ 206477 h 570271"/>
              <a:gd name="connsiteX0" fmla="*/ 0 w 875071"/>
              <a:gd name="connsiteY0" fmla="*/ 206477 h 570271"/>
              <a:gd name="connsiteX1" fmla="*/ 322824 w 875071"/>
              <a:gd name="connsiteY1" fmla="*/ 0 h 570271"/>
              <a:gd name="connsiteX2" fmla="*/ 873636 w 875071"/>
              <a:gd name="connsiteY2" fmla="*/ 11474 h 570271"/>
              <a:gd name="connsiteX3" fmla="*/ 875071 w 875071"/>
              <a:gd name="connsiteY3" fmla="*/ 570271 h 570271"/>
              <a:gd name="connsiteX4" fmla="*/ 9832 w 875071"/>
              <a:gd name="connsiteY4" fmla="*/ 570271 h 570271"/>
              <a:gd name="connsiteX5" fmla="*/ 0 w 875071"/>
              <a:gd name="connsiteY5" fmla="*/ 206477 h 57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5071" h="570271">
                <a:moveTo>
                  <a:pt x="0" y="206477"/>
                </a:moveTo>
                <a:lnTo>
                  <a:pt x="322824" y="0"/>
                </a:lnTo>
                <a:lnTo>
                  <a:pt x="873636" y="11474"/>
                </a:lnTo>
                <a:cubicBezTo>
                  <a:pt x="874114" y="197740"/>
                  <a:pt x="874593" y="384005"/>
                  <a:pt x="875071" y="570271"/>
                </a:cubicBezTo>
                <a:lnTo>
                  <a:pt x="9832" y="570271"/>
                </a:lnTo>
                <a:lnTo>
                  <a:pt x="0" y="206477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B3B66A1F-9206-3BE4-8C42-1CCBD9E9208A}"/>
              </a:ext>
            </a:extLst>
          </p:cNvPr>
          <p:cNvSpPr/>
          <p:nvPr/>
        </p:nvSpPr>
        <p:spPr>
          <a:xfrm>
            <a:off x="7341639" y="4429444"/>
            <a:ext cx="1231657" cy="3167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  <a:cs typeface="Calibri"/>
              </a:rPr>
              <a:t>u : Utente</a:t>
            </a:r>
            <a:endParaRPr lang="it-IT" sz="1600" dirty="0">
              <a:solidFill>
                <a:schemeClr val="tx1"/>
              </a:solidFill>
            </a:endParaRPr>
          </a:p>
        </p:txBody>
      </p: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936DF64A-6C31-063D-4A58-7C4E988E0481}"/>
              </a:ext>
            </a:extLst>
          </p:cNvPr>
          <p:cNvCxnSpPr>
            <a:cxnSpLocks/>
          </p:cNvCxnSpPr>
          <p:nvPr/>
        </p:nvCxnSpPr>
        <p:spPr>
          <a:xfrm>
            <a:off x="4467333" y="4576136"/>
            <a:ext cx="28743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7E8FB68-1AF3-CCD0-7C75-EFB140727503}"/>
              </a:ext>
            </a:extLst>
          </p:cNvPr>
          <p:cNvSpPr txBox="1"/>
          <p:nvPr/>
        </p:nvSpPr>
        <p:spPr>
          <a:xfrm>
            <a:off x="5336217" y="4327356"/>
            <a:ext cx="707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new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E8DAD2-9940-D20B-18E4-5ABC19D35C5C}"/>
              </a:ext>
            </a:extLst>
          </p:cNvPr>
          <p:cNvSpPr txBox="1"/>
          <p:nvPr/>
        </p:nvSpPr>
        <p:spPr>
          <a:xfrm>
            <a:off x="4820728" y="4746231"/>
            <a:ext cx="1633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aggiungiUtente(u)</a:t>
            </a:r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E3CB55CA-8312-C8D0-52E8-EFB8DDDD4FA6}"/>
              </a:ext>
            </a:extLst>
          </p:cNvPr>
          <p:cNvSpPr/>
          <p:nvPr/>
        </p:nvSpPr>
        <p:spPr>
          <a:xfrm>
            <a:off x="8937314" y="4981968"/>
            <a:ext cx="345122" cy="841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D6B74AD0-7EE5-AF47-C73B-09E2654C86D1}"/>
              </a:ext>
            </a:extLst>
          </p:cNvPr>
          <p:cNvSpPr txBox="1"/>
          <p:nvPr/>
        </p:nvSpPr>
        <p:spPr>
          <a:xfrm>
            <a:off x="1918704" y="2963576"/>
            <a:ext cx="2208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[verificaUsername == true]</a:t>
            </a:r>
          </a:p>
        </p:txBody>
      </p:sp>
      <p:pic>
        <p:nvPicPr>
          <p:cNvPr id="82" name="Immagine 15">
            <a:extLst>
              <a:ext uri="{FF2B5EF4-FFF2-40B4-BE49-F238E27FC236}">
                <a16:creationId xmlns:a16="http://schemas.microsoft.com/office/drawing/2014/main" id="{FD580AD3-DC8E-E7C9-2C54-BEC8BC64A0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302" t="39958" r="17045" b="56635"/>
          <a:stretch/>
        </p:blipFill>
        <p:spPr>
          <a:xfrm rot="16200000" flipV="1">
            <a:off x="6922763" y="5697465"/>
            <a:ext cx="1948885" cy="57487"/>
          </a:xfrm>
          <a:prstGeom prst="rect">
            <a:avLst/>
          </a:prstGeom>
        </p:spPr>
      </p:pic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DD55C32A-23B8-5795-6540-C6C97B88F27A}"/>
              </a:ext>
            </a:extLst>
          </p:cNvPr>
          <p:cNvCxnSpPr>
            <a:cxnSpLocks/>
          </p:cNvCxnSpPr>
          <p:nvPr/>
        </p:nvCxnSpPr>
        <p:spPr>
          <a:xfrm>
            <a:off x="4467333" y="5054008"/>
            <a:ext cx="44754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E05BB69-A566-3E39-5633-44D350CC0F74}"/>
              </a:ext>
            </a:extLst>
          </p:cNvPr>
          <p:cNvCxnSpPr>
            <a:cxnSpLocks/>
          </p:cNvCxnSpPr>
          <p:nvPr/>
        </p:nvCxnSpPr>
        <p:spPr>
          <a:xfrm>
            <a:off x="1136087" y="3980742"/>
            <a:ext cx="9710541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AA36ECA0-1BB2-AB5C-4415-70B37DF8A340}"/>
              </a:ext>
            </a:extLst>
          </p:cNvPr>
          <p:cNvSpPr txBox="1"/>
          <p:nvPr/>
        </p:nvSpPr>
        <p:spPr>
          <a:xfrm>
            <a:off x="1919200" y="4050264"/>
            <a:ext cx="785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[else]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47AAA053-070D-BE37-091A-66E1239828DF}"/>
              </a:ext>
            </a:extLst>
          </p:cNvPr>
          <p:cNvCxnSpPr>
            <a:cxnSpLocks/>
          </p:cNvCxnSpPr>
          <p:nvPr/>
        </p:nvCxnSpPr>
        <p:spPr>
          <a:xfrm>
            <a:off x="638996" y="3718689"/>
            <a:ext cx="3483215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869A1D5A-C88B-9D9F-6431-CF71A89FA4E0}"/>
              </a:ext>
            </a:extLst>
          </p:cNvPr>
          <p:cNvSpPr txBox="1"/>
          <p:nvPr/>
        </p:nvSpPr>
        <p:spPr>
          <a:xfrm rot="10800000">
            <a:off x="466435" y="3570059"/>
            <a:ext cx="34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&gt;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2F6DECB7-6055-85B3-CAE2-CA83DE6FB09C}"/>
              </a:ext>
            </a:extLst>
          </p:cNvPr>
          <p:cNvSpPr txBox="1"/>
          <p:nvPr/>
        </p:nvSpPr>
        <p:spPr>
          <a:xfrm>
            <a:off x="2052838" y="3446948"/>
            <a:ext cx="785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null</a:t>
            </a:r>
          </a:p>
        </p:txBody>
      </p: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4CDB1ABC-B04E-02D9-B7B1-F7ADBF8731CB}"/>
              </a:ext>
            </a:extLst>
          </p:cNvPr>
          <p:cNvCxnSpPr>
            <a:cxnSpLocks/>
          </p:cNvCxnSpPr>
          <p:nvPr/>
        </p:nvCxnSpPr>
        <p:spPr>
          <a:xfrm>
            <a:off x="651152" y="6160174"/>
            <a:ext cx="3483215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4B2AEFBE-F38B-66BC-205A-8916CF4EAABE}"/>
              </a:ext>
            </a:extLst>
          </p:cNvPr>
          <p:cNvSpPr txBox="1"/>
          <p:nvPr/>
        </p:nvSpPr>
        <p:spPr>
          <a:xfrm rot="10800000">
            <a:off x="510155" y="5994823"/>
            <a:ext cx="34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&gt;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8EB091C0-ADEE-9EAE-559A-77CD533E2F14}"/>
              </a:ext>
            </a:extLst>
          </p:cNvPr>
          <p:cNvSpPr txBox="1"/>
          <p:nvPr/>
        </p:nvSpPr>
        <p:spPr>
          <a:xfrm>
            <a:off x="2052838" y="5848094"/>
            <a:ext cx="785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utente</a:t>
            </a:r>
          </a:p>
        </p:txBody>
      </p:sp>
    </p:spTree>
    <p:extLst>
      <p:ext uri="{BB962C8B-B14F-4D97-AF65-F5344CB8AC3E}">
        <p14:creationId xmlns:p14="http://schemas.microsoft.com/office/powerpoint/2010/main" val="1189804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tangolo 45">
            <a:extLst>
              <a:ext uri="{FF2B5EF4-FFF2-40B4-BE49-F238E27FC236}">
                <a16:creationId xmlns:a16="http://schemas.microsoft.com/office/drawing/2014/main" id="{43028F6C-CEF8-365D-CE65-7692278F0717}"/>
              </a:ext>
            </a:extLst>
          </p:cNvPr>
          <p:cNvSpPr/>
          <p:nvPr/>
        </p:nvSpPr>
        <p:spPr>
          <a:xfrm>
            <a:off x="466531" y="1196394"/>
            <a:ext cx="8388220" cy="1462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5">
            <a:extLst>
              <a:ext uri="{FF2B5EF4-FFF2-40B4-BE49-F238E27FC236}">
                <a16:creationId xmlns:a16="http://schemas.microsoft.com/office/drawing/2014/main" id="{F27067CD-46F9-FC24-D790-EFF1AA07E0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6" t="39958" r="13939" b="56635"/>
          <a:stretch/>
        </p:blipFill>
        <p:spPr>
          <a:xfrm rot="16200000">
            <a:off x="1861716" y="3548358"/>
            <a:ext cx="6336467" cy="45720"/>
          </a:xfrm>
          <a:prstGeom prst="rect">
            <a:avLst/>
          </a:prstGeom>
        </p:spPr>
      </p:pic>
      <p:pic>
        <p:nvPicPr>
          <p:cNvPr id="33" name="Immagine 15">
            <a:extLst>
              <a:ext uri="{FF2B5EF4-FFF2-40B4-BE49-F238E27FC236}">
                <a16:creationId xmlns:a16="http://schemas.microsoft.com/office/drawing/2014/main" id="{C4370691-816C-6AAA-7D03-2676A57CD3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7" t="40538" r="14757" b="56055"/>
          <a:stretch/>
        </p:blipFill>
        <p:spPr>
          <a:xfrm rot="16200000">
            <a:off x="-575057" y="3548428"/>
            <a:ext cx="6336328" cy="45719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335AE958-B81E-6503-56A2-BFCF9594C4DD}"/>
              </a:ext>
            </a:extLst>
          </p:cNvPr>
          <p:cNvSpPr/>
          <p:nvPr/>
        </p:nvSpPr>
        <p:spPr>
          <a:xfrm>
            <a:off x="6701858" y="197773"/>
            <a:ext cx="1394685" cy="316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  <a:cs typeface="Calibri"/>
              </a:rPr>
              <a:t>:DatiScambio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D70C258-BDD2-D478-8C49-38F5D57A05E0}"/>
              </a:ext>
            </a:extLst>
          </p:cNvPr>
          <p:cNvSpPr/>
          <p:nvPr/>
        </p:nvSpPr>
        <p:spPr>
          <a:xfrm>
            <a:off x="4105565" y="197772"/>
            <a:ext cx="1894490" cy="3167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  <a:cs typeface="Calibri"/>
              </a:rPr>
              <a:t>: InputDatiTestuali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DDC2A8C-B6EC-E35A-C229-A80C05AFA05A}"/>
              </a:ext>
            </a:extLst>
          </p:cNvPr>
          <p:cNvSpPr/>
          <p:nvPr/>
        </p:nvSpPr>
        <p:spPr>
          <a:xfrm>
            <a:off x="1754528" y="216434"/>
            <a:ext cx="1660475" cy="3993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  <a:cs typeface="Calibri"/>
              </a:rPr>
              <a:t>: </a:t>
            </a:r>
            <a:r>
              <a:rPr lang="it-IT" sz="1600" dirty="0">
                <a:solidFill>
                  <a:schemeClr val="tx1"/>
                </a:solidFill>
                <a:ea typeface="+mn-lt"/>
                <a:cs typeface="+mn-lt"/>
              </a:rPr>
              <a:t>UI_DatiScambio</a:t>
            </a:r>
            <a:endParaRPr lang="it-IT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B35F7706-F4D3-6E4E-EE5D-34312698BC23}"/>
              </a:ext>
            </a:extLst>
          </p:cNvPr>
          <p:cNvSpPr/>
          <p:nvPr/>
        </p:nvSpPr>
        <p:spPr>
          <a:xfrm>
            <a:off x="196645" y="818228"/>
            <a:ext cx="72267" cy="78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3632D2FD-CEC2-32D0-DB2A-455991DA3582}"/>
              </a:ext>
            </a:extLst>
          </p:cNvPr>
          <p:cNvCxnSpPr>
            <a:cxnSpLocks/>
          </p:cNvCxnSpPr>
          <p:nvPr/>
        </p:nvCxnSpPr>
        <p:spPr>
          <a:xfrm>
            <a:off x="268912" y="857557"/>
            <a:ext cx="2038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7897989-B291-17A7-F99A-F6918C3A0F52}"/>
              </a:ext>
            </a:extLst>
          </p:cNvPr>
          <p:cNvSpPr txBox="1"/>
          <p:nvPr/>
        </p:nvSpPr>
        <p:spPr>
          <a:xfrm>
            <a:off x="2134873" y="663057"/>
            <a:ext cx="34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&gt;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CA98571-E3AF-F930-DC3B-452C6C03CD30}"/>
              </a:ext>
            </a:extLst>
          </p:cNvPr>
          <p:cNvSpPr/>
          <p:nvPr/>
        </p:nvSpPr>
        <p:spPr>
          <a:xfrm>
            <a:off x="2405144" y="838319"/>
            <a:ext cx="345122" cy="5702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038CECF-ED7D-DF93-8423-F39C37709B36}"/>
              </a:ext>
            </a:extLst>
          </p:cNvPr>
          <p:cNvSpPr txBox="1"/>
          <p:nvPr/>
        </p:nvSpPr>
        <p:spPr>
          <a:xfrm flipH="1">
            <a:off x="392231" y="542019"/>
            <a:ext cx="1824621" cy="316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impostaDatiScambio</a:t>
            </a:r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69CDD1C3-3669-6D8A-49E1-34AA0B681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863" y="514560"/>
            <a:ext cx="42676" cy="6340390"/>
          </a:xfrm>
          <a:prstGeom prst="rect">
            <a:avLst/>
          </a:prstGeom>
        </p:spPr>
      </p:pic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A05D984E-D894-3570-4B8D-B998F7B28E2E}"/>
              </a:ext>
            </a:extLst>
          </p:cNvPr>
          <p:cNvCxnSpPr>
            <a:cxnSpLocks/>
          </p:cNvCxnSpPr>
          <p:nvPr/>
        </p:nvCxnSpPr>
        <p:spPr>
          <a:xfrm>
            <a:off x="2758258" y="1430524"/>
            <a:ext cx="21145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24AD6B55-ABAE-9261-C70F-64733F54131E}"/>
              </a:ext>
            </a:extLst>
          </p:cNvPr>
          <p:cNvSpPr/>
          <p:nvPr/>
        </p:nvSpPr>
        <p:spPr>
          <a:xfrm>
            <a:off x="4880249" y="1321499"/>
            <a:ext cx="345122" cy="2818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5EF54E25-F33F-A7B0-43AC-F485CE821B31}"/>
              </a:ext>
            </a:extLst>
          </p:cNvPr>
          <p:cNvSpPr/>
          <p:nvPr/>
        </p:nvSpPr>
        <p:spPr>
          <a:xfrm>
            <a:off x="4872790" y="5448501"/>
            <a:ext cx="345122" cy="3077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9970C19D-53DC-08C3-0D58-216171BACFD2}"/>
              </a:ext>
            </a:extLst>
          </p:cNvPr>
          <p:cNvCxnSpPr>
            <a:cxnSpLocks/>
          </p:cNvCxnSpPr>
          <p:nvPr/>
        </p:nvCxnSpPr>
        <p:spPr>
          <a:xfrm>
            <a:off x="3027694" y="5499356"/>
            <a:ext cx="1845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5264F1CF-8CD9-2CEB-4C5F-9B2C3DB0D806}"/>
              </a:ext>
            </a:extLst>
          </p:cNvPr>
          <p:cNvSpPr txBox="1"/>
          <p:nvPr/>
        </p:nvSpPr>
        <p:spPr>
          <a:xfrm>
            <a:off x="3151549" y="1176163"/>
            <a:ext cx="1565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richiesta piazza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46FED91-65D8-AAC0-9D82-9063EB241EAE}"/>
              </a:ext>
            </a:extLst>
          </p:cNvPr>
          <p:cNvSpPr txBox="1"/>
          <p:nvPr/>
        </p:nvSpPr>
        <p:spPr>
          <a:xfrm>
            <a:off x="3027427" y="5209005"/>
            <a:ext cx="1575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richiesta scadenza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817FDCBF-7AA0-3F82-112E-392CE9BD1F8A}"/>
              </a:ext>
            </a:extLst>
          </p:cNvPr>
          <p:cNvCxnSpPr>
            <a:cxnSpLocks/>
          </p:cNvCxnSpPr>
          <p:nvPr/>
        </p:nvCxnSpPr>
        <p:spPr>
          <a:xfrm>
            <a:off x="2750266" y="1722863"/>
            <a:ext cx="44367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B0A42029-2CE2-A882-603B-30D54B974551}"/>
              </a:ext>
            </a:extLst>
          </p:cNvPr>
          <p:cNvSpPr/>
          <p:nvPr/>
        </p:nvSpPr>
        <p:spPr>
          <a:xfrm>
            <a:off x="7219197" y="1648324"/>
            <a:ext cx="345122" cy="244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41F6EEF3-C1FF-D618-6920-0E85AC05AAC6}"/>
              </a:ext>
            </a:extLst>
          </p:cNvPr>
          <p:cNvSpPr txBox="1"/>
          <p:nvPr/>
        </p:nvSpPr>
        <p:spPr>
          <a:xfrm>
            <a:off x="5490141" y="1449451"/>
            <a:ext cx="1263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setPiazza(p)</a:t>
            </a: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DD55C32A-23B8-5795-6540-C6C97B88F27A}"/>
              </a:ext>
            </a:extLst>
          </p:cNvPr>
          <p:cNvCxnSpPr>
            <a:cxnSpLocks/>
          </p:cNvCxnSpPr>
          <p:nvPr/>
        </p:nvCxnSpPr>
        <p:spPr>
          <a:xfrm>
            <a:off x="2975582" y="6120265"/>
            <a:ext cx="42436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68E8DAD2-9940-D20B-18E4-5ABC19D35C5C}"/>
              </a:ext>
            </a:extLst>
          </p:cNvPr>
          <p:cNvSpPr txBox="1"/>
          <p:nvPr/>
        </p:nvSpPr>
        <p:spPr>
          <a:xfrm>
            <a:off x="4986699" y="5824982"/>
            <a:ext cx="256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setDatiModificabili(l, o, g, s)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FA02500A-A4D4-A019-B53D-B14FFA6B7B3E}"/>
              </a:ext>
            </a:extLst>
          </p:cNvPr>
          <p:cNvSpPr txBox="1"/>
          <p:nvPr/>
        </p:nvSpPr>
        <p:spPr>
          <a:xfrm>
            <a:off x="2743673" y="2665132"/>
            <a:ext cx="1719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modificaDatiScambio</a:t>
            </a:r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E3CB55CA-8312-C8D0-52E8-EFB8DDDD4FA6}"/>
              </a:ext>
            </a:extLst>
          </p:cNvPr>
          <p:cNvSpPr/>
          <p:nvPr/>
        </p:nvSpPr>
        <p:spPr>
          <a:xfrm>
            <a:off x="7205302" y="6092890"/>
            <a:ext cx="34512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E30E7003-2C16-D4DE-0EE3-BE5468ABF750}"/>
              </a:ext>
            </a:extLst>
          </p:cNvPr>
          <p:cNvSpPr txBox="1"/>
          <p:nvPr/>
        </p:nvSpPr>
        <p:spPr>
          <a:xfrm>
            <a:off x="3320274" y="3761155"/>
            <a:ext cx="1394685" cy="31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inserisciGiorni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C008EDA5-939E-3399-2F02-0F07AC9A5E92}"/>
              </a:ext>
            </a:extLst>
          </p:cNvPr>
          <p:cNvSpPr txBox="1"/>
          <p:nvPr/>
        </p:nvSpPr>
        <p:spPr>
          <a:xfrm>
            <a:off x="3362501" y="4429606"/>
            <a:ext cx="1394685" cy="31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inserisciOrari</a:t>
            </a:r>
          </a:p>
        </p:txBody>
      </p:sp>
      <p:sp>
        <p:nvSpPr>
          <p:cNvPr id="47" name="Rettangolo con un angolo ritagliato 27">
            <a:extLst>
              <a:ext uri="{FF2B5EF4-FFF2-40B4-BE49-F238E27FC236}">
                <a16:creationId xmlns:a16="http://schemas.microsoft.com/office/drawing/2014/main" id="{E37DA01A-5F6E-E153-70F0-281962E6D580}"/>
              </a:ext>
            </a:extLst>
          </p:cNvPr>
          <p:cNvSpPr/>
          <p:nvPr/>
        </p:nvSpPr>
        <p:spPr>
          <a:xfrm rot="10800000">
            <a:off x="466531" y="1200547"/>
            <a:ext cx="657158" cy="375562"/>
          </a:xfrm>
          <a:custGeom>
            <a:avLst/>
            <a:gdLst>
              <a:gd name="connsiteX0" fmla="*/ 0 w 865239"/>
              <a:gd name="connsiteY0" fmla="*/ 0 h 540774"/>
              <a:gd name="connsiteX1" fmla="*/ 775108 w 865239"/>
              <a:gd name="connsiteY1" fmla="*/ 0 h 540774"/>
              <a:gd name="connsiteX2" fmla="*/ 865239 w 865239"/>
              <a:gd name="connsiteY2" fmla="*/ 90131 h 540774"/>
              <a:gd name="connsiteX3" fmla="*/ 865239 w 865239"/>
              <a:gd name="connsiteY3" fmla="*/ 540774 h 540774"/>
              <a:gd name="connsiteX4" fmla="*/ 0 w 865239"/>
              <a:gd name="connsiteY4" fmla="*/ 540774 h 540774"/>
              <a:gd name="connsiteX5" fmla="*/ 0 w 865239"/>
              <a:gd name="connsiteY5" fmla="*/ 0 h 540774"/>
              <a:gd name="connsiteX0" fmla="*/ 0 w 865239"/>
              <a:gd name="connsiteY0" fmla="*/ 9832 h 550606"/>
              <a:gd name="connsiteX1" fmla="*/ 165508 w 865239"/>
              <a:gd name="connsiteY1" fmla="*/ 0 h 550606"/>
              <a:gd name="connsiteX2" fmla="*/ 865239 w 865239"/>
              <a:gd name="connsiteY2" fmla="*/ 99963 h 550606"/>
              <a:gd name="connsiteX3" fmla="*/ 865239 w 865239"/>
              <a:gd name="connsiteY3" fmla="*/ 550606 h 550606"/>
              <a:gd name="connsiteX4" fmla="*/ 0 w 865239"/>
              <a:gd name="connsiteY4" fmla="*/ 550606 h 550606"/>
              <a:gd name="connsiteX5" fmla="*/ 0 w 865239"/>
              <a:gd name="connsiteY5" fmla="*/ 9832 h 550606"/>
              <a:gd name="connsiteX0" fmla="*/ 49161 w 865239"/>
              <a:gd name="connsiteY0" fmla="*/ 196645 h 550606"/>
              <a:gd name="connsiteX1" fmla="*/ 165508 w 865239"/>
              <a:gd name="connsiteY1" fmla="*/ 0 h 550606"/>
              <a:gd name="connsiteX2" fmla="*/ 865239 w 865239"/>
              <a:gd name="connsiteY2" fmla="*/ 99963 h 550606"/>
              <a:gd name="connsiteX3" fmla="*/ 865239 w 865239"/>
              <a:gd name="connsiteY3" fmla="*/ 550606 h 550606"/>
              <a:gd name="connsiteX4" fmla="*/ 0 w 865239"/>
              <a:gd name="connsiteY4" fmla="*/ 550606 h 550606"/>
              <a:gd name="connsiteX5" fmla="*/ 49161 w 865239"/>
              <a:gd name="connsiteY5" fmla="*/ 196645 h 550606"/>
              <a:gd name="connsiteX0" fmla="*/ 49161 w 865239"/>
              <a:gd name="connsiteY0" fmla="*/ 216310 h 570271"/>
              <a:gd name="connsiteX1" fmla="*/ 312992 w 865239"/>
              <a:gd name="connsiteY1" fmla="*/ 0 h 570271"/>
              <a:gd name="connsiteX2" fmla="*/ 865239 w 865239"/>
              <a:gd name="connsiteY2" fmla="*/ 119628 h 570271"/>
              <a:gd name="connsiteX3" fmla="*/ 865239 w 865239"/>
              <a:gd name="connsiteY3" fmla="*/ 570271 h 570271"/>
              <a:gd name="connsiteX4" fmla="*/ 0 w 865239"/>
              <a:gd name="connsiteY4" fmla="*/ 570271 h 570271"/>
              <a:gd name="connsiteX5" fmla="*/ 49161 w 865239"/>
              <a:gd name="connsiteY5" fmla="*/ 216310 h 570271"/>
              <a:gd name="connsiteX0" fmla="*/ 0 w 884903"/>
              <a:gd name="connsiteY0" fmla="*/ 216310 h 570271"/>
              <a:gd name="connsiteX1" fmla="*/ 332656 w 884903"/>
              <a:gd name="connsiteY1" fmla="*/ 0 h 570271"/>
              <a:gd name="connsiteX2" fmla="*/ 884903 w 884903"/>
              <a:gd name="connsiteY2" fmla="*/ 119628 h 570271"/>
              <a:gd name="connsiteX3" fmla="*/ 884903 w 884903"/>
              <a:gd name="connsiteY3" fmla="*/ 570271 h 570271"/>
              <a:gd name="connsiteX4" fmla="*/ 19664 w 884903"/>
              <a:gd name="connsiteY4" fmla="*/ 570271 h 570271"/>
              <a:gd name="connsiteX5" fmla="*/ 0 w 884903"/>
              <a:gd name="connsiteY5" fmla="*/ 216310 h 570271"/>
              <a:gd name="connsiteX0" fmla="*/ 0 w 894735"/>
              <a:gd name="connsiteY0" fmla="*/ 216310 h 570271"/>
              <a:gd name="connsiteX1" fmla="*/ 332656 w 894735"/>
              <a:gd name="connsiteY1" fmla="*/ 0 h 570271"/>
              <a:gd name="connsiteX2" fmla="*/ 894735 w 894735"/>
              <a:gd name="connsiteY2" fmla="*/ 11473 h 570271"/>
              <a:gd name="connsiteX3" fmla="*/ 884903 w 894735"/>
              <a:gd name="connsiteY3" fmla="*/ 570271 h 570271"/>
              <a:gd name="connsiteX4" fmla="*/ 19664 w 894735"/>
              <a:gd name="connsiteY4" fmla="*/ 570271 h 570271"/>
              <a:gd name="connsiteX5" fmla="*/ 0 w 894735"/>
              <a:gd name="connsiteY5" fmla="*/ 216310 h 570271"/>
              <a:gd name="connsiteX0" fmla="*/ 0 w 884903"/>
              <a:gd name="connsiteY0" fmla="*/ 216310 h 570271"/>
              <a:gd name="connsiteX1" fmla="*/ 332656 w 884903"/>
              <a:gd name="connsiteY1" fmla="*/ 0 h 570271"/>
              <a:gd name="connsiteX2" fmla="*/ 865238 w 884903"/>
              <a:gd name="connsiteY2" fmla="*/ 11473 h 570271"/>
              <a:gd name="connsiteX3" fmla="*/ 884903 w 884903"/>
              <a:gd name="connsiteY3" fmla="*/ 570271 h 570271"/>
              <a:gd name="connsiteX4" fmla="*/ 19664 w 884903"/>
              <a:gd name="connsiteY4" fmla="*/ 570271 h 570271"/>
              <a:gd name="connsiteX5" fmla="*/ 0 w 884903"/>
              <a:gd name="connsiteY5" fmla="*/ 216310 h 570271"/>
              <a:gd name="connsiteX0" fmla="*/ 0 w 875071"/>
              <a:gd name="connsiteY0" fmla="*/ 206477 h 570271"/>
              <a:gd name="connsiteX1" fmla="*/ 322824 w 875071"/>
              <a:gd name="connsiteY1" fmla="*/ 0 h 570271"/>
              <a:gd name="connsiteX2" fmla="*/ 855406 w 875071"/>
              <a:gd name="connsiteY2" fmla="*/ 11473 h 570271"/>
              <a:gd name="connsiteX3" fmla="*/ 875071 w 875071"/>
              <a:gd name="connsiteY3" fmla="*/ 570271 h 570271"/>
              <a:gd name="connsiteX4" fmla="*/ 9832 w 875071"/>
              <a:gd name="connsiteY4" fmla="*/ 570271 h 570271"/>
              <a:gd name="connsiteX5" fmla="*/ 0 w 875071"/>
              <a:gd name="connsiteY5" fmla="*/ 206477 h 570271"/>
              <a:gd name="connsiteX0" fmla="*/ 0 w 875071"/>
              <a:gd name="connsiteY0" fmla="*/ 206477 h 570271"/>
              <a:gd name="connsiteX1" fmla="*/ 322824 w 875071"/>
              <a:gd name="connsiteY1" fmla="*/ 0 h 570271"/>
              <a:gd name="connsiteX2" fmla="*/ 873636 w 875071"/>
              <a:gd name="connsiteY2" fmla="*/ 11474 h 570271"/>
              <a:gd name="connsiteX3" fmla="*/ 875071 w 875071"/>
              <a:gd name="connsiteY3" fmla="*/ 570271 h 570271"/>
              <a:gd name="connsiteX4" fmla="*/ 9832 w 875071"/>
              <a:gd name="connsiteY4" fmla="*/ 570271 h 570271"/>
              <a:gd name="connsiteX5" fmla="*/ 0 w 875071"/>
              <a:gd name="connsiteY5" fmla="*/ 206477 h 57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5071" h="570271">
                <a:moveTo>
                  <a:pt x="0" y="206477"/>
                </a:moveTo>
                <a:lnTo>
                  <a:pt x="322824" y="0"/>
                </a:lnTo>
                <a:lnTo>
                  <a:pt x="873636" y="11474"/>
                </a:lnTo>
                <a:cubicBezTo>
                  <a:pt x="874114" y="197740"/>
                  <a:pt x="874593" y="384005"/>
                  <a:pt x="875071" y="570271"/>
                </a:cubicBezTo>
                <a:lnTo>
                  <a:pt x="9832" y="570271"/>
                </a:lnTo>
                <a:lnTo>
                  <a:pt x="0" y="206477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E2B7EACF-5116-8003-8AA8-9765CDC9D44D}"/>
              </a:ext>
            </a:extLst>
          </p:cNvPr>
          <p:cNvSpPr txBox="1"/>
          <p:nvPr/>
        </p:nvSpPr>
        <p:spPr>
          <a:xfrm>
            <a:off x="581111" y="1213276"/>
            <a:ext cx="456580" cy="31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alt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179C0E18-D860-AA20-E316-811A8C1791E6}"/>
              </a:ext>
            </a:extLst>
          </p:cNvPr>
          <p:cNvSpPr txBox="1"/>
          <p:nvPr/>
        </p:nvSpPr>
        <p:spPr>
          <a:xfrm>
            <a:off x="1131861" y="1273614"/>
            <a:ext cx="1394685" cy="31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[isNull==true]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2F21408E-26DF-FCD0-5FB3-D42A799EB151}"/>
              </a:ext>
            </a:extLst>
          </p:cNvPr>
          <p:cNvSpPr txBox="1"/>
          <p:nvPr/>
        </p:nvSpPr>
        <p:spPr>
          <a:xfrm>
            <a:off x="1131440" y="2055034"/>
            <a:ext cx="628783" cy="31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[else]</a:t>
            </a: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31EA087A-22E8-7E47-F12B-18E33AB67C6E}"/>
              </a:ext>
            </a:extLst>
          </p:cNvPr>
          <p:cNvCxnSpPr>
            <a:cxnSpLocks/>
          </p:cNvCxnSpPr>
          <p:nvPr/>
        </p:nvCxnSpPr>
        <p:spPr>
          <a:xfrm>
            <a:off x="2782412" y="2371820"/>
            <a:ext cx="44367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20A2ACF8-E13A-D214-94DE-78AB3C6E4F9C}"/>
              </a:ext>
            </a:extLst>
          </p:cNvPr>
          <p:cNvCxnSpPr>
            <a:cxnSpLocks/>
          </p:cNvCxnSpPr>
          <p:nvPr/>
        </p:nvCxnSpPr>
        <p:spPr>
          <a:xfrm>
            <a:off x="2758258" y="912238"/>
            <a:ext cx="44367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tangolo 54">
            <a:extLst>
              <a:ext uri="{FF2B5EF4-FFF2-40B4-BE49-F238E27FC236}">
                <a16:creationId xmlns:a16="http://schemas.microsoft.com/office/drawing/2014/main" id="{FF073C4B-A82F-6932-0D32-F0AC37EF7B23}"/>
              </a:ext>
            </a:extLst>
          </p:cNvPr>
          <p:cNvSpPr/>
          <p:nvPr/>
        </p:nvSpPr>
        <p:spPr>
          <a:xfrm>
            <a:off x="7242314" y="879129"/>
            <a:ext cx="345122" cy="254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90FA40FB-09AD-32A3-4569-B870488E72B8}"/>
              </a:ext>
            </a:extLst>
          </p:cNvPr>
          <p:cNvSpPr txBox="1"/>
          <p:nvPr/>
        </p:nvSpPr>
        <p:spPr>
          <a:xfrm>
            <a:off x="5448245" y="678564"/>
            <a:ext cx="1263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isNull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9D663B8F-F590-28AE-1B23-865C59C69D88}"/>
              </a:ext>
            </a:extLst>
          </p:cNvPr>
          <p:cNvSpPr/>
          <p:nvPr/>
        </p:nvSpPr>
        <p:spPr>
          <a:xfrm>
            <a:off x="7251343" y="2301830"/>
            <a:ext cx="345122" cy="244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3020D4E-1945-1B68-FE69-CAD49B2BE193}"/>
              </a:ext>
            </a:extLst>
          </p:cNvPr>
          <p:cNvSpPr txBox="1"/>
          <p:nvPr/>
        </p:nvSpPr>
        <p:spPr>
          <a:xfrm>
            <a:off x="5596507" y="2106188"/>
            <a:ext cx="903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getPiazza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0FA09BF-B545-9F4D-54CC-62A934934F86}"/>
              </a:ext>
            </a:extLst>
          </p:cNvPr>
          <p:cNvCxnSpPr/>
          <p:nvPr/>
        </p:nvCxnSpPr>
        <p:spPr>
          <a:xfrm>
            <a:off x="196645" y="2106188"/>
            <a:ext cx="865810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AFAEE972-6B9D-30B9-39F9-167F90967276}"/>
              </a:ext>
            </a:extLst>
          </p:cNvPr>
          <p:cNvSpPr txBox="1"/>
          <p:nvPr/>
        </p:nvSpPr>
        <p:spPr>
          <a:xfrm>
            <a:off x="3261524" y="3140247"/>
            <a:ext cx="1394685" cy="31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inserisciLuoghi</a:t>
            </a:r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79B0E898-55F7-795F-82E1-D93B75BF5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947" y="2953203"/>
            <a:ext cx="1194920" cy="274344"/>
          </a:xfrm>
          <a:prstGeom prst="rect">
            <a:avLst/>
          </a:prstGeom>
        </p:spPr>
      </p:pic>
      <p:sp>
        <p:nvSpPr>
          <p:cNvPr id="62" name="Rettangolo 61">
            <a:extLst>
              <a:ext uri="{FF2B5EF4-FFF2-40B4-BE49-F238E27FC236}">
                <a16:creationId xmlns:a16="http://schemas.microsoft.com/office/drawing/2014/main" id="{22110860-B06E-D89D-93A6-F262230FC79D}"/>
              </a:ext>
            </a:extLst>
          </p:cNvPr>
          <p:cNvSpPr/>
          <p:nvPr/>
        </p:nvSpPr>
        <p:spPr>
          <a:xfrm>
            <a:off x="2630460" y="3070403"/>
            <a:ext cx="345122" cy="3405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81913860-C5DA-7385-1BCA-3DABE6E30D43}"/>
              </a:ext>
            </a:extLst>
          </p:cNvPr>
          <p:cNvSpPr/>
          <p:nvPr/>
        </p:nvSpPr>
        <p:spPr>
          <a:xfrm>
            <a:off x="2807992" y="3496765"/>
            <a:ext cx="345122" cy="375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3A70AFF-B099-F83C-5D2F-17D393731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8890" y="3408264"/>
            <a:ext cx="1194920" cy="27434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06A47AB-EC5B-4331-33F2-31AB532B7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484" y="4707675"/>
            <a:ext cx="1194920" cy="274344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16CB7AC1-537B-980F-CAF1-E138059B6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523" y="4027054"/>
            <a:ext cx="1194920" cy="274344"/>
          </a:xfrm>
          <a:prstGeom prst="rect">
            <a:avLst/>
          </a:prstGeom>
        </p:spPr>
      </p:pic>
      <p:sp>
        <p:nvSpPr>
          <p:cNvPr id="65" name="Rettangolo 64">
            <a:extLst>
              <a:ext uri="{FF2B5EF4-FFF2-40B4-BE49-F238E27FC236}">
                <a16:creationId xmlns:a16="http://schemas.microsoft.com/office/drawing/2014/main" id="{D89BB6F8-8A7F-20F8-09B0-F30D0708989E}"/>
              </a:ext>
            </a:extLst>
          </p:cNvPr>
          <p:cNvSpPr/>
          <p:nvPr/>
        </p:nvSpPr>
        <p:spPr>
          <a:xfrm>
            <a:off x="2829161" y="4149702"/>
            <a:ext cx="345122" cy="375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ttangolo 67">
            <a:extLst>
              <a:ext uri="{FF2B5EF4-FFF2-40B4-BE49-F238E27FC236}">
                <a16:creationId xmlns:a16="http://schemas.microsoft.com/office/drawing/2014/main" id="{67279AFD-01FA-822A-229B-D2F6E50F9FCF}"/>
              </a:ext>
            </a:extLst>
          </p:cNvPr>
          <p:cNvSpPr/>
          <p:nvPr/>
        </p:nvSpPr>
        <p:spPr>
          <a:xfrm>
            <a:off x="2855133" y="4805670"/>
            <a:ext cx="345122" cy="375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ad angolo ripiegato 5">
            <a:extLst>
              <a:ext uri="{FF2B5EF4-FFF2-40B4-BE49-F238E27FC236}">
                <a16:creationId xmlns:a16="http://schemas.microsoft.com/office/drawing/2014/main" id="{45FD1DF9-E042-6525-F7A5-72928C7B29D2}"/>
              </a:ext>
            </a:extLst>
          </p:cNvPr>
          <p:cNvSpPr/>
          <p:nvPr/>
        </p:nvSpPr>
        <p:spPr>
          <a:xfrm rot="10800000">
            <a:off x="8835414" y="3238521"/>
            <a:ext cx="2761129" cy="3162146"/>
          </a:xfrm>
          <a:prstGeom prst="foldedCorner">
            <a:avLst>
              <a:gd name="adj" fmla="val 22588"/>
            </a:avLst>
          </a:prstGeom>
          <a:solidFill>
            <a:srgbClr val="FFE8CB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t-IT" sz="18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B4661E6-80EF-0417-F85C-492B2AC6E610}"/>
              </a:ext>
            </a:extLst>
          </p:cNvPr>
          <p:cNvSpPr txBox="1"/>
          <p:nvPr/>
        </p:nvSpPr>
        <p:spPr>
          <a:xfrm>
            <a:off x="8890128" y="3537600"/>
            <a:ext cx="27611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	   </a:t>
            </a:r>
          </a:p>
          <a:p>
            <a:r>
              <a:rPr lang="it-IT" sz="1600" dirty="0"/>
              <a:t>Ci si focalizza sulle azioni svolte dal metodo impostaDatiScambio, senza analizzare nel dettaglio le invocazioni dei sotto metodi inserisciLuoghi, inserisciGiorni e inserisciOrari (perché renderebbero il diagramma inutilmente più complicato da leggere)</a:t>
            </a:r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501363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F51B89E8-F88B-40A4-A39E-3946440B1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B335AE8D-B60B-4BC5-98A0-ADB3712C8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pic>
        <p:nvPicPr>
          <p:cNvPr id="23" name="Graphic 5" descr="Small paint brush">
            <a:extLst>
              <a:ext uri="{FF2B5EF4-FFF2-40B4-BE49-F238E27FC236}">
                <a16:creationId xmlns:a16="http://schemas.microsoft.com/office/drawing/2014/main" id="{91228F49-FF69-4DBC-9584-F389DFE40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5191" y="4744465"/>
            <a:ext cx="1301620" cy="130162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B058B0-B80C-E08A-84B3-8FEDCCEFF28E}"/>
              </a:ext>
            </a:extLst>
          </p:cNvPr>
          <p:cNvSpPr txBox="1"/>
          <p:nvPr/>
        </p:nvSpPr>
        <p:spPr>
          <a:xfrm>
            <a:off x="2168012" y="1151912"/>
            <a:ext cx="78559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latin typeface="+mj-lt"/>
              </a:rPr>
              <a:t>CASI D’USO VERSIONE 3 IN FORMA GRAFICA</a:t>
            </a:r>
          </a:p>
        </p:txBody>
      </p:sp>
    </p:spTree>
    <p:extLst>
      <p:ext uri="{BB962C8B-B14F-4D97-AF65-F5344CB8AC3E}">
        <p14:creationId xmlns:p14="http://schemas.microsoft.com/office/powerpoint/2010/main" val="3681640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lemento grafico 12" descr="Persona confusa con riempimento a tinta unita">
            <a:extLst>
              <a:ext uri="{FF2B5EF4-FFF2-40B4-BE49-F238E27FC236}">
                <a16:creationId xmlns:a16="http://schemas.microsoft.com/office/drawing/2014/main" id="{14C3173A-E348-4CF7-9FA2-CEF6BC579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768" y="1279288"/>
            <a:ext cx="1046687" cy="1046687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C1DDD78-C025-4E56-9C98-02DCE7BA4BF1}"/>
              </a:ext>
            </a:extLst>
          </p:cNvPr>
          <p:cNvSpPr txBox="1"/>
          <p:nvPr/>
        </p:nvSpPr>
        <p:spPr>
          <a:xfrm>
            <a:off x="490491" y="2349690"/>
            <a:ext cx="1637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Configuratore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FDFCA237-C0B0-46B6-801C-19F37F068223}"/>
              </a:ext>
            </a:extLst>
          </p:cNvPr>
          <p:cNvCxnSpPr>
            <a:cxnSpLocks/>
          </p:cNvCxnSpPr>
          <p:nvPr/>
        </p:nvCxnSpPr>
        <p:spPr>
          <a:xfrm flipV="1">
            <a:off x="1566356" y="1238231"/>
            <a:ext cx="1848598" cy="265141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e 39">
            <a:extLst>
              <a:ext uri="{FF2B5EF4-FFF2-40B4-BE49-F238E27FC236}">
                <a16:creationId xmlns:a16="http://schemas.microsoft.com/office/drawing/2014/main" id="{C07948F0-D919-4A51-9A9C-FF6F0CAE816E}"/>
              </a:ext>
            </a:extLst>
          </p:cNvPr>
          <p:cNvSpPr/>
          <p:nvPr/>
        </p:nvSpPr>
        <p:spPr>
          <a:xfrm>
            <a:off x="8348870" y="824418"/>
            <a:ext cx="2170850" cy="12790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r>
              <a:rPr lang="it-IT" dirty="0">
                <a:solidFill>
                  <a:schemeClr val="tx1"/>
                </a:solidFill>
              </a:rPr>
              <a:t>Accesso al sistema Configuratore</a:t>
            </a: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3B31155-F9CF-2100-B47E-1C06FA84B7A1}"/>
              </a:ext>
            </a:extLst>
          </p:cNvPr>
          <p:cNvSpPr txBox="1"/>
          <p:nvPr/>
        </p:nvSpPr>
        <p:spPr>
          <a:xfrm>
            <a:off x="804043" y="4774166"/>
            <a:ext cx="1162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Fruitore</a:t>
            </a: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41085623-E77A-D60A-0578-9DAFB1A4B9AC}"/>
              </a:ext>
            </a:extLst>
          </p:cNvPr>
          <p:cNvSpPr/>
          <p:nvPr/>
        </p:nvSpPr>
        <p:spPr>
          <a:xfrm>
            <a:off x="8789037" y="3924302"/>
            <a:ext cx="1772300" cy="13224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>
              <a:solidFill>
                <a:schemeClr val="tx1"/>
              </a:solidFill>
            </a:endParaRPr>
          </a:p>
          <a:p>
            <a:pPr algn="ctr"/>
            <a:r>
              <a:rPr lang="it-IT" sz="1800" dirty="0">
                <a:solidFill>
                  <a:schemeClr val="tx1"/>
                </a:solidFill>
              </a:rPr>
              <a:t>Accesso al sistema Fruitore</a:t>
            </a:r>
          </a:p>
          <a:p>
            <a:pPr algn="ctr"/>
            <a:endParaRPr lang="it-IT" dirty="0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0DF68DBC-EAB5-8793-7F4E-FA8D5B7A0243}"/>
              </a:ext>
            </a:extLst>
          </p:cNvPr>
          <p:cNvSpPr/>
          <p:nvPr/>
        </p:nvSpPr>
        <p:spPr>
          <a:xfrm>
            <a:off x="2887248" y="317027"/>
            <a:ext cx="1834849" cy="9314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linkClick r:id="" action="ppaction://noaction"/>
            </a:endParaRPr>
          </a:p>
          <a:p>
            <a:pPr algn="ctr"/>
            <a:r>
              <a:rPr lang="it-IT" dirty="0">
                <a:hlinkClick r:id="rId4" action="ppaction://hlinksldjump"/>
              </a:rPr>
              <a:t>casi d’uso versione 2</a:t>
            </a:r>
            <a:endParaRPr lang="it-IT" dirty="0"/>
          </a:p>
          <a:p>
            <a:pPr algn="ctr"/>
            <a:endParaRPr lang="it-IT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393F6CF3-38AF-C781-3F38-35872DBF3236}"/>
              </a:ext>
            </a:extLst>
          </p:cNvPr>
          <p:cNvSpPr/>
          <p:nvPr/>
        </p:nvSpPr>
        <p:spPr>
          <a:xfrm>
            <a:off x="4287727" y="1384478"/>
            <a:ext cx="2102215" cy="1205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r>
              <a:rPr lang="it-IT" sz="1800" dirty="0">
                <a:solidFill>
                  <a:schemeClr val="tx1"/>
                </a:solidFill>
              </a:rPr>
              <a:t>Visualizza le offerte aperte di una categoria </a:t>
            </a:r>
            <a:r>
              <a:rPr lang="it-IT" sz="1800" dirty="0"/>
              <a:t>foglia</a:t>
            </a:r>
          </a:p>
          <a:p>
            <a:pPr algn="ctr"/>
            <a:endParaRPr lang="it-IT" dirty="0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3EB51252-B729-BC49-24EE-906DFC6886EA}"/>
              </a:ext>
            </a:extLst>
          </p:cNvPr>
          <p:cNvSpPr/>
          <p:nvPr/>
        </p:nvSpPr>
        <p:spPr>
          <a:xfrm>
            <a:off x="4324940" y="4263034"/>
            <a:ext cx="1821981" cy="8565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>
              <a:solidFill>
                <a:schemeClr val="tx1"/>
              </a:solidFill>
            </a:endParaRPr>
          </a:p>
          <a:p>
            <a:pPr algn="ctr"/>
            <a:r>
              <a:rPr lang="it-IT" sz="1800" dirty="0">
                <a:solidFill>
                  <a:schemeClr val="tx1"/>
                </a:solidFill>
              </a:rPr>
              <a:t>Crea offerta</a:t>
            </a:r>
          </a:p>
          <a:p>
            <a:pPr algn="ctr"/>
            <a:endParaRPr lang="it-IT" dirty="0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BDB3A474-97B2-40CB-3EED-16DBB3AE943D}"/>
              </a:ext>
            </a:extLst>
          </p:cNvPr>
          <p:cNvSpPr/>
          <p:nvPr/>
        </p:nvSpPr>
        <p:spPr>
          <a:xfrm>
            <a:off x="4273680" y="5485420"/>
            <a:ext cx="2006410" cy="7834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>
              <a:solidFill>
                <a:schemeClr val="tx1"/>
              </a:solidFill>
            </a:endParaRPr>
          </a:p>
          <a:p>
            <a:pPr algn="ctr"/>
            <a:r>
              <a:rPr lang="it-IT" sz="1800" dirty="0">
                <a:solidFill>
                  <a:schemeClr val="tx1"/>
                </a:solidFill>
              </a:rPr>
              <a:t>Ritira offerta</a:t>
            </a:r>
          </a:p>
          <a:p>
            <a:pPr algn="ctr"/>
            <a:endParaRPr lang="it-IT" dirty="0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CA567307-A882-B0B6-AEF9-33D5E499F7BA}"/>
              </a:ext>
            </a:extLst>
          </p:cNvPr>
          <p:cNvSpPr/>
          <p:nvPr/>
        </p:nvSpPr>
        <p:spPr>
          <a:xfrm>
            <a:off x="4266709" y="3057085"/>
            <a:ext cx="2025701" cy="9031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>
              <a:solidFill>
                <a:schemeClr val="tx1"/>
              </a:solidFill>
            </a:endParaRPr>
          </a:p>
          <a:p>
            <a:pPr algn="ctr"/>
            <a:r>
              <a:rPr lang="it-IT" sz="1800" dirty="0">
                <a:solidFill>
                  <a:schemeClr val="tx1"/>
                </a:solidFill>
              </a:rPr>
              <a:t>Visualizza le tue offerte</a:t>
            </a:r>
          </a:p>
          <a:p>
            <a:pPr algn="ctr"/>
            <a:endParaRPr lang="it-IT" dirty="0"/>
          </a:p>
        </p:txBody>
      </p: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F632B189-77E2-6BD5-8761-763B1D090C41}"/>
              </a:ext>
            </a:extLst>
          </p:cNvPr>
          <p:cNvCxnSpPr>
            <a:cxnSpLocks/>
          </p:cNvCxnSpPr>
          <p:nvPr/>
        </p:nvCxnSpPr>
        <p:spPr>
          <a:xfrm flipV="1">
            <a:off x="1624720" y="961060"/>
            <a:ext cx="1310142" cy="5835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FAB64536-839F-8459-374A-D44DCF9DFD1C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1624720" y="1891379"/>
            <a:ext cx="2663007" cy="95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3F426035-3F6A-FCBA-5C69-9935A44DACF7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1709833" y="2413179"/>
            <a:ext cx="2885756" cy="1490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2EE48AFD-F72A-8290-8D5A-0A2F69811CE4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1709833" y="4371340"/>
            <a:ext cx="2615107" cy="319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B39BA4ED-F968-84D1-30DC-FCDA3EE12AE8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1587060" y="4585528"/>
            <a:ext cx="2686620" cy="12916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F57D99CD-CC85-CABB-D3FD-1615E34AF5BC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1827044" y="3508663"/>
            <a:ext cx="2439665" cy="592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3FA21627-4734-EB7B-DF51-A54D256E9785}"/>
              </a:ext>
            </a:extLst>
          </p:cNvPr>
          <p:cNvSpPr txBox="1"/>
          <p:nvPr/>
        </p:nvSpPr>
        <p:spPr>
          <a:xfrm flipH="1">
            <a:off x="7478743" y="2792719"/>
            <a:ext cx="1120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&lt;&lt;include&gt;&gt;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2F774E22-160E-9325-B617-A5221CC31B54}"/>
              </a:ext>
            </a:extLst>
          </p:cNvPr>
          <p:cNvSpPr txBox="1"/>
          <p:nvPr/>
        </p:nvSpPr>
        <p:spPr>
          <a:xfrm flipH="1">
            <a:off x="6756413" y="4306426"/>
            <a:ext cx="1120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&lt;&lt;include&gt;&gt;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665D35F9-E7F4-8A7B-CD9D-4236066370AD}"/>
              </a:ext>
            </a:extLst>
          </p:cNvPr>
          <p:cNvSpPr txBox="1"/>
          <p:nvPr/>
        </p:nvSpPr>
        <p:spPr>
          <a:xfrm flipH="1">
            <a:off x="6756414" y="3413056"/>
            <a:ext cx="1120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&lt;&lt;include&gt;&gt;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7A261442-D142-1914-2A13-64E021D401C9}"/>
              </a:ext>
            </a:extLst>
          </p:cNvPr>
          <p:cNvSpPr txBox="1"/>
          <p:nvPr/>
        </p:nvSpPr>
        <p:spPr>
          <a:xfrm flipH="1">
            <a:off x="6824709" y="5154763"/>
            <a:ext cx="11203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&lt;&lt;include&gt;&gt;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206424B0-8C2B-EC87-616C-3039331C3015}"/>
              </a:ext>
            </a:extLst>
          </p:cNvPr>
          <p:cNvSpPr txBox="1"/>
          <p:nvPr/>
        </p:nvSpPr>
        <p:spPr>
          <a:xfrm flipH="1">
            <a:off x="6671574" y="1324780"/>
            <a:ext cx="1120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&lt;&lt;include&gt;&gt;</a:t>
            </a:r>
          </a:p>
        </p:txBody>
      </p:sp>
      <p:pic>
        <p:nvPicPr>
          <p:cNvPr id="103" name="Elemento grafico 102" descr="Persona confusa con riempimento a tinta unita">
            <a:extLst>
              <a:ext uri="{FF2B5EF4-FFF2-40B4-BE49-F238E27FC236}">
                <a16:creationId xmlns:a16="http://schemas.microsoft.com/office/drawing/2014/main" id="{35C2AE4E-C45B-D2BA-5070-D84235EBA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357" y="3722233"/>
            <a:ext cx="1046687" cy="1046687"/>
          </a:xfrm>
          <a:prstGeom prst="rect">
            <a:avLst/>
          </a:prstGeom>
        </p:spPr>
      </p:pic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A7246881-E396-A854-504A-EFE3A24F9E63}"/>
              </a:ext>
            </a:extLst>
          </p:cNvPr>
          <p:cNvCxnSpPr>
            <a:cxnSpLocks/>
            <a:stCxn id="40" idx="2"/>
            <a:endCxn id="34" idx="6"/>
          </p:cNvCxnSpPr>
          <p:nvPr/>
        </p:nvCxnSpPr>
        <p:spPr>
          <a:xfrm flipH="1">
            <a:off x="6389942" y="1463961"/>
            <a:ext cx="1958928" cy="52311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bevel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5D6EF8A8-B013-083E-4E32-8B7C72D88496}"/>
              </a:ext>
            </a:extLst>
          </p:cNvPr>
          <p:cNvCxnSpPr>
            <a:cxnSpLocks/>
            <a:endCxn id="34" idx="5"/>
          </p:cNvCxnSpPr>
          <p:nvPr/>
        </p:nvCxnSpPr>
        <p:spPr>
          <a:xfrm flipH="1" flipV="1">
            <a:off x="6082080" y="2413179"/>
            <a:ext cx="3223285" cy="15470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bevel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9D621329-EE7F-F930-E689-6F302090A662}"/>
              </a:ext>
            </a:extLst>
          </p:cNvPr>
          <p:cNvCxnSpPr>
            <a:cxnSpLocks/>
            <a:stCxn id="29" idx="1"/>
            <a:endCxn id="46" idx="6"/>
          </p:cNvCxnSpPr>
          <p:nvPr/>
        </p:nvCxnSpPr>
        <p:spPr>
          <a:xfrm flipH="1" flipV="1">
            <a:off x="6292410" y="3508663"/>
            <a:ext cx="2756174" cy="60930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bevel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B34AAA63-1B55-1C12-9080-9D2854D0246F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6146921" y="4585529"/>
            <a:ext cx="2642116" cy="18339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bevel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CC347E31-9F2A-B7F4-67AA-151F654D2CFE}"/>
              </a:ext>
            </a:extLst>
          </p:cNvPr>
          <p:cNvCxnSpPr>
            <a:cxnSpLocks/>
            <a:stCxn id="29" idx="3"/>
            <a:endCxn id="44" idx="6"/>
          </p:cNvCxnSpPr>
          <p:nvPr/>
        </p:nvCxnSpPr>
        <p:spPr>
          <a:xfrm flipH="1">
            <a:off x="6280090" y="5053086"/>
            <a:ext cx="2768494" cy="82405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bevel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1864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8446191-F5AD-4641-86E6-1AF372EF7A88}"/>
              </a:ext>
            </a:extLst>
          </p:cNvPr>
          <p:cNvSpPr txBox="1"/>
          <p:nvPr/>
        </p:nvSpPr>
        <p:spPr>
          <a:xfrm>
            <a:off x="2269072" y="790251"/>
            <a:ext cx="7653859" cy="231866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Calibri Light"/>
              </a:rPr>
              <a:t>CASI D'USO VERSIONE 3 IN FORMA TESTUALE</a:t>
            </a:r>
            <a:endParaRPr lang="it-IT" dirty="0">
              <a:ea typeface="+mj-ea"/>
              <a:cs typeface="+mj-cs"/>
            </a:endParaRPr>
          </a:p>
        </p:txBody>
      </p:sp>
      <p:pic>
        <p:nvPicPr>
          <p:cNvPr id="6" name="Graphic 5" descr="Documento">
            <a:extLst>
              <a:ext uri="{FF2B5EF4-FFF2-40B4-BE49-F238E27FC236}">
                <a16:creationId xmlns:a16="http://schemas.microsoft.com/office/drawing/2014/main" id="{E27F33EA-A835-42CF-9F38-F30DD104A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5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8446191-F5AD-4641-86E6-1AF372EF7A88}"/>
              </a:ext>
            </a:extLst>
          </p:cNvPr>
          <p:cNvSpPr txBox="1"/>
          <p:nvPr/>
        </p:nvSpPr>
        <p:spPr>
          <a:xfrm>
            <a:off x="2303319" y="790251"/>
            <a:ext cx="7585363" cy="231866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Calibri Light"/>
              </a:rPr>
              <a:t>CASI D'USO VERSIONE 1 IN FORMA TESTUALE</a:t>
            </a:r>
            <a:endParaRPr lang="it-IT" dirty="0">
              <a:ea typeface="+mj-ea"/>
              <a:cs typeface="+mj-cs"/>
            </a:endParaRPr>
          </a:p>
        </p:txBody>
      </p:sp>
      <p:pic>
        <p:nvPicPr>
          <p:cNvPr id="6" name="Graphic 5" descr="Documento">
            <a:extLst>
              <a:ext uri="{FF2B5EF4-FFF2-40B4-BE49-F238E27FC236}">
                <a16:creationId xmlns:a16="http://schemas.microsoft.com/office/drawing/2014/main" id="{E27F33EA-A835-42CF-9F38-F30DD104A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86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6315E90D-C29A-4D8F-A17A-C2E6166F3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973369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6547">
                  <a:extLst>
                    <a:ext uri="{9D8B030D-6E8A-4147-A177-3AD203B41FA5}">
                      <a16:colId xmlns:a16="http://schemas.microsoft.com/office/drawing/2014/main" val="3728720280"/>
                    </a:ext>
                  </a:extLst>
                </a:gridCol>
                <a:gridCol w="9495453">
                  <a:extLst>
                    <a:ext uri="{9D8B030D-6E8A-4147-A177-3AD203B41FA5}">
                      <a16:colId xmlns:a16="http://schemas.microsoft.com/office/drawing/2014/main" val="2077232496"/>
                    </a:ext>
                  </a:extLst>
                </a:gridCol>
              </a:tblGrid>
              <a:tr h="390705">
                <a:tc>
                  <a:txBody>
                    <a:bodyPr/>
                    <a:lstStyle/>
                    <a:p>
                      <a:r>
                        <a:rPr lang="it-IT" sz="16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Visualizza le offerte aperte di una categoria foglia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096747"/>
                  </a:ext>
                </a:extLst>
              </a:tr>
              <a:tr h="390705">
                <a:tc>
                  <a:txBody>
                    <a:bodyPr/>
                    <a:lstStyle/>
                    <a:p>
                      <a:r>
                        <a:rPr lang="it-IT" sz="1600" dirty="0"/>
                        <a:t>Attore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Configuratore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967621"/>
                  </a:ext>
                </a:extLst>
              </a:tr>
              <a:tr h="2576877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&lt;&lt;include&gt;&gt;  «Accesso al sistema Configuratore»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configuratore sceglie la funzionalità «Visualizza le offerte aperte di una categoria foglia»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mostra le radici presenti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chiede di scegliere una categoria radice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configuratore sceglie una categoria radice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mostra le categorie foglia appartenenti alla radice selezionata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chiede di scegliere una categoria foglia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configuratore sceglie una categoria foglia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mostra tutte le offerte aperte relative alla foglia selezionata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Fine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299227"/>
                  </a:ext>
                </a:extLst>
              </a:tr>
              <a:tr h="838261"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Scenario</a:t>
                      </a:r>
                    </a:p>
                    <a:p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2.1) Precondizione: non è presente alcuna gerarchia di categorie</a:t>
                      </a:r>
                    </a:p>
                    <a:p>
                      <a:r>
                        <a:rPr lang="it-IT" sz="1600" dirty="0"/>
                        <a:t>        Il sistema avverte che non esiste nessuna offerta da visualizzare</a:t>
                      </a:r>
                    </a:p>
                    <a:p>
                      <a:r>
                        <a:rPr lang="it-IT" sz="1600" dirty="0"/>
                        <a:t>Fine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105698"/>
                  </a:ext>
                </a:extLst>
              </a:tr>
              <a:tr h="915897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5.1) Il configuratore sceglie una categoria radice inesistente</a:t>
                      </a:r>
                    </a:p>
                    <a:p>
                      <a:r>
                        <a:rPr lang="it-IT" sz="1600" dirty="0"/>
                        <a:t>5.2) Il sistema avverte che la radice inserita non è valida</a:t>
                      </a:r>
                    </a:p>
                    <a:p>
                      <a:r>
                        <a:rPr lang="it-IT" sz="1600" dirty="0"/>
                        <a:t>Torna al punto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41343"/>
                  </a:ext>
                </a:extLst>
              </a:tr>
              <a:tr h="872777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8.1) Il configuratore sceglie una categoria foglia inesistente</a:t>
                      </a:r>
                    </a:p>
                    <a:p>
                      <a:r>
                        <a:rPr lang="it-IT" sz="1600" dirty="0"/>
                        <a:t>8.2) Il sistema avverte che la categoria foglia non è valida</a:t>
                      </a:r>
                    </a:p>
                    <a:p>
                      <a:r>
                        <a:rPr lang="it-IT" sz="1600" dirty="0"/>
                        <a:t>Torna al punto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215733"/>
                  </a:ext>
                </a:extLst>
              </a:tr>
              <a:tr h="872777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3.1) Precondizione: non è presente alcuna offerta aperta per la categoria foglia selezionata</a:t>
                      </a:r>
                    </a:p>
                    <a:p>
                      <a:r>
                        <a:rPr lang="it-IT" sz="1600" dirty="0"/>
                        <a:t>        Il sistema avverte che non ci sono offerte aperte per la categoria foglia selezionata</a:t>
                      </a:r>
                    </a:p>
                    <a:p>
                      <a:r>
                        <a:rPr lang="it-IT" sz="1600" dirty="0"/>
                        <a:t>Fine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800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8362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6315E90D-C29A-4D8F-A17A-C2E6166F3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29390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6547">
                  <a:extLst>
                    <a:ext uri="{9D8B030D-6E8A-4147-A177-3AD203B41FA5}">
                      <a16:colId xmlns:a16="http://schemas.microsoft.com/office/drawing/2014/main" val="3728720280"/>
                    </a:ext>
                  </a:extLst>
                </a:gridCol>
                <a:gridCol w="9495453">
                  <a:extLst>
                    <a:ext uri="{9D8B030D-6E8A-4147-A177-3AD203B41FA5}">
                      <a16:colId xmlns:a16="http://schemas.microsoft.com/office/drawing/2014/main" val="2077232496"/>
                    </a:ext>
                  </a:extLst>
                </a:gridCol>
              </a:tblGrid>
              <a:tr h="376539">
                <a:tc>
                  <a:txBody>
                    <a:bodyPr/>
                    <a:lstStyle/>
                    <a:p>
                      <a:r>
                        <a:rPr lang="it-IT" sz="16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Visualizza le offerte aperte di una categoria foglia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096747"/>
                  </a:ext>
                </a:extLst>
              </a:tr>
              <a:tr h="376539">
                <a:tc>
                  <a:txBody>
                    <a:bodyPr/>
                    <a:lstStyle/>
                    <a:p>
                      <a:r>
                        <a:rPr lang="it-IT" sz="1600" dirty="0"/>
                        <a:t>Attore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Fruitore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967621"/>
                  </a:ext>
                </a:extLst>
              </a:tr>
              <a:tr h="2565559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&lt;&lt;include&gt;&gt;  «Accesso al sistema Fruitore»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configuratore sceglie la funzionalità «Visualizza le offerte aperte di una categoria foglia»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mostra le radici presenti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chiede di scegliere una categoria radice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configuratore sceglie una categoria radice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mostra le categorie foglia appartenenti alla radice selezionata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chiede di scegliere una categoria foglia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configuratore sceglie una categoria foglia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mostra tutte le offerte aperte relative alla foglia selezionata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Fine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299227"/>
                  </a:ext>
                </a:extLst>
              </a:tr>
              <a:tr h="974398"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Scenario</a:t>
                      </a:r>
                    </a:p>
                    <a:p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2.1) Precondizione: non è presente alcuna gerarchia di categorie</a:t>
                      </a:r>
                    </a:p>
                    <a:p>
                      <a:r>
                        <a:rPr lang="it-IT" sz="1600" dirty="0"/>
                        <a:t>        Il sistema avverte che non esiste nessuna offerta da visualizzare</a:t>
                      </a:r>
                    </a:p>
                    <a:p>
                      <a:r>
                        <a:rPr lang="it-IT" sz="1600" dirty="0"/>
                        <a:t>Fine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915656"/>
                  </a:ext>
                </a:extLst>
              </a:tr>
              <a:tr h="882693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5.1) Il configuratore sceglie una categoria radice inesistente</a:t>
                      </a:r>
                    </a:p>
                    <a:p>
                      <a:r>
                        <a:rPr lang="it-IT" sz="1600" dirty="0"/>
                        <a:t>5.2) Il sistema avverte che la radice inserita non è valida</a:t>
                      </a:r>
                    </a:p>
                    <a:p>
                      <a:r>
                        <a:rPr lang="it-IT" sz="1600" dirty="0"/>
                        <a:t>Torna al punto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41343"/>
                  </a:ext>
                </a:extLst>
              </a:tr>
              <a:tr h="841136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8.1) Il configuratore sceglie una categoria foglia inesistente</a:t>
                      </a:r>
                    </a:p>
                    <a:p>
                      <a:r>
                        <a:rPr lang="it-IT" sz="1600" dirty="0"/>
                        <a:t>8.2) Il sistema avverte che la radice inserita non è valida</a:t>
                      </a:r>
                    </a:p>
                    <a:p>
                      <a:r>
                        <a:rPr lang="it-IT" sz="1600" dirty="0"/>
                        <a:t>Torna al punto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215733"/>
                  </a:ext>
                </a:extLst>
              </a:tr>
              <a:tr h="841136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9.1) Precondizione: non è presente alcuna offerta aperta per la categoria foglia selezionata</a:t>
                      </a:r>
                    </a:p>
                    <a:p>
                      <a:r>
                        <a:rPr lang="it-IT" sz="1600" dirty="0"/>
                        <a:t>        Il sistema avverte che non ci sono offerte aperte per la categoria foglia selezionata</a:t>
                      </a:r>
                    </a:p>
                    <a:p>
                      <a:r>
                        <a:rPr lang="it-IT" sz="1600" dirty="0"/>
                        <a:t>Fine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800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7390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6315E90D-C29A-4D8F-A17A-C2E6166F3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126952"/>
              </p:ext>
            </p:extLst>
          </p:nvPr>
        </p:nvGraphicFramePr>
        <p:xfrm>
          <a:off x="0" y="6"/>
          <a:ext cx="12192000" cy="685799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6547">
                  <a:extLst>
                    <a:ext uri="{9D8B030D-6E8A-4147-A177-3AD203B41FA5}">
                      <a16:colId xmlns:a16="http://schemas.microsoft.com/office/drawing/2014/main" val="3728720280"/>
                    </a:ext>
                  </a:extLst>
                </a:gridCol>
                <a:gridCol w="9495453">
                  <a:extLst>
                    <a:ext uri="{9D8B030D-6E8A-4147-A177-3AD203B41FA5}">
                      <a16:colId xmlns:a16="http://schemas.microsoft.com/office/drawing/2014/main" val="2077232496"/>
                    </a:ext>
                  </a:extLst>
                </a:gridCol>
              </a:tblGrid>
              <a:tr h="855304">
                <a:tc>
                  <a:txBody>
                    <a:bodyPr/>
                    <a:lstStyle/>
                    <a:p>
                      <a:r>
                        <a:rPr lang="it-IT" sz="16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Crea offerta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096747"/>
                  </a:ext>
                </a:extLst>
              </a:tr>
              <a:tr h="855304">
                <a:tc>
                  <a:txBody>
                    <a:bodyPr/>
                    <a:lstStyle/>
                    <a:p>
                      <a:r>
                        <a:rPr lang="it-IT" sz="1600"/>
                        <a:t>Attore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Fruitore</a:t>
                      </a:r>
                    </a:p>
                    <a:p>
                      <a:endParaRPr lang="it-IT" sz="1600" dirty="0"/>
                    </a:p>
                    <a:p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967621"/>
                  </a:ext>
                </a:extLst>
              </a:tr>
              <a:tr h="5147385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&lt;&lt;include&gt;&gt;  «Accesso al sistema Fruitore»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fruitore sceglie la funzionalità «Crea offerta»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mostra le radici presenti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chiede di scegliere una categoria radice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fruitore sceglie una categoria radice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mostra le categorie foglia appartenenti alla radice selezionata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chiede di scegliere una categoria foglia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fruitore sceglie una categoria foglia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mostra uno alla volta  i campi nativi obbligatori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fruitore compila i seguenti campi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mostra uno alla volta  i campi nativi facoltativi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fruitore sceglie se compilare o meno i suddetti campi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fruitore ha pubblicato con successo un’offerta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salva l’offerta in maniera permanente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Fine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299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9776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6315E90D-C29A-4D8F-A17A-C2E6166F3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931736"/>
              </p:ext>
            </p:extLst>
          </p:nvPr>
        </p:nvGraphicFramePr>
        <p:xfrm>
          <a:off x="0" y="8"/>
          <a:ext cx="12192000" cy="75468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6547">
                  <a:extLst>
                    <a:ext uri="{9D8B030D-6E8A-4147-A177-3AD203B41FA5}">
                      <a16:colId xmlns:a16="http://schemas.microsoft.com/office/drawing/2014/main" val="3728720280"/>
                    </a:ext>
                  </a:extLst>
                </a:gridCol>
                <a:gridCol w="9495453">
                  <a:extLst>
                    <a:ext uri="{9D8B030D-6E8A-4147-A177-3AD203B41FA5}">
                      <a16:colId xmlns:a16="http://schemas.microsoft.com/office/drawing/2014/main" val="2077232496"/>
                    </a:ext>
                  </a:extLst>
                </a:gridCol>
              </a:tblGrid>
              <a:tr h="1640533"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Scenario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alternativo</a:t>
                      </a:r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2.1) Precondizione: non è presente alcuna gerarchia di categorie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        Il sistema avverte che è impossibile creare un’offerta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Fine</a:t>
                      </a:r>
                    </a:p>
                  </a:txBody>
                  <a:tcP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309683"/>
                  </a:ext>
                </a:extLst>
              </a:tr>
              <a:tr h="1861756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5.1) Il fruitore sceglie una categoria radice inesistente</a:t>
                      </a:r>
                    </a:p>
                    <a:p>
                      <a:r>
                        <a:rPr lang="it-IT" sz="1600" dirty="0"/>
                        <a:t>5.2) Il sistema avverte che la radice inserita non è valida</a:t>
                      </a:r>
                    </a:p>
                    <a:p>
                      <a:r>
                        <a:rPr lang="it-IT" sz="1600" dirty="0"/>
                        <a:t>Torna al punto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215733"/>
                  </a:ext>
                </a:extLst>
              </a:tr>
              <a:tr h="1953825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8.1) Il fruitore sceglie una categoria foglia inesistente</a:t>
                      </a:r>
                    </a:p>
                    <a:p>
                      <a:r>
                        <a:rPr lang="it-IT" sz="1600" dirty="0"/>
                        <a:t>8.2) Il sistema avverte che la radice inserita non è valida</a:t>
                      </a:r>
                    </a:p>
                    <a:p>
                      <a:r>
                        <a:rPr lang="it-IT" sz="1600" dirty="0"/>
                        <a:t>Torna al punto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800384"/>
                  </a:ext>
                </a:extLst>
              </a:tr>
              <a:tr h="2090718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10.1) Il fruitore non compila il campo obbligatorio</a:t>
                      </a:r>
                    </a:p>
                    <a:p>
                      <a:r>
                        <a:rPr lang="it-IT" sz="1600" dirty="0"/>
                        <a:t>8.2) Il sistema avverte che il campo bisogna necessariamente compilarlo</a:t>
                      </a:r>
                    </a:p>
                    <a:p>
                      <a:r>
                        <a:rPr lang="it-IT" sz="1600" dirty="0"/>
                        <a:t>Torna al punto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642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382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6315E90D-C29A-4D8F-A17A-C2E6166F3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52461"/>
              </p:ext>
            </p:extLst>
          </p:nvPr>
        </p:nvGraphicFramePr>
        <p:xfrm>
          <a:off x="0" y="2"/>
          <a:ext cx="12192000" cy="685799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6547">
                  <a:extLst>
                    <a:ext uri="{9D8B030D-6E8A-4147-A177-3AD203B41FA5}">
                      <a16:colId xmlns:a16="http://schemas.microsoft.com/office/drawing/2014/main" val="3728720280"/>
                    </a:ext>
                  </a:extLst>
                </a:gridCol>
                <a:gridCol w="9495453">
                  <a:extLst>
                    <a:ext uri="{9D8B030D-6E8A-4147-A177-3AD203B41FA5}">
                      <a16:colId xmlns:a16="http://schemas.microsoft.com/office/drawing/2014/main" val="2077232496"/>
                    </a:ext>
                  </a:extLst>
                </a:gridCol>
              </a:tblGrid>
              <a:tr h="557096">
                <a:tc>
                  <a:txBody>
                    <a:bodyPr/>
                    <a:lstStyle/>
                    <a:p>
                      <a:r>
                        <a:rPr lang="it-IT" sz="16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Ritira offerta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096747"/>
                  </a:ext>
                </a:extLst>
              </a:tr>
              <a:tr h="569211">
                <a:tc>
                  <a:txBody>
                    <a:bodyPr/>
                    <a:lstStyle/>
                    <a:p>
                      <a:r>
                        <a:rPr lang="it-IT" sz="1600"/>
                        <a:t>Attore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Fruitore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967621"/>
                  </a:ext>
                </a:extLst>
              </a:tr>
              <a:tr h="3064027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&lt;&lt;include&gt;&gt;  «Accesso al sistema Fruitore»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fruitore sceglie la funzionalità «Ritira offerta»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mostra le offerte aperte appartenenti al fruitore connesso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chiede di selezionare l’offerta da ritirare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fruitore seleziona l’offerta che intende ritirare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cambia lo stato dell’offerta da aperta a ritirata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fruitore ha ritirato con successo l’offerta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salva permanentemente tale cambiamento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Fine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299227"/>
                  </a:ext>
                </a:extLst>
              </a:tr>
              <a:tr h="1484947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3.1) Precondizione: il fruitore non ha pubblicato nessuna offerta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Il sistema avverte che non ci sono </a:t>
                      </a:r>
                      <a:r>
                        <a:rPr lang="it-IT" sz="16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ritirare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41343"/>
                  </a:ext>
                </a:extLst>
              </a:tr>
              <a:tr h="1182717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5.1) Il fruitore seleziona un’offerta inesistente</a:t>
                      </a:r>
                    </a:p>
                    <a:p>
                      <a:r>
                        <a:rPr lang="it-IT" sz="1600" dirty="0"/>
                        <a:t>5.2) Il sistema avverte che l’offerta scelta non è disponibile</a:t>
                      </a:r>
                    </a:p>
                    <a:p>
                      <a:r>
                        <a:rPr lang="it-IT" sz="1600" dirty="0"/>
                        <a:t>Torna al punto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21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8686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6315E90D-C29A-4D8F-A17A-C2E6166F3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010838"/>
              </p:ext>
            </p:extLst>
          </p:nvPr>
        </p:nvGraphicFramePr>
        <p:xfrm>
          <a:off x="0" y="2"/>
          <a:ext cx="12192000" cy="685799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6547">
                  <a:extLst>
                    <a:ext uri="{9D8B030D-6E8A-4147-A177-3AD203B41FA5}">
                      <a16:colId xmlns:a16="http://schemas.microsoft.com/office/drawing/2014/main" val="3728720280"/>
                    </a:ext>
                  </a:extLst>
                </a:gridCol>
                <a:gridCol w="9495453">
                  <a:extLst>
                    <a:ext uri="{9D8B030D-6E8A-4147-A177-3AD203B41FA5}">
                      <a16:colId xmlns:a16="http://schemas.microsoft.com/office/drawing/2014/main" val="2077232496"/>
                    </a:ext>
                  </a:extLst>
                </a:gridCol>
              </a:tblGrid>
              <a:tr h="844231">
                <a:tc>
                  <a:txBody>
                    <a:bodyPr/>
                    <a:lstStyle/>
                    <a:p>
                      <a:r>
                        <a:rPr lang="it-IT" sz="16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Visualizza le tue offerte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096747"/>
                  </a:ext>
                </a:extLst>
              </a:tr>
              <a:tr h="844231">
                <a:tc>
                  <a:txBody>
                    <a:bodyPr/>
                    <a:lstStyle/>
                    <a:p>
                      <a:r>
                        <a:rPr lang="it-IT" sz="1600" dirty="0"/>
                        <a:t>Attore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Fruitore</a:t>
                      </a:r>
                    </a:p>
                    <a:p>
                      <a:endParaRPr lang="it-IT" sz="1600" dirty="0"/>
                    </a:p>
                    <a:p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967621"/>
                  </a:ext>
                </a:extLst>
              </a:tr>
              <a:tr h="2345087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&lt;&lt;include&gt;&gt;  «Accesso al sistema Fruitore»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fruitore sceglie la funzionalità &lt;&lt;Visualizza le tue offerte&gt;&gt;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mostra tutte le offerte pubblicate il cui autore coincide con il fruitore connesso (indipendentemente dallo stato in cui si trovano)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Fine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299227"/>
                  </a:ext>
                </a:extLst>
              </a:tr>
              <a:tr h="2824448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3.1) Precondizione: il fruitore connesso non ha pubblicato nessuna offerta</a:t>
                      </a:r>
                    </a:p>
                    <a:p>
                      <a:r>
                        <a:rPr lang="it-IT" sz="1600" dirty="0"/>
                        <a:t>        Il sistema avverte che non esistono offerte pubblicate dal fruitore connesso</a:t>
                      </a:r>
                    </a:p>
                    <a:p>
                      <a:r>
                        <a:rPr lang="it-IT" sz="1600" dirty="0"/>
                        <a:t>Fine</a:t>
                      </a:r>
                    </a:p>
                    <a:p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41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1860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CA24E4E-049F-43E2-88DE-AAE798C8DC62}"/>
              </a:ext>
            </a:extLst>
          </p:cNvPr>
          <p:cNvSpPr txBox="1"/>
          <p:nvPr/>
        </p:nvSpPr>
        <p:spPr>
          <a:xfrm>
            <a:off x="6590662" y="4267832"/>
            <a:ext cx="4805996" cy="129711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DIAGRAMMA UML DELLE CLASSI VERSIONE 3</a:t>
            </a:r>
          </a:p>
        </p:txBody>
      </p:sp>
      <p:pic>
        <p:nvPicPr>
          <p:cNvPr id="6" name="Graphic 5" descr="Docente">
            <a:extLst>
              <a:ext uri="{FF2B5EF4-FFF2-40B4-BE49-F238E27FC236}">
                <a16:creationId xmlns:a16="http://schemas.microsoft.com/office/drawing/2014/main" id="{A62EB31E-CCE7-46EF-B1BC-5EA9D01D8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23392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C14C5C4-FAC8-BF3D-989C-1F0E8B759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33" y="1534721"/>
            <a:ext cx="11781133" cy="5364702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7B29539C-3ABE-69D7-86F0-93C807FA2B24}"/>
              </a:ext>
            </a:extLst>
          </p:cNvPr>
          <p:cNvSpPr/>
          <p:nvPr/>
        </p:nvSpPr>
        <p:spPr>
          <a:xfrm>
            <a:off x="5008417" y="3361765"/>
            <a:ext cx="2175164" cy="528918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ad angolo ripiegato 4">
            <a:extLst>
              <a:ext uri="{FF2B5EF4-FFF2-40B4-BE49-F238E27FC236}">
                <a16:creationId xmlns:a16="http://schemas.microsoft.com/office/drawing/2014/main" id="{612B7323-A41C-C97F-0D07-580410ABD648}"/>
              </a:ext>
            </a:extLst>
          </p:cNvPr>
          <p:cNvSpPr/>
          <p:nvPr/>
        </p:nvSpPr>
        <p:spPr>
          <a:xfrm rot="10800000">
            <a:off x="461978" y="304901"/>
            <a:ext cx="3563175" cy="1089329"/>
          </a:xfrm>
          <a:prstGeom prst="foldedCorner">
            <a:avLst>
              <a:gd name="adj" fmla="val 22588"/>
            </a:avLst>
          </a:prstGeom>
          <a:solidFill>
            <a:srgbClr val="FFE8CB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t-IT" sz="18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3C6BE5-18DA-58E6-EC69-8FF2A559A16C}"/>
              </a:ext>
            </a:extLst>
          </p:cNvPr>
          <p:cNvSpPr txBox="1"/>
          <p:nvPr/>
        </p:nvSpPr>
        <p:spPr>
          <a:xfrm>
            <a:off x="720889" y="434066"/>
            <a:ext cx="3240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Le parti non scolorite dei diagrammi UML rappresentano integrazioni rispetto alla versione precedente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5B64624-AAC5-59D8-0B0B-40F0E0C6F70B}"/>
              </a:ext>
            </a:extLst>
          </p:cNvPr>
          <p:cNvSpPr/>
          <p:nvPr/>
        </p:nvSpPr>
        <p:spPr>
          <a:xfrm>
            <a:off x="5008417" y="4035126"/>
            <a:ext cx="2175164" cy="363892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AD7F0C8-4945-9687-CF67-37D45BEF3F5B}"/>
              </a:ext>
            </a:extLst>
          </p:cNvPr>
          <p:cNvSpPr/>
          <p:nvPr/>
        </p:nvSpPr>
        <p:spPr>
          <a:xfrm>
            <a:off x="5008417" y="4543461"/>
            <a:ext cx="2103446" cy="779818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206B733-CC65-3DC9-40D0-FEC63F51FA54}"/>
              </a:ext>
            </a:extLst>
          </p:cNvPr>
          <p:cNvSpPr/>
          <p:nvPr/>
        </p:nvSpPr>
        <p:spPr>
          <a:xfrm>
            <a:off x="5008417" y="5467722"/>
            <a:ext cx="2103446" cy="511737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7A1BD2F-3027-0B48-1191-42E3D0520473}"/>
              </a:ext>
            </a:extLst>
          </p:cNvPr>
          <p:cNvSpPr/>
          <p:nvPr/>
        </p:nvSpPr>
        <p:spPr>
          <a:xfrm>
            <a:off x="5008417" y="6156741"/>
            <a:ext cx="2103446" cy="136483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34443CE-E916-BE63-FB28-542BD95933C0}"/>
              </a:ext>
            </a:extLst>
          </p:cNvPr>
          <p:cNvSpPr/>
          <p:nvPr/>
        </p:nvSpPr>
        <p:spPr>
          <a:xfrm>
            <a:off x="543993" y="3567954"/>
            <a:ext cx="3481160" cy="322730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7AA6FA8-EA6C-21AD-6A62-6C7B7759E387}"/>
              </a:ext>
            </a:extLst>
          </p:cNvPr>
          <p:cNvSpPr/>
          <p:nvPr/>
        </p:nvSpPr>
        <p:spPr>
          <a:xfrm>
            <a:off x="543993" y="3039035"/>
            <a:ext cx="3481160" cy="322730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77DA518-7EC1-2258-01A8-509529F03F60}"/>
              </a:ext>
            </a:extLst>
          </p:cNvPr>
          <p:cNvSpPr/>
          <p:nvPr/>
        </p:nvSpPr>
        <p:spPr>
          <a:xfrm>
            <a:off x="7921946" y="2814919"/>
            <a:ext cx="3579772" cy="161364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2DAC629-69E5-909D-EB63-8EF87D974161}"/>
              </a:ext>
            </a:extLst>
          </p:cNvPr>
          <p:cNvSpPr/>
          <p:nvPr/>
        </p:nvSpPr>
        <p:spPr>
          <a:xfrm>
            <a:off x="7921946" y="3429000"/>
            <a:ext cx="3579772" cy="389966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DE7A0CC8-AF2B-4AF0-96CA-5F85E7AC5944}"/>
              </a:ext>
            </a:extLst>
          </p:cNvPr>
          <p:cNvSpPr/>
          <p:nvPr/>
        </p:nvSpPr>
        <p:spPr>
          <a:xfrm>
            <a:off x="7921946" y="3149264"/>
            <a:ext cx="3579772" cy="161365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ad angolo ripiegato 16">
            <a:extLst>
              <a:ext uri="{FF2B5EF4-FFF2-40B4-BE49-F238E27FC236}">
                <a16:creationId xmlns:a16="http://schemas.microsoft.com/office/drawing/2014/main" id="{A1CD867E-613D-A348-7D6D-42244EB9BBA6}"/>
              </a:ext>
            </a:extLst>
          </p:cNvPr>
          <p:cNvSpPr/>
          <p:nvPr/>
        </p:nvSpPr>
        <p:spPr>
          <a:xfrm rot="10800000">
            <a:off x="8151272" y="188055"/>
            <a:ext cx="3161831" cy="1282083"/>
          </a:xfrm>
          <a:prstGeom prst="foldedCorner">
            <a:avLst>
              <a:gd name="adj" fmla="val 22588"/>
            </a:avLst>
          </a:prstGeom>
          <a:solidFill>
            <a:srgbClr val="FFE8CB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t-IT" sz="18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09B787F-B5C0-6467-C9FD-1F5DA3AEB3CE}"/>
              </a:ext>
            </a:extLst>
          </p:cNvPr>
          <p:cNvSpPr txBox="1"/>
          <p:nvPr/>
        </p:nvSpPr>
        <p:spPr>
          <a:xfrm>
            <a:off x="8400576" y="290487"/>
            <a:ext cx="2912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In seguito sono mostrati solo i diagrammi UML che presentano modifiche rispetto alla versione precedente.</a:t>
            </a:r>
          </a:p>
        </p:txBody>
      </p:sp>
    </p:spTree>
    <p:extLst>
      <p:ext uri="{BB962C8B-B14F-4D97-AF65-F5344CB8AC3E}">
        <p14:creationId xmlns:p14="http://schemas.microsoft.com/office/powerpoint/2010/main" val="32324312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C9049B19-CBF3-8379-6930-D7AFD152A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5" y="597058"/>
            <a:ext cx="10141475" cy="5663884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673CBA5F-FF76-6DFB-C7BA-7911A8A6D431}"/>
              </a:ext>
            </a:extLst>
          </p:cNvPr>
          <p:cNvSpPr/>
          <p:nvPr/>
        </p:nvSpPr>
        <p:spPr>
          <a:xfrm>
            <a:off x="1658471" y="1143207"/>
            <a:ext cx="2563906" cy="1044181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43BC5AB-3132-2500-41D6-BA7721746D85}"/>
              </a:ext>
            </a:extLst>
          </p:cNvPr>
          <p:cNvSpPr/>
          <p:nvPr/>
        </p:nvSpPr>
        <p:spPr>
          <a:xfrm>
            <a:off x="1658471" y="2465294"/>
            <a:ext cx="2563906" cy="356546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0E05091-B064-7AAD-F411-1142A33EB2A2}"/>
              </a:ext>
            </a:extLst>
          </p:cNvPr>
          <p:cNvSpPr/>
          <p:nvPr/>
        </p:nvSpPr>
        <p:spPr>
          <a:xfrm>
            <a:off x="6934240" y="1586752"/>
            <a:ext cx="2702819" cy="1371599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4D9AA90-FF27-E711-FCF6-170C9E79A07F}"/>
              </a:ext>
            </a:extLst>
          </p:cNvPr>
          <p:cNvSpPr/>
          <p:nvPr/>
        </p:nvSpPr>
        <p:spPr>
          <a:xfrm>
            <a:off x="1519558" y="5468472"/>
            <a:ext cx="2998654" cy="356546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EC9E707-B257-79CC-A53F-1F58A21A93A5}"/>
              </a:ext>
            </a:extLst>
          </p:cNvPr>
          <p:cNvSpPr/>
          <p:nvPr/>
        </p:nvSpPr>
        <p:spPr>
          <a:xfrm>
            <a:off x="1519558" y="4329956"/>
            <a:ext cx="2998654" cy="702592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CF49855-2180-6B21-F6BB-558EBADFD076}"/>
              </a:ext>
            </a:extLst>
          </p:cNvPr>
          <p:cNvSpPr/>
          <p:nvPr/>
        </p:nvSpPr>
        <p:spPr>
          <a:xfrm>
            <a:off x="6606988" y="4069978"/>
            <a:ext cx="3299011" cy="2190963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02894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831B036-DEA1-CA17-7C6E-DCEEC4C6C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06" y="436424"/>
            <a:ext cx="9866896" cy="598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44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6315E90D-C29A-4D8F-A17A-C2E6166F3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974316"/>
              </p:ext>
            </p:extLst>
          </p:nvPr>
        </p:nvGraphicFramePr>
        <p:xfrm>
          <a:off x="0" y="6"/>
          <a:ext cx="12192000" cy="685799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6547">
                  <a:extLst>
                    <a:ext uri="{9D8B030D-6E8A-4147-A177-3AD203B41FA5}">
                      <a16:colId xmlns:a16="http://schemas.microsoft.com/office/drawing/2014/main" val="3728720280"/>
                    </a:ext>
                  </a:extLst>
                </a:gridCol>
                <a:gridCol w="9495453">
                  <a:extLst>
                    <a:ext uri="{9D8B030D-6E8A-4147-A177-3AD203B41FA5}">
                      <a16:colId xmlns:a16="http://schemas.microsoft.com/office/drawing/2014/main" val="2077232496"/>
                    </a:ext>
                  </a:extLst>
                </a:gridCol>
              </a:tblGrid>
              <a:tr h="563899">
                <a:tc>
                  <a:txBody>
                    <a:bodyPr/>
                    <a:lstStyle/>
                    <a:p>
                      <a:r>
                        <a:rPr lang="it-IT" sz="16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Accesso al 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096747"/>
                  </a:ext>
                </a:extLst>
              </a:tr>
              <a:tr h="544459">
                <a:tc>
                  <a:txBody>
                    <a:bodyPr/>
                    <a:lstStyle/>
                    <a:p>
                      <a:r>
                        <a:rPr lang="it-IT" sz="1600" dirty="0"/>
                        <a:t>Attore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Configuratore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967621"/>
                  </a:ext>
                </a:extLst>
              </a:tr>
              <a:tr h="2129223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presenta le voci per l’accesso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configuratore visualizza le voci (registrarsi, fare il login o uscire)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configuratore sceglie di effettuare il login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it-IT" sz="1600" b="0" i="0" u="none" strike="noStrike" noProof="0" dirty="0">
                          <a:latin typeface="Calibri"/>
                        </a:rPr>
                        <a:t>Il configuratore inserisce le proprie credenziali (username e password)</a:t>
                      </a:r>
                      <a:endParaRPr lang="it-IT" sz="1600" dirty="0"/>
                    </a:p>
                    <a:p>
                      <a:pPr marL="342900" indent="-342900">
                        <a:buAutoNum type="arabicParenR"/>
                      </a:pPr>
                      <a:r>
                        <a:rPr lang="it-IT" sz="1600" dirty="0"/>
                        <a:t>Il sistema ne verifica la correttezza</a:t>
                      </a:r>
                    </a:p>
                    <a:p>
                      <a:pPr marL="0" indent="0">
                        <a:buNone/>
                      </a:pPr>
                      <a:r>
                        <a:rPr lang="it-IT" sz="1600" dirty="0"/>
                        <a:t>Postcondizione: il configuratore può accedere ai servizi offerti dal sistema</a:t>
                      </a:r>
                    </a:p>
                    <a:p>
                      <a:pPr marL="0" indent="0">
                        <a:buNone/>
                      </a:pPr>
                      <a:r>
                        <a:rPr lang="it-IT" sz="1600" dirty="0"/>
                        <a:t>Fine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299227"/>
                  </a:ext>
                </a:extLst>
              </a:tr>
              <a:tr h="1137529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1.1) Precondizioni: uno dei file usati dal sistema è inesistente o mal formato</a:t>
                      </a:r>
                    </a:p>
                    <a:p>
                      <a:r>
                        <a:rPr lang="it-IT" sz="1600" dirty="0"/>
                        <a:t>        Il sistema presenta un messaggio d’errore</a:t>
                      </a:r>
                    </a:p>
                    <a:p>
                      <a:r>
                        <a:rPr lang="it-IT" sz="1600" dirty="0"/>
                        <a:t>Postcondizione: il sistema è terminato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41343"/>
                  </a:ext>
                </a:extLst>
              </a:tr>
              <a:tr h="2482884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3.1) Precondizione: il configuratore sceglie di registrarsi (è il suo primo accesso)</a:t>
                      </a:r>
                    </a:p>
                    <a:p>
                      <a:r>
                        <a:rPr lang="it-IT" sz="1600" dirty="0"/>
                        <a:t>        Il configuratore deve inserire credenziali predefinite (scelte di default dal sistema)</a:t>
                      </a:r>
                    </a:p>
                    <a:p>
                      <a:r>
                        <a:rPr lang="it-IT" sz="1600" dirty="0"/>
                        <a:t>3.2) Il sistema ne verifica la correttezza</a:t>
                      </a:r>
                    </a:p>
                    <a:p>
                      <a:r>
                        <a:rPr lang="it-IT" sz="1600" dirty="0"/>
                        <a:t>3.3) Il sistema chiede al configuratore di personalizzare le proprie credenziali</a:t>
                      </a:r>
                    </a:p>
                    <a:p>
                      <a:r>
                        <a:rPr lang="it-IT" sz="1600" dirty="0"/>
                        <a:t>3.4) Il configuratore sceglie le proprie credenziali</a:t>
                      </a:r>
                    </a:p>
                    <a:p>
                      <a:pPr rtl="0" fontAlgn="base"/>
                      <a:r>
                        <a:rPr lang="it-IT" sz="1600" dirty="0"/>
                        <a:t>3.5) Il sistema le salva permanentemente</a:t>
                      </a:r>
                    </a:p>
                    <a:p>
                      <a:pPr rtl="0" fontAlgn="base"/>
                      <a:r>
                        <a:rPr lang="it-IT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Postcondizione: il configuratore può accedere ai servizi offerti dal sistema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pPr rtl="0" fontAlgn="base"/>
                      <a:r>
                        <a:rPr lang="it-IT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800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6352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2B68145-B844-A751-93B6-B55813C68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026" y="698479"/>
            <a:ext cx="8597834" cy="5461042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75F38070-315A-FC08-C552-70FFD9AF5969}"/>
              </a:ext>
            </a:extLst>
          </p:cNvPr>
          <p:cNvSpPr/>
          <p:nvPr/>
        </p:nvSpPr>
        <p:spPr>
          <a:xfrm>
            <a:off x="4563035" y="3316940"/>
            <a:ext cx="2043953" cy="591671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0839881-BC82-DDE0-BCB8-FD99E17A26CA}"/>
              </a:ext>
            </a:extLst>
          </p:cNvPr>
          <p:cNvSpPr/>
          <p:nvPr/>
        </p:nvSpPr>
        <p:spPr>
          <a:xfrm>
            <a:off x="1741093" y="1479176"/>
            <a:ext cx="2472319" cy="968189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63E3C41-EA27-848F-6F53-50EEC594AE58}"/>
              </a:ext>
            </a:extLst>
          </p:cNvPr>
          <p:cNvSpPr/>
          <p:nvPr/>
        </p:nvSpPr>
        <p:spPr>
          <a:xfrm>
            <a:off x="4859841" y="5522259"/>
            <a:ext cx="1496136" cy="591671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E9A3505-EDEA-95CD-AF2D-077319996F0D}"/>
              </a:ext>
            </a:extLst>
          </p:cNvPr>
          <p:cNvSpPr/>
          <p:nvPr/>
        </p:nvSpPr>
        <p:spPr>
          <a:xfrm>
            <a:off x="7216588" y="1775013"/>
            <a:ext cx="2841812" cy="869576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8FE715F-72B9-3B2E-7AC6-2459272613F2}"/>
              </a:ext>
            </a:extLst>
          </p:cNvPr>
          <p:cNvSpPr/>
          <p:nvPr/>
        </p:nvSpPr>
        <p:spPr>
          <a:xfrm>
            <a:off x="7216588" y="1389530"/>
            <a:ext cx="2841812" cy="224118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02514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2C48AD6-67E7-5716-5978-6B69BEF69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0" y="719216"/>
            <a:ext cx="12173830" cy="5257079"/>
          </a:xfrm>
          <a:prstGeom prst="rect">
            <a:avLst/>
          </a:prstGeom>
        </p:spPr>
      </p:pic>
      <p:sp>
        <p:nvSpPr>
          <p:cNvPr id="4" name="Rettangolo ad angolo ripiegato 3">
            <a:extLst>
              <a:ext uri="{FF2B5EF4-FFF2-40B4-BE49-F238E27FC236}">
                <a16:creationId xmlns:a16="http://schemas.microsoft.com/office/drawing/2014/main" id="{21A5D4C7-F403-E99E-8022-E9FAB0F37260}"/>
              </a:ext>
            </a:extLst>
          </p:cNvPr>
          <p:cNvSpPr/>
          <p:nvPr/>
        </p:nvSpPr>
        <p:spPr>
          <a:xfrm rot="10800000">
            <a:off x="8414712" y="174551"/>
            <a:ext cx="3563175" cy="1089329"/>
          </a:xfrm>
          <a:prstGeom prst="foldedCorner">
            <a:avLst>
              <a:gd name="adj" fmla="val 22588"/>
            </a:avLst>
          </a:prstGeom>
          <a:solidFill>
            <a:srgbClr val="FFE8CB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t-IT" sz="18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1AD26CE-CB0B-83A7-BEBA-2A7DD67F85BE}"/>
              </a:ext>
            </a:extLst>
          </p:cNvPr>
          <p:cNvSpPr txBox="1"/>
          <p:nvPr/>
        </p:nvSpPr>
        <p:spPr>
          <a:xfrm>
            <a:off x="8673624" y="303716"/>
            <a:ext cx="3045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Per non avere un UML troppo complesso vengono rappresentate solo le dipendenze «pure»</a:t>
            </a:r>
          </a:p>
        </p:txBody>
      </p:sp>
    </p:spTree>
    <p:extLst>
      <p:ext uri="{BB962C8B-B14F-4D97-AF65-F5344CB8AC3E}">
        <p14:creationId xmlns:p14="http://schemas.microsoft.com/office/powerpoint/2010/main" val="30552979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E0F7633-06CD-F705-9B03-AAF8339F9C44}"/>
              </a:ext>
            </a:extLst>
          </p:cNvPr>
          <p:cNvSpPr txBox="1"/>
          <p:nvPr/>
        </p:nvSpPr>
        <p:spPr>
          <a:xfrm>
            <a:off x="6590662" y="4267832"/>
            <a:ext cx="4805996" cy="129711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DIAGRAMMA DI SEQUENZA E DI STATO </a:t>
            </a:r>
            <a:r>
              <a:rPr lang="en-US" sz="31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VERSIONE 3</a:t>
            </a:r>
            <a:endParaRPr lang="en-US" dirty="0">
              <a:solidFill>
                <a:schemeClr val="tx2"/>
              </a:solidFill>
              <a:ea typeface="+mj-ea"/>
              <a:cs typeface="Calibri"/>
            </a:endParaRPr>
          </a:p>
        </p:txBody>
      </p:sp>
      <p:pic>
        <p:nvPicPr>
          <p:cNvPr id="6" name="Graphic 5" descr="Gerarchia">
            <a:extLst>
              <a:ext uri="{FF2B5EF4-FFF2-40B4-BE49-F238E27FC236}">
                <a16:creationId xmlns:a16="http://schemas.microsoft.com/office/drawing/2014/main" id="{E3B5682F-2420-8D89-C78D-99C49DD91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03230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89F4105-0A05-9E27-97D1-C93055110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28" y="0"/>
            <a:ext cx="10183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492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13A6A00-E120-A229-58A0-2D234D484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060" y="0"/>
            <a:ext cx="7969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770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F51B89E8-F88B-40A4-A39E-3946440B1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B335AE8D-B60B-4BC5-98A0-ADB3712C8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pic>
        <p:nvPicPr>
          <p:cNvPr id="23" name="Graphic 5" descr="Small paint brush">
            <a:extLst>
              <a:ext uri="{FF2B5EF4-FFF2-40B4-BE49-F238E27FC236}">
                <a16:creationId xmlns:a16="http://schemas.microsoft.com/office/drawing/2014/main" id="{91228F49-FF69-4DBC-9584-F389DFE40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5191" y="4744465"/>
            <a:ext cx="1301620" cy="130162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B058B0-B80C-E08A-84B3-8FEDCCEFF28E}"/>
              </a:ext>
            </a:extLst>
          </p:cNvPr>
          <p:cNvSpPr txBox="1"/>
          <p:nvPr/>
        </p:nvSpPr>
        <p:spPr>
          <a:xfrm>
            <a:off x="2168012" y="1151912"/>
            <a:ext cx="78559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latin typeface="+mj-lt"/>
              </a:rPr>
              <a:t>CASI D’USO VERSIONE 4 IN FORMA GRAFICA</a:t>
            </a:r>
          </a:p>
        </p:txBody>
      </p:sp>
    </p:spTree>
    <p:extLst>
      <p:ext uri="{BB962C8B-B14F-4D97-AF65-F5344CB8AC3E}">
        <p14:creationId xmlns:p14="http://schemas.microsoft.com/office/powerpoint/2010/main" val="3219942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lemento grafico 12" descr="Persona confusa con riempimento a tinta unita">
            <a:extLst>
              <a:ext uri="{FF2B5EF4-FFF2-40B4-BE49-F238E27FC236}">
                <a16:creationId xmlns:a16="http://schemas.microsoft.com/office/drawing/2014/main" id="{14C3173A-E348-4CF7-9FA2-CEF6BC579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768" y="1279288"/>
            <a:ext cx="1046687" cy="1046687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C1DDD78-C025-4E56-9C98-02DCE7BA4BF1}"/>
              </a:ext>
            </a:extLst>
          </p:cNvPr>
          <p:cNvSpPr txBox="1"/>
          <p:nvPr/>
        </p:nvSpPr>
        <p:spPr>
          <a:xfrm>
            <a:off x="490491" y="2349690"/>
            <a:ext cx="1637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Configuratore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FDFCA237-C0B0-46B6-801C-19F37F068223}"/>
              </a:ext>
            </a:extLst>
          </p:cNvPr>
          <p:cNvCxnSpPr>
            <a:cxnSpLocks/>
            <a:stCxn id="103" idx="3"/>
            <a:endCxn id="31" idx="2"/>
          </p:cNvCxnSpPr>
          <p:nvPr/>
        </p:nvCxnSpPr>
        <p:spPr>
          <a:xfrm flipV="1">
            <a:off x="1827044" y="3025496"/>
            <a:ext cx="823212" cy="122008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e 39">
            <a:extLst>
              <a:ext uri="{FF2B5EF4-FFF2-40B4-BE49-F238E27FC236}">
                <a16:creationId xmlns:a16="http://schemas.microsoft.com/office/drawing/2014/main" id="{C07948F0-D919-4A51-9A9C-FF6F0CAE816E}"/>
              </a:ext>
            </a:extLst>
          </p:cNvPr>
          <p:cNvSpPr/>
          <p:nvPr/>
        </p:nvSpPr>
        <p:spPr>
          <a:xfrm>
            <a:off x="9274120" y="795732"/>
            <a:ext cx="2170850" cy="12790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r>
              <a:rPr lang="it-IT" dirty="0">
                <a:solidFill>
                  <a:schemeClr val="tx1"/>
                </a:solidFill>
              </a:rPr>
              <a:t>Accesso al sistema Configuratore</a:t>
            </a: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3B31155-F9CF-2100-B47E-1C06FA84B7A1}"/>
              </a:ext>
            </a:extLst>
          </p:cNvPr>
          <p:cNvSpPr txBox="1"/>
          <p:nvPr/>
        </p:nvSpPr>
        <p:spPr>
          <a:xfrm>
            <a:off x="804043" y="4774166"/>
            <a:ext cx="1162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Fruitore</a:t>
            </a: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41085623-E77A-D60A-0578-9DAFB1A4B9AC}"/>
              </a:ext>
            </a:extLst>
          </p:cNvPr>
          <p:cNvSpPr/>
          <p:nvPr/>
        </p:nvSpPr>
        <p:spPr>
          <a:xfrm>
            <a:off x="9473395" y="3851823"/>
            <a:ext cx="1772300" cy="13224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>
              <a:solidFill>
                <a:schemeClr val="tx1"/>
              </a:solidFill>
            </a:endParaRPr>
          </a:p>
          <a:p>
            <a:pPr algn="ctr"/>
            <a:r>
              <a:rPr lang="it-IT" sz="1800" dirty="0">
                <a:solidFill>
                  <a:schemeClr val="tx1"/>
                </a:solidFill>
              </a:rPr>
              <a:t>Accesso al sistema Fruitore</a:t>
            </a:r>
          </a:p>
          <a:p>
            <a:pPr algn="ctr"/>
            <a:endParaRPr lang="it-IT" dirty="0"/>
          </a:p>
        </p:txBody>
      </p:sp>
      <p:sp>
        <p:nvSpPr>
          <p:cNvPr id="31" name="Ovale 30">
            <a:hlinkClick r:id="rId4" action="ppaction://hlinksldjump"/>
            <a:extLst>
              <a:ext uri="{FF2B5EF4-FFF2-40B4-BE49-F238E27FC236}">
                <a16:creationId xmlns:a16="http://schemas.microsoft.com/office/drawing/2014/main" id="{0DF68DBC-EAB5-8793-7F4E-FA8D5B7A0243}"/>
              </a:ext>
            </a:extLst>
          </p:cNvPr>
          <p:cNvSpPr/>
          <p:nvPr/>
        </p:nvSpPr>
        <p:spPr>
          <a:xfrm>
            <a:off x="2650256" y="2486660"/>
            <a:ext cx="1834849" cy="10776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r>
              <a:rPr lang="it-IT" u="sng" dirty="0">
                <a:solidFill>
                  <a:schemeClr val="accent1"/>
                </a:solidFill>
              </a:rPr>
              <a:t>Casi d’uso versione 3</a:t>
            </a:r>
          </a:p>
          <a:p>
            <a:pPr algn="ctr"/>
            <a:endParaRPr lang="it-IT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393F6CF3-38AF-C781-3F38-35872DBF3236}"/>
              </a:ext>
            </a:extLst>
          </p:cNvPr>
          <p:cNvSpPr/>
          <p:nvPr/>
        </p:nvSpPr>
        <p:spPr>
          <a:xfrm>
            <a:off x="3925149" y="155310"/>
            <a:ext cx="3433873" cy="10776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>
              <a:solidFill>
                <a:schemeClr val="tx1"/>
              </a:solidFill>
            </a:endParaRPr>
          </a:p>
          <a:p>
            <a:pPr algn="ctr"/>
            <a:r>
              <a:rPr lang="it-IT" dirty="0">
                <a:solidFill>
                  <a:schemeClr val="tx1"/>
                </a:solidFill>
              </a:rPr>
              <a:t>Visualizza le offerte in scambio di una categoria foglia</a:t>
            </a:r>
            <a:endParaRPr lang="it-IT" sz="1800" dirty="0"/>
          </a:p>
          <a:p>
            <a:pPr algn="ctr"/>
            <a:endParaRPr lang="it-IT" dirty="0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3EB51252-B729-BC49-24EE-906DFC6886EA}"/>
              </a:ext>
            </a:extLst>
          </p:cNvPr>
          <p:cNvSpPr/>
          <p:nvPr/>
        </p:nvSpPr>
        <p:spPr>
          <a:xfrm>
            <a:off x="4392643" y="4652927"/>
            <a:ext cx="2014648" cy="9247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dirty="0">
                <a:solidFill>
                  <a:schemeClr val="tx1"/>
                </a:solidFill>
              </a:rPr>
              <a:t>Rispondi ad una proposta di scambio</a:t>
            </a:r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BDB3A474-97B2-40CB-3EED-16DBB3AE943D}"/>
              </a:ext>
            </a:extLst>
          </p:cNvPr>
          <p:cNvSpPr/>
          <p:nvPr/>
        </p:nvSpPr>
        <p:spPr>
          <a:xfrm>
            <a:off x="3882727" y="5788577"/>
            <a:ext cx="3433873" cy="8474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>
              <a:solidFill>
                <a:schemeClr val="tx1"/>
              </a:solidFill>
            </a:endParaRPr>
          </a:p>
          <a:p>
            <a:pPr algn="ctr"/>
            <a:r>
              <a:rPr lang="it-IT" sz="1800" dirty="0">
                <a:solidFill>
                  <a:schemeClr val="tx1"/>
                </a:solidFill>
              </a:rPr>
              <a:t>Visualizza ultima risposta delle offerte in scambio</a:t>
            </a:r>
          </a:p>
          <a:p>
            <a:pPr algn="ctr"/>
            <a:endParaRPr lang="it-IT" dirty="0"/>
          </a:p>
        </p:txBody>
      </p: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F632B189-77E2-6BD5-8761-763B1D090C41}"/>
              </a:ext>
            </a:extLst>
          </p:cNvPr>
          <p:cNvCxnSpPr>
            <a:cxnSpLocks/>
            <a:stCxn id="13" idx="3"/>
            <a:endCxn id="31" idx="2"/>
          </p:cNvCxnSpPr>
          <p:nvPr/>
        </p:nvCxnSpPr>
        <p:spPr>
          <a:xfrm>
            <a:off x="1832455" y="1802632"/>
            <a:ext cx="817801" cy="12228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FAB64536-839F-8459-374A-D44DCF9DFD1C}"/>
              </a:ext>
            </a:extLst>
          </p:cNvPr>
          <p:cNvCxnSpPr>
            <a:cxnSpLocks/>
            <a:stCxn id="13" idx="3"/>
            <a:endCxn id="34" idx="2"/>
          </p:cNvCxnSpPr>
          <p:nvPr/>
        </p:nvCxnSpPr>
        <p:spPr>
          <a:xfrm flipV="1">
            <a:off x="1832455" y="694146"/>
            <a:ext cx="2092694" cy="1108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2EE48AFD-F72A-8290-8D5A-0A2F69811CE4}"/>
              </a:ext>
            </a:extLst>
          </p:cNvPr>
          <p:cNvCxnSpPr>
            <a:cxnSpLocks/>
            <a:stCxn id="103" idx="3"/>
            <a:endCxn id="42" idx="2"/>
          </p:cNvCxnSpPr>
          <p:nvPr/>
        </p:nvCxnSpPr>
        <p:spPr>
          <a:xfrm>
            <a:off x="1827044" y="4245577"/>
            <a:ext cx="2565599" cy="869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B39BA4ED-F968-84D1-30DC-FCDA3EE12AE8}"/>
              </a:ext>
            </a:extLst>
          </p:cNvPr>
          <p:cNvCxnSpPr>
            <a:cxnSpLocks/>
            <a:stCxn id="103" idx="3"/>
            <a:endCxn id="44" idx="2"/>
          </p:cNvCxnSpPr>
          <p:nvPr/>
        </p:nvCxnSpPr>
        <p:spPr>
          <a:xfrm>
            <a:off x="1827044" y="4245577"/>
            <a:ext cx="2055683" cy="1966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3FA21627-4734-EB7B-DF51-A54D256E9785}"/>
              </a:ext>
            </a:extLst>
          </p:cNvPr>
          <p:cNvSpPr txBox="1"/>
          <p:nvPr/>
        </p:nvSpPr>
        <p:spPr>
          <a:xfrm flipH="1">
            <a:off x="7668662" y="1565443"/>
            <a:ext cx="1120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&lt;&lt;include&gt;&gt;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2F774E22-160E-9325-B617-A5221CC31B54}"/>
              </a:ext>
            </a:extLst>
          </p:cNvPr>
          <p:cNvSpPr txBox="1"/>
          <p:nvPr/>
        </p:nvSpPr>
        <p:spPr>
          <a:xfrm flipH="1">
            <a:off x="7222591" y="4470029"/>
            <a:ext cx="1120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&lt;&lt;include&gt;&gt;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7A261442-D142-1914-2A13-64E021D401C9}"/>
              </a:ext>
            </a:extLst>
          </p:cNvPr>
          <p:cNvSpPr txBox="1"/>
          <p:nvPr/>
        </p:nvSpPr>
        <p:spPr>
          <a:xfrm flipH="1">
            <a:off x="8140818" y="5718235"/>
            <a:ext cx="11203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&lt;&lt;include&gt;&gt;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206424B0-8C2B-EC87-616C-3039331C3015}"/>
              </a:ext>
            </a:extLst>
          </p:cNvPr>
          <p:cNvSpPr txBox="1"/>
          <p:nvPr/>
        </p:nvSpPr>
        <p:spPr>
          <a:xfrm flipH="1">
            <a:off x="7884259" y="640181"/>
            <a:ext cx="1120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&lt;&lt;include&gt;&gt;</a:t>
            </a:r>
          </a:p>
        </p:txBody>
      </p:sp>
      <p:pic>
        <p:nvPicPr>
          <p:cNvPr id="103" name="Elemento grafico 102" descr="Persona confusa con riempimento a tinta unita">
            <a:extLst>
              <a:ext uri="{FF2B5EF4-FFF2-40B4-BE49-F238E27FC236}">
                <a16:creationId xmlns:a16="http://schemas.microsoft.com/office/drawing/2014/main" id="{35C2AE4E-C45B-D2BA-5070-D84235EBA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357" y="3722233"/>
            <a:ext cx="1046687" cy="1046687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79F19C0B-2092-323D-E761-D5D752ECED0E}"/>
              </a:ext>
            </a:extLst>
          </p:cNvPr>
          <p:cNvCxnSpPr>
            <a:cxnSpLocks/>
            <a:stCxn id="40" idx="2"/>
            <a:endCxn id="34" idx="6"/>
          </p:cNvCxnSpPr>
          <p:nvPr/>
        </p:nvCxnSpPr>
        <p:spPr>
          <a:xfrm flipH="1" flipV="1">
            <a:off x="7359022" y="694146"/>
            <a:ext cx="1915098" cy="7411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bevel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Ovale 56">
            <a:extLst>
              <a:ext uri="{FF2B5EF4-FFF2-40B4-BE49-F238E27FC236}">
                <a16:creationId xmlns:a16="http://schemas.microsoft.com/office/drawing/2014/main" id="{4D718DA3-F0BB-AE87-AAEC-76E4468EFF50}"/>
              </a:ext>
            </a:extLst>
          </p:cNvPr>
          <p:cNvSpPr/>
          <p:nvPr/>
        </p:nvSpPr>
        <p:spPr>
          <a:xfrm>
            <a:off x="3691634" y="1381637"/>
            <a:ext cx="3433873" cy="10776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>
              <a:solidFill>
                <a:schemeClr val="tx1"/>
              </a:solidFill>
            </a:endParaRPr>
          </a:p>
          <a:p>
            <a:pPr algn="ctr"/>
            <a:r>
              <a:rPr lang="it-IT" dirty="0">
                <a:solidFill>
                  <a:schemeClr val="tx1"/>
                </a:solidFill>
              </a:rPr>
              <a:t>Visualizza le offerte chiuse di una categoria foglia</a:t>
            </a:r>
            <a:endParaRPr lang="it-IT" sz="1800" dirty="0"/>
          </a:p>
          <a:p>
            <a:pPr algn="ctr"/>
            <a:endParaRPr lang="it-IT" dirty="0"/>
          </a:p>
        </p:txBody>
      </p: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B3E11588-08DD-588A-1295-DEFA0769185C}"/>
              </a:ext>
            </a:extLst>
          </p:cNvPr>
          <p:cNvCxnSpPr>
            <a:cxnSpLocks/>
            <a:stCxn id="13" idx="3"/>
            <a:endCxn id="57" idx="2"/>
          </p:cNvCxnSpPr>
          <p:nvPr/>
        </p:nvCxnSpPr>
        <p:spPr>
          <a:xfrm>
            <a:off x="1832455" y="1802632"/>
            <a:ext cx="1859179" cy="117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7A00F084-1144-0D91-7448-4E8CA5FD004C}"/>
              </a:ext>
            </a:extLst>
          </p:cNvPr>
          <p:cNvCxnSpPr>
            <a:cxnSpLocks/>
            <a:stCxn id="40" idx="3"/>
            <a:endCxn id="57" idx="6"/>
          </p:cNvCxnSpPr>
          <p:nvPr/>
        </p:nvCxnSpPr>
        <p:spPr>
          <a:xfrm flipH="1">
            <a:off x="7125507" y="1887500"/>
            <a:ext cx="2466527" cy="3297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bevel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D091859F-BA2B-11EF-55CC-333505AA3588}"/>
              </a:ext>
            </a:extLst>
          </p:cNvPr>
          <p:cNvCxnSpPr>
            <a:cxnSpLocks/>
            <a:stCxn id="29" idx="2"/>
            <a:endCxn id="42" idx="6"/>
          </p:cNvCxnSpPr>
          <p:nvPr/>
        </p:nvCxnSpPr>
        <p:spPr>
          <a:xfrm flipH="1">
            <a:off x="6407291" y="4513050"/>
            <a:ext cx="3066104" cy="6022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bevel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E1E95C8F-34E2-1D45-C7D8-CD798E50BB06}"/>
              </a:ext>
            </a:extLst>
          </p:cNvPr>
          <p:cNvCxnSpPr>
            <a:cxnSpLocks/>
            <a:stCxn id="29" idx="3"/>
            <a:endCxn id="44" idx="6"/>
          </p:cNvCxnSpPr>
          <p:nvPr/>
        </p:nvCxnSpPr>
        <p:spPr>
          <a:xfrm flipH="1">
            <a:off x="7316600" y="4980607"/>
            <a:ext cx="2416342" cy="123171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bevel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9" name="Ovale 108">
            <a:extLst>
              <a:ext uri="{FF2B5EF4-FFF2-40B4-BE49-F238E27FC236}">
                <a16:creationId xmlns:a16="http://schemas.microsoft.com/office/drawing/2014/main" id="{C882E514-69F4-00D5-7E0E-7E39A0B6346E}"/>
              </a:ext>
            </a:extLst>
          </p:cNvPr>
          <p:cNvSpPr/>
          <p:nvPr/>
        </p:nvSpPr>
        <p:spPr>
          <a:xfrm>
            <a:off x="4485105" y="3490498"/>
            <a:ext cx="2014648" cy="9247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Crea una proposta di scambio</a:t>
            </a:r>
            <a:endParaRPr lang="it-IT" sz="1800" dirty="0">
              <a:solidFill>
                <a:schemeClr val="tx1"/>
              </a:solidFill>
            </a:endParaRPr>
          </a:p>
        </p:txBody>
      </p: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B7E31851-1B30-3D49-2CF2-5392A2DED185}"/>
              </a:ext>
            </a:extLst>
          </p:cNvPr>
          <p:cNvCxnSpPr>
            <a:cxnSpLocks/>
            <a:stCxn id="103" idx="3"/>
            <a:endCxn id="109" idx="2"/>
          </p:cNvCxnSpPr>
          <p:nvPr/>
        </p:nvCxnSpPr>
        <p:spPr>
          <a:xfrm flipV="1">
            <a:off x="1827044" y="3952861"/>
            <a:ext cx="2658061" cy="292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4F9051AC-8585-789B-4B26-59A8E00C769C}"/>
              </a:ext>
            </a:extLst>
          </p:cNvPr>
          <p:cNvCxnSpPr>
            <a:cxnSpLocks/>
            <a:stCxn id="29" idx="1"/>
            <a:endCxn id="109" idx="6"/>
          </p:cNvCxnSpPr>
          <p:nvPr/>
        </p:nvCxnSpPr>
        <p:spPr>
          <a:xfrm flipH="1" flipV="1">
            <a:off x="6499753" y="3952861"/>
            <a:ext cx="3233189" cy="926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bevel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9896B831-DE5A-DD13-956B-AC9C019E8ED8}"/>
              </a:ext>
            </a:extLst>
          </p:cNvPr>
          <p:cNvSpPr txBox="1"/>
          <p:nvPr/>
        </p:nvSpPr>
        <p:spPr>
          <a:xfrm flipH="1">
            <a:off x="7212537" y="3654878"/>
            <a:ext cx="1120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&lt;&lt;include&gt;&gt;</a:t>
            </a:r>
          </a:p>
        </p:txBody>
      </p:sp>
    </p:spTree>
    <p:extLst>
      <p:ext uri="{BB962C8B-B14F-4D97-AF65-F5344CB8AC3E}">
        <p14:creationId xmlns:p14="http://schemas.microsoft.com/office/powerpoint/2010/main" val="37641221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8446191-F5AD-4641-86E6-1AF372EF7A88}"/>
              </a:ext>
            </a:extLst>
          </p:cNvPr>
          <p:cNvSpPr txBox="1"/>
          <p:nvPr/>
        </p:nvSpPr>
        <p:spPr>
          <a:xfrm>
            <a:off x="2269072" y="790251"/>
            <a:ext cx="7653859" cy="231866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Calibri Light"/>
              </a:rPr>
              <a:t>CASI D'USO VERSIONE 4 IN FORMA TESTUALE</a:t>
            </a:r>
            <a:endParaRPr lang="it-IT" dirty="0">
              <a:ea typeface="+mj-ea"/>
              <a:cs typeface="+mj-cs"/>
            </a:endParaRPr>
          </a:p>
        </p:txBody>
      </p:sp>
      <p:pic>
        <p:nvPicPr>
          <p:cNvPr id="6" name="Graphic 5" descr="Documento">
            <a:extLst>
              <a:ext uri="{FF2B5EF4-FFF2-40B4-BE49-F238E27FC236}">
                <a16:creationId xmlns:a16="http://schemas.microsoft.com/office/drawing/2014/main" id="{E27F33EA-A835-42CF-9F38-F30DD104A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722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6315E90D-C29A-4D8F-A17A-C2E6166F3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32236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6547">
                  <a:extLst>
                    <a:ext uri="{9D8B030D-6E8A-4147-A177-3AD203B41FA5}">
                      <a16:colId xmlns:a16="http://schemas.microsoft.com/office/drawing/2014/main" val="3728720280"/>
                    </a:ext>
                  </a:extLst>
                </a:gridCol>
                <a:gridCol w="9495453">
                  <a:extLst>
                    <a:ext uri="{9D8B030D-6E8A-4147-A177-3AD203B41FA5}">
                      <a16:colId xmlns:a16="http://schemas.microsoft.com/office/drawing/2014/main" val="2077232496"/>
                    </a:ext>
                  </a:extLst>
                </a:gridCol>
              </a:tblGrid>
              <a:tr h="561226">
                <a:tc>
                  <a:txBody>
                    <a:bodyPr/>
                    <a:lstStyle/>
                    <a:p>
                      <a:r>
                        <a:rPr lang="it-IT" sz="16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Crea una proposta di scambio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096747"/>
                  </a:ext>
                </a:extLst>
              </a:tr>
              <a:tr h="561226">
                <a:tc>
                  <a:txBody>
                    <a:bodyPr/>
                    <a:lstStyle/>
                    <a:p>
                      <a:r>
                        <a:rPr lang="it-IT" sz="1600" dirty="0"/>
                        <a:t>Attore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Fruitore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967621"/>
                  </a:ext>
                </a:extLst>
              </a:tr>
              <a:tr h="5735548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&lt;&lt;include&gt;&gt;  «Accesso al sistema Fruitore»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fruitore sceglie la funzionalità «Crea una proposta di scambio»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mostra le radici presenti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chiede di scegliere una categoria radice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fruitore sceglie una categoria radice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mostra le categorie foglia appartenenti alla radice selezionata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chiede di scegliere una categoria foglia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fruitore sceglie una categoria foglia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mostra le offerte aperte relative alla foglia selezionata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chiede di scegliere un’offerta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fruitore sceglie un’offerta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mostra le offerte del fruitore disponibile per lo scambio per la categoria foglia selezionata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chiede di scegliere un’offerta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fruitore sceglie un’offerta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fruitore ha creato con successo una proposta di scambio e la sua offerta è passata in stato di «offerta accoppiata» mentre l’altra in stato di «offerta selezionata»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Fine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299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1608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6315E90D-C29A-4D8F-A17A-C2E6166F3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63902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6547">
                  <a:extLst>
                    <a:ext uri="{9D8B030D-6E8A-4147-A177-3AD203B41FA5}">
                      <a16:colId xmlns:a16="http://schemas.microsoft.com/office/drawing/2014/main" val="3728720280"/>
                    </a:ext>
                  </a:extLst>
                </a:gridCol>
                <a:gridCol w="9495453">
                  <a:extLst>
                    <a:ext uri="{9D8B030D-6E8A-4147-A177-3AD203B41FA5}">
                      <a16:colId xmlns:a16="http://schemas.microsoft.com/office/drawing/2014/main" val="2077232496"/>
                    </a:ext>
                  </a:extLst>
                </a:gridCol>
              </a:tblGrid>
              <a:tr h="1285880"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Scenario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alternativo</a:t>
                      </a:r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2.1) Precondizione: non è presente alcuna gerarchia di categorie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        Il sistema avverte che è impossibile creare una proposta di scambio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Fine</a:t>
                      </a:r>
                    </a:p>
                  </a:txBody>
                  <a:tcP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105698"/>
                  </a:ext>
                </a:extLst>
              </a:tr>
              <a:tr h="1489498"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Scenario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alternativo</a:t>
                      </a:r>
                    </a:p>
                    <a:p>
                      <a:endParaRPr lang="it-IT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2.1) Precondizione: non sono stati impostati i dati per gli scambi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        Il sistema avverte che è impossibile creare una proposta di scambio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Fine</a:t>
                      </a:r>
                    </a:p>
                    <a:p>
                      <a:endParaRPr lang="it-IT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542042"/>
                  </a:ext>
                </a:extLst>
              </a:tr>
              <a:tr h="1404972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5.1) Il fruitore sceglie una categoria radice inesistente</a:t>
                      </a:r>
                    </a:p>
                    <a:p>
                      <a:r>
                        <a:rPr lang="it-IT" sz="1600" dirty="0"/>
                        <a:t>5.2) Il sistema avverte che la radice inserita non è valida</a:t>
                      </a:r>
                    </a:p>
                    <a:p>
                      <a:r>
                        <a:rPr lang="it-IT" sz="1600" dirty="0"/>
                        <a:t>Torna al punto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41343"/>
                  </a:ext>
                </a:extLst>
              </a:tr>
              <a:tr h="1338825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8.1) Il fruitore sceglie una categoria foglia inesistente</a:t>
                      </a:r>
                    </a:p>
                    <a:p>
                      <a:r>
                        <a:rPr lang="it-IT" sz="1600" dirty="0"/>
                        <a:t>8.2) Il sistema avverte che la categoria foglia inserita non è valida</a:t>
                      </a:r>
                    </a:p>
                    <a:p>
                      <a:r>
                        <a:rPr lang="it-IT" sz="1600" dirty="0"/>
                        <a:t>Torna al punto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215733"/>
                  </a:ext>
                </a:extLst>
              </a:tr>
              <a:tr h="1338825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9.1) Precondizione: non è presente alcuna offerta aperta per la categoria foglia selezionata</a:t>
                      </a:r>
                    </a:p>
                    <a:p>
                      <a:r>
                        <a:rPr lang="it-IT" sz="1600" dirty="0"/>
                        <a:t>        Il sistema avverte che non ci sono offerte disponibili per lo scambio per la categoria foglia selezionata</a:t>
                      </a:r>
                    </a:p>
                    <a:p>
                      <a:r>
                        <a:rPr lang="it-IT" sz="1600" dirty="0"/>
                        <a:t>Fine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800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62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7AA2E266-C3A1-42B5-8C1A-6818DDF77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086525"/>
              </p:ext>
            </p:extLst>
          </p:nvPr>
        </p:nvGraphicFramePr>
        <p:xfrm>
          <a:off x="0" y="-2"/>
          <a:ext cx="12192000" cy="685800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98776">
                  <a:extLst>
                    <a:ext uri="{9D8B030D-6E8A-4147-A177-3AD203B41FA5}">
                      <a16:colId xmlns:a16="http://schemas.microsoft.com/office/drawing/2014/main" val="622227435"/>
                    </a:ext>
                  </a:extLst>
                </a:gridCol>
                <a:gridCol w="7993224">
                  <a:extLst>
                    <a:ext uri="{9D8B030D-6E8A-4147-A177-3AD203B41FA5}">
                      <a16:colId xmlns:a16="http://schemas.microsoft.com/office/drawing/2014/main" val="1240547856"/>
                    </a:ext>
                  </a:extLst>
                </a:gridCol>
              </a:tblGrid>
              <a:tr h="1646555"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Scenario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alternativo</a:t>
                      </a:r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3.2.1) Le credenziali predefinite inserite dal configuratore sono errate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3.2.2) Il sistema avverte che le credenziali sono sbagliate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Torno al punto 1</a:t>
                      </a:r>
                    </a:p>
                  </a:txBody>
                  <a:tcP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547506"/>
                  </a:ext>
                </a:extLst>
              </a:tr>
              <a:tr h="1676673"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Scenario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3.4.1) Il configuratore sceglie uno username identico a quello di un altro configuratore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3.4.2) Il sistema avverte che lo username scelto è già presente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Torno al punto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835369"/>
                  </a:ext>
                </a:extLst>
              </a:tr>
              <a:tr h="1767387"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Scenario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5.1) Le credenziali personali inserite dal configuratore sono errate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5.2) Il sistema avverte che le credenziali sono sbagliate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Torno al punto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079439"/>
                  </a:ext>
                </a:extLst>
              </a:tr>
              <a:tr h="1767387"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Scenario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3.1) Precondizioni: il configuratore sceglie di uscire</a:t>
                      </a:r>
                    </a:p>
                    <a:p>
                      <a:r>
                        <a:rPr lang="it-IT" sz="1600" dirty="0"/>
                        <a:t>        Il sistema conferma che l’uscita è stata effettuata</a:t>
                      </a:r>
                    </a:p>
                    <a:p>
                      <a:r>
                        <a:rPr lang="it-IT" sz="1600" dirty="0"/>
                        <a:t>Postcondizione: il sistema è terminato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69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60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842B3D7C-981E-D3A9-53B1-4E3EA4179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437587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6547">
                  <a:extLst>
                    <a:ext uri="{9D8B030D-6E8A-4147-A177-3AD203B41FA5}">
                      <a16:colId xmlns:a16="http://schemas.microsoft.com/office/drawing/2014/main" val="3728720280"/>
                    </a:ext>
                  </a:extLst>
                </a:gridCol>
                <a:gridCol w="9495453">
                  <a:extLst>
                    <a:ext uri="{9D8B030D-6E8A-4147-A177-3AD203B41FA5}">
                      <a16:colId xmlns:a16="http://schemas.microsoft.com/office/drawing/2014/main" val="2077232496"/>
                    </a:ext>
                  </a:extLst>
                </a:gridCol>
              </a:tblGrid>
              <a:tr h="2108323"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Scenario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alternativo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11.1) Il fruitore sceglie un’offerta inesistente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11.2) Il sistema avverte che l’offerta inserita non è valida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Torna al punto 10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406580"/>
                  </a:ext>
                </a:extLst>
              </a:tr>
              <a:tr h="2108323"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Scenario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alternativo</a:t>
                      </a:r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12.1) Precondizione: non è presente alcuna offerta aperta appartenente al fruitore per la categoria foglia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          selezionata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          Il sistema avverte che è impossibile creare una proposta di scambio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Fine</a:t>
                      </a:r>
                    </a:p>
                  </a:txBody>
                  <a:tcP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105698"/>
                  </a:ext>
                </a:extLst>
              </a:tr>
              <a:tr h="2641353"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Scenario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alternativo</a:t>
                      </a:r>
                    </a:p>
                    <a:p>
                      <a:endParaRPr lang="it-IT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14.1) Il fruitore sceglie un’offerta inesistente</a:t>
                      </a:r>
                    </a:p>
                    <a:p>
                      <a:r>
                        <a:rPr lang="it-IT" sz="1600" dirty="0"/>
                        <a:t>14.2) Il sistema avverte che l’offerta inserita non è valida</a:t>
                      </a:r>
                    </a:p>
                    <a:p>
                      <a:r>
                        <a:rPr lang="it-IT" sz="1600" dirty="0"/>
                        <a:t>Torna al punto 13</a:t>
                      </a:r>
                    </a:p>
                    <a:p>
                      <a:endParaRPr lang="it-IT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542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0954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6315E90D-C29A-4D8F-A17A-C2E6166F3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010538"/>
              </p:ext>
            </p:extLst>
          </p:nvPr>
        </p:nvGraphicFramePr>
        <p:xfrm>
          <a:off x="0" y="0"/>
          <a:ext cx="12192000" cy="708554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6547">
                  <a:extLst>
                    <a:ext uri="{9D8B030D-6E8A-4147-A177-3AD203B41FA5}">
                      <a16:colId xmlns:a16="http://schemas.microsoft.com/office/drawing/2014/main" val="3728720280"/>
                    </a:ext>
                  </a:extLst>
                </a:gridCol>
                <a:gridCol w="9495453">
                  <a:extLst>
                    <a:ext uri="{9D8B030D-6E8A-4147-A177-3AD203B41FA5}">
                      <a16:colId xmlns:a16="http://schemas.microsoft.com/office/drawing/2014/main" val="2077232496"/>
                    </a:ext>
                  </a:extLst>
                </a:gridCol>
              </a:tblGrid>
              <a:tr h="337670">
                <a:tc>
                  <a:txBody>
                    <a:bodyPr/>
                    <a:lstStyle/>
                    <a:p>
                      <a:r>
                        <a:rPr lang="it-IT" sz="16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Rispondi ad una proposta di scambio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096747"/>
                  </a:ext>
                </a:extLst>
              </a:tr>
              <a:tr h="337670">
                <a:tc>
                  <a:txBody>
                    <a:bodyPr/>
                    <a:lstStyle/>
                    <a:p>
                      <a:r>
                        <a:rPr lang="it-IT" sz="1600" dirty="0"/>
                        <a:t>Attore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Fruitore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967621"/>
                  </a:ext>
                </a:extLst>
              </a:tr>
              <a:tr h="2302292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&lt;&lt;include&gt;&gt;  «Accesso al sistema Fruitore»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fruitore sceglie la funzionalità «Rispondi ad una proposta di scambio»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mostra le offerte con cui si ha una proposta di scambio in corso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chiede di scegliere un’offerta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fruitore sceglie un’offerta in stato accoppiato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mostra le alternative per compilare le informazioni relative all’appuntamento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richiede l’inserimento delle informazioni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it-IT" sz="1600" dirty="0"/>
                        <a:t>Il fruitore inserisce le informazioni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it-IT" sz="1600" dirty="0"/>
                        <a:t>Il fruitore a correttamente inviato la risposta e entrambe le offerte sono in stato in scambio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Fine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299227"/>
                  </a:ext>
                </a:extLst>
              </a:tr>
              <a:tr h="1319981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5.1) Precondizione: l’offerta selezionata si trova in stato in scambio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        Il sistema mostra al fruitore l’ultima risposta contenente le informazioni per lo scambio relative alla proposta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5.2) Il fruitore accetta l’appuntamento proposto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5.3) Entrambe le offerte passano in stato chiuso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Fine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084196"/>
                  </a:ext>
                </a:extLst>
              </a:tr>
              <a:tr h="1319981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5.2.1) Il fruitore non accetta l’appuntamento proposto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Torna al punto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822234"/>
                  </a:ext>
                </a:extLst>
              </a:tr>
              <a:tr h="1240407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3.1)Precondizione: il fruitore non ha proposte di scambio a cui rispondere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       Il sistema avverte che non ci sono proposte a cui rispondere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Fine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493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5433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6315E90D-C29A-4D8F-A17A-C2E6166F3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01441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6547">
                  <a:extLst>
                    <a:ext uri="{9D8B030D-6E8A-4147-A177-3AD203B41FA5}">
                      <a16:colId xmlns:a16="http://schemas.microsoft.com/office/drawing/2014/main" val="3728720280"/>
                    </a:ext>
                  </a:extLst>
                </a:gridCol>
                <a:gridCol w="9495453">
                  <a:extLst>
                    <a:ext uri="{9D8B030D-6E8A-4147-A177-3AD203B41FA5}">
                      <a16:colId xmlns:a16="http://schemas.microsoft.com/office/drawing/2014/main" val="2077232496"/>
                    </a:ext>
                  </a:extLst>
                </a:gridCol>
              </a:tblGrid>
              <a:tr h="2360076"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Scenario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alternativo</a:t>
                      </a:r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5.1.1) Il fruitore sceglie un’offerta inesistente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5.1.2) Il sistema avverte che l’offerta inserita non è valida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Torna al punto 7</a:t>
                      </a:r>
                    </a:p>
                  </a:txBody>
                  <a:tcP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341343"/>
                  </a:ext>
                </a:extLst>
              </a:tr>
              <a:tr h="2248962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8.1) Il fruitore inserisce delle informazioni per lo scambio non corrette</a:t>
                      </a:r>
                    </a:p>
                    <a:p>
                      <a:r>
                        <a:rPr lang="it-IT" sz="1600" dirty="0"/>
                        <a:t>8.2) Il sistema avverte che i dati inseriti non sono validi</a:t>
                      </a:r>
                    </a:p>
                    <a:p>
                      <a:r>
                        <a:rPr lang="it-IT" sz="1600" dirty="0"/>
                        <a:t>Torna al punto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215733"/>
                  </a:ext>
                </a:extLst>
              </a:tr>
              <a:tr h="2248962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9.1) Precondizione: la proposta di scambio è scaduta prima che si completasse l’operazione di risposta</a:t>
                      </a:r>
                    </a:p>
                    <a:p>
                      <a:r>
                        <a:rPr lang="it-IT" sz="1600" dirty="0"/>
                        <a:t>        Il sistema avverte che non è stato possibile inviare la risposta.</a:t>
                      </a:r>
                    </a:p>
                    <a:p>
                      <a:r>
                        <a:rPr lang="it-IT" sz="1600" dirty="0"/>
                        <a:t>9.2) Entrambe le offerte passano in stato aperto</a:t>
                      </a:r>
                    </a:p>
                    <a:p>
                      <a:r>
                        <a:rPr lang="it-IT" sz="1600" dirty="0"/>
                        <a:t>Fine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800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6870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6315E90D-C29A-4D8F-A17A-C2E6166F3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397066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6547">
                  <a:extLst>
                    <a:ext uri="{9D8B030D-6E8A-4147-A177-3AD203B41FA5}">
                      <a16:colId xmlns:a16="http://schemas.microsoft.com/office/drawing/2014/main" val="3728720280"/>
                    </a:ext>
                  </a:extLst>
                </a:gridCol>
                <a:gridCol w="9495453">
                  <a:extLst>
                    <a:ext uri="{9D8B030D-6E8A-4147-A177-3AD203B41FA5}">
                      <a16:colId xmlns:a16="http://schemas.microsoft.com/office/drawing/2014/main" val="2077232496"/>
                    </a:ext>
                  </a:extLst>
                </a:gridCol>
              </a:tblGrid>
              <a:tr h="742041">
                <a:tc>
                  <a:txBody>
                    <a:bodyPr/>
                    <a:lstStyle/>
                    <a:p>
                      <a:r>
                        <a:rPr lang="it-IT" sz="16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Visualizza l’ultima risposta delle offerte in scambio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096747"/>
                  </a:ext>
                </a:extLst>
              </a:tr>
              <a:tr h="742041">
                <a:tc>
                  <a:txBody>
                    <a:bodyPr/>
                    <a:lstStyle/>
                    <a:p>
                      <a:r>
                        <a:rPr lang="it-IT" sz="1600" dirty="0"/>
                        <a:t>Attore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Fruitore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967621"/>
                  </a:ext>
                </a:extLst>
              </a:tr>
              <a:tr h="2648081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&lt;&lt;include&gt;&gt;  «Accesso al sistema Fruitore»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fruitore sceglie la funzionalità «Visualizza l’ultima risposta delle offerte in scambio»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mostra le proposte di scambio in corso con la relativa ultima risposta fornita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Fine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299227"/>
                  </a:ext>
                </a:extLst>
              </a:tr>
              <a:tr h="2725836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2.1)Precondizione: il fruitore non ha proposte di scambio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       Il sistema avverte che non ci sono risposte da visualizzare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Fine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493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3466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6315E90D-C29A-4D8F-A17A-C2E6166F3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9712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6547">
                  <a:extLst>
                    <a:ext uri="{9D8B030D-6E8A-4147-A177-3AD203B41FA5}">
                      <a16:colId xmlns:a16="http://schemas.microsoft.com/office/drawing/2014/main" val="3728720280"/>
                    </a:ext>
                  </a:extLst>
                </a:gridCol>
                <a:gridCol w="9495453">
                  <a:extLst>
                    <a:ext uri="{9D8B030D-6E8A-4147-A177-3AD203B41FA5}">
                      <a16:colId xmlns:a16="http://schemas.microsoft.com/office/drawing/2014/main" val="2077232496"/>
                    </a:ext>
                  </a:extLst>
                </a:gridCol>
              </a:tblGrid>
              <a:tr h="390705">
                <a:tc>
                  <a:txBody>
                    <a:bodyPr/>
                    <a:lstStyle/>
                    <a:p>
                      <a:r>
                        <a:rPr lang="it-IT" sz="16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Visualizza le offerte chiuse di una categoria foglia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096747"/>
                  </a:ext>
                </a:extLst>
              </a:tr>
              <a:tr h="390705">
                <a:tc>
                  <a:txBody>
                    <a:bodyPr/>
                    <a:lstStyle/>
                    <a:p>
                      <a:r>
                        <a:rPr lang="it-IT" sz="1600" dirty="0"/>
                        <a:t>Attore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Configuratore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967621"/>
                  </a:ext>
                </a:extLst>
              </a:tr>
              <a:tr h="2576877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&lt;&lt;include&gt;&gt;  «Accesso al sistema Configuratore»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configuratore sceglie la funzionalità «Visualizza le offerte chiuse di una categoria foglia»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mostra le radici presenti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chiede di scegliere una categoria radice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configuratore sceglie una categoria radice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mostra le categorie foglia appartenenti alla radice selezionata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chiede di scegliere una categoria foglia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configuratore sceglie una categoria foglia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mostra tutte le offerte chiuse relative alla foglia selezionata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Fine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299227"/>
                  </a:ext>
                </a:extLst>
              </a:tr>
              <a:tr h="838261"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Scenario</a:t>
                      </a:r>
                    </a:p>
                    <a:p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2.1) Precondizione: non è presente alcuna gerarchia di categorie</a:t>
                      </a:r>
                    </a:p>
                    <a:p>
                      <a:r>
                        <a:rPr lang="it-IT" sz="1600" dirty="0"/>
                        <a:t>        Il sistema avverte che non esiste nessuna offerta da visualizzare</a:t>
                      </a:r>
                    </a:p>
                    <a:p>
                      <a:r>
                        <a:rPr lang="it-IT" sz="1600" dirty="0"/>
                        <a:t>Fine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105698"/>
                  </a:ext>
                </a:extLst>
              </a:tr>
              <a:tr h="915897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5.1) Il configuratore sceglie una categoria radice inesistente</a:t>
                      </a:r>
                    </a:p>
                    <a:p>
                      <a:r>
                        <a:rPr lang="it-IT" sz="1600" dirty="0"/>
                        <a:t>5.2) Il sistema avverte che la radice inserita non è valida</a:t>
                      </a:r>
                    </a:p>
                    <a:p>
                      <a:r>
                        <a:rPr lang="it-IT" sz="1600" dirty="0"/>
                        <a:t>Torna al punto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41343"/>
                  </a:ext>
                </a:extLst>
              </a:tr>
              <a:tr h="872777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8.1) Il configuratore sceglie una categoria foglia inesistente</a:t>
                      </a:r>
                    </a:p>
                    <a:p>
                      <a:r>
                        <a:rPr lang="it-IT" sz="1600" dirty="0"/>
                        <a:t>8.2) Il sistema avverte che la categoria foglia inserita non è valida</a:t>
                      </a:r>
                    </a:p>
                    <a:p>
                      <a:r>
                        <a:rPr lang="it-IT" sz="1600" dirty="0"/>
                        <a:t>Torna al punto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215733"/>
                  </a:ext>
                </a:extLst>
              </a:tr>
              <a:tr h="872777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3.1) Precondizione: non è presente alcuna offerta chiusa per la categoria foglia selezionata</a:t>
                      </a:r>
                    </a:p>
                    <a:p>
                      <a:r>
                        <a:rPr lang="it-IT" sz="1600" dirty="0"/>
                        <a:t>        Il sistema avverte che non ci sono offerte chiuse per la categoria foglia selezionata</a:t>
                      </a:r>
                    </a:p>
                    <a:p>
                      <a:r>
                        <a:rPr lang="it-IT" sz="1600" dirty="0"/>
                        <a:t>Fine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800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4507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6315E90D-C29A-4D8F-A17A-C2E6166F3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927217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6547">
                  <a:extLst>
                    <a:ext uri="{9D8B030D-6E8A-4147-A177-3AD203B41FA5}">
                      <a16:colId xmlns:a16="http://schemas.microsoft.com/office/drawing/2014/main" val="3728720280"/>
                    </a:ext>
                  </a:extLst>
                </a:gridCol>
                <a:gridCol w="9495453">
                  <a:extLst>
                    <a:ext uri="{9D8B030D-6E8A-4147-A177-3AD203B41FA5}">
                      <a16:colId xmlns:a16="http://schemas.microsoft.com/office/drawing/2014/main" val="2077232496"/>
                    </a:ext>
                  </a:extLst>
                </a:gridCol>
              </a:tblGrid>
              <a:tr h="390705">
                <a:tc>
                  <a:txBody>
                    <a:bodyPr/>
                    <a:lstStyle/>
                    <a:p>
                      <a:r>
                        <a:rPr lang="it-IT" sz="16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Visualizza le offerte in scambio di una categoria foglia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096747"/>
                  </a:ext>
                </a:extLst>
              </a:tr>
              <a:tr h="390705">
                <a:tc>
                  <a:txBody>
                    <a:bodyPr/>
                    <a:lstStyle/>
                    <a:p>
                      <a:r>
                        <a:rPr lang="it-IT" sz="1600" dirty="0"/>
                        <a:t>Attore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Configuratore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967621"/>
                  </a:ext>
                </a:extLst>
              </a:tr>
              <a:tr h="2576877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&lt;&lt;include&gt;&gt;  «Accesso al sistema Configuratore»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configuratore sceglie la funzionalità «Visualizza le offerte in scambio di una categoria foglia»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mostra le radici presenti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chiede di scegliere una categoria radice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configuratore sceglie una categoria radice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mostra le categorie foglia appartenenti alla radice selezionata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chiede di scegliere una categoria foglia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configuratore sceglie una categoria foglia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mostra tutte le offerte in scambio relative alla foglia selezionata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Fine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299227"/>
                  </a:ext>
                </a:extLst>
              </a:tr>
              <a:tr h="838261"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Scenario</a:t>
                      </a:r>
                    </a:p>
                    <a:p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2.1) Precondizione: non è presente alcuna gerarchia di categorie</a:t>
                      </a:r>
                    </a:p>
                    <a:p>
                      <a:r>
                        <a:rPr lang="it-IT" sz="1600" dirty="0"/>
                        <a:t>        Il sistema avverte che non esiste nessuna offerta da visualizzare</a:t>
                      </a:r>
                    </a:p>
                    <a:p>
                      <a:r>
                        <a:rPr lang="it-IT" sz="1600" dirty="0"/>
                        <a:t>Fine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105698"/>
                  </a:ext>
                </a:extLst>
              </a:tr>
              <a:tr h="915897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5.1) Il configuratore sceglie una categoria radice inesistente</a:t>
                      </a:r>
                    </a:p>
                    <a:p>
                      <a:r>
                        <a:rPr lang="it-IT" sz="1600" dirty="0"/>
                        <a:t>5.2) Il sistema avverte che la radice inserita non è valida</a:t>
                      </a:r>
                    </a:p>
                    <a:p>
                      <a:r>
                        <a:rPr lang="it-IT" sz="1600" dirty="0"/>
                        <a:t>Torna al punto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41343"/>
                  </a:ext>
                </a:extLst>
              </a:tr>
              <a:tr h="872777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8.1) Il configuratore sceglie una categoria foglia inesistente</a:t>
                      </a:r>
                    </a:p>
                    <a:p>
                      <a:r>
                        <a:rPr lang="it-IT" sz="1600" dirty="0"/>
                        <a:t>8.2) Il sistema avverte che la categoria foglia inserita non è valida</a:t>
                      </a:r>
                    </a:p>
                    <a:p>
                      <a:r>
                        <a:rPr lang="it-IT" sz="1600" dirty="0"/>
                        <a:t>Torna al punto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215733"/>
                  </a:ext>
                </a:extLst>
              </a:tr>
              <a:tr h="872777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3.1) Precondizione: non è presente alcuna offerta in scambio per la categoria foglia selezionata</a:t>
                      </a:r>
                    </a:p>
                    <a:p>
                      <a:r>
                        <a:rPr lang="it-IT" sz="1600" dirty="0"/>
                        <a:t>        Il sistema avverte che non ci sono offerte in scambio per la categoria foglia selezionata</a:t>
                      </a:r>
                    </a:p>
                    <a:p>
                      <a:r>
                        <a:rPr lang="it-IT" sz="1600" dirty="0"/>
                        <a:t>Fine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800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0761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CA24E4E-049F-43E2-88DE-AAE798C8DC62}"/>
              </a:ext>
            </a:extLst>
          </p:cNvPr>
          <p:cNvSpPr txBox="1"/>
          <p:nvPr/>
        </p:nvSpPr>
        <p:spPr>
          <a:xfrm>
            <a:off x="6590662" y="4267832"/>
            <a:ext cx="4805996" cy="129711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DIAGRAMMA UML DELLE CLASSI VERSIONE 4</a:t>
            </a:r>
          </a:p>
        </p:txBody>
      </p:sp>
      <p:pic>
        <p:nvPicPr>
          <p:cNvPr id="6" name="Graphic 5" descr="Docente">
            <a:extLst>
              <a:ext uri="{FF2B5EF4-FFF2-40B4-BE49-F238E27FC236}">
                <a16:creationId xmlns:a16="http://schemas.microsoft.com/office/drawing/2014/main" id="{A62EB31E-CCE7-46EF-B1BC-5EA9D01D8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10112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reenshot, interni&#10;&#10;Descrizione generata automaticamente">
            <a:extLst>
              <a:ext uri="{FF2B5EF4-FFF2-40B4-BE49-F238E27FC236}">
                <a16:creationId xmlns:a16="http://schemas.microsoft.com/office/drawing/2014/main" id="{3544E558-44D2-2B36-BF36-AED50E33F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9" y="78647"/>
            <a:ext cx="12115441" cy="5906278"/>
          </a:xfrm>
          <a:prstGeom prst="rect">
            <a:avLst/>
          </a:prstGeom>
        </p:spPr>
      </p:pic>
      <p:sp>
        <p:nvSpPr>
          <p:cNvPr id="4" name="Rettangolo ad angolo ripiegato 3">
            <a:extLst>
              <a:ext uri="{FF2B5EF4-FFF2-40B4-BE49-F238E27FC236}">
                <a16:creationId xmlns:a16="http://schemas.microsoft.com/office/drawing/2014/main" id="{E6F87244-4F56-F092-1BE1-4EFA076E2E45}"/>
              </a:ext>
            </a:extLst>
          </p:cNvPr>
          <p:cNvSpPr/>
          <p:nvPr/>
        </p:nvSpPr>
        <p:spPr>
          <a:xfrm rot="10800000">
            <a:off x="9647852" y="5318447"/>
            <a:ext cx="2233076" cy="1343610"/>
          </a:xfrm>
          <a:prstGeom prst="foldedCorner">
            <a:avLst>
              <a:gd name="adj" fmla="val 22588"/>
            </a:avLst>
          </a:prstGeom>
          <a:solidFill>
            <a:srgbClr val="FFE8CB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t-IT" sz="18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17420B2-DCD7-DE00-3BE2-CBCA51CDDFB1}"/>
              </a:ext>
            </a:extLst>
          </p:cNvPr>
          <p:cNvSpPr txBox="1"/>
          <p:nvPr/>
        </p:nvSpPr>
        <p:spPr>
          <a:xfrm>
            <a:off x="9778668" y="5548519"/>
            <a:ext cx="2102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Per non avere un UML troppo complesso vengono rappresentate solo le dipendenze «pure»</a:t>
            </a:r>
          </a:p>
        </p:txBody>
      </p:sp>
    </p:spTree>
    <p:extLst>
      <p:ext uri="{BB962C8B-B14F-4D97-AF65-F5344CB8AC3E}">
        <p14:creationId xmlns:p14="http://schemas.microsoft.com/office/powerpoint/2010/main" val="6432975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776D20D-50D8-0824-E582-65127ED68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8" y="1299311"/>
            <a:ext cx="11649284" cy="5113299"/>
          </a:xfrm>
          <a:prstGeom prst="rect">
            <a:avLst/>
          </a:prstGeom>
        </p:spPr>
      </p:pic>
      <p:sp>
        <p:nvSpPr>
          <p:cNvPr id="4" name="Rettangolo ad angolo ripiegato 3">
            <a:extLst>
              <a:ext uri="{FF2B5EF4-FFF2-40B4-BE49-F238E27FC236}">
                <a16:creationId xmlns:a16="http://schemas.microsoft.com/office/drawing/2014/main" id="{AAD62308-A4AE-5E64-B5EF-7B0CF082DF72}"/>
              </a:ext>
            </a:extLst>
          </p:cNvPr>
          <p:cNvSpPr/>
          <p:nvPr/>
        </p:nvSpPr>
        <p:spPr>
          <a:xfrm rot="10800000">
            <a:off x="1583589" y="461829"/>
            <a:ext cx="3563175" cy="1089329"/>
          </a:xfrm>
          <a:prstGeom prst="foldedCorner">
            <a:avLst>
              <a:gd name="adj" fmla="val 22588"/>
            </a:avLst>
          </a:prstGeom>
          <a:solidFill>
            <a:srgbClr val="FFE8CB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t-IT" sz="18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CF9E25-F05E-27D1-6355-0D55600A1B54}"/>
              </a:ext>
            </a:extLst>
          </p:cNvPr>
          <p:cNvSpPr txBox="1"/>
          <p:nvPr/>
        </p:nvSpPr>
        <p:spPr>
          <a:xfrm>
            <a:off x="1842500" y="544341"/>
            <a:ext cx="3240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Le parti non scolorite dei diagrammi UML rappresentano integrazioni rispetto alla versione precedente</a:t>
            </a:r>
          </a:p>
        </p:txBody>
      </p:sp>
      <p:sp>
        <p:nvSpPr>
          <p:cNvPr id="6" name="Rettangolo ad angolo ripiegato 5">
            <a:extLst>
              <a:ext uri="{FF2B5EF4-FFF2-40B4-BE49-F238E27FC236}">
                <a16:creationId xmlns:a16="http://schemas.microsoft.com/office/drawing/2014/main" id="{B78D2516-7D3E-2086-DF74-2C3084D20EF0}"/>
              </a:ext>
            </a:extLst>
          </p:cNvPr>
          <p:cNvSpPr/>
          <p:nvPr/>
        </p:nvSpPr>
        <p:spPr>
          <a:xfrm rot="10800000">
            <a:off x="7941722" y="269074"/>
            <a:ext cx="3161831" cy="1282083"/>
          </a:xfrm>
          <a:prstGeom prst="foldedCorner">
            <a:avLst>
              <a:gd name="adj" fmla="val 22588"/>
            </a:avLst>
          </a:prstGeom>
          <a:solidFill>
            <a:srgbClr val="FFE8CB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t-IT" sz="18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2EA7EA5-298A-381D-28A3-6D9C96F425BC}"/>
              </a:ext>
            </a:extLst>
          </p:cNvPr>
          <p:cNvSpPr txBox="1"/>
          <p:nvPr/>
        </p:nvSpPr>
        <p:spPr>
          <a:xfrm>
            <a:off x="8191026" y="371506"/>
            <a:ext cx="2912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In seguito sono mostrati solo i diagrammi UML che presentano modifiche rispetto alla versione precedente.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C425FC2-A6E1-C585-E236-07FE288F6AB7}"/>
              </a:ext>
            </a:extLst>
          </p:cNvPr>
          <p:cNvSpPr/>
          <p:nvPr/>
        </p:nvSpPr>
        <p:spPr>
          <a:xfrm>
            <a:off x="8131124" y="3072188"/>
            <a:ext cx="3377681" cy="1611779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6FB45A5E-2AA5-DE84-7D5C-56EC0398AB47}"/>
              </a:ext>
            </a:extLst>
          </p:cNvPr>
          <p:cNvSpPr/>
          <p:nvPr/>
        </p:nvSpPr>
        <p:spPr>
          <a:xfrm>
            <a:off x="440431" y="4321615"/>
            <a:ext cx="5727104" cy="988234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F80A338A-B2A2-679E-C63B-C2E636F577F5}"/>
              </a:ext>
            </a:extLst>
          </p:cNvPr>
          <p:cNvSpPr/>
          <p:nvPr/>
        </p:nvSpPr>
        <p:spPr>
          <a:xfrm>
            <a:off x="440431" y="2303142"/>
            <a:ext cx="5727104" cy="1755673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48897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reenshot, portatile, computer&#10;&#10;Descrizione generata automaticamente">
            <a:extLst>
              <a:ext uri="{FF2B5EF4-FFF2-40B4-BE49-F238E27FC236}">
                <a16:creationId xmlns:a16="http://schemas.microsoft.com/office/drawing/2014/main" id="{4B7FA4C3-0BB1-F0C3-226C-EE96AD8924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" r="740"/>
          <a:stretch/>
        </p:blipFill>
        <p:spPr>
          <a:xfrm>
            <a:off x="95284" y="808885"/>
            <a:ext cx="12055151" cy="5240229"/>
          </a:xfrm>
          <a:prstGeom prst="rect">
            <a:avLst/>
          </a:prstGeom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56333072-87A4-082F-0985-DE083849F2FC}"/>
              </a:ext>
            </a:extLst>
          </p:cNvPr>
          <p:cNvCxnSpPr>
            <a:cxnSpLocks/>
          </p:cNvCxnSpPr>
          <p:nvPr/>
        </p:nvCxnSpPr>
        <p:spPr>
          <a:xfrm>
            <a:off x="10011912" y="4254759"/>
            <a:ext cx="0" cy="26125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bevel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ttangolo 4">
            <a:extLst>
              <a:ext uri="{FF2B5EF4-FFF2-40B4-BE49-F238E27FC236}">
                <a16:creationId xmlns:a16="http://schemas.microsoft.com/office/drawing/2014/main" id="{E2B448EE-D544-8B71-7487-97D912CADEA2}"/>
              </a:ext>
            </a:extLst>
          </p:cNvPr>
          <p:cNvSpPr/>
          <p:nvPr/>
        </p:nvSpPr>
        <p:spPr>
          <a:xfrm>
            <a:off x="7142020" y="4807545"/>
            <a:ext cx="4710541" cy="90745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BD6CB36-D60C-16A5-8F52-76CA668BB9B3}"/>
              </a:ext>
            </a:extLst>
          </p:cNvPr>
          <p:cNvSpPr/>
          <p:nvPr/>
        </p:nvSpPr>
        <p:spPr>
          <a:xfrm>
            <a:off x="9815946" y="3796146"/>
            <a:ext cx="1918851" cy="326872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78047CB-3293-46B9-C713-D39563902FF6}"/>
              </a:ext>
            </a:extLst>
          </p:cNvPr>
          <p:cNvSpPr/>
          <p:nvPr/>
        </p:nvSpPr>
        <p:spPr>
          <a:xfrm>
            <a:off x="9815946" y="2978703"/>
            <a:ext cx="1918851" cy="228624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502D60B-D686-4051-EFCC-C6BF9604F7FB}"/>
              </a:ext>
            </a:extLst>
          </p:cNvPr>
          <p:cNvSpPr/>
          <p:nvPr/>
        </p:nvSpPr>
        <p:spPr>
          <a:xfrm>
            <a:off x="8174182" y="1032163"/>
            <a:ext cx="3879273" cy="810491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E0EEFFC-98AE-3B6B-C384-D3157723EE88}"/>
              </a:ext>
            </a:extLst>
          </p:cNvPr>
          <p:cNvSpPr/>
          <p:nvPr/>
        </p:nvSpPr>
        <p:spPr>
          <a:xfrm>
            <a:off x="8174182" y="2078173"/>
            <a:ext cx="3879273" cy="131627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FF55F24-9D4F-A429-12C4-A846864B383D}"/>
              </a:ext>
            </a:extLst>
          </p:cNvPr>
          <p:cNvSpPr/>
          <p:nvPr/>
        </p:nvSpPr>
        <p:spPr>
          <a:xfrm>
            <a:off x="3726873" y="2054715"/>
            <a:ext cx="4087091" cy="131627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96DF583-0F4C-72C1-92B6-5A1B86872DC5}"/>
              </a:ext>
            </a:extLst>
          </p:cNvPr>
          <p:cNvSpPr/>
          <p:nvPr/>
        </p:nvSpPr>
        <p:spPr>
          <a:xfrm>
            <a:off x="3726872" y="4295333"/>
            <a:ext cx="4087091" cy="131627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C9B0A53-434B-9CA8-FD96-43B40E460862}"/>
              </a:ext>
            </a:extLst>
          </p:cNvPr>
          <p:cNvSpPr/>
          <p:nvPr/>
        </p:nvSpPr>
        <p:spPr>
          <a:xfrm>
            <a:off x="3726872" y="2847076"/>
            <a:ext cx="4087091" cy="131627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56DABDED-B045-AAA0-8929-EFEA97D4BFBF}"/>
              </a:ext>
            </a:extLst>
          </p:cNvPr>
          <p:cNvSpPr/>
          <p:nvPr/>
        </p:nvSpPr>
        <p:spPr>
          <a:xfrm>
            <a:off x="3726872" y="3442859"/>
            <a:ext cx="4087091" cy="131627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913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6315E90D-C29A-4D8F-A17A-C2E6166F3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279715"/>
              </p:ext>
            </p:extLst>
          </p:nvPr>
        </p:nvGraphicFramePr>
        <p:xfrm>
          <a:off x="0" y="2"/>
          <a:ext cx="12192000" cy="685799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6547">
                  <a:extLst>
                    <a:ext uri="{9D8B030D-6E8A-4147-A177-3AD203B41FA5}">
                      <a16:colId xmlns:a16="http://schemas.microsoft.com/office/drawing/2014/main" val="3728720280"/>
                    </a:ext>
                  </a:extLst>
                </a:gridCol>
                <a:gridCol w="9495453">
                  <a:extLst>
                    <a:ext uri="{9D8B030D-6E8A-4147-A177-3AD203B41FA5}">
                      <a16:colId xmlns:a16="http://schemas.microsoft.com/office/drawing/2014/main" val="2077232496"/>
                    </a:ext>
                  </a:extLst>
                </a:gridCol>
              </a:tblGrid>
              <a:tr h="465123">
                <a:tc>
                  <a:txBody>
                    <a:bodyPr/>
                    <a:lstStyle/>
                    <a:p>
                      <a:r>
                        <a:rPr lang="it-IT" sz="160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Aggiungi nuova gerarchia di categorie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096747"/>
                  </a:ext>
                </a:extLst>
              </a:tr>
              <a:tr h="475285">
                <a:tc>
                  <a:txBody>
                    <a:bodyPr/>
                    <a:lstStyle/>
                    <a:p>
                      <a:r>
                        <a:rPr lang="it-IT" sz="1600"/>
                        <a:t>Attore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Configuratore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967621"/>
                  </a:ext>
                </a:extLst>
              </a:tr>
              <a:tr h="1834317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it-IT" sz="1600" dirty="0"/>
                        <a:t>&lt;&lt;include&gt;&gt;  «Accesso al sistema»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it-IT" sz="1600" dirty="0"/>
                        <a:t>Il configuratore sceglie la funzionalità «Aggiungi nuova gerarchia di categorie»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it-IT" sz="1600" dirty="0"/>
                        <a:t>Il sistema presenta i campi per l’aggiunta di una nuova gerarchia di categorie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it-IT" sz="1600" dirty="0"/>
                        <a:t>Il configuratore compila i suddetti campi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it-IT" sz="1600" dirty="0"/>
                        <a:t>Il sistema effettua il salvataggio permanente della gerarchia di categorie appena inserita</a:t>
                      </a:r>
                    </a:p>
                    <a:p>
                      <a:pPr marL="0" indent="0">
                        <a:buNone/>
                      </a:pPr>
                      <a:r>
                        <a:rPr lang="it-IT" sz="1600" dirty="0"/>
                        <a:t>Postcondizione: la seguente gerarchia di categorie è stata aggiunta</a:t>
                      </a:r>
                    </a:p>
                    <a:p>
                      <a:pPr marL="0" indent="0">
                        <a:buNone/>
                      </a:pPr>
                      <a:r>
                        <a:rPr lang="it-IT" sz="1600" dirty="0"/>
                        <a:t>Fine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299227"/>
                  </a:ext>
                </a:extLst>
              </a:tr>
              <a:tr h="1155401">
                <a:tc>
                  <a:txBody>
                    <a:bodyPr/>
                    <a:lstStyle/>
                    <a:p>
                      <a:r>
                        <a:rPr lang="it-IT" sz="1600"/>
                        <a:t>Scenario </a:t>
                      </a:r>
                    </a:p>
                    <a:p>
                      <a:r>
                        <a:rPr lang="it-IT" sz="1600"/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4.1) Il nome della categoria radice inserito coincide con quello di un’altra categoria radice già presente</a:t>
                      </a:r>
                    </a:p>
                    <a:p>
                      <a:r>
                        <a:rPr lang="it-IT" sz="1600"/>
                        <a:t>        nel sistema</a:t>
                      </a:r>
                    </a:p>
                    <a:p>
                      <a:r>
                        <a:rPr lang="it-IT" sz="1600"/>
                        <a:t>4.2) Il sistema avverte che non possono esserci due categorie radice con lo stesso nome</a:t>
                      </a:r>
                    </a:p>
                    <a:p>
                      <a:r>
                        <a:rPr lang="it-IT" sz="1600"/>
                        <a:t>Torno al punto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41343"/>
                  </a:ext>
                </a:extLst>
              </a:tr>
              <a:tr h="1472454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4.1) Il nome della categoria inserito è uguale a quello di un’altra categoria già presente all’interno della</a:t>
                      </a:r>
                    </a:p>
                    <a:p>
                      <a:r>
                        <a:rPr lang="it-IT" sz="1600" dirty="0"/>
                        <a:t>        stessa gerarchia</a:t>
                      </a:r>
                    </a:p>
                    <a:p>
                      <a:r>
                        <a:rPr lang="it-IT" sz="1600" dirty="0"/>
                        <a:t>4.2) Il sistema avverte che non possono esserci due categorie con nome identico all’interno della stessa</a:t>
                      </a:r>
                    </a:p>
                    <a:p>
                      <a:r>
                        <a:rPr lang="it-IT" sz="1600" dirty="0"/>
                        <a:t>        gerarchia</a:t>
                      </a:r>
                    </a:p>
                    <a:p>
                      <a:r>
                        <a:rPr lang="it-IT" sz="1600" dirty="0"/>
                        <a:t>Torno al punto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215733"/>
                  </a:ext>
                </a:extLst>
              </a:tr>
              <a:tr h="1455418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alternativo</a:t>
                      </a:r>
                    </a:p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4.1) Viene inserita solo una sottocategoria relativa a una determinata categoria </a:t>
                      </a:r>
                    </a:p>
                    <a:p>
                      <a:r>
                        <a:rPr lang="it-IT" sz="1600" dirty="0"/>
                        <a:t>4.2) Il sistema avverte che si può inserire qualsiasi numero di sottocategorie, anche nessuna, relativa a una certa categoria, eccetto una sola</a:t>
                      </a:r>
                    </a:p>
                    <a:p>
                      <a:r>
                        <a:rPr lang="it-IT" sz="1600" dirty="0"/>
                        <a:t>Torno al punto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800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7642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DE04A09-CD8C-98A1-41D9-BAA119E7C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88" y="502965"/>
            <a:ext cx="11134023" cy="5852069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34409065-7CA4-5A19-0475-573E92195A85}"/>
              </a:ext>
            </a:extLst>
          </p:cNvPr>
          <p:cNvSpPr/>
          <p:nvPr/>
        </p:nvSpPr>
        <p:spPr>
          <a:xfrm>
            <a:off x="4411824" y="1336695"/>
            <a:ext cx="3304592" cy="398799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5D86C70-0B26-DA98-8EC6-769AEF5CDE41}"/>
              </a:ext>
            </a:extLst>
          </p:cNvPr>
          <p:cNvSpPr/>
          <p:nvPr/>
        </p:nvSpPr>
        <p:spPr>
          <a:xfrm>
            <a:off x="4443703" y="2039601"/>
            <a:ext cx="3304592" cy="529623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A317461-3269-704C-3295-0328BE2353F6}"/>
              </a:ext>
            </a:extLst>
          </p:cNvPr>
          <p:cNvSpPr/>
          <p:nvPr/>
        </p:nvSpPr>
        <p:spPr>
          <a:xfrm>
            <a:off x="4411824" y="2873331"/>
            <a:ext cx="3304592" cy="907121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689562F-186E-55D1-6079-5052F39FBDB6}"/>
              </a:ext>
            </a:extLst>
          </p:cNvPr>
          <p:cNvSpPr/>
          <p:nvPr/>
        </p:nvSpPr>
        <p:spPr>
          <a:xfrm>
            <a:off x="4443703" y="4012164"/>
            <a:ext cx="3304592" cy="982548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89127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D45C765-46D1-57C8-818B-330C3A858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43" y="792251"/>
            <a:ext cx="11697714" cy="5273497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E53729FA-D3EA-FA18-EC3B-4AA00699B516}"/>
              </a:ext>
            </a:extLst>
          </p:cNvPr>
          <p:cNvSpPr/>
          <p:nvPr/>
        </p:nvSpPr>
        <p:spPr>
          <a:xfrm>
            <a:off x="970385" y="1485985"/>
            <a:ext cx="10468946" cy="398799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2EBE64F-48A3-7723-4F27-8E54A0770898}"/>
              </a:ext>
            </a:extLst>
          </p:cNvPr>
          <p:cNvSpPr/>
          <p:nvPr/>
        </p:nvSpPr>
        <p:spPr>
          <a:xfrm>
            <a:off x="970386" y="2183363"/>
            <a:ext cx="10468945" cy="195943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47556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066469F-C48B-F94B-8534-977C3FA3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02" y="716045"/>
            <a:ext cx="11949195" cy="5425910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2CFD8276-941C-D176-B40F-8C9CAD7ED41F}"/>
              </a:ext>
            </a:extLst>
          </p:cNvPr>
          <p:cNvSpPr/>
          <p:nvPr/>
        </p:nvSpPr>
        <p:spPr>
          <a:xfrm>
            <a:off x="765111" y="1551299"/>
            <a:ext cx="10832839" cy="622734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C97C772-291D-F0F6-1697-7AB8A17BB7C9}"/>
              </a:ext>
            </a:extLst>
          </p:cNvPr>
          <p:cNvSpPr/>
          <p:nvPr/>
        </p:nvSpPr>
        <p:spPr>
          <a:xfrm>
            <a:off x="765112" y="2407298"/>
            <a:ext cx="10832838" cy="242596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51345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E0F7633-06CD-F705-9B03-AAF8339F9C44}"/>
              </a:ext>
            </a:extLst>
          </p:cNvPr>
          <p:cNvSpPr txBox="1"/>
          <p:nvPr/>
        </p:nvSpPr>
        <p:spPr>
          <a:xfrm>
            <a:off x="6590662" y="4267832"/>
            <a:ext cx="4805996" cy="129711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DIAGRAMMA DI SEQUENZA E DI STATO</a:t>
            </a:r>
            <a:r>
              <a:rPr lang="en-US" sz="31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VERSIONE 4</a:t>
            </a:r>
          </a:p>
        </p:txBody>
      </p:sp>
      <p:pic>
        <p:nvPicPr>
          <p:cNvPr id="6" name="Graphic 5" descr="Gerarchia">
            <a:extLst>
              <a:ext uri="{FF2B5EF4-FFF2-40B4-BE49-F238E27FC236}">
                <a16:creationId xmlns:a16="http://schemas.microsoft.com/office/drawing/2014/main" id="{E3B5682F-2420-8D89-C78D-99C49DD91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072569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ttangolo 53">
            <a:extLst>
              <a:ext uri="{FF2B5EF4-FFF2-40B4-BE49-F238E27FC236}">
                <a16:creationId xmlns:a16="http://schemas.microsoft.com/office/drawing/2014/main" id="{51B93442-3546-782A-F22E-DD51E721E6BD}"/>
              </a:ext>
            </a:extLst>
          </p:cNvPr>
          <p:cNvSpPr/>
          <p:nvPr/>
        </p:nvSpPr>
        <p:spPr>
          <a:xfrm>
            <a:off x="403639" y="1247835"/>
            <a:ext cx="9763135" cy="954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B45B5512-9DB4-9AF2-B646-FBAB8623F2C7}"/>
              </a:ext>
            </a:extLst>
          </p:cNvPr>
          <p:cNvSpPr/>
          <p:nvPr/>
        </p:nvSpPr>
        <p:spPr>
          <a:xfrm>
            <a:off x="324631" y="4920792"/>
            <a:ext cx="9997289" cy="19192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3292B829-01E8-129F-EC20-017C1974766B}"/>
              </a:ext>
            </a:extLst>
          </p:cNvPr>
          <p:cNvSpPr txBox="1"/>
          <p:nvPr/>
        </p:nvSpPr>
        <p:spPr>
          <a:xfrm>
            <a:off x="528470" y="5046182"/>
            <a:ext cx="707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alt</a:t>
            </a:r>
          </a:p>
        </p:txBody>
      </p:sp>
      <p:sp>
        <p:nvSpPr>
          <p:cNvPr id="96" name="Rettangolo con un angolo ritagliato 27">
            <a:extLst>
              <a:ext uri="{FF2B5EF4-FFF2-40B4-BE49-F238E27FC236}">
                <a16:creationId xmlns:a16="http://schemas.microsoft.com/office/drawing/2014/main" id="{970B067C-A300-8C84-3E28-B28B781B7323}"/>
              </a:ext>
            </a:extLst>
          </p:cNvPr>
          <p:cNvSpPr/>
          <p:nvPr/>
        </p:nvSpPr>
        <p:spPr>
          <a:xfrm rot="10800000">
            <a:off x="415632" y="4915433"/>
            <a:ext cx="792122" cy="491613"/>
          </a:xfrm>
          <a:custGeom>
            <a:avLst/>
            <a:gdLst>
              <a:gd name="connsiteX0" fmla="*/ 0 w 865239"/>
              <a:gd name="connsiteY0" fmla="*/ 0 h 540774"/>
              <a:gd name="connsiteX1" fmla="*/ 775108 w 865239"/>
              <a:gd name="connsiteY1" fmla="*/ 0 h 540774"/>
              <a:gd name="connsiteX2" fmla="*/ 865239 w 865239"/>
              <a:gd name="connsiteY2" fmla="*/ 90131 h 540774"/>
              <a:gd name="connsiteX3" fmla="*/ 865239 w 865239"/>
              <a:gd name="connsiteY3" fmla="*/ 540774 h 540774"/>
              <a:gd name="connsiteX4" fmla="*/ 0 w 865239"/>
              <a:gd name="connsiteY4" fmla="*/ 540774 h 540774"/>
              <a:gd name="connsiteX5" fmla="*/ 0 w 865239"/>
              <a:gd name="connsiteY5" fmla="*/ 0 h 540774"/>
              <a:gd name="connsiteX0" fmla="*/ 0 w 865239"/>
              <a:gd name="connsiteY0" fmla="*/ 9832 h 550606"/>
              <a:gd name="connsiteX1" fmla="*/ 165508 w 865239"/>
              <a:gd name="connsiteY1" fmla="*/ 0 h 550606"/>
              <a:gd name="connsiteX2" fmla="*/ 865239 w 865239"/>
              <a:gd name="connsiteY2" fmla="*/ 99963 h 550606"/>
              <a:gd name="connsiteX3" fmla="*/ 865239 w 865239"/>
              <a:gd name="connsiteY3" fmla="*/ 550606 h 550606"/>
              <a:gd name="connsiteX4" fmla="*/ 0 w 865239"/>
              <a:gd name="connsiteY4" fmla="*/ 550606 h 550606"/>
              <a:gd name="connsiteX5" fmla="*/ 0 w 865239"/>
              <a:gd name="connsiteY5" fmla="*/ 9832 h 550606"/>
              <a:gd name="connsiteX0" fmla="*/ 49161 w 865239"/>
              <a:gd name="connsiteY0" fmla="*/ 196645 h 550606"/>
              <a:gd name="connsiteX1" fmla="*/ 165508 w 865239"/>
              <a:gd name="connsiteY1" fmla="*/ 0 h 550606"/>
              <a:gd name="connsiteX2" fmla="*/ 865239 w 865239"/>
              <a:gd name="connsiteY2" fmla="*/ 99963 h 550606"/>
              <a:gd name="connsiteX3" fmla="*/ 865239 w 865239"/>
              <a:gd name="connsiteY3" fmla="*/ 550606 h 550606"/>
              <a:gd name="connsiteX4" fmla="*/ 0 w 865239"/>
              <a:gd name="connsiteY4" fmla="*/ 550606 h 550606"/>
              <a:gd name="connsiteX5" fmla="*/ 49161 w 865239"/>
              <a:gd name="connsiteY5" fmla="*/ 196645 h 550606"/>
              <a:gd name="connsiteX0" fmla="*/ 49161 w 865239"/>
              <a:gd name="connsiteY0" fmla="*/ 216310 h 570271"/>
              <a:gd name="connsiteX1" fmla="*/ 312992 w 865239"/>
              <a:gd name="connsiteY1" fmla="*/ 0 h 570271"/>
              <a:gd name="connsiteX2" fmla="*/ 865239 w 865239"/>
              <a:gd name="connsiteY2" fmla="*/ 119628 h 570271"/>
              <a:gd name="connsiteX3" fmla="*/ 865239 w 865239"/>
              <a:gd name="connsiteY3" fmla="*/ 570271 h 570271"/>
              <a:gd name="connsiteX4" fmla="*/ 0 w 865239"/>
              <a:gd name="connsiteY4" fmla="*/ 570271 h 570271"/>
              <a:gd name="connsiteX5" fmla="*/ 49161 w 865239"/>
              <a:gd name="connsiteY5" fmla="*/ 216310 h 570271"/>
              <a:gd name="connsiteX0" fmla="*/ 0 w 884903"/>
              <a:gd name="connsiteY0" fmla="*/ 216310 h 570271"/>
              <a:gd name="connsiteX1" fmla="*/ 332656 w 884903"/>
              <a:gd name="connsiteY1" fmla="*/ 0 h 570271"/>
              <a:gd name="connsiteX2" fmla="*/ 884903 w 884903"/>
              <a:gd name="connsiteY2" fmla="*/ 119628 h 570271"/>
              <a:gd name="connsiteX3" fmla="*/ 884903 w 884903"/>
              <a:gd name="connsiteY3" fmla="*/ 570271 h 570271"/>
              <a:gd name="connsiteX4" fmla="*/ 19664 w 884903"/>
              <a:gd name="connsiteY4" fmla="*/ 570271 h 570271"/>
              <a:gd name="connsiteX5" fmla="*/ 0 w 884903"/>
              <a:gd name="connsiteY5" fmla="*/ 216310 h 570271"/>
              <a:gd name="connsiteX0" fmla="*/ 0 w 894735"/>
              <a:gd name="connsiteY0" fmla="*/ 216310 h 570271"/>
              <a:gd name="connsiteX1" fmla="*/ 332656 w 894735"/>
              <a:gd name="connsiteY1" fmla="*/ 0 h 570271"/>
              <a:gd name="connsiteX2" fmla="*/ 894735 w 894735"/>
              <a:gd name="connsiteY2" fmla="*/ 11473 h 570271"/>
              <a:gd name="connsiteX3" fmla="*/ 884903 w 894735"/>
              <a:gd name="connsiteY3" fmla="*/ 570271 h 570271"/>
              <a:gd name="connsiteX4" fmla="*/ 19664 w 894735"/>
              <a:gd name="connsiteY4" fmla="*/ 570271 h 570271"/>
              <a:gd name="connsiteX5" fmla="*/ 0 w 894735"/>
              <a:gd name="connsiteY5" fmla="*/ 216310 h 570271"/>
              <a:gd name="connsiteX0" fmla="*/ 0 w 884903"/>
              <a:gd name="connsiteY0" fmla="*/ 216310 h 570271"/>
              <a:gd name="connsiteX1" fmla="*/ 332656 w 884903"/>
              <a:gd name="connsiteY1" fmla="*/ 0 h 570271"/>
              <a:gd name="connsiteX2" fmla="*/ 865238 w 884903"/>
              <a:gd name="connsiteY2" fmla="*/ 11473 h 570271"/>
              <a:gd name="connsiteX3" fmla="*/ 884903 w 884903"/>
              <a:gd name="connsiteY3" fmla="*/ 570271 h 570271"/>
              <a:gd name="connsiteX4" fmla="*/ 19664 w 884903"/>
              <a:gd name="connsiteY4" fmla="*/ 570271 h 570271"/>
              <a:gd name="connsiteX5" fmla="*/ 0 w 884903"/>
              <a:gd name="connsiteY5" fmla="*/ 216310 h 570271"/>
              <a:gd name="connsiteX0" fmla="*/ 0 w 875071"/>
              <a:gd name="connsiteY0" fmla="*/ 206477 h 570271"/>
              <a:gd name="connsiteX1" fmla="*/ 322824 w 875071"/>
              <a:gd name="connsiteY1" fmla="*/ 0 h 570271"/>
              <a:gd name="connsiteX2" fmla="*/ 855406 w 875071"/>
              <a:gd name="connsiteY2" fmla="*/ 11473 h 570271"/>
              <a:gd name="connsiteX3" fmla="*/ 875071 w 875071"/>
              <a:gd name="connsiteY3" fmla="*/ 570271 h 570271"/>
              <a:gd name="connsiteX4" fmla="*/ 9832 w 875071"/>
              <a:gd name="connsiteY4" fmla="*/ 570271 h 570271"/>
              <a:gd name="connsiteX5" fmla="*/ 0 w 875071"/>
              <a:gd name="connsiteY5" fmla="*/ 206477 h 570271"/>
              <a:gd name="connsiteX0" fmla="*/ 0 w 875071"/>
              <a:gd name="connsiteY0" fmla="*/ 206477 h 570271"/>
              <a:gd name="connsiteX1" fmla="*/ 322824 w 875071"/>
              <a:gd name="connsiteY1" fmla="*/ 0 h 570271"/>
              <a:gd name="connsiteX2" fmla="*/ 873636 w 875071"/>
              <a:gd name="connsiteY2" fmla="*/ 11474 h 570271"/>
              <a:gd name="connsiteX3" fmla="*/ 875071 w 875071"/>
              <a:gd name="connsiteY3" fmla="*/ 570271 h 570271"/>
              <a:gd name="connsiteX4" fmla="*/ 9832 w 875071"/>
              <a:gd name="connsiteY4" fmla="*/ 570271 h 570271"/>
              <a:gd name="connsiteX5" fmla="*/ 0 w 875071"/>
              <a:gd name="connsiteY5" fmla="*/ 206477 h 57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5071" h="570271">
                <a:moveTo>
                  <a:pt x="0" y="206477"/>
                </a:moveTo>
                <a:lnTo>
                  <a:pt x="322824" y="0"/>
                </a:lnTo>
                <a:lnTo>
                  <a:pt x="873636" y="11474"/>
                </a:lnTo>
                <a:cubicBezTo>
                  <a:pt x="874114" y="197740"/>
                  <a:pt x="874593" y="384005"/>
                  <a:pt x="875071" y="570271"/>
                </a:cubicBezTo>
                <a:lnTo>
                  <a:pt x="9832" y="570271"/>
                </a:lnTo>
                <a:lnTo>
                  <a:pt x="0" y="206477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Immagine 15">
            <a:extLst>
              <a:ext uri="{FF2B5EF4-FFF2-40B4-BE49-F238E27FC236}">
                <a16:creationId xmlns:a16="http://schemas.microsoft.com/office/drawing/2014/main" id="{C4370691-816C-6AAA-7D03-2676A57CD3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97" t="40538" r="14757" b="56055"/>
          <a:stretch/>
        </p:blipFill>
        <p:spPr>
          <a:xfrm rot="16200000">
            <a:off x="1049608" y="3562069"/>
            <a:ext cx="6336328" cy="45719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335AE958-B81E-6503-56A2-BFCF9594C4DD}"/>
              </a:ext>
            </a:extLst>
          </p:cNvPr>
          <p:cNvSpPr/>
          <p:nvPr/>
        </p:nvSpPr>
        <p:spPr>
          <a:xfrm>
            <a:off x="6485529" y="222699"/>
            <a:ext cx="1340257" cy="316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: ElencoOfferte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D70C258-BDD2-D478-8C49-38F5D57A05E0}"/>
              </a:ext>
            </a:extLst>
          </p:cNvPr>
          <p:cNvSpPr/>
          <p:nvPr/>
        </p:nvSpPr>
        <p:spPr>
          <a:xfrm>
            <a:off x="5084992" y="222700"/>
            <a:ext cx="1294530" cy="346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: UI_Offerte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DDC2A8C-B6EC-E35A-C229-A80C05AFA05A}"/>
              </a:ext>
            </a:extLst>
          </p:cNvPr>
          <p:cNvSpPr/>
          <p:nvPr/>
        </p:nvSpPr>
        <p:spPr>
          <a:xfrm>
            <a:off x="3576339" y="218547"/>
            <a:ext cx="1181528" cy="3167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: 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UI_Scambi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B35F7706-F4D3-6E4E-EE5D-34312698BC23}"/>
              </a:ext>
            </a:extLst>
          </p:cNvPr>
          <p:cNvSpPr/>
          <p:nvPr/>
        </p:nvSpPr>
        <p:spPr>
          <a:xfrm>
            <a:off x="957304" y="864421"/>
            <a:ext cx="72267" cy="78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3632D2FD-CEC2-32D0-DB2A-455991DA3582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1029571" y="903750"/>
            <a:ext cx="2887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7897989-B291-17A7-F99A-F6918C3A0F52}"/>
              </a:ext>
            </a:extLst>
          </p:cNvPr>
          <p:cNvSpPr txBox="1"/>
          <p:nvPr/>
        </p:nvSpPr>
        <p:spPr>
          <a:xfrm>
            <a:off x="3779218" y="726823"/>
            <a:ext cx="345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CA98571-E3AF-F930-DC3B-452C6C03CD30}"/>
              </a:ext>
            </a:extLst>
          </p:cNvPr>
          <p:cNvSpPr/>
          <p:nvPr/>
        </p:nvSpPr>
        <p:spPr>
          <a:xfrm>
            <a:off x="4015695" y="859090"/>
            <a:ext cx="345122" cy="5980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038CECF-ED7D-DF93-8423-F39C37709B36}"/>
              </a:ext>
            </a:extLst>
          </p:cNvPr>
          <p:cNvSpPr txBox="1"/>
          <p:nvPr/>
        </p:nvSpPr>
        <p:spPr>
          <a:xfrm flipH="1">
            <a:off x="140526" y="301581"/>
            <a:ext cx="3425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creaProposta(autore: String, ElencoOfferte, ElencoGerarchie, DatiScambio, ElencoScambi)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8F0B0EA-80F4-281A-A2DE-3D770695759D}"/>
              </a:ext>
            </a:extLst>
          </p:cNvPr>
          <p:cNvSpPr txBox="1"/>
          <p:nvPr/>
        </p:nvSpPr>
        <p:spPr>
          <a:xfrm>
            <a:off x="533330" y="1345093"/>
            <a:ext cx="707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</a:t>
            </a:r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69CDD1C3-3669-6D8A-49E1-34AA0B681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086" y="598514"/>
            <a:ext cx="42676" cy="6340390"/>
          </a:xfrm>
          <a:prstGeom prst="rect">
            <a:avLst/>
          </a:prstGeom>
        </p:spPr>
      </p:pic>
      <p:pic>
        <p:nvPicPr>
          <p:cNvPr id="12" name="Immagine 15">
            <a:extLst>
              <a:ext uri="{FF2B5EF4-FFF2-40B4-BE49-F238E27FC236}">
                <a16:creationId xmlns:a16="http://schemas.microsoft.com/office/drawing/2014/main" id="{F27067CD-46F9-FC24-D790-EFF1AA07E0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16" t="39958" r="15684" b="56635"/>
          <a:stretch/>
        </p:blipFill>
        <p:spPr>
          <a:xfrm rot="16200000" flipV="1">
            <a:off x="2564679" y="3662385"/>
            <a:ext cx="6344435" cy="46794"/>
          </a:xfrm>
          <a:prstGeom prst="rect">
            <a:avLst/>
          </a:prstGeom>
        </p:spPr>
      </p:pic>
      <p:sp>
        <p:nvSpPr>
          <p:cNvPr id="37" name="Rettangolo 36">
            <a:extLst>
              <a:ext uri="{FF2B5EF4-FFF2-40B4-BE49-F238E27FC236}">
                <a16:creationId xmlns:a16="http://schemas.microsoft.com/office/drawing/2014/main" id="{5EF54E25-F33F-A7B0-43AC-F485CE821B31}"/>
              </a:ext>
            </a:extLst>
          </p:cNvPr>
          <p:cNvSpPr/>
          <p:nvPr/>
        </p:nvSpPr>
        <p:spPr>
          <a:xfrm>
            <a:off x="5391075" y="2431238"/>
            <a:ext cx="629708" cy="374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ttangolo con un angolo ritagliato 27">
            <a:extLst>
              <a:ext uri="{FF2B5EF4-FFF2-40B4-BE49-F238E27FC236}">
                <a16:creationId xmlns:a16="http://schemas.microsoft.com/office/drawing/2014/main" id="{2B7A59C3-992D-5983-412E-3D500924B63C}"/>
              </a:ext>
            </a:extLst>
          </p:cNvPr>
          <p:cNvSpPr/>
          <p:nvPr/>
        </p:nvSpPr>
        <p:spPr>
          <a:xfrm rot="10800000">
            <a:off x="403639" y="1256619"/>
            <a:ext cx="792122" cy="491613"/>
          </a:xfrm>
          <a:custGeom>
            <a:avLst/>
            <a:gdLst>
              <a:gd name="connsiteX0" fmla="*/ 0 w 865239"/>
              <a:gd name="connsiteY0" fmla="*/ 0 h 540774"/>
              <a:gd name="connsiteX1" fmla="*/ 775108 w 865239"/>
              <a:gd name="connsiteY1" fmla="*/ 0 h 540774"/>
              <a:gd name="connsiteX2" fmla="*/ 865239 w 865239"/>
              <a:gd name="connsiteY2" fmla="*/ 90131 h 540774"/>
              <a:gd name="connsiteX3" fmla="*/ 865239 w 865239"/>
              <a:gd name="connsiteY3" fmla="*/ 540774 h 540774"/>
              <a:gd name="connsiteX4" fmla="*/ 0 w 865239"/>
              <a:gd name="connsiteY4" fmla="*/ 540774 h 540774"/>
              <a:gd name="connsiteX5" fmla="*/ 0 w 865239"/>
              <a:gd name="connsiteY5" fmla="*/ 0 h 540774"/>
              <a:gd name="connsiteX0" fmla="*/ 0 w 865239"/>
              <a:gd name="connsiteY0" fmla="*/ 9832 h 550606"/>
              <a:gd name="connsiteX1" fmla="*/ 165508 w 865239"/>
              <a:gd name="connsiteY1" fmla="*/ 0 h 550606"/>
              <a:gd name="connsiteX2" fmla="*/ 865239 w 865239"/>
              <a:gd name="connsiteY2" fmla="*/ 99963 h 550606"/>
              <a:gd name="connsiteX3" fmla="*/ 865239 w 865239"/>
              <a:gd name="connsiteY3" fmla="*/ 550606 h 550606"/>
              <a:gd name="connsiteX4" fmla="*/ 0 w 865239"/>
              <a:gd name="connsiteY4" fmla="*/ 550606 h 550606"/>
              <a:gd name="connsiteX5" fmla="*/ 0 w 865239"/>
              <a:gd name="connsiteY5" fmla="*/ 9832 h 550606"/>
              <a:gd name="connsiteX0" fmla="*/ 49161 w 865239"/>
              <a:gd name="connsiteY0" fmla="*/ 196645 h 550606"/>
              <a:gd name="connsiteX1" fmla="*/ 165508 w 865239"/>
              <a:gd name="connsiteY1" fmla="*/ 0 h 550606"/>
              <a:gd name="connsiteX2" fmla="*/ 865239 w 865239"/>
              <a:gd name="connsiteY2" fmla="*/ 99963 h 550606"/>
              <a:gd name="connsiteX3" fmla="*/ 865239 w 865239"/>
              <a:gd name="connsiteY3" fmla="*/ 550606 h 550606"/>
              <a:gd name="connsiteX4" fmla="*/ 0 w 865239"/>
              <a:gd name="connsiteY4" fmla="*/ 550606 h 550606"/>
              <a:gd name="connsiteX5" fmla="*/ 49161 w 865239"/>
              <a:gd name="connsiteY5" fmla="*/ 196645 h 550606"/>
              <a:gd name="connsiteX0" fmla="*/ 49161 w 865239"/>
              <a:gd name="connsiteY0" fmla="*/ 216310 h 570271"/>
              <a:gd name="connsiteX1" fmla="*/ 312992 w 865239"/>
              <a:gd name="connsiteY1" fmla="*/ 0 h 570271"/>
              <a:gd name="connsiteX2" fmla="*/ 865239 w 865239"/>
              <a:gd name="connsiteY2" fmla="*/ 119628 h 570271"/>
              <a:gd name="connsiteX3" fmla="*/ 865239 w 865239"/>
              <a:gd name="connsiteY3" fmla="*/ 570271 h 570271"/>
              <a:gd name="connsiteX4" fmla="*/ 0 w 865239"/>
              <a:gd name="connsiteY4" fmla="*/ 570271 h 570271"/>
              <a:gd name="connsiteX5" fmla="*/ 49161 w 865239"/>
              <a:gd name="connsiteY5" fmla="*/ 216310 h 570271"/>
              <a:gd name="connsiteX0" fmla="*/ 0 w 884903"/>
              <a:gd name="connsiteY0" fmla="*/ 216310 h 570271"/>
              <a:gd name="connsiteX1" fmla="*/ 332656 w 884903"/>
              <a:gd name="connsiteY1" fmla="*/ 0 h 570271"/>
              <a:gd name="connsiteX2" fmla="*/ 884903 w 884903"/>
              <a:gd name="connsiteY2" fmla="*/ 119628 h 570271"/>
              <a:gd name="connsiteX3" fmla="*/ 884903 w 884903"/>
              <a:gd name="connsiteY3" fmla="*/ 570271 h 570271"/>
              <a:gd name="connsiteX4" fmla="*/ 19664 w 884903"/>
              <a:gd name="connsiteY4" fmla="*/ 570271 h 570271"/>
              <a:gd name="connsiteX5" fmla="*/ 0 w 884903"/>
              <a:gd name="connsiteY5" fmla="*/ 216310 h 570271"/>
              <a:gd name="connsiteX0" fmla="*/ 0 w 894735"/>
              <a:gd name="connsiteY0" fmla="*/ 216310 h 570271"/>
              <a:gd name="connsiteX1" fmla="*/ 332656 w 894735"/>
              <a:gd name="connsiteY1" fmla="*/ 0 h 570271"/>
              <a:gd name="connsiteX2" fmla="*/ 894735 w 894735"/>
              <a:gd name="connsiteY2" fmla="*/ 11473 h 570271"/>
              <a:gd name="connsiteX3" fmla="*/ 884903 w 894735"/>
              <a:gd name="connsiteY3" fmla="*/ 570271 h 570271"/>
              <a:gd name="connsiteX4" fmla="*/ 19664 w 894735"/>
              <a:gd name="connsiteY4" fmla="*/ 570271 h 570271"/>
              <a:gd name="connsiteX5" fmla="*/ 0 w 894735"/>
              <a:gd name="connsiteY5" fmla="*/ 216310 h 570271"/>
              <a:gd name="connsiteX0" fmla="*/ 0 w 884903"/>
              <a:gd name="connsiteY0" fmla="*/ 216310 h 570271"/>
              <a:gd name="connsiteX1" fmla="*/ 332656 w 884903"/>
              <a:gd name="connsiteY1" fmla="*/ 0 h 570271"/>
              <a:gd name="connsiteX2" fmla="*/ 865238 w 884903"/>
              <a:gd name="connsiteY2" fmla="*/ 11473 h 570271"/>
              <a:gd name="connsiteX3" fmla="*/ 884903 w 884903"/>
              <a:gd name="connsiteY3" fmla="*/ 570271 h 570271"/>
              <a:gd name="connsiteX4" fmla="*/ 19664 w 884903"/>
              <a:gd name="connsiteY4" fmla="*/ 570271 h 570271"/>
              <a:gd name="connsiteX5" fmla="*/ 0 w 884903"/>
              <a:gd name="connsiteY5" fmla="*/ 216310 h 570271"/>
              <a:gd name="connsiteX0" fmla="*/ 0 w 875071"/>
              <a:gd name="connsiteY0" fmla="*/ 206477 h 570271"/>
              <a:gd name="connsiteX1" fmla="*/ 322824 w 875071"/>
              <a:gd name="connsiteY1" fmla="*/ 0 h 570271"/>
              <a:gd name="connsiteX2" fmla="*/ 855406 w 875071"/>
              <a:gd name="connsiteY2" fmla="*/ 11473 h 570271"/>
              <a:gd name="connsiteX3" fmla="*/ 875071 w 875071"/>
              <a:gd name="connsiteY3" fmla="*/ 570271 h 570271"/>
              <a:gd name="connsiteX4" fmla="*/ 9832 w 875071"/>
              <a:gd name="connsiteY4" fmla="*/ 570271 h 570271"/>
              <a:gd name="connsiteX5" fmla="*/ 0 w 875071"/>
              <a:gd name="connsiteY5" fmla="*/ 206477 h 570271"/>
              <a:gd name="connsiteX0" fmla="*/ 0 w 875071"/>
              <a:gd name="connsiteY0" fmla="*/ 206477 h 570271"/>
              <a:gd name="connsiteX1" fmla="*/ 322824 w 875071"/>
              <a:gd name="connsiteY1" fmla="*/ 0 h 570271"/>
              <a:gd name="connsiteX2" fmla="*/ 873636 w 875071"/>
              <a:gd name="connsiteY2" fmla="*/ 11474 h 570271"/>
              <a:gd name="connsiteX3" fmla="*/ 875071 w 875071"/>
              <a:gd name="connsiteY3" fmla="*/ 570271 h 570271"/>
              <a:gd name="connsiteX4" fmla="*/ 9832 w 875071"/>
              <a:gd name="connsiteY4" fmla="*/ 570271 h 570271"/>
              <a:gd name="connsiteX5" fmla="*/ 0 w 875071"/>
              <a:gd name="connsiteY5" fmla="*/ 206477 h 57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5071" h="570271">
                <a:moveTo>
                  <a:pt x="0" y="206477"/>
                </a:moveTo>
                <a:lnTo>
                  <a:pt x="322824" y="0"/>
                </a:lnTo>
                <a:lnTo>
                  <a:pt x="873636" y="11474"/>
                </a:lnTo>
                <a:cubicBezTo>
                  <a:pt x="874114" y="197740"/>
                  <a:pt x="874593" y="384005"/>
                  <a:pt x="875071" y="570271"/>
                </a:cubicBezTo>
                <a:lnTo>
                  <a:pt x="9832" y="570271"/>
                </a:lnTo>
                <a:lnTo>
                  <a:pt x="0" y="206477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B3B66A1F-9206-3BE4-8C42-1CCBD9E9208A}"/>
              </a:ext>
            </a:extLst>
          </p:cNvPr>
          <p:cNvSpPr/>
          <p:nvPr/>
        </p:nvSpPr>
        <p:spPr>
          <a:xfrm>
            <a:off x="8503074" y="6508118"/>
            <a:ext cx="1231657" cy="3167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: Scambio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936DF64A-6C31-063D-4A58-7C4E988E0481}"/>
              </a:ext>
            </a:extLst>
          </p:cNvPr>
          <p:cNvCxnSpPr>
            <a:cxnSpLocks/>
          </p:cNvCxnSpPr>
          <p:nvPr/>
        </p:nvCxnSpPr>
        <p:spPr>
          <a:xfrm>
            <a:off x="4331616" y="2548968"/>
            <a:ext cx="10463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tangolo 66">
            <a:extLst>
              <a:ext uri="{FF2B5EF4-FFF2-40B4-BE49-F238E27FC236}">
                <a16:creationId xmlns:a16="http://schemas.microsoft.com/office/drawing/2014/main" id="{E3CB55CA-8312-C8D0-52E8-EFB8DDDD4FA6}"/>
              </a:ext>
            </a:extLst>
          </p:cNvPr>
          <p:cNvSpPr/>
          <p:nvPr/>
        </p:nvSpPr>
        <p:spPr>
          <a:xfrm>
            <a:off x="6894191" y="3891081"/>
            <a:ext cx="345122" cy="374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DD55C32A-23B8-5795-6540-C6C97B88F27A}"/>
              </a:ext>
            </a:extLst>
          </p:cNvPr>
          <p:cNvCxnSpPr>
            <a:cxnSpLocks/>
          </p:cNvCxnSpPr>
          <p:nvPr/>
        </p:nvCxnSpPr>
        <p:spPr>
          <a:xfrm>
            <a:off x="4367473" y="4111961"/>
            <a:ext cx="24879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47AAA053-070D-BE37-091A-66E1239828DF}"/>
              </a:ext>
            </a:extLst>
          </p:cNvPr>
          <p:cNvCxnSpPr>
            <a:cxnSpLocks/>
          </p:cNvCxnSpPr>
          <p:nvPr/>
        </p:nvCxnSpPr>
        <p:spPr>
          <a:xfrm>
            <a:off x="152071" y="2008792"/>
            <a:ext cx="3806655" cy="867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869A1D5A-C88B-9D9F-6431-CF71A89FA4E0}"/>
              </a:ext>
            </a:extLst>
          </p:cNvPr>
          <p:cNvSpPr txBox="1"/>
          <p:nvPr/>
        </p:nvSpPr>
        <p:spPr>
          <a:xfrm rot="10800000">
            <a:off x="-20490" y="1852989"/>
            <a:ext cx="345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2F6DECB7-6055-85B3-CAE2-CA83DE6FB09C}"/>
              </a:ext>
            </a:extLst>
          </p:cNvPr>
          <p:cNvSpPr txBox="1"/>
          <p:nvPr/>
        </p:nvSpPr>
        <p:spPr>
          <a:xfrm>
            <a:off x="1885360" y="1742389"/>
            <a:ext cx="785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null</a:t>
            </a:r>
          </a:p>
        </p:txBody>
      </p: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4CDB1ABC-B04E-02D9-B7B1-F7ADBF8731CB}"/>
              </a:ext>
            </a:extLst>
          </p:cNvPr>
          <p:cNvCxnSpPr>
            <a:cxnSpLocks/>
          </p:cNvCxnSpPr>
          <p:nvPr/>
        </p:nvCxnSpPr>
        <p:spPr>
          <a:xfrm>
            <a:off x="228600" y="5576142"/>
            <a:ext cx="3787095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4B2AEFBE-F38B-66BC-205A-8916CF4EAABE}"/>
              </a:ext>
            </a:extLst>
          </p:cNvPr>
          <p:cNvSpPr txBox="1"/>
          <p:nvPr/>
        </p:nvSpPr>
        <p:spPr>
          <a:xfrm rot="10800000">
            <a:off x="35223" y="5410316"/>
            <a:ext cx="345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8EB091C0-ADEE-9EAE-559A-77CD533E2F14}"/>
              </a:ext>
            </a:extLst>
          </p:cNvPr>
          <p:cNvSpPr txBox="1"/>
          <p:nvPr/>
        </p:nvSpPr>
        <p:spPr>
          <a:xfrm>
            <a:off x="1934033" y="5362172"/>
            <a:ext cx="785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null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2E0A7D-B64A-5BDF-CA29-3474FDEE5247}"/>
              </a:ext>
            </a:extLst>
          </p:cNvPr>
          <p:cNvSpPr txBox="1"/>
          <p:nvPr/>
        </p:nvSpPr>
        <p:spPr>
          <a:xfrm>
            <a:off x="1158019" y="1368735"/>
            <a:ext cx="267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[elencoGerarchie.isVuoto || datiScambio.isNull]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4E71E601-0610-8475-E124-8A2CE55211DB}"/>
              </a:ext>
            </a:extLst>
          </p:cNvPr>
          <p:cNvSpPr txBox="1"/>
          <p:nvPr/>
        </p:nvSpPr>
        <p:spPr>
          <a:xfrm>
            <a:off x="4287644" y="2265141"/>
            <a:ext cx="1180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selezionaRadice</a:t>
            </a:r>
          </a:p>
        </p:txBody>
      </p: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0D89D31B-03D6-0B1C-B5F9-2A3469862B21}"/>
              </a:ext>
            </a:extLst>
          </p:cNvPr>
          <p:cNvCxnSpPr>
            <a:cxnSpLocks/>
          </p:cNvCxnSpPr>
          <p:nvPr/>
        </p:nvCxnSpPr>
        <p:spPr>
          <a:xfrm>
            <a:off x="4335909" y="2732892"/>
            <a:ext cx="100482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0DD6B593-19AA-6918-B38B-C93BA631E8C8}"/>
              </a:ext>
            </a:extLst>
          </p:cNvPr>
          <p:cNvSpPr txBox="1"/>
          <p:nvPr/>
        </p:nvSpPr>
        <p:spPr>
          <a:xfrm rot="10800000">
            <a:off x="4194912" y="2582930"/>
            <a:ext cx="345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E2FB6F44-2B3F-7780-F83E-D086D68D56F9}"/>
              </a:ext>
            </a:extLst>
          </p:cNvPr>
          <p:cNvSpPr txBox="1"/>
          <p:nvPr/>
        </p:nvSpPr>
        <p:spPr>
          <a:xfrm>
            <a:off x="4279435" y="2755335"/>
            <a:ext cx="1377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String: radiceScelta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F4D22E12-782B-B2DB-094E-7BDD285B7285}"/>
              </a:ext>
            </a:extLst>
          </p:cNvPr>
          <p:cNvSpPr txBox="1"/>
          <p:nvPr/>
        </p:nvSpPr>
        <p:spPr>
          <a:xfrm>
            <a:off x="4297910" y="3089315"/>
            <a:ext cx="1131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selezionaFoglia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67AFE90A-3FBE-69B8-C4CD-245D76E4B1FD}"/>
              </a:ext>
            </a:extLst>
          </p:cNvPr>
          <p:cNvSpPr txBox="1"/>
          <p:nvPr/>
        </p:nvSpPr>
        <p:spPr>
          <a:xfrm>
            <a:off x="4250735" y="3522942"/>
            <a:ext cx="1587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Categoria: fogliaScelta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1C56D44F-52F8-E88F-2551-689894C69BEF}"/>
              </a:ext>
            </a:extLst>
          </p:cNvPr>
          <p:cNvSpPr/>
          <p:nvPr/>
        </p:nvSpPr>
        <p:spPr>
          <a:xfrm>
            <a:off x="5429565" y="3224508"/>
            <a:ext cx="591217" cy="374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DB86C7D4-68EA-6A40-C510-BB4A8955CE7B}"/>
              </a:ext>
            </a:extLst>
          </p:cNvPr>
          <p:cNvCxnSpPr>
            <a:cxnSpLocks/>
          </p:cNvCxnSpPr>
          <p:nvPr/>
        </p:nvCxnSpPr>
        <p:spPr>
          <a:xfrm>
            <a:off x="4353246" y="3342238"/>
            <a:ext cx="10463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64AB2D81-AC98-836D-35E8-6D82060D1045}"/>
              </a:ext>
            </a:extLst>
          </p:cNvPr>
          <p:cNvCxnSpPr>
            <a:cxnSpLocks/>
          </p:cNvCxnSpPr>
          <p:nvPr/>
        </p:nvCxnSpPr>
        <p:spPr>
          <a:xfrm>
            <a:off x="4357539" y="3526162"/>
            <a:ext cx="100482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638388D0-1287-D776-02D5-3B39556DDF8F}"/>
              </a:ext>
            </a:extLst>
          </p:cNvPr>
          <p:cNvSpPr txBox="1"/>
          <p:nvPr/>
        </p:nvSpPr>
        <p:spPr>
          <a:xfrm rot="10800000">
            <a:off x="4216542" y="3376200"/>
            <a:ext cx="345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</a:t>
            </a: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BFF8ADB9-DEF1-9022-D58B-FA40C06D0C4A}"/>
              </a:ext>
            </a:extLst>
          </p:cNvPr>
          <p:cNvSpPr txBox="1"/>
          <p:nvPr/>
        </p:nvSpPr>
        <p:spPr>
          <a:xfrm>
            <a:off x="4716816" y="3838224"/>
            <a:ext cx="1731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getOfferteAperteAutore</a:t>
            </a:r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24AF6767-B0C9-F148-10B1-3B1A0BCF7759}"/>
              </a:ext>
            </a:extLst>
          </p:cNvPr>
          <p:cNvSpPr/>
          <p:nvPr/>
        </p:nvSpPr>
        <p:spPr>
          <a:xfrm>
            <a:off x="6894190" y="4429826"/>
            <a:ext cx="349679" cy="374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Connettore 2 90">
            <a:extLst>
              <a:ext uri="{FF2B5EF4-FFF2-40B4-BE49-F238E27FC236}">
                <a16:creationId xmlns:a16="http://schemas.microsoft.com/office/drawing/2014/main" id="{A55A8F99-B3E7-7214-10A4-B2517044A69F}"/>
              </a:ext>
            </a:extLst>
          </p:cNvPr>
          <p:cNvCxnSpPr>
            <a:cxnSpLocks/>
          </p:cNvCxnSpPr>
          <p:nvPr/>
        </p:nvCxnSpPr>
        <p:spPr>
          <a:xfrm>
            <a:off x="4367473" y="4616991"/>
            <a:ext cx="24879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18BD511C-8109-8CBB-30E9-6E9A865DA54B}"/>
              </a:ext>
            </a:extLst>
          </p:cNvPr>
          <p:cNvSpPr txBox="1"/>
          <p:nvPr/>
        </p:nvSpPr>
        <p:spPr>
          <a:xfrm>
            <a:off x="4697722" y="4389853"/>
            <a:ext cx="1917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getOfferteAperteNotAutore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B4FA7D81-7AA2-975D-0E2D-6E2EACF054EE}"/>
              </a:ext>
            </a:extLst>
          </p:cNvPr>
          <p:cNvSpPr txBox="1"/>
          <p:nvPr/>
        </p:nvSpPr>
        <p:spPr>
          <a:xfrm>
            <a:off x="1540246" y="4915433"/>
            <a:ext cx="2234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[offAperteNotAutore.isEmpty ||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offAperteAutore.isEmpty]</a:t>
            </a:r>
          </a:p>
        </p:txBody>
      </p: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C25376B2-05C7-7758-F254-B71491380325}"/>
              </a:ext>
            </a:extLst>
          </p:cNvPr>
          <p:cNvCxnSpPr>
            <a:cxnSpLocks/>
          </p:cNvCxnSpPr>
          <p:nvPr/>
        </p:nvCxnSpPr>
        <p:spPr>
          <a:xfrm>
            <a:off x="324631" y="5737843"/>
            <a:ext cx="999728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14D6758-7CEA-B507-8644-3BD110C200EB}"/>
              </a:ext>
            </a:extLst>
          </p:cNvPr>
          <p:cNvSpPr txBox="1"/>
          <p:nvPr/>
        </p:nvSpPr>
        <p:spPr>
          <a:xfrm>
            <a:off x="811740" y="5780565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</a:t>
            </a:r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8321523C-2CC8-CBBA-94B7-83190E21706F}"/>
              </a:ext>
            </a:extLst>
          </p:cNvPr>
          <p:cNvSpPr/>
          <p:nvPr/>
        </p:nvSpPr>
        <p:spPr>
          <a:xfrm>
            <a:off x="5429565" y="6298399"/>
            <a:ext cx="591217" cy="374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BEFD7990-AC90-D7E6-78A8-92E885FB41CC}"/>
              </a:ext>
            </a:extLst>
          </p:cNvPr>
          <p:cNvSpPr/>
          <p:nvPr/>
        </p:nvSpPr>
        <p:spPr>
          <a:xfrm>
            <a:off x="5430755" y="5818546"/>
            <a:ext cx="591217" cy="374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AFA8143B-1E97-FF08-4567-923F6516D510}"/>
              </a:ext>
            </a:extLst>
          </p:cNvPr>
          <p:cNvCxnSpPr>
            <a:cxnSpLocks/>
          </p:cNvCxnSpPr>
          <p:nvPr/>
        </p:nvCxnSpPr>
        <p:spPr>
          <a:xfrm>
            <a:off x="4353246" y="6005710"/>
            <a:ext cx="10463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2C212F69-5B6C-359B-1B03-55A99BBD1A9E}"/>
              </a:ext>
            </a:extLst>
          </p:cNvPr>
          <p:cNvCxnSpPr>
            <a:cxnSpLocks/>
          </p:cNvCxnSpPr>
          <p:nvPr/>
        </p:nvCxnSpPr>
        <p:spPr>
          <a:xfrm>
            <a:off x="4353246" y="6485563"/>
            <a:ext cx="10463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0E24050-6A3A-68C2-B7AA-514247CE0C0C}"/>
              </a:ext>
            </a:extLst>
          </p:cNvPr>
          <p:cNvSpPr txBox="1"/>
          <p:nvPr/>
        </p:nvSpPr>
        <p:spPr>
          <a:xfrm>
            <a:off x="4308586" y="5748870"/>
            <a:ext cx="1208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selezionaOfferta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5E5E1DF8-1DFE-A715-6C97-21B92B635F60}"/>
              </a:ext>
            </a:extLst>
          </p:cNvPr>
          <p:cNvSpPr txBox="1"/>
          <p:nvPr/>
        </p:nvSpPr>
        <p:spPr>
          <a:xfrm>
            <a:off x="4280224" y="6239632"/>
            <a:ext cx="1208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selezionaOfferta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6FCBDA96-1D98-C55B-AF1D-0E2964D71EDF}"/>
              </a:ext>
            </a:extLst>
          </p:cNvPr>
          <p:cNvCxnSpPr>
            <a:cxnSpLocks/>
          </p:cNvCxnSpPr>
          <p:nvPr/>
        </p:nvCxnSpPr>
        <p:spPr>
          <a:xfrm>
            <a:off x="4387121" y="6712817"/>
            <a:ext cx="4115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FE6E319-674F-43CE-B081-133EA4955C7B}"/>
              </a:ext>
            </a:extLst>
          </p:cNvPr>
          <p:cNvSpPr txBox="1"/>
          <p:nvPr/>
        </p:nvSpPr>
        <p:spPr>
          <a:xfrm>
            <a:off x="6431708" y="6469448"/>
            <a:ext cx="451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01C8971-A1B2-5A0A-5441-71FDA10855C0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9118903" y="6824905"/>
            <a:ext cx="0" cy="21723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Rettangolo ad angolo ripiegato 72">
            <a:extLst>
              <a:ext uri="{FF2B5EF4-FFF2-40B4-BE49-F238E27FC236}">
                <a16:creationId xmlns:a16="http://schemas.microsoft.com/office/drawing/2014/main" id="{7E22E684-EFB8-E421-C36D-460C823BC0DF}"/>
              </a:ext>
            </a:extLst>
          </p:cNvPr>
          <p:cNvSpPr/>
          <p:nvPr/>
        </p:nvSpPr>
        <p:spPr>
          <a:xfrm rot="10800000">
            <a:off x="8773724" y="2696517"/>
            <a:ext cx="3261585" cy="1478569"/>
          </a:xfrm>
          <a:prstGeom prst="foldedCorner">
            <a:avLst>
              <a:gd name="adj" fmla="val 22588"/>
            </a:avLst>
          </a:prstGeom>
          <a:solidFill>
            <a:srgbClr val="FFE8CB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t-IT" sz="1800" dirty="0"/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18E4CDFB-212D-2D5D-8B7F-B827C6424B93}"/>
              </a:ext>
            </a:extLst>
          </p:cNvPr>
          <p:cNvSpPr txBox="1"/>
          <p:nvPr/>
        </p:nvSpPr>
        <p:spPr>
          <a:xfrm>
            <a:off x="9010883" y="2895148"/>
            <a:ext cx="3045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 evitare di appesantire ulteriormente il diagramma si è ommessa l’aggiunta dello scambio creato nell’elenco scambi</a:t>
            </a:r>
          </a:p>
        </p:txBody>
      </p:sp>
    </p:spTree>
    <p:extLst>
      <p:ext uri="{BB962C8B-B14F-4D97-AF65-F5344CB8AC3E}">
        <p14:creationId xmlns:p14="http://schemas.microsoft.com/office/powerpoint/2010/main" val="23679318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e 19">
            <a:extLst>
              <a:ext uri="{FF2B5EF4-FFF2-40B4-BE49-F238E27FC236}">
                <a16:creationId xmlns:a16="http://schemas.microsoft.com/office/drawing/2014/main" id="{B0E58C30-25FB-FB40-C33F-6C5EE12FA355}"/>
              </a:ext>
            </a:extLst>
          </p:cNvPr>
          <p:cNvSpPr/>
          <p:nvPr/>
        </p:nvSpPr>
        <p:spPr>
          <a:xfrm>
            <a:off x="10221811" y="108405"/>
            <a:ext cx="556182" cy="5019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6CE87672-798A-D57C-FACC-3872A6C7FC30}"/>
              </a:ext>
            </a:extLst>
          </p:cNvPr>
          <p:cNvSpPr/>
          <p:nvPr/>
        </p:nvSpPr>
        <p:spPr>
          <a:xfrm>
            <a:off x="1525705" y="1423454"/>
            <a:ext cx="9465950" cy="5272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Connettore curvo 7">
            <a:extLst>
              <a:ext uri="{FF2B5EF4-FFF2-40B4-BE49-F238E27FC236}">
                <a16:creationId xmlns:a16="http://schemas.microsoft.com/office/drawing/2014/main" id="{E9FB1077-C714-2F22-A704-ADCE47A61F09}"/>
              </a:ext>
            </a:extLst>
          </p:cNvPr>
          <p:cNvCxnSpPr>
            <a:cxnSpLocks/>
          </p:cNvCxnSpPr>
          <p:nvPr/>
        </p:nvCxnSpPr>
        <p:spPr>
          <a:xfrm>
            <a:off x="1829913" y="461083"/>
            <a:ext cx="1818260" cy="962371"/>
          </a:xfrm>
          <a:prstGeom prst="curvedConnector3">
            <a:avLst>
              <a:gd name="adj1" fmla="val 976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curvo 12">
            <a:extLst>
              <a:ext uri="{FF2B5EF4-FFF2-40B4-BE49-F238E27FC236}">
                <a16:creationId xmlns:a16="http://schemas.microsoft.com/office/drawing/2014/main" id="{5BD6FA92-BFEC-BE85-D8C0-1D3A8C9574D6}"/>
              </a:ext>
            </a:extLst>
          </p:cNvPr>
          <p:cNvCxnSpPr>
            <a:cxnSpLocks/>
          </p:cNvCxnSpPr>
          <p:nvPr/>
        </p:nvCxnSpPr>
        <p:spPr>
          <a:xfrm flipV="1">
            <a:off x="8682087" y="363241"/>
            <a:ext cx="1498047" cy="1060213"/>
          </a:xfrm>
          <a:prstGeom prst="curvedConnector3">
            <a:avLst>
              <a:gd name="adj1" fmla="val 2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1D660573-A9BD-12C0-B8A0-BEAB36467432}"/>
              </a:ext>
            </a:extLst>
          </p:cNvPr>
          <p:cNvSpPr/>
          <p:nvPr/>
        </p:nvSpPr>
        <p:spPr>
          <a:xfrm>
            <a:off x="1431852" y="293710"/>
            <a:ext cx="433633" cy="3770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D69F8F6C-9B91-1B05-71E1-062441ADA652}"/>
              </a:ext>
            </a:extLst>
          </p:cNvPr>
          <p:cNvSpPr/>
          <p:nvPr/>
        </p:nvSpPr>
        <p:spPr>
          <a:xfrm>
            <a:off x="10283085" y="170857"/>
            <a:ext cx="433633" cy="3770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D6311E4F-36EB-1759-40F4-D2AD167809DF}"/>
              </a:ext>
            </a:extLst>
          </p:cNvPr>
          <p:cNvCxnSpPr>
            <a:cxnSpLocks/>
          </p:cNvCxnSpPr>
          <p:nvPr/>
        </p:nvCxnSpPr>
        <p:spPr>
          <a:xfrm>
            <a:off x="1528712" y="2686639"/>
            <a:ext cx="94629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568DAAF-2CE8-BC44-3E03-904D31128F5E}"/>
              </a:ext>
            </a:extLst>
          </p:cNvPr>
          <p:cNvSpPr txBox="1"/>
          <p:nvPr/>
        </p:nvSpPr>
        <p:spPr>
          <a:xfrm>
            <a:off x="5776404" y="1876453"/>
            <a:ext cx="1217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Offerta</a:t>
            </a: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B75A3972-1C40-57F1-AB49-8508D05D0A4A}"/>
              </a:ext>
            </a:extLst>
          </p:cNvPr>
          <p:cNvSpPr/>
          <p:nvPr/>
        </p:nvSpPr>
        <p:spPr>
          <a:xfrm>
            <a:off x="2454208" y="4546020"/>
            <a:ext cx="480767" cy="4171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56F9773B-3600-D045-B488-CC0FA6BB68E2}"/>
              </a:ext>
            </a:extLst>
          </p:cNvPr>
          <p:cNvSpPr/>
          <p:nvPr/>
        </p:nvSpPr>
        <p:spPr>
          <a:xfrm>
            <a:off x="4344247" y="4455041"/>
            <a:ext cx="1508288" cy="6056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OFF_APERTA</a:t>
            </a:r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0B2EBAE2-4B0E-6945-F61C-CB97130820C2}"/>
              </a:ext>
            </a:extLst>
          </p:cNvPr>
          <p:cNvSpPr/>
          <p:nvPr/>
        </p:nvSpPr>
        <p:spPr>
          <a:xfrm>
            <a:off x="4318943" y="5586223"/>
            <a:ext cx="1591558" cy="6056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OFF_RITIRATA</a:t>
            </a:r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4D5600BF-72F6-C0E2-5EEF-A3D861160387}"/>
              </a:ext>
            </a:extLst>
          </p:cNvPr>
          <p:cNvSpPr/>
          <p:nvPr/>
        </p:nvSpPr>
        <p:spPr>
          <a:xfrm>
            <a:off x="7231241" y="3427052"/>
            <a:ext cx="1591558" cy="6056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OFF_IN_ SCAMBIO</a:t>
            </a:r>
          </a:p>
        </p:txBody>
      </p: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9BA4F742-4DA9-FDA0-CD4B-11B724E7F119}"/>
              </a:ext>
            </a:extLst>
          </p:cNvPr>
          <p:cNvSpPr/>
          <p:nvPr/>
        </p:nvSpPr>
        <p:spPr>
          <a:xfrm>
            <a:off x="7351083" y="4739683"/>
            <a:ext cx="1890074" cy="6056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OFF_ACCOPPIATA</a:t>
            </a:r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19D06DF6-A6FD-D178-179E-AF9194018E6E}"/>
              </a:ext>
            </a:extLst>
          </p:cNvPr>
          <p:cNvSpPr/>
          <p:nvPr/>
        </p:nvSpPr>
        <p:spPr>
          <a:xfrm>
            <a:off x="4097579" y="3427052"/>
            <a:ext cx="2001624" cy="6056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OFF_SELEZIONATA</a:t>
            </a: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96701C03-840D-AC0F-3BE9-FCAB8EEE8988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5098391" y="5060711"/>
            <a:ext cx="16331" cy="525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80C687FC-B67B-0A32-FEBE-C21B1C542B07}"/>
              </a:ext>
            </a:extLst>
          </p:cNvPr>
          <p:cNvSpPr txBox="1"/>
          <p:nvPr/>
        </p:nvSpPr>
        <p:spPr>
          <a:xfrm>
            <a:off x="4088351" y="5169578"/>
            <a:ext cx="110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Ritira offerta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74D214D6-3152-1C46-EC14-0119F69AABAE}"/>
              </a:ext>
            </a:extLst>
          </p:cNvPr>
          <p:cNvCxnSpPr>
            <a:stCxn id="26" idx="3"/>
          </p:cNvCxnSpPr>
          <p:nvPr/>
        </p:nvCxnSpPr>
        <p:spPr>
          <a:xfrm>
            <a:off x="5852535" y="4757876"/>
            <a:ext cx="1491689" cy="1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F15C46FA-1302-F566-623E-4F4D661ED4C9}"/>
              </a:ext>
            </a:extLst>
          </p:cNvPr>
          <p:cNvCxnSpPr>
            <a:cxnSpLocks/>
            <a:stCxn id="31" idx="3"/>
            <a:endCxn id="29" idx="1"/>
          </p:cNvCxnSpPr>
          <p:nvPr/>
        </p:nvCxnSpPr>
        <p:spPr>
          <a:xfrm>
            <a:off x="6099203" y="3729887"/>
            <a:ext cx="1132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38EE41AE-AB64-652E-1DCF-ADBBFD80A27F}"/>
              </a:ext>
            </a:extLst>
          </p:cNvPr>
          <p:cNvCxnSpPr>
            <a:cxnSpLocks/>
          </p:cNvCxnSpPr>
          <p:nvPr/>
        </p:nvCxnSpPr>
        <p:spPr>
          <a:xfrm flipH="1" flipV="1">
            <a:off x="7830053" y="4024246"/>
            <a:ext cx="31902" cy="71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FB46CA1C-68AD-B5C8-EB11-2192F48DF3F9}"/>
              </a:ext>
            </a:extLst>
          </p:cNvPr>
          <p:cNvCxnSpPr>
            <a:cxnSpLocks/>
            <a:stCxn id="26" idx="0"/>
            <a:endCxn id="31" idx="2"/>
          </p:cNvCxnSpPr>
          <p:nvPr/>
        </p:nvCxnSpPr>
        <p:spPr>
          <a:xfrm flipV="1">
            <a:off x="5098391" y="4032722"/>
            <a:ext cx="0" cy="42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6714AF9F-EB49-6372-0FF3-D2D0DF1BAB05}"/>
              </a:ext>
            </a:extLst>
          </p:cNvPr>
          <p:cNvCxnSpPr>
            <a:cxnSpLocks/>
          </p:cNvCxnSpPr>
          <p:nvPr/>
        </p:nvCxnSpPr>
        <p:spPr>
          <a:xfrm>
            <a:off x="8931600" y="3729887"/>
            <a:ext cx="0" cy="479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ACC3285C-675A-8E44-10BC-2BB6D426067F}"/>
              </a:ext>
            </a:extLst>
          </p:cNvPr>
          <p:cNvCxnSpPr>
            <a:cxnSpLocks/>
          </p:cNvCxnSpPr>
          <p:nvPr/>
        </p:nvCxnSpPr>
        <p:spPr>
          <a:xfrm flipH="1">
            <a:off x="8105365" y="4195898"/>
            <a:ext cx="8262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E22F8779-C409-0CFA-90C6-E5B0117E99FB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8822799" y="3729887"/>
            <a:ext cx="108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BECCC6BA-13A7-D3BE-8FC2-0E1D7D0B83E0}"/>
              </a:ext>
            </a:extLst>
          </p:cNvPr>
          <p:cNvCxnSpPr>
            <a:cxnSpLocks/>
            <a:stCxn id="29" idx="0"/>
            <a:endCxn id="78" idx="1"/>
          </p:cNvCxnSpPr>
          <p:nvPr/>
        </p:nvCxnSpPr>
        <p:spPr>
          <a:xfrm flipV="1">
            <a:off x="8027020" y="3097850"/>
            <a:ext cx="904580" cy="32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ttangolo con angoli arrotondati 77">
            <a:extLst>
              <a:ext uri="{FF2B5EF4-FFF2-40B4-BE49-F238E27FC236}">
                <a16:creationId xmlns:a16="http://schemas.microsoft.com/office/drawing/2014/main" id="{30605D99-B2CD-78E2-0A74-DA9D99CE1251}"/>
              </a:ext>
            </a:extLst>
          </p:cNvPr>
          <p:cNvSpPr/>
          <p:nvPr/>
        </p:nvSpPr>
        <p:spPr>
          <a:xfrm>
            <a:off x="8931600" y="2795015"/>
            <a:ext cx="1488648" cy="6056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OFF_CHIUSA</a:t>
            </a:r>
          </a:p>
        </p:txBody>
      </p: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2A1D910B-3C24-EDDF-A303-6B360F936B43}"/>
              </a:ext>
            </a:extLst>
          </p:cNvPr>
          <p:cNvCxnSpPr>
            <a:cxnSpLocks/>
          </p:cNvCxnSpPr>
          <p:nvPr/>
        </p:nvCxnSpPr>
        <p:spPr>
          <a:xfrm flipH="1">
            <a:off x="5798707" y="3940328"/>
            <a:ext cx="1432534" cy="511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A8942F1F-BCDF-0E25-744E-002CAB9DAB07}"/>
              </a:ext>
            </a:extLst>
          </p:cNvPr>
          <p:cNvSpPr txBox="1"/>
          <p:nvPr/>
        </p:nvSpPr>
        <p:spPr>
          <a:xfrm>
            <a:off x="5214696" y="4061796"/>
            <a:ext cx="685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Scaduto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1" name="Connettore 2 100">
            <a:extLst>
              <a:ext uri="{FF2B5EF4-FFF2-40B4-BE49-F238E27FC236}">
                <a16:creationId xmlns:a16="http://schemas.microsoft.com/office/drawing/2014/main" id="{C36EFD45-0C2E-2C2D-8864-5F03730ED1AC}"/>
              </a:ext>
            </a:extLst>
          </p:cNvPr>
          <p:cNvCxnSpPr>
            <a:cxnSpLocks/>
          </p:cNvCxnSpPr>
          <p:nvPr/>
        </p:nvCxnSpPr>
        <p:spPr>
          <a:xfrm flipH="1" flipV="1">
            <a:off x="5838849" y="5060676"/>
            <a:ext cx="1512234" cy="12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C33D2B38-0614-88F8-6DB3-7B69FF1B2228}"/>
              </a:ext>
            </a:extLst>
          </p:cNvPr>
          <p:cNvSpPr txBox="1"/>
          <p:nvPr/>
        </p:nvSpPr>
        <p:spPr>
          <a:xfrm>
            <a:off x="6308986" y="5131008"/>
            <a:ext cx="685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Scaduto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B5303C83-C6C9-667F-4C18-EB140263007C}"/>
              </a:ext>
            </a:extLst>
          </p:cNvPr>
          <p:cNvSpPr txBox="1"/>
          <p:nvPr/>
        </p:nvSpPr>
        <p:spPr>
          <a:xfrm>
            <a:off x="6573199" y="4070795"/>
            <a:ext cx="685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Scaduto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2068C749-BEAC-B3D5-0543-39CDE39A7322}"/>
              </a:ext>
            </a:extLst>
          </p:cNvPr>
          <p:cNvCxnSpPr/>
          <p:nvPr/>
        </p:nvCxnSpPr>
        <p:spPr>
          <a:xfrm>
            <a:off x="5214696" y="4024246"/>
            <a:ext cx="0" cy="430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BE2505CF-A5B2-685A-BD32-CD25D2629B5D}"/>
              </a:ext>
            </a:extLst>
          </p:cNvPr>
          <p:cNvSpPr txBox="1"/>
          <p:nvPr/>
        </p:nvSpPr>
        <p:spPr>
          <a:xfrm>
            <a:off x="7632205" y="2957372"/>
            <a:ext cx="1299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Scambio concluso</a:t>
            </a:r>
          </a:p>
        </p:txBody>
      </p:sp>
      <p:cxnSp>
        <p:nvCxnSpPr>
          <p:cNvPr id="151" name="Connettore diritto 150">
            <a:extLst>
              <a:ext uri="{FF2B5EF4-FFF2-40B4-BE49-F238E27FC236}">
                <a16:creationId xmlns:a16="http://schemas.microsoft.com/office/drawing/2014/main" id="{F42F6EC6-1E5B-16B8-EA7A-F5808A18CAED}"/>
              </a:ext>
            </a:extLst>
          </p:cNvPr>
          <p:cNvCxnSpPr>
            <a:cxnSpLocks/>
          </p:cNvCxnSpPr>
          <p:nvPr/>
        </p:nvCxnSpPr>
        <p:spPr>
          <a:xfrm flipH="1" flipV="1">
            <a:off x="8100305" y="4053612"/>
            <a:ext cx="5060" cy="155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B91A45C8-1A82-B288-46D3-B9EDAD55231E}"/>
              </a:ext>
            </a:extLst>
          </p:cNvPr>
          <p:cNvCxnSpPr>
            <a:cxnSpLocks/>
          </p:cNvCxnSpPr>
          <p:nvPr/>
        </p:nvCxnSpPr>
        <p:spPr>
          <a:xfrm>
            <a:off x="10553614" y="3098327"/>
            <a:ext cx="0" cy="479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nettore diritto 153">
            <a:extLst>
              <a:ext uri="{FF2B5EF4-FFF2-40B4-BE49-F238E27FC236}">
                <a16:creationId xmlns:a16="http://schemas.microsoft.com/office/drawing/2014/main" id="{1E2961CD-CA1B-8281-C1B3-FABA4836ABB3}"/>
              </a:ext>
            </a:extLst>
          </p:cNvPr>
          <p:cNvCxnSpPr>
            <a:cxnSpLocks/>
          </p:cNvCxnSpPr>
          <p:nvPr/>
        </p:nvCxnSpPr>
        <p:spPr>
          <a:xfrm flipH="1">
            <a:off x="9727379" y="3564338"/>
            <a:ext cx="8262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Connettore 2 154">
            <a:extLst>
              <a:ext uri="{FF2B5EF4-FFF2-40B4-BE49-F238E27FC236}">
                <a16:creationId xmlns:a16="http://schemas.microsoft.com/office/drawing/2014/main" id="{A7B5CF10-BCEA-8C61-CDFA-81DBC772F994}"/>
              </a:ext>
            </a:extLst>
          </p:cNvPr>
          <p:cNvCxnSpPr>
            <a:cxnSpLocks/>
          </p:cNvCxnSpPr>
          <p:nvPr/>
        </p:nvCxnSpPr>
        <p:spPr>
          <a:xfrm flipH="1">
            <a:off x="10444813" y="3098327"/>
            <a:ext cx="108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nettore diritto 155">
            <a:extLst>
              <a:ext uri="{FF2B5EF4-FFF2-40B4-BE49-F238E27FC236}">
                <a16:creationId xmlns:a16="http://schemas.microsoft.com/office/drawing/2014/main" id="{12231025-05C3-1777-8CD3-B7D95B98DE21}"/>
              </a:ext>
            </a:extLst>
          </p:cNvPr>
          <p:cNvCxnSpPr>
            <a:cxnSpLocks/>
          </p:cNvCxnSpPr>
          <p:nvPr/>
        </p:nvCxnSpPr>
        <p:spPr>
          <a:xfrm flipH="1" flipV="1">
            <a:off x="9722319" y="3422052"/>
            <a:ext cx="5060" cy="155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0BAEC2C7-5F15-AB71-3AF9-290EE2CF6122}"/>
              </a:ext>
            </a:extLst>
          </p:cNvPr>
          <p:cNvCxnSpPr>
            <a:cxnSpLocks/>
          </p:cNvCxnSpPr>
          <p:nvPr/>
        </p:nvCxnSpPr>
        <p:spPr>
          <a:xfrm>
            <a:off x="6054116" y="5880826"/>
            <a:ext cx="0" cy="479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nettore diritto 157">
            <a:extLst>
              <a:ext uri="{FF2B5EF4-FFF2-40B4-BE49-F238E27FC236}">
                <a16:creationId xmlns:a16="http://schemas.microsoft.com/office/drawing/2014/main" id="{B9DBE0CB-C12C-0A53-D7A5-070D8CE39E4C}"/>
              </a:ext>
            </a:extLst>
          </p:cNvPr>
          <p:cNvCxnSpPr>
            <a:cxnSpLocks/>
          </p:cNvCxnSpPr>
          <p:nvPr/>
        </p:nvCxnSpPr>
        <p:spPr>
          <a:xfrm flipH="1">
            <a:off x="5227881" y="6346837"/>
            <a:ext cx="8262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nettore 2 158">
            <a:extLst>
              <a:ext uri="{FF2B5EF4-FFF2-40B4-BE49-F238E27FC236}">
                <a16:creationId xmlns:a16="http://schemas.microsoft.com/office/drawing/2014/main" id="{13CD19FF-32B3-3D27-F10D-68FB3D486E38}"/>
              </a:ext>
            </a:extLst>
          </p:cNvPr>
          <p:cNvCxnSpPr>
            <a:cxnSpLocks/>
          </p:cNvCxnSpPr>
          <p:nvPr/>
        </p:nvCxnSpPr>
        <p:spPr>
          <a:xfrm flipH="1">
            <a:off x="5945315" y="5880826"/>
            <a:ext cx="108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nettore diritto 159">
            <a:extLst>
              <a:ext uri="{FF2B5EF4-FFF2-40B4-BE49-F238E27FC236}">
                <a16:creationId xmlns:a16="http://schemas.microsoft.com/office/drawing/2014/main" id="{22E2E873-C753-B865-DBAC-2E73DEC0A223}"/>
              </a:ext>
            </a:extLst>
          </p:cNvPr>
          <p:cNvCxnSpPr>
            <a:cxnSpLocks/>
          </p:cNvCxnSpPr>
          <p:nvPr/>
        </p:nvCxnSpPr>
        <p:spPr>
          <a:xfrm flipH="1" flipV="1">
            <a:off x="5222821" y="6204551"/>
            <a:ext cx="5060" cy="155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nettore 2 163">
            <a:extLst>
              <a:ext uri="{FF2B5EF4-FFF2-40B4-BE49-F238E27FC236}">
                <a16:creationId xmlns:a16="http://schemas.microsoft.com/office/drawing/2014/main" id="{3E6B55CE-C515-3F6E-1D41-F5C047CCC30E}"/>
              </a:ext>
            </a:extLst>
          </p:cNvPr>
          <p:cNvCxnSpPr>
            <a:stCxn id="25" idx="6"/>
            <a:endCxn id="26" idx="1"/>
          </p:cNvCxnSpPr>
          <p:nvPr/>
        </p:nvCxnSpPr>
        <p:spPr>
          <a:xfrm>
            <a:off x="2934975" y="4754596"/>
            <a:ext cx="1409272" cy="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CasellaDiTesto 165">
            <a:extLst>
              <a:ext uri="{FF2B5EF4-FFF2-40B4-BE49-F238E27FC236}">
                <a16:creationId xmlns:a16="http://schemas.microsoft.com/office/drawing/2014/main" id="{5E0CA109-A8C7-0FD9-14E3-110DB005D9F0}"/>
              </a:ext>
            </a:extLst>
          </p:cNvPr>
          <p:cNvSpPr txBox="1"/>
          <p:nvPr/>
        </p:nvSpPr>
        <p:spPr>
          <a:xfrm>
            <a:off x="7956532" y="4523409"/>
            <a:ext cx="1276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Rispondi scambio</a:t>
            </a:r>
          </a:p>
        </p:txBody>
      </p:sp>
      <p:sp>
        <p:nvSpPr>
          <p:cNvPr id="167" name="CasellaDiTesto 166">
            <a:extLst>
              <a:ext uri="{FF2B5EF4-FFF2-40B4-BE49-F238E27FC236}">
                <a16:creationId xmlns:a16="http://schemas.microsoft.com/office/drawing/2014/main" id="{2EBA51C6-04DD-0218-9B7D-FDA8ECA1A43F}"/>
              </a:ext>
            </a:extLst>
          </p:cNvPr>
          <p:cNvSpPr txBox="1"/>
          <p:nvPr/>
        </p:nvSpPr>
        <p:spPr>
          <a:xfrm>
            <a:off x="6028218" y="3462255"/>
            <a:ext cx="1276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Rispondi scambio</a:t>
            </a:r>
          </a:p>
        </p:txBody>
      </p:sp>
      <p:sp>
        <p:nvSpPr>
          <p:cNvPr id="168" name="CasellaDiTesto 167">
            <a:extLst>
              <a:ext uri="{FF2B5EF4-FFF2-40B4-BE49-F238E27FC236}">
                <a16:creationId xmlns:a16="http://schemas.microsoft.com/office/drawing/2014/main" id="{783F6675-BD8D-E672-03AB-CE50A556B845}"/>
              </a:ext>
            </a:extLst>
          </p:cNvPr>
          <p:cNvSpPr txBox="1"/>
          <p:nvPr/>
        </p:nvSpPr>
        <p:spPr>
          <a:xfrm>
            <a:off x="4027765" y="4026185"/>
            <a:ext cx="112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 proposta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[user!=autore]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233710F6-3E60-2130-4F9F-A77A97619611}"/>
              </a:ext>
            </a:extLst>
          </p:cNvPr>
          <p:cNvSpPr txBox="1"/>
          <p:nvPr/>
        </p:nvSpPr>
        <p:spPr>
          <a:xfrm>
            <a:off x="6073975" y="4529695"/>
            <a:ext cx="11169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 proposta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[user=autore]</a:t>
            </a:r>
          </a:p>
        </p:txBody>
      </p:sp>
    </p:spTree>
    <p:extLst>
      <p:ext uri="{BB962C8B-B14F-4D97-AF65-F5344CB8AC3E}">
        <p14:creationId xmlns:p14="http://schemas.microsoft.com/office/powerpoint/2010/main" val="28451245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F51B89E8-F88B-40A4-A39E-3946440B1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B335AE8D-B60B-4BC5-98A0-ADB3712C8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kern="0">
              <a:solidFill>
                <a:sysClr val="windowText" lastClr="000000"/>
              </a:solidFill>
            </a:endParaRPr>
          </a:p>
        </p:txBody>
      </p:sp>
      <p:pic>
        <p:nvPicPr>
          <p:cNvPr id="23" name="Graphic 5" descr="Small paint brush">
            <a:extLst>
              <a:ext uri="{FF2B5EF4-FFF2-40B4-BE49-F238E27FC236}">
                <a16:creationId xmlns:a16="http://schemas.microsoft.com/office/drawing/2014/main" id="{91228F49-FF69-4DBC-9584-F389DFE40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5191" y="4744465"/>
            <a:ext cx="1301620" cy="130162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B058B0-B80C-E08A-84B3-8FEDCCEFF28E}"/>
              </a:ext>
            </a:extLst>
          </p:cNvPr>
          <p:cNvSpPr txBox="1"/>
          <p:nvPr/>
        </p:nvSpPr>
        <p:spPr>
          <a:xfrm>
            <a:off x="2168012" y="1151912"/>
            <a:ext cx="78559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latin typeface="+mj-lt"/>
              </a:rPr>
              <a:t>CASI D’USO VERSIONE 5 IN FORMA GRAFICA</a:t>
            </a:r>
          </a:p>
        </p:txBody>
      </p:sp>
    </p:spTree>
    <p:extLst>
      <p:ext uri="{BB962C8B-B14F-4D97-AF65-F5344CB8AC3E}">
        <p14:creationId xmlns:p14="http://schemas.microsoft.com/office/powerpoint/2010/main" val="1886650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lemento grafico 12" descr="Persona confusa con riempimento a tinta unita">
            <a:extLst>
              <a:ext uri="{FF2B5EF4-FFF2-40B4-BE49-F238E27FC236}">
                <a16:creationId xmlns:a16="http://schemas.microsoft.com/office/drawing/2014/main" id="{14C3173A-E348-4CF7-9FA2-CEF6BC579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669" y="2557710"/>
            <a:ext cx="1046687" cy="1046687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C1DDD78-C025-4E56-9C98-02DCE7BA4BF1}"/>
              </a:ext>
            </a:extLst>
          </p:cNvPr>
          <p:cNvSpPr txBox="1"/>
          <p:nvPr/>
        </p:nvSpPr>
        <p:spPr>
          <a:xfrm>
            <a:off x="186881" y="3899938"/>
            <a:ext cx="1637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Configuratore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FDFCA237-C0B0-46B6-801C-19F37F068223}"/>
              </a:ext>
            </a:extLst>
          </p:cNvPr>
          <p:cNvCxnSpPr>
            <a:cxnSpLocks/>
            <a:stCxn id="13" idx="3"/>
            <a:endCxn id="31" idx="2"/>
          </p:cNvCxnSpPr>
          <p:nvPr/>
        </p:nvCxnSpPr>
        <p:spPr>
          <a:xfrm flipV="1">
            <a:off x="1566356" y="1918855"/>
            <a:ext cx="2681735" cy="116219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e 39">
            <a:extLst>
              <a:ext uri="{FF2B5EF4-FFF2-40B4-BE49-F238E27FC236}">
                <a16:creationId xmlns:a16="http://schemas.microsoft.com/office/drawing/2014/main" id="{C07948F0-D919-4A51-9A9C-FF6F0CAE816E}"/>
              </a:ext>
            </a:extLst>
          </p:cNvPr>
          <p:cNvSpPr/>
          <p:nvPr/>
        </p:nvSpPr>
        <p:spPr>
          <a:xfrm>
            <a:off x="8814542" y="3496476"/>
            <a:ext cx="2170850" cy="12790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Accesso al sistema Configuratore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0DF68DBC-EAB5-8793-7F4E-FA8D5B7A0243}"/>
              </a:ext>
            </a:extLst>
          </p:cNvPr>
          <p:cNvSpPr/>
          <p:nvPr/>
        </p:nvSpPr>
        <p:spPr>
          <a:xfrm>
            <a:off x="4248091" y="1453143"/>
            <a:ext cx="1834849" cy="9314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 action="ppaction://hlinksldjump"/>
              </a:rPr>
              <a:t>casi d’uso versione 4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3EB51252-B729-BC49-24EE-906DFC6886EA}"/>
              </a:ext>
            </a:extLst>
          </p:cNvPr>
          <p:cNvSpPr/>
          <p:nvPr/>
        </p:nvSpPr>
        <p:spPr>
          <a:xfrm>
            <a:off x="4324940" y="4263034"/>
            <a:ext cx="1821981" cy="11384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Importa i dati per gli scambi da file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CA567307-A882-B0B6-AEF9-33D5E499F7BA}"/>
              </a:ext>
            </a:extLst>
          </p:cNvPr>
          <p:cNvSpPr/>
          <p:nvPr/>
        </p:nvSpPr>
        <p:spPr>
          <a:xfrm>
            <a:off x="4266709" y="3057085"/>
            <a:ext cx="2025701" cy="9031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Importa gerarchie da file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2EE48AFD-F72A-8290-8D5A-0A2F69811CE4}"/>
              </a:ext>
            </a:extLst>
          </p:cNvPr>
          <p:cNvCxnSpPr>
            <a:cxnSpLocks/>
            <a:stCxn id="13" idx="3"/>
            <a:endCxn id="42" idx="2"/>
          </p:cNvCxnSpPr>
          <p:nvPr/>
        </p:nvCxnSpPr>
        <p:spPr>
          <a:xfrm>
            <a:off x="1566356" y="3081054"/>
            <a:ext cx="2758584" cy="1751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F57D99CD-CC85-CABB-D3FD-1615E34AF5BC}"/>
              </a:ext>
            </a:extLst>
          </p:cNvPr>
          <p:cNvCxnSpPr>
            <a:cxnSpLocks/>
            <a:stCxn id="13" idx="3"/>
            <a:endCxn id="46" idx="2"/>
          </p:cNvCxnSpPr>
          <p:nvPr/>
        </p:nvCxnSpPr>
        <p:spPr>
          <a:xfrm>
            <a:off x="1566356" y="3081054"/>
            <a:ext cx="2700353" cy="427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3FA21627-4734-EB7B-DF51-A54D256E9785}"/>
              </a:ext>
            </a:extLst>
          </p:cNvPr>
          <p:cNvSpPr txBox="1"/>
          <p:nvPr/>
        </p:nvSpPr>
        <p:spPr>
          <a:xfrm flipH="1">
            <a:off x="7022094" y="4614190"/>
            <a:ext cx="1120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&lt;&lt;include&gt;&gt;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665D35F9-E7F4-8A7B-CD9D-4236066370AD}"/>
              </a:ext>
            </a:extLst>
          </p:cNvPr>
          <p:cNvSpPr txBox="1"/>
          <p:nvPr/>
        </p:nvSpPr>
        <p:spPr>
          <a:xfrm flipH="1">
            <a:off x="6953513" y="3375261"/>
            <a:ext cx="1120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&lt;&lt;include&gt;&gt;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F69F6DA9-B65A-451F-F768-599BFB033F66}"/>
              </a:ext>
            </a:extLst>
          </p:cNvPr>
          <p:cNvCxnSpPr>
            <a:cxnSpLocks/>
            <a:endCxn id="42" idx="6"/>
          </p:cNvCxnSpPr>
          <p:nvPr/>
        </p:nvCxnSpPr>
        <p:spPr>
          <a:xfrm flipH="1">
            <a:off x="6146921" y="4300048"/>
            <a:ext cx="2609390" cy="53221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bevel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79AD137-7A8F-1275-D74F-0739AE1777E0}"/>
              </a:ext>
            </a:extLst>
          </p:cNvPr>
          <p:cNvCxnSpPr>
            <a:cxnSpLocks/>
          </p:cNvCxnSpPr>
          <p:nvPr/>
        </p:nvCxnSpPr>
        <p:spPr>
          <a:xfrm flipH="1" flipV="1">
            <a:off x="6311028" y="3496476"/>
            <a:ext cx="2423967" cy="52637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bevel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5482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8446191-F5AD-4641-86E6-1AF372EF7A88}"/>
              </a:ext>
            </a:extLst>
          </p:cNvPr>
          <p:cNvSpPr txBox="1"/>
          <p:nvPr/>
        </p:nvSpPr>
        <p:spPr>
          <a:xfrm>
            <a:off x="2269072" y="790251"/>
            <a:ext cx="7653859" cy="231866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Calibri Light"/>
              </a:rPr>
              <a:t>CASI D'USO VERSIONE 5 IN FORMA TESTUALE</a:t>
            </a:r>
            <a:endParaRPr lang="it-IT" dirty="0">
              <a:ea typeface="+mj-ea"/>
              <a:cs typeface="+mj-cs"/>
            </a:endParaRPr>
          </a:p>
        </p:txBody>
      </p:sp>
      <p:pic>
        <p:nvPicPr>
          <p:cNvPr id="6" name="Graphic 5" descr="Documento">
            <a:extLst>
              <a:ext uri="{FF2B5EF4-FFF2-40B4-BE49-F238E27FC236}">
                <a16:creationId xmlns:a16="http://schemas.microsoft.com/office/drawing/2014/main" id="{E27F33EA-A835-42CF-9F38-F30DD104A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548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6315E90D-C29A-4D8F-A17A-C2E6166F3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73081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6547">
                  <a:extLst>
                    <a:ext uri="{9D8B030D-6E8A-4147-A177-3AD203B41FA5}">
                      <a16:colId xmlns:a16="http://schemas.microsoft.com/office/drawing/2014/main" val="3728720280"/>
                    </a:ext>
                  </a:extLst>
                </a:gridCol>
                <a:gridCol w="9495453">
                  <a:extLst>
                    <a:ext uri="{9D8B030D-6E8A-4147-A177-3AD203B41FA5}">
                      <a16:colId xmlns:a16="http://schemas.microsoft.com/office/drawing/2014/main" val="2077232496"/>
                    </a:ext>
                  </a:extLst>
                </a:gridCol>
              </a:tblGrid>
              <a:tr h="431213">
                <a:tc>
                  <a:txBody>
                    <a:bodyPr/>
                    <a:lstStyle/>
                    <a:p>
                      <a:r>
                        <a:rPr lang="it-IT" sz="16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Importa gerarchie da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096747"/>
                  </a:ext>
                </a:extLst>
              </a:tr>
              <a:tr h="431213">
                <a:tc>
                  <a:txBody>
                    <a:bodyPr/>
                    <a:lstStyle/>
                    <a:p>
                      <a:r>
                        <a:rPr lang="it-IT" sz="1600" dirty="0"/>
                        <a:t>Attore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Configuratore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967621"/>
                  </a:ext>
                </a:extLst>
              </a:tr>
              <a:tr h="2844046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&lt;&lt;include&gt;&gt;  «Accesso al sistema Configuratore»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configuratore sceglie la funzionalità «Importa gerarchie da file»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configuratore inserisce il nome del file da importare (con il relativo percorso se necessario)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comunica che le gerarchie sono state importate correttamente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Postcondizione:  ora il sistema opererà sulle gerarchie contenute nel file indicato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Fine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299227"/>
                  </a:ext>
                </a:extLst>
              </a:tr>
              <a:tr h="1177405"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Scenario</a:t>
                      </a:r>
                    </a:p>
                    <a:p>
                      <a:r>
                        <a:rPr lang="it-IT" sz="1600" dirty="0">
                          <a:solidFill>
                            <a:schemeClr val="tx1"/>
                          </a:solidFill>
                        </a:rPr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3.1) Precondizione: le gerarchie contenute non rispettano i requisiti </a:t>
                      </a:r>
                    </a:p>
                    <a:p>
                      <a:r>
                        <a:rPr lang="it-IT" sz="1600" dirty="0"/>
                        <a:t>        Il sistema avverte che le gerarchie non rispettano i requisiti e che l’importazione non è avvenuta</a:t>
                      </a:r>
                    </a:p>
                    <a:p>
                      <a:r>
                        <a:rPr lang="it-IT" sz="1600" dirty="0"/>
                        <a:t>Fine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105698"/>
                  </a:ext>
                </a:extLst>
              </a:tr>
              <a:tr h="1010857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3.1) Il configuratore inserisce il nome di un file inesistente o non in formato </a:t>
                      </a:r>
                      <a:r>
                        <a:rPr lang="it-IT" sz="1600" dirty="0" err="1"/>
                        <a:t>Json</a:t>
                      </a:r>
                      <a:endParaRPr lang="it-IT" sz="1600" dirty="0"/>
                    </a:p>
                    <a:p>
                      <a:r>
                        <a:rPr lang="it-IT" sz="1600" dirty="0"/>
                        <a:t>3.2) Il sistema avverte che è avvenuto un errore nel caricamento del file e che l’importazione è fallita</a:t>
                      </a:r>
                    </a:p>
                    <a:p>
                      <a:r>
                        <a:rPr lang="it-IT" sz="1600" dirty="0"/>
                        <a:t>Fine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41343"/>
                  </a:ext>
                </a:extLst>
              </a:tr>
              <a:tr h="963266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3.1) Il configuratore inserisce il nome di un file le quali gerarchie sono descritte con una sintassi non valida</a:t>
                      </a:r>
                    </a:p>
                    <a:p>
                      <a:r>
                        <a:rPr lang="it-IT" sz="1600" dirty="0"/>
                        <a:t>3.2) Il sistema avverte che c’è un errore di sintassi nel file indicato e che l’importazione è fallita</a:t>
                      </a:r>
                    </a:p>
                    <a:p>
                      <a:r>
                        <a:rPr lang="it-IT" sz="1600" dirty="0"/>
                        <a:t>Fine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21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78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7AA2E266-C3A1-42B5-8C1A-6818DDF77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476800"/>
              </p:ext>
            </p:extLst>
          </p:nvPr>
        </p:nvGraphicFramePr>
        <p:xfrm>
          <a:off x="0" y="-2"/>
          <a:ext cx="12192000" cy="685800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98776">
                  <a:extLst>
                    <a:ext uri="{9D8B030D-6E8A-4147-A177-3AD203B41FA5}">
                      <a16:colId xmlns:a16="http://schemas.microsoft.com/office/drawing/2014/main" val="622227435"/>
                    </a:ext>
                  </a:extLst>
                </a:gridCol>
                <a:gridCol w="7993224">
                  <a:extLst>
                    <a:ext uri="{9D8B030D-6E8A-4147-A177-3AD203B41FA5}">
                      <a16:colId xmlns:a16="http://schemas.microsoft.com/office/drawing/2014/main" val="1240547856"/>
                    </a:ext>
                  </a:extLst>
                </a:gridCol>
              </a:tblGrid>
              <a:tr h="1175217">
                <a:tc>
                  <a:txBody>
                    <a:bodyPr/>
                    <a:lstStyle/>
                    <a:p>
                      <a:r>
                        <a:rPr lang="it-IT" sz="160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Visualizza tutte le gerarchie presenti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69972"/>
                  </a:ext>
                </a:extLst>
              </a:tr>
              <a:tr h="1252530">
                <a:tc>
                  <a:txBody>
                    <a:bodyPr/>
                    <a:lstStyle/>
                    <a:p>
                      <a:r>
                        <a:rPr lang="it-IT" sz="1600"/>
                        <a:t>Attore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/>
                        <a:t>Configuratore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69451"/>
                  </a:ext>
                </a:extLst>
              </a:tr>
              <a:tr h="2215127">
                <a:tc>
                  <a:txBody>
                    <a:bodyPr/>
                    <a:lstStyle/>
                    <a:p>
                      <a:r>
                        <a:rPr lang="it-IT" sz="1600"/>
                        <a:t>Scenario</a:t>
                      </a:r>
                    </a:p>
                    <a:p>
                      <a:r>
                        <a:rPr lang="it-IT" sz="1600"/>
                        <a:t>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1) &lt;&lt;include&gt;&gt;  «Accesso al sistema»</a:t>
                      </a:r>
                    </a:p>
                    <a:p>
                      <a:r>
                        <a:rPr lang="it-IT" sz="1600" dirty="0"/>
                        <a:t>2) Il configuratore sceglie la funzionalità «Visualizza tutte le gerarchie presenti»</a:t>
                      </a:r>
                    </a:p>
                    <a:p>
                      <a:r>
                        <a:rPr lang="it-IT" sz="1600" dirty="0"/>
                        <a:t>3) Il sistema mostra ogni gerarchia di categoria presente con tutte le relative informazioni</a:t>
                      </a:r>
                    </a:p>
                    <a:p>
                      <a:r>
                        <a:rPr lang="it-IT" sz="1600" dirty="0"/>
                        <a:t>     di corredo (nome, definizione, campi nativi e sottocategorie di ciascuna categoria)</a:t>
                      </a:r>
                    </a:p>
                    <a:p>
                      <a:r>
                        <a:rPr lang="it-IT" sz="1600" dirty="0"/>
                        <a:t>Fine</a:t>
                      </a:r>
                    </a:p>
                    <a:p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547506"/>
                  </a:ext>
                </a:extLst>
              </a:tr>
              <a:tr h="2215127">
                <a:tc>
                  <a:txBody>
                    <a:bodyPr/>
                    <a:lstStyle/>
                    <a:p>
                      <a:r>
                        <a:rPr lang="it-IT" sz="1600"/>
                        <a:t>Scenario</a:t>
                      </a:r>
                    </a:p>
                    <a:p>
                      <a:r>
                        <a:rPr lang="it-IT" sz="1600"/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3.1) Precondizione: non è presente alcuna gerarchia di categorie</a:t>
                      </a:r>
                    </a:p>
                    <a:p>
                      <a:r>
                        <a:rPr lang="it-IT" sz="1600" dirty="0"/>
                        <a:t>        Il sistema avverte che non esiste nessuna gerarchia di categorie</a:t>
                      </a:r>
                    </a:p>
                    <a:p>
                      <a:r>
                        <a:rPr lang="it-IT" sz="1600" dirty="0"/>
                        <a:t>Fine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628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4754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6315E90D-C29A-4D8F-A17A-C2E6166F3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599595"/>
              </p:ext>
            </p:extLst>
          </p:nvPr>
        </p:nvGraphicFramePr>
        <p:xfrm>
          <a:off x="0" y="1"/>
          <a:ext cx="12192000" cy="68579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6547">
                  <a:extLst>
                    <a:ext uri="{9D8B030D-6E8A-4147-A177-3AD203B41FA5}">
                      <a16:colId xmlns:a16="http://schemas.microsoft.com/office/drawing/2014/main" val="3728720280"/>
                    </a:ext>
                  </a:extLst>
                </a:gridCol>
                <a:gridCol w="9495453">
                  <a:extLst>
                    <a:ext uri="{9D8B030D-6E8A-4147-A177-3AD203B41FA5}">
                      <a16:colId xmlns:a16="http://schemas.microsoft.com/office/drawing/2014/main" val="2077232496"/>
                    </a:ext>
                  </a:extLst>
                </a:gridCol>
              </a:tblGrid>
              <a:tr h="606140">
                <a:tc>
                  <a:txBody>
                    <a:bodyPr/>
                    <a:lstStyle/>
                    <a:p>
                      <a:r>
                        <a:rPr lang="it-IT" sz="16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Importa i dati per gli scambi da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096747"/>
                  </a:ext>
                </a:extLst>
              </a:tr>
              <a:tr h="606140">
                <a:tc>
                  <a:txBody>
                    <a:bodyPr/>
                    <a:lstStyle/>
                    <a:p>
                      <a:r>
                        <a:rPr lang="it-IT" sz="1600" dirty="0"/>
                        <a:t>Attore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Configuratore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967621"/>
                  </a:ext>
                </a:extLst>
              </a:tr>
              <a:tr h="2870769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&lt;&lt;include&gt;&gt;  «Accesso al sistema Configuratore»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configuratore sceglie la funzionalità «Importa i dati per gli scambi»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configuratore inserisce il nome del file da importare (con il relativo percorso se necessario)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it-IT" sz="1600" dirty="0"/>
                        <a:t>Il sistema comunica che  i dati sono stati importati correttamente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Postcondizione:  ora il sistema opererà sui dati per gli scambi contenuti nel file indicato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Fine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299227"/>
                  </a:ext>
                </a:extLst>
              </a:tr>
              <a:tr h="1420923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3.1) Il configuratore inserisce il nome di un file inesistente o non in formato </a:t>
                      </a:r>
                      <a:r>
                        <a:rPr lang="it-IT" sz="1600" dirty="0" err="1"/>
                        <a:t>Json</a:t>
                      </a:r>
                      <a:endParaRPr lang="it-IT" sz="1600" dirty="0"/>
                    </a:p>
                    <a:p>
                      <a:r>
                        <a:rPr lang="it-IT" sz="1600" dirty="0"/>
                        <a:t>3.2) Il sistema avverte che è avvenuto un errore nel caricamento del file e che l’importazione è fallita</a:t>
                      </a:r>
                    </a:p>
                    <a:p>
                      <a:r>
                        <a:rPr lang="it-IT" sz="1600" dirty="0"/>
                        <a:t>Fine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41343"/>
                  </a:ext>
                </a:extLst>
              </a:tr>
              <a:tr h="1354027">
                <a:tc>
                  <a:txBody>
                    <a:bodyPr/>
                    <a:lstStyle/>
                    <a:p>
                      <a:r>
                        <a:rPr lang="it-IT" sz="1600" dirty="0"/>
                        <a:t>Scenario</a:t>
                      </a:r>
                    </a:p>
                    <a:p>
                      <a:r>
                        <a:rPr lang="it-IT" sz="1600" dirty="0"/>
                        <a:t>alternativo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3.1) Il configuratore inserisce il nome di un file i quali dati sono descritti con una sintassi non valida</a:t>
                      </a:r>
                    </a:p>
                    <a:p>
                      <a:r>
                        <a:rPr lang="it-IT" sz="1600" dirty="0"/>
                        <a:t>3.2) Il sistema avverte che c’è un errore di sintassi nel file indicato e che l’importazione è fallita</a:t>
                      </a:r>
                    </a:p>
                    <a:p>
                      <a:r>
                        <a:rPr lang="it-IT" sz="1600" dirty="0"/>
                        <a:t>Fine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21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182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CA24E4E-049F-43E2-88DE-AAE798C8DC62}"/>
              </a:ext>
            </a:extLst>
          </p:cNvPr>
          <p:cNvSpPr txBox="1"/>
          <p:nvPr/>
        </p:nvSpPr>
        <p:spPr>
          <a:xfrm>
            <a:off x="6590662" y="4267832"/>
            <a:ext cx="4805996" cy="129711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DIAGRAMMA UML DELLE CLASSI VERSIONE 5</a:t>
            </a:r>
          </a:p>
        </p:txBody>
      </p:sp>
      <p:pic>
        <p:nvPicPr>
          <p:cNvPr id="6" name="Graphic 5" descr="Docente">
            <a:extLst>
              <a:ext uri="{FF2B5EF4-FFF2-40B4-BE49-F238E27FC236}">
                <a16:creationId xmlns:a16="http://schemas.microsoft.com/office/drawing/2014/main" id="{A62EB31E-CCE7-46EF-B1BC-5EA9D01D8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02637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0285B780-311D-41BE-ADA7-5A83087F4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1" y="258696"/>
            <a:ext cx="11607538" cy="6340607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34B27BCE-0B95-3316-8264-A28B45044723}"/>
              </a:ext>
            </a:extLst>
          </p:cNvPr>
          <p:cNvSpPr/>
          <p:nvPr/>
        </p:nvSpPr>
        <p:spPr>
          <a:xfrm>
            <a:off x="5163448" y="2836912"/>
            <a:ext cx="2168791" cy="3424740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9361673-E007-5E33-EEDD-8563ACBC1570}"/>
              </a:ext>
            </a:extLst>
          </p:cNvPr>
          <p:cNvSpPr/>
          <p:nvPr/>
        </p:nvSpPr>
        <p:spPr>
          <a:xfrm>
            <a:off x="7721285" y="4046646"/>
            <a:ext cx="4142252" cy="1144420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4F94A78-D16C-E387-046A-95D96509CBE5}"/>
              </a:ext>
            </a:extLst>
          </p:cNvPr>
          <p:cNvSpPr/>
          <p:nvPr/>
        </p:nvSpPr>
        <p:spPr>
          <a:xfrm>
            <a:off x="328463" y="4202832"/>
            <a:ext cx="4087351" cy="988234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823580D-E4BF-C17F-B0F9-61A0FD8482A8}"/>
              </a:ext>
            </a:extLst>
          </p:cNvPr>
          <p:cNvSpPr/>
          <p:nvPr/>
        </p:nvSpPr>
        <p:spPr>
          <a:xfrm>
            <a:off x="5710574" y="831521"/>
            <a:ext cx="1084952" cy="341296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ad angolo ripiegato 8">
            <a:extLst>
              <a:ext uri="{FF2B5EF4-FFF2-40B4-BE49-F238E27FC236}">
                <a16:creationId xmlns:a16="http://schemas.microsoft.com/office/drawing/2014/main" id="{B276E20B-900D-4491-9306-F2A69BADE3A0}"/>
              </a:ext>
            </a:extLst>
          </p:cNvPr>
          <p:cNvSpPr/>
          <p:nvPr/>
        </p:nvSpPr>
        <p:spPr>
          <a:xfrm rot="10800000">
            <a:off x="520495" y="286856"/>
            <a:ext cx="3563175" cy="1089329"/>
          </a:xfrm>
          <a:prstGeom prst="foldedCorner">
            <a:avLst>
              <a:gd name="adj" fmla="val 22588"/>
            </a:avLst>
          </a:prstGeom>
          <a:solidFill>
            <a:srgbClr val="FFE8CB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t-IT" sz="18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7846C80-C01F-455F-59BF-6DCE2244EF3A}"/>
              </a:ext>
            </a:extLst>
          </p:cNvPr>
          <p:cNvSpPr txBox="1"/>
          <p:nvPr/>
        </p:nvSpPr>
        <p:spPr>
          <a:xfrm>
            <a:off x="779406" y="416021"/>
            <a:ext cx="3240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Le parti non scolorite dei diagrammi UML rappresentano integrazioni rispetto alla versione precedente</a:t>
            </a:r>
          </a:p>
        </p:txBody>
      </p:sp>
      <p:sp>
        <p:nvSpPr>
          <p:cNvPr id="13" name="Rettangolo ad angolo ripiegato 12">
            <a:extLst>
              <a:ext uri="{FF2B5EF4-FFF2-40B4-BE49-F238E27FC236}">
                <a16:creationId xmlns:a16="http://schemas.microsoft.com/office/drawing/2014/main" id="{B2AC2057-B754-5D75-9217-F7815ED8E075}"/>
              </a:ext>
            </a:extLst>
          </p:cNvPr>
          <p:cNvSpPr/>
          <p:nvPr/>
        </p:nvSpPr>
        <p:spPr>
          <a:xfrm rot="10800000">
            <a:off x="8081682" y="258693"/>
            <a:ext cx="3161831" cy="1282083"/>
          </a:xfrm>
          <a:prstGeom prst="foldedCorner">
            <a:avLst>
              <a:gd name="adj" fmla="val 22588"/>
            </a:avLst>
          </a:prstGeom>
          <a:solidFill>
            <a:srgbClr val="FFE8CB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t-IT" sz="18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F8DFE82-2D2E-C06C-7B4A-4DCF85102C1B}"/>
              </a:ext>
            </a:extLst>
          </p:cNvPr>
          <p:cNvSpPr txBox="1"/>
          <p:nvPr/>
        </p:nvSpPr>
        <p:spPr>
          <a:xfrm>
            <a:off x="8330986" y="361125"/>
            <a:ext cx="32406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In seguito sono mostrati solo i diagrammi UML che presentano modifiche rispetto alla versione precedente.</a:t>
            </a:r>
          </a:p>
        </p:txBody>
      </p:sp>
    </p:spTree>
    <p:extLst>
      <p:ext uri="{BB962C8B-B14F-4D97-AF65-F5344CB8AC3E}">
        <p14:creationId xmlns:p14="http://schemas.microsoft.com/office/powerpoint/2010/main" val="22069631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7FC7558C-0A2D-831D-681E-350207FD0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8" y="413869"/>
            <a:ext cx="12069452" cy="596965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2E0FC406-C111-40AB-DF5A-6F04A56B36B3}"/>
              </a:ext>
            </a:extLst>
          </p:cNvPr>
          <p:cNvSpPr/>
          <p:nvPr/>
        </p:nvSpPr>
        <p:spPr>
          <a:xfrm>
            <a:off x="477253" y="990600"/>
            <a:ext cx="2610852" cy="1295393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C723002-53FD-A51E-143D-0817ACB0D160}"/>
              </a:ext>
            </a:extLst>
          </p:cNvPr>
          <p:cNvSpPr/>
          <p:nvPr/>
        </p:nvSpPr>
        <p:spPr>
          <a:xfrm>
            <a:off x="3932217" y="2060420"/>
            <a:ext cx="2481028" cy="1262392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2802F34-D45B-755E-8980-01EBE1FE97C0}"/>
              </a:ext>
            </a:extLst>
          </p:cNvPr>
          <p:cNvSpPr/>
          <p:nvPr/>
        </p:nvSpPr>
        <p:spPr>
          <a:xfrm>
            <a:off x="3932217" y="3800327"/>
            <a:ext cx="2481028" cy="321479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EB33F11-3121-A769-20D7-6E1523505A07}"/>
              </a:ext>
            </a:extLst>
          </p:cNvPr>
          <p:cNvSpPr/>
          <p:nvPr/>
        </p:nvSpPr>
        <p:spPr>
          <a:xfrm>
            <a:off x="7200398" y="2003496"/>
            <a:ext cx="4097255" cy="1425504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1BBA696-A1D4-5494-6177-EAEA902C0328}"/>
              </a:ext>
            </a:extLst>
          </p:cNvPr>
          <p:cNvSpPr/>
          <p:nvPr/>
        </p:nvSpPr>
        <p:spPr>
          <a:xfrm>
            <a:off x="156411" y="4243137"/>
            <a:ext cx="3221657" cy="2101730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33765190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DDCF323-033E-A502-3974-3019D424E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8" y="62267"/>
            <a:ext cx="11996183" cy="6733465"/>
          </a:xfrm>
          <a:prstGeom prst="rect">
            <a:avLst/>
          </a:prstGeom>
        </p:spPr>
      </p:pic>
      <p:sp>
        <p:nvSpPr>
          <p:cNvPr id="3" name="Rettangolo ad angolo ripiegato 2">
            <a:extLst>
              <a:ext uri="{FF2B5EF4-FFF2-40B4-BE49-F238E27FC236}">
                <a16:creationId xmlns:a16="http://schemas.microsoft.com/office/drawing/2014/main" id="{B8EBB331-3F95-0AA3-E205-BBFB0C82B7AF}"/>
              </a:ext>
            </a:extLst>
          </p:cNvPr>
          <p:cNvSpPr/>
          <p:nvPr/>
        </p:nvSpPr>
        <p:spPr>
          <a:xfrm rot="10800000">
            <a:off x="9036994" y="297875"/>
            <a:ext cx="2881259" cy="867830"/>
          </a:xfrm>
          <a:prstGeom prst="foldedCorner">
            <a:avLst>
              <a:gd name="adj" fmla="val 22588"/>
            </a:avLst>
          </a:prstGeom>
          <a:solidFill>
            <a:srgbClr val="FFE8CB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t-IT" sz="1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14DF874-9A1B-1016-CB71-BE1FD51CBA3B}"/>
              </a:ext>
            </a:extLst>
          </p:cNvPr>
          <p:cNvSpPr txBox="1"/>
          <p:nvPr/>
        </p:nvSpPr>
        <p:spPr>
          <a:xfrm>
            <a:off x="9234433" y="362458"/>
            <a:ext cx="26838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Per non avere un UML troppo complesso vengono rappresentate solo le dipendenze «pure»</a:t>
            </a:r>
          </a:p>
        </p:txBody>
      </p:sp>
    </p:spTree>
    <p:extLst>
      <p:ext uri="{BB962C8B-B14F-4D97-AF65-F5344CB8AC3E}">
        <p14:creationId xmlns:p14="http://schemas.microsoft.com/office/powerpoint/2010/main" val="40744178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E0F7633-06CD-F705-9B03-AAF8339F9C44}"/>
              </a:ext>
            </a:extLst>
          </p:cNvPr>
          <p:cNvSpPr txBox="1"/>
          <p:nvPr/>
        </p:nvSpPr>
        <p:spPr>
          <a:xfrm>
            <a:off x="6590662" y="4267832"/>
            <a:ext cx="5268333" cy="129711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DIAGRAMMI DI SEQUENZA</a:t>
            </a:r>
            <a:r>
              <a:rPr lang="en-US" sz="31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VERSIONE 5</a:t>
            </a:r>
          </a:p>
        </p:txBody>
      </p:sp>
      <p:pic>
        <p:nvPicPr>
          <p:cNvPr id="6" name="Graphic 5" descr="Gerarchia">
            <a:extLst>
              <a:ext uri="{FF2B5EF4-FFF2-40B4-BE49-F238E27FC236}">
                <a16:creationId xmlns:a16="http://schemas.microsoft.com/office/drawing/2014/main" id="{E3B5682F-2420-8D89-C78D-99C49DD91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708301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tangolo 45">
            <a:extLst>
              <a:ext uri="{FF2B5EF4-FFF2-40B4-BE49-F238E27FC236}">
                <a16:creationId xmlns:a16="http://schemas.microsoft.com/office/drawing/2014/main" id="{43028F6C-CEF8-365D-CE65-7692278F0717}"/>
              </a:ext>
            </a:extLst>
          </p:cNvPr>
          <p:cNvSpPr/>
          <p:nvPr/>
        </p:nvSpPr>
        <p:spPr>
          <a:xfrm>
            <a:off x="408977" y="1486892"/>
            <a:ext cx="9948937" cy="4678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3" name="Immagine 15">
            <a:extLst>
              <a:ext uri="{FF2B5EF4-FFF2-40B4-BE49-F238E27FC236}">
                <a16:creationId xmlns:a16="http://schemas.microsoft.com/office/drawing/2014/main" id="{C4370691-816C-6AAA-7D03-2676A57CD3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7" t="40538" r="14757" b="56055"/>
          <a:stretch/>
        </p:blipFill>
        <p:spPr>
          <a:xfrm rot="16200000">
            <a:off x="-575057" y="3548428"/>
            <a:ext cx="6336328" cy="45719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335AE958-B81E-6503-56A2-BFCF9594C4DD}"/>
              </a:ext>
            </a:extLst>
          </p:cNvPr>
          <p:cNvSpPr/>
          <p:nvPr/>
        </p:nvSpPr>
        <p:spPr>
          <a:xfrm>
            <a:off x="6880096" y="2271465"/>
            <a:ext cx="1713126" cy="316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  <a:cs typeface="Calibri"/>
              </a:rPr>
              <a:t>:ElencoGerarchie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DDC2A8C-B6EC-E35A-C229-A80C05AFA05A}"/>
              </a:ext>
            </a:extLst>
          </p:cNvPr>
          <p:cNvSpPr/>
          <p:nvPr/>
        </p:nvSpPr>
        <p:spPr>
          <a:xfrm>
            <a:off x="1745198" y="197772"/>
            <a:ext cx="1645674" cy="3167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  <a:cs typeface="Calibri"/>
              </a:rPr>
              <a:t>: </a:t>
            </a:r>
            <a:r>
              <a:rPr lang="it-IT" sz="1600" dirty="0">
                <a:solidFill>
                  <a:schemeClr val="tx1"/>
                </a:solidFill>
                <a:ea typeface="+mn-lt"/>
                <a:cs typeface="+mn-lt"/>
              </a:rPr>
              <a:t>Salvataggi</a:t>
            </a:r>
            <a:endParaRPr lang="it-IT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B35F7706-F4D3-6E4E-EE5D-34312698BC23}"/>
              </a:ext>
            </a:extLst>
          </p:cNvPr>
          <p:cNvSpPr/>
          <p:nvPr/>
        </p:nvSpPr>
        <p:spPr>
          <a:xfrm>
            <a:off x="233682" y="922409"/>
            <a:ext cx="72267" cy="78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3632D2FD-CEC2-32D0-DB2A-455991DA3582}"/>
              </a:ext>
            </a:extLst>
          </p:cNvPr>
          <p:cNvCxnSpPr>
            <a:cxnSpLocks/>
          </p:cNvCxnSpPr>
          <p:nvPr/>
        </p:nvCxnSpPr>
        <p:spPr>
          <a:xfrm>
            <a:off x="305949" y="961738"/>
            <a:ext cx="2038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7897989-B291-17A7-F99A-F6918C3A0F52}"/>
              </a:ext>
            </a:extLst>
          </p:cNvPr>
          <p:cNvSpPr txBox="1"/>
          <p:nvPr/>
        </p:nvSpPr>
        <p:spPr>
          <a:xfrm>
            <a:off x="2171910" y="767238"/>
            <a:ext cx="34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&gt;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038CECF-ED7D-DF93-8423-F39C37709B36}"/>
              </a:ext>
            </a:extLst>
          </p:cNvPr>
          <p:cNvSpPr txBox="1"/>
          <p:nvPr/>
        </p:nvSpPr>
        <p:spPr>
          <a:xfrm flipH="1">
            <a:off x="522050" y="692760"/>
            <a:ext cx="1824621" cy="316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importaGerarchia</a:t>
            </a: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A05D984E-D894-3570-4B8D-B998F7B28E2E}"/>
              </a:ext>
            </a:extLst>
          </p:cNvPr>
          <p:cNvCxnSpPr>
            <a:cxnSpLocks/>
          </p:cNvCxnSpPr>
          <p:nvPr/>
        </p:nvCxnSpPr>
        <p:spPr>
          <a:xfrm>
            <a:off x="2749825" y="1179114"/>
            <a:ext cx="21145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5264F1CF-8CD9-2CEB-4C5F-9B2C3DB0D806}"/>
              </a:ext>
            </a:extLst>
          </p:cNvPr>
          <p:cNvSpPr txBox="1"/>
          <p:nvPr/>
        </p:nvSpPr>
        <p:spPr>
          <a:xfrm>
            <a:off x="3143116" y="924753"/>
            <a:ext cx="1565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Inserire nome file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FA02500A-A4D4-A019-B53D-B14FFA6B7B3E}"/>
              </a:ext>
            </a:extLst>
          </p:cNvPr>
          <p:cNvSpPr txBox="1"/>
          <p:nvPr/>
        </p:nvSpPr>
        <p:spPr>
          <a:xfrm>
            <a:off x="2861710" y="1489433"/>
            <a:ext cx="1719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caricaGerarchie</a:t>
            </a:r>
          </a:p>
        </p:txBody>
      </p:sp>
      <p:sp>
        <p:nvSpPr>
          <p:cNvPr id="47" name="Rettangolo con un angolo ritagliato 27">
            <a:extLst>
              <a:ext uri="{FF2B5EF4-FFF2-40B4-BE49-F238E27FC236}">
                <a16:creationId xmlns:a16="http://schemas.microsoft.com/office/drawing/2014/main" id="{E37DA01A-5F6E-E153-70F0-281962E6D580}"/>
              </a:ext>
            </a:extLst>
          </p:cNvPr>
          <p:cNvSpPr/>
          <p:nvPr/>
        </p:nvSpPr>
        <p:spPr>
          <a:xfrm rot="10800000">
            <a:off x="408977" y="1489433"/>
            <a:ext cx="657158" cy="375562"/>
          </a:xfrm>
          <a:custGeom>
            <a:avLst/>
            <a:gdLst>
              <a:gd name="connsiteX0" fmla="*/ 0 w 865239"/>
              <a:gd name="connsiteY0" fmla="*/ 0 h 540774"/>
              <a:gd name="connsiteX1" fmla="*/ 775108 w 865239"/>
              <a:gd name="connsiteY1" fmla="*/ 0 h 540774"/>
              <a:gd name="connsiteX2" fmla="*/ 865239 w 865239"/>
              <a:gd name="connsiteY2" fmla="*/ 90131 h 540774"/>
              <a:gd name="connsiteX3" fmla="*/ 865239 w 865239"/>
              <a:gd name="connsiteY3" fmla="*/ 540774 h 540774"/>
              <a:gd name="connsiteX4" fmla="*/ 0 w 865239"/>
              <a:gd name="connsiteY4" fmla="*/ 540774 h 540774"/>
              <a:gd name="connsiteX5" fmla="*/ 0 w 865239"/>
              <a:gd name="connsiteY5" fmla="*/ 0 h 540774"/>
              <a:gd name="connsiteX0" fmla="*/ 0 w 865239"/>
              <a:gd name="connsiteY0" fmla="*/ 9832 h 550606"/>
              <a:gd name="connsiteX1" fmla="*/ 165508 w 865239"/>
              <a:gd name="connsiteY1" fmla="*/ 0 h 550606"/>
              <a:gd name="connsiteX2" fmla="*/ 865239 w 865239"/>
              <a:gd name="connsiteY2" fmla="*/ 99963 h 550606"/>
              <a:gd name="connsiteX3" fmla="*/ 865239 w 865239"/>
              <a:gd name="connsiteY3" fmla="*/ 550606 h 550606"/>
              <a:gd name="connsiteX4" fmla="*/ 0 w 865239"/>
              <a:gd name="connsiteY4" fmla="*/ 550606 h 550606"/>
              <a:gd name="connsiteX5" fmla="*/ 0 w 865239"/>
              <a:gd name="connsiteY5" fmla="*/ 9832 h 550606"/>
              <a:gd name="connsiteX0" fmla="*/ 49161 w 865239"/>
              <a:gd name="connsiteY0" fmla="*/ 196645 h 550606"/>
              <a:gd name="connsiteX1" fmla="*/ 165508 w 865239"/>
              <a:gd name="connsiteY1" fmla="*/ 0 h 550606"/>
              <a:gd name="connsiteX2" fmla="*/ 865239 w 865239"/>
              <a:gd name="connsiteY2" fmla="*/ 99963 h 550606"/>
              <a:gd name="connsiteX3" fmla="*/ 865239 w 865239"/>
              <a:gd name="connsiteY3" fmla="*/ 550606 h 550606"/>
              <a:gd name="connsiteX4" fmla="*/ 0 w 865239"/>
              <a:gd name="connsiteY4" fmla="*/ 550606 h 550606"/>
              <a:gd name="connsiteX5" fmla="*/ 49161 w 865239"/>
              <a:gd name="connsiteY5" fmla="*/ 196645 h 550606"/>
              <a:gd name="connsiteX0" fmla="*/ 49161 w 865239"/>
              <a:gd name="connsiteY0" fmla="*/ 216310 h 570271"/>
              <a:gd name="connsiteX1" fmla="*/ 312992 w 865239"/>
              <a:gd name="connsiteY1" fmla="*/ 0 h 570271"/>
              <a:gd name="connsiteX2" fmla="*/ 865239 w 865239"/>
              <a:gd name="connsiteY2" fmla="*/ 119628 h 570271"/>
              <a:gd name="connsiteX3" fmla="*/ 865239 w 865239"/>
              <a:gd name="connsiteY3" fmla="*/ 570271 h 570271"/>
              <a:gd name="connsiteX4" fmla="*/ 0 w 865239"/>
              <a:gd name="connsiteY4" fmla="*/ 570271 h 570271"/>
              <a:gd name="connsiteX5" fmla="*/ 49161 w 865239"/>
              <a:gd name="connsiteY5" fmla="*/ 216310 h 570271"/>
              <a:gd name="connsiteX0" fmla="*/ 0 w 884903"/>
              <a:gd name="connsiteY0" fmla="*/ 216310 h 570271"/>
              <a:gd name="connsiteX1" fmla="*/ 332656 w 884903"/>
              <a:gd name="connsiteY1" fmla="*/ 0 h 570271"/>
              <a:gd name="connsiteX2" fmla="*/ 884903 w 884903"/>
              <a:gd name="connsiteY2" fmla="*/ 119628 h 570271"/>
              <a:gd name="connsiteX3" fmla="*/ 884903 w 884903"/>
              <a:gd name="connsiteY3" fmla="*/ 570271 h 570271"/>
              <a:gd name="connsiteX4" fmla="*/ 19664 w 884903"/>
              <a:gd name="connsiteY4" fmla="*/ 570271 h 570271"/>
              <a:gd name="connsiteX5" fmla="*/ 0 w 884903"/>
              <a:gd name="connsiteY5" fmla="*/ 216310 h 570271"/>
              <a:gd name="connsiteX0" fmla="*/ 0 w 894735"/>
              <a:gd name="connsiteY0" fmla="*/ 216310 h 570271"/>
              <a:gd name="connsiteX1" fmla="*/ 332656 w 894735"/>
              <a:gd name="connsiteY1" fmla="*/ 0 h 570271"/>
              <a:gd name="connsiteX2" fmla="*/ 894735 w 894735"/>
              <a:gd name="connsiteY2" fmla="*/ 11473 h 570271"/>
              <a:gd name="connsiteX3" fmla="*/ 884903 w 894735"/>
              <a:gd name="connsiteY3" fmla="*/ 570271 h 570271"/>
              <a:gd name="connsiteX4" fmla="*/ 19664 w 894735"/>
              <a:gd name="connsiteY4" fmla="*/ 570271 h 570271"/>
              <a:gd name="connsiteX5" fmla="*/ 0 w 894735"/>
              <a:gd name="connsiteY5" fmla="*/ 216310 h 570271"/>
              <a:gd name="connsiteX0" fmla="*/ 0 w 884903"/>
              <a:gd name="connsiteY0" fmla="*/ 216310 h 570271"/>
              <a:gd name="connsiteX1" fmla="*/ 332656 w 884903"/>
              <a:gd name="connsiteY1" fmla="*/ 0 h 570271"/>
              <a:gd name="connsiteX2" fmla="*/ 865238 w 884903"/>
              <a:gd name="connsiteY2" fmla="*/ 11473 h 570271"/>
              <a:gd name="connsiteX3" fmla="*/ 884903 w 884903"/>
              <a:gd name="connsiteY3" fmla="*/ 570271 h 570271"/>
              <a:gd name="connsiteX4" fmla="*/ 19664 w 884903"/>
              <a:gd name="connsiteY4" fmla="*/ 570271 h 570271"/>
              <a:gd name="connsiteX5" fmla="*/ 0 w 884903"/>
              <a:gd name="connsiteY5" fmla="*/ 216310 h 570271"/>
              <a:gd name="connsiteX0" fmla="*/ 0 w 875071"/>
              <a:gd name="connsiteY0" fmla="*/ 206477 h 570271"/>
              <a:gd name="connsiteX1" fmla="*/ 322824 w 875071"/>
              <a:gd name="connsiteY1" fmla="*/ 0 h 570271"/>
              <a:gd name="connsiteX2" fmla="*/ 855406 w 875071"/>
              <a:gd name="connsiteY2" fmla="*/ 11473 h 570271"/>
              <a:gd name="connsiteX3" fmla="*/ 875071 w 875071"/>
              <a:gd name="connsiteY3" fmla="*/ 570271 h 570271"/>
              <a:gd name="connsiteX4" fmla="*/ 9832 w 875071"/>
              <a:gd name="connsiteY4" fmla="*/ 570271 h 570271"/>
              <a:gd name="connsiteX5" fmla="*/ 0 w 875071"/>
              <a:gd name="connsiteY5" fmla="*/ 206477 h 570271"/>
              <a:gd name="connsiteX0" fmla="*/ 0 w 875071"/>
              <a:gd name="connsiteY0" fmla="*/ 206477 h 570271"/>
              <a:gd name="connsiteX1" fmla="*/ 322824 w 875071"/>
              <a:gd name="connsiteY1" fmla="*/ 0 h 570271"/>
              <a:gd name="connsiteX2" fmla="*/ 873636 w 875071"/>
              <a:gd name="connsiteY2" fmla="*/ 11474 h 570271"/>
              <a:gd name="connsiteX3" fmla="*/ 875071 w 875071"/>
              <a:gd name="connsiteY3" fmla="*/ 570271 h 570271"/>
              <a:gd name="connsiteX4" fmla="*/ 9832 w 875071"/>
              <a:gd name="connsiteY4" fmla="*/ 570271 h 570271"/>
              <a:gd name="connsiteX5" fmla="*/ 0 w 875071"/>
              <a:gd name="connsiteY5" fmla="*/ 206477 h 57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5071" h="570271">
                <a:moveTo>
                  <a:pt x="0" y="206477"/>
                </a:moveTo>
                <a:lnTo>
                  <a:pt x="322824" y="0"/>
                </a:lnTo>
                <a:lnTo>
                  <a:pt x="873636" y="11474"/>
                </a:lnTo>
                <a:cubicBezTo>
                  <a:pt x="874114" y="197740"/>
                  <a:pt x="874593" y="384005"/>
                  <a:pt x="875071" y="570271"/>
                </a:cubicBezTo>
                <a:lnTo>
                  <a:pt x="9832" y="570271"/>
                </a:lnTo>
                <a:lnTo>
                  <a:pt x="0" y="206477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E2B7EACF-5116-8003-8AA8-9765CDC9D44D}"/>
              </a:ext>
            </a:extLst>
          </p:cNvPr>
          <p:cNvSpPr txBox="1"/>
          <p:nvPr/>
        </p:nvSpPr>
        <p:spPr>
          <a:xfrm>
            <a:off x="523557" y="1502162"/>
            <a:ext cx="456580" cy="31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opt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179C0E18-D860-AA20-E316-811A8C1791E6}"/>
              </a:ext>
            </a:extLst>
          </p:cNvPr>
          <p:cNvSpPr txBox="1"/>
          <p:nvPr/>
        </p:nvSpPr>
        <p:spPr>
          <a:xfrm>
            <a:off x="1074307" y="1562500"/>
            <a:ext cx="1394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[il file esiste ed</a:t>
            </a:r>
          </a:p>
          <a:p>
            <a:r>
              <a:rPr lang="it-IT" sz="1400" dirty="0"/>
              <a:t>è corretto]</a:t>
            </a: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31EA087A-22E8-7E47-F12B-18E33AB67C6E}"/>
              </a:ext>
            </a:extLst>
          </p:cNvPr>
          <p:cNvCxnSpPr>
            <a:cxnSpLocks/>
          </p:cNvCxnSpPr>
          <p:nvPr/>
        </p:nvCxnSpPr>
        <p:spPr>
          <a:xfrm>
            <a:off x="2939922" y="2405552"/>
            <a:ext cx="39401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3020D4E-1945-1B68-FE69-CAD49B2BE193}"/>
              </a:ext>
            </a:extLst>
          </p:cNvPr>
          <p:cNvSpPr txBox="1"/>
          <p:nvPr/>
        </p:nvSpPr>
        <p:spPr>
          <a:xfrm>
            <a:off x="5415520" y="2113605"/>
            <a:ext cx="903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new</a:t>
            </a:r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79B0E898-55F7-795F-82E1-D93B75BF5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306" y="1770801"/>
            <a:ext cx="1194920" cy="274344"/>
          </a:xfrm>
          <a:prstGeom prst="rect">
            <a:avLst/>
          </a:prstGeom>
        </p:spPr>
      </p:pic>
      <p:sp>
        <p:nvSpPr>
          <p:cNvPr id="69" name="Rettangolo 68">
            <a:extLst>
              <a:ext uri="{FF2B5EF4-FFF2-40B4-BE49-F238E27FC236}">
                <a16:creationId xmlns:a16="http://schemas.microsoft.com/office/drawing/2014/main" id="{9ACE40DA-F2E9-F4B7-86D2-E0ABB3D2B779}"/>
              </a:ext>
            </a:extLst>
          </p:cNvPr>
          <p:cNvSpPr/>
          <p:nvPr/>
        </p:nvSpPr>
        <p:spPr>
          <a:xfrm>
            <a:off x="9153897" y="197772"/>
            <a:ext cx="1394685" cy="316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  <a:cs typeface="Calibri"/>
              </a:rPr>
              <a:t>:PrintStream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202895FF-D416-CB05-6A6E-ED376DFAC543}"/>
              </a:ext>
            </a:extLst>
          </p:cNvPr>
          <p:cNvSpPr/>
          <p:nvPr/>
        </p:nvSpPr>
        <p:spPr>
          <a:xfrm>
            <a:off x="408977" y="3678902"/>
            <a:ext cx="9948937" cy="2486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6ED266BD-5AC5-6322-38EE-65229441CAA7}"/>
              </a:ext>
            </a:extLst>
          </p:cNvPr>
          <p:cNvSpPr txBox="1"/>
          <p:nvPr/>
        </p:nvSpPr>
        <p:spPr>
          <a:xfrm>
            <a:off x="419104" y="4868715"/>
            <a:ext cx="628783" cy="31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[else]</a:t>
            </a:r>
          </a:p>
        </p:txBody>
      </p:sp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A7FBE85E-AF1F-0FE5-F399-06E31E78D077}"/>
              </a:ext>
            </a:extLst>
          </p:cNvPr>
          <p:cNvCxnSpPr>
            <a:cxnSpLocks/>
          </p:cNvCxnSpPr>
          <p:nvPr/>
        </p:nvCxnSpPr>
        <p:spPr>
          <a:xfrm>
            <a:off x="417149" y="4798345"/>
            <a:ext cx="9940765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ECA98571-E3AF-F930-DC3B-452C6C03CD30}"/>
              </a:ext>
            </a:extLst>
          </p:cNvPr>
          <p:cNvSpPr/>
          <p:nvPr/>
        </p:nvSpPr>
        <p:spPr>
          <a:xfrm>
            <a:off x="2405144" y="838319"/>
            <a:ext cx="345122" cy="5611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5">
            <a:extLst>
              <a:ext uri="{FF2B5EF4-FFF2-40B4-BE49-F238E27FC236}">
                <a16:creationId xmlns:a16="http://schemas.microsoft.com/office/drawing/2014/main" id="{F27067CD-46F9-FC24-D790-EFF1AA07E0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6" t="39958" r="13939" b="56635"/>
          <a:stretch/>
        </p:blipFill>
        <p:spPr>
          <a:xfrm rot="16200000">
            <a:off x="1861786" y="3548427"/>
            <a:ext cx="6336328" cy="45719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69CDD1C3-3669-6D8A-49E1-34AA0B681A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129" t="29263" r="-1" b="4617"/>
          <a:stretch/>
        </p:blipFill>
        <p:spPr>
          <a:xfrm>
            <a:off x="7738000" y="2617499"/>
            <a:ext cx="45719" cy="4192335"/>
          </a:xfrm>
          <a:prstGeom prst="rect">
            <a:avLst/>
          </a:prstGeom>
        </p:spPr>
      </p:pic>
      <p:pic>
        <p:nvPicPr>
          <p:cNvPr id="70" name="Immagine 69">
            <a:extLst>
              <a:ext uri="{FF2B5EF4-FFF2-40B4-BE49-F238E27FC236}">
                <a16:creationId xmlns:a16="http://schemas.microsoft.com/office/drawing/2014/main" id="{EDC71B08-E661-5864-F4A9-AF6D31D73F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129" r="-1" b="1965"/>
          <a:stretch/>
        </p:blipFill>
        <p:spPr>
          <a:xfrm>
            <a:off x="9848197" y="593989"/>
            <a:ext cx="45719" cy="6215845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8D70C258-BDD2-D478-8C49-38F5D57A05E0}"/>
              </a:ext>
            </a:extLst>
          </p:cNvPr>
          <p:cNvSpPr/>
          <p:nvPr/>
        </p:nvSpPr>
        <p:spPr>
          <a:xfrm>
            <a:off x="4105565" y="197772"/>
            <a:ext cx="1894490" cy="3167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  <a:cs typeface="Calibri"/>
              </a:rPr>
              <a:t>: InputDatiTestuali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22110860-B06E-D89D-93A6-F262230FC79D}"/>
              </a:ext>
            </a:extLst>
          </p:cNvPr>
          <p:cNvSpPr/>
          <p:nvPr/>
        </p:nvSpPr>
        <p:spPr>
          <a:xfrm>
            <a:off x="2593107" y="1851932"/>
            <a:ext cx="345122" cy="942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F560557E-697D-7358-8448-3AAE4BD28828}"/>
              </a:ext>
            </a:extLst>
          </p:cNvPr>
          <p:cNvSpPr txBox="1"/>
          <p:nvPr/>
        </p:nvSpPr>
        <p:spPr>
          <a:xfrm>
            <a:off x="831320" y="3930124"/>
            <a:ext cx="1697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[boolean == true]</a:t>
            </a:r>
          </a:p>
        </p:txBody>
      </p:sp>
      <p:sp>
        <p:nvSpPr>
          <p:cNvPr id="76" name="Rettangolo con un angolo ritagliato 27">
            <a:extLst>
              <a:ext uri="{FF2B5EF4-FFF2-40B4-BE49-F238E27FC236}">
                <a16:creationId xmlns:a16="http://schemas.microsoft.com/office/drawing/2014/main" id="{F19EB083-2CDD-DFC1-BC2A-1724C039AD9A}"/>
              </a:ext>
            </a:extLst>
          </p:cNvPr>
          <p:cNvSpPr/>
          <p:nvPr/>
        </p:nvSpPr>
        <p:spPr>
          <a:xfrm rot="10800000">
            <a:off x="417149" y="3673883"/>
            <a:ext cx="657158" cy="375562"/>
          </a:xfrm>
          <a:custGeom>
            <a:avLst/>
            <a:gdLst>
              <a:gd name="connsiteX0" fmla="*/ 0 w 865239"/>
              <a:gd name="connsiteY0" fmla="*/ 0 h 540774"/>
              <a:gd name="connsiteX1" fmla="*/ 775108 w 865239"/>
              <a:gd name="connsiteY1" fmla="*/ 0 h 540774"/>
              <a:gd name="connsiteX2" fmla="*/ 865239 w 865239"/>
              <a:gd name="connsiteY2" fmla="*/ 90131 h 540774"/>
              <a:gd name="connsiteX3" fmla="*/ 865239 w 865239"/>
              <a:gd name="connsiteY3" fmla="*/ 540774 h 540774"/>
              <a:gd name="connsiteX4" fmla="*/ 0 w 865239"/>
              <a:gd name="connsiteY4" fmla="*/ 540774 h 540774"/>
              <a:gd name="connsiteX5" fmla="*/ 0 w 865239"/>
              <a:gd name="connsiteY5" fmla="*/ 0 h 540774"/>
              <a:gd name="connsiteX0" fmla="*/ 0 w 865239"/>
              <a:gd name="connsiteY0" fmla="*/ 9832 h 550606"/>
              <a:gd name="connsiteX1" fmla="*/ 165508 w 865239"/>
              <a:gd name="connsiteY1" fmla="*/ 0 h 550606"/>
              <a:gd name="connsiteX2" fmla="*/ 865239 w 865239"/>
              <a:gd name="connsiteY2" fmla="*/ 99963 h 550606"/>
              <a:gd name="connsiteX3" fmla="*/ 865239 w 865239"/>
              <a:gd name="connsiteY3" fmla="*/ 550606 h 550606"/>
              <a:gd name="connsiteX4" fmla="*/ 0 w 865239"/>
              <a:gd name="connsiteY4" fmla="*/ 550606 h 550606"/>
              <a:gd name="connsiteX5" fmla="*/ 0 w 865239"/>
              <a:gd name="connsiteY5" fmla="*/ 9832 h 550606"/>
              <a:gd name="connsiteX0" fmla="*/ 49161 w 865239"/>
              <a:gd name="connsiteY0" fmla="*/ 196645 h 550606"/>
              <a:gd name="connsiteX1" fmla="*/ 165508 w 865239"/>
              <a:gd name="connsiteY1" fmla="*/ 0 h 550606"/>
              <a:gd name="connsiteX2" fmla="*/ 865239 w 865239"/>
              <a:gd name="connsiteY2" fmla="*/ 99963 h 550606"/>
              <a:gd name="connsiteX3" fmla="*/ 865239 w 865239"/>
              <a:gd name="connsiteY3" fmla="*/ 550606 h 550606"/>
              <a:gd name="connsiteX4" fmla="*/ 0 w 865239"/>
              <a:gd name="connsiteY4" fmla="*/ 550606 h 550606"/>
              <a:gd name="connsiteX5" fmla="*/ 49161 w 865239"/>
              <a:gd name="connsiteY5" fmla="*/ 196645 h 550606"/>
              <a:gd name="connsiteX0" fmla="*/ 49161 w 865239"/>
              <a:gd name="connsiteY0" fmla="*/ 216310 h 570271"/>
              <a:gd name="connsiteX1" fmla="*/ 312992 w 865239"/>
              <a:gd name="connsiteY1" fmla="*/ 0 h 570271"/>
              <a:gd name="connsiteX2" fmla="*/ 865239 w 865239"/>
              <a:gd name="connsiteY2" fmla="*/ 119628 h 570271"/>
              <a:gd name="connsiteX3" fmla="*/ 865239 w 865239"/>
              <a:gd name="connsiteY3" fmla="*/ 570271 h 570271"/>
              <a:gd name="connsiteX4" fmla="*/ 0 w 865239"/>
              <a:gd name="connsiteY4" fmla="*/ 570271 h 570271"/>
              <a:gd name="connsiteX5" fmla="*/ 49161 w 865239"/>
              <a:gd name="connsiteY5" fmla="*/ 216310 h 570271"/>
              <a:gd name="connsiteX0" fmla="*/ 0 w 884903"/>
              <a:gd name="connsiteY0" fmla="*/ 216310 h 570271"/>
              <a:gd name="connsiteX1" fmla="*/ 332656 w 884903"/>
              <a:gd name="connsiteY1" fmla="*/ 0 h 570271"/>
              <a:gd name="connsiteX2" fmla="*/ 884903 w 884903"/>
              <a:gd name="connsiteY2" fmla="*/ 119628 h 570271"/>
              <a:gd name="connsiteX3" fmla="*/ 884903 w 884903"/>
              <a:gd name="connsiteY3" fmla="*/ 570271 h 570271"/>
              <a:gd name="connsiteX4" fmla="*/ 19664 w 884903"/>
              <a:gd name="connsiteY4" fmla="*/ 570271 h 570271"/>
              <a:gd name="connsiteX5" fmla="*/ 0 w 884903"/>
              <a:gd name="connsiteY5" fmla="*/ 216310 h 570271"/>
              <a:gd name="connsiteX0" fmla="*/ 0 w 894735"/>
              <a:gd name="connsiteY0" fmla="*/ 216310 h 570271"/>
              <a:gd name="connsiteX1" fmla="*/ 332656 w 894735"/>
              <a:gd name="connsiteY1" fmla="*/ 0 h 570271"/>
              <a:gd name="connsiteX2" fmla="*/ 894735 w 894735"/>
              <a:gd name="connsiteY2" fmla="*/ 11473 h 570271"/>
              <a:gd name="connsiteX3" fmla="*/ 884903 w 894735"/>
              <a:gd name="connsiteY3" fmla="*/ 570271 h 570271"/>
              <a:gd name="connsiteX4" fmla="*/ 19664 w 894735"/>
              <a:gd name="connsiteY4" fmla="*/ 570271 h 570271"/>
              <a:gd name="connsiteX5" fmla="*/ 0 w 894735"/>
              <a:gd name="connsiteY5" fmla="*/ 216310 h 570271"/>
              <a:gd name="connsiteX0" fmla="*/ 0 w 884903"/>
              <a:gd name="connsiteY0" fmla="*/ 216310 h 570271"/>
              <a:gd name="connsiteX1" fmla="*/ 332656 w 884903"/>
              <a:gd name="connsiteY1" fmla="*/ 0 h 570271"/>
              <a:gd name="connsiteX2" fmla="*/ 865238 w 884903"/>
              <a:gd name="connsiteY2" fmla="*/ 11473 h 570271"/>
              <a:gd name="connsiteX3" fmla="*/ 884903 w 884903"/>
              <a:gd name="connsiteY3" fmla="*/ 570271 h 570271"/>
              <a:gd name="connsiteX4" fmla="*/ 19664 w 884903"/>
              <a:gd name="connsiteY4" fmla="*/ 570271 h 570271"/>
              <a:gd name="connsiteX5" fmla="*/ 0 w 884903"/>
              <a:gd name="connsiteY5" fmla="*/ 216310 h 570271"/>
              <a:gd name="connsiteX0" fmla="*/ 0 w 875071"/>
              <a:gd name="connsiteY0" fmla="*/ 206477 h 570271"/>
              <a:gd name="connsiteX1" fmla="*/ 322824 w 875071"/>
              <a:gd name="connsiteY1" fmla="*/ 0 h 570271"/>
              <a:gd name="connsiteX2" fmla="*/ 855406 w 875071"/>
              <a:gd name="connsiteY2" fmla="*/ 11473 h 570271"/>
              <a:gd name="connsiteX3" fmla="*/ 875071 w 875071"/>
              <a:gd name="connsiteY3" fmla="*/ 570271 h 570271"/>
              <a:gd name="connsiteX4" fmla="*/ 9832 w 875071"/>
              <a:gd name="connsiteY4" fmla="*/ 570271 h 570271"/>
              <a:gd name="connsiteX5" fmla="*/ 0 w 875071"/>
              <a:gd name="connsiteY5" fmla="*/ 206477 h 570271"/>
              <a:gd name="connsiteX0" fmla="*/ 0 w 875071"/>
              <a:gd name="connsiteY0" fmla="*/ 206477 h 570271"/>
              <a:gd name="connsiteX1" fmla="*/ 322824 w 875071"/>
              <a:gd name="connsiteY1" fmla="*/ 0 h 570271"/>
              <a:gd name="connsiteX2" fmla="*/ 873636 w 875071"/>
              <a:gd name="connsiteY2" fmla="*/ 11474 h 570271"/>
              <a:gd name="connsiteX3" fmla="*/ 875071 w 875071"/>
              <a:gd name="connsiteY3" fmla="*/ 570271 h 570271"/>
              <a:gd name="connsiteX4" fmla="*/ 9832 w 875071"/>
              <a:gd name="connsiteY4" fmla="*/ 570271 h 570271"/>
              <a:gd name="connsiteX5" fmla="*/ 0 w 875071"/>
              <a:gd name="connsiteY5" fmla="*/ 206477 h 57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5071" h="570271">
                <a:moveTo>
                  <a:pt x="0" y="206477"/>
                </a:moveTo>
                <a:lnTo>
                  <a:pt x="322824" y="0"/>
                </a:lnTo>
                <a:lnTo>
                  <a:pt x="873636" y="11474"/>
                </a:lnTo>
                <a:cubicBezTo>
                  <a:pt x="874114" y="197740"/>
                  <a:pt x="874593" y="384005"/>
                  <a:pt x="875071" y="570271"/>
                </a:cubicBezTo>
                <a:lnTo>
                  <a:pt x="9832" y="570271"/>
                </a:lnTo>
                <a:lnTo>
                  <a:pt x="0" y="206477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C330E73D-206A-50A8-9B81-573374E43150}"/>
              </a:ext>
            </a:extLst>
          </p:cNvPr>
          <p:cNvSpPr txBox="1"/>
          <p:nvPr/>
        </p:nvSpPr>
        <p:spPr>
          <a:xfrm>
            <a:off x="533254" y="3703271"/>
            <a:ext cx="456580" cy="31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alt</a:t>
            </a:r>
          </a:p>
        </p:txBody>
      </p: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5B66E327-5772-EB69-1655-95D64545992E}"/>
              </a:ext>
            </a:extLst>
          </p:cNvPr>
          <p:cNvSpPr txBox="1"/>
          <p:nvPr/>
        </p:nvSpPr>
        <p:spPr>
          <a:xfrm>
            <a:off x="3565653" y="2667029"/>
            <a:ext cx="2928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000000"/>
                </a:solidFill>
              </a:rPr>
              <a:t>verificaCorrettezzaElencoGerarchie</a:t>
            </a:r>
            <a:endParaRPr lang="it-IT" sz="1400" dirty="0"/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5C6EF040-6397-A59E-8769-70C5CE1A1A19}"/>
              </a:ext>
            </a:extLst>
          </p:cNvPr>
          <p:cNvCxnSpPr>
            <a:cxnSpLocks/>
          </p:cNvCxnSpPr>
          <p:nvPr/>
        </p:nvCxnSpPr>
        <p:spPr>
          <a:xfrm>
            <a:off x="2763306" y="2957509"/>
            <a:ext cx="476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>
            <a:extLst>
              <a:ext uri="{FF2B5EF4-FFF2-40B4-BE49-F238E27FC236}">
                <a16:creationId xmlns:a16="http://schemas.microsoft.com/office/drawing/2014/main" id="{7FF6FF87-7AC3-E565-F344-314165D9654C}"/>
              </a:ext>
            </a:extLst>
          </p:cNvPr>
          <p:cNvSpPr/>
          <p:nvPr/>
        </p:nvSpPr>
        <p:spPr>
          <a:xfrm>
            <a:off x="7568939" y="2855207"/>
            <a:ext cx="345122" cy="609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1AB5F6E8-62A9-7572-36C0-7BDE29FC9A21}"/>
              </a:ext>
            </a:extLst>
          </p:cNvPr>
          <p:cNvCxnSpPr>
            <a:cxnSpLocks/>
          </p:cNvCxnSpPr>
          <p:nvPr/>
        </p:nvCxnSpPr>
        <p:spPr>
          <a:xfrm flipV="1">
            <a:off x="2821068" y="3343142"/>
            <a:ext cx="4740299" cy="552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15B9BD4-736A-8AD8-3104-3E8B464E9D55}"/>
              </a:ext>
            </a:extLst>
          </p:cNvPr>
          <p:cNvSpPr txBox="1"/>
          <p:nvPr/>
        </p:nvSpPr>
        <p:spPr>
          <a:xfrm rot="10800000">
            <a:off x="2655966" y="3174609"/>
            <a:ext cx="30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&gt;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DB9A93C8-9AFD-8F4B-B1A1-10F1D13BEC3C}"/>
              </a:ext>
            </a:extLst>
          </p:cNvPr>
          <p:cNvSpPr txBox="1"/>
          <p:nvPr/>
        </p:nvSpPr>
        <p:spPr>
          <a:xfrm>
            <a:off x="3897199" y="3092499"/>
            <a:ext cx="785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boolean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24AD6B55-ABAE-9261-C70F-64733F54131E}"/>
              </a:ext>
            </a:extLst>
          </p:cNvPr>
          <p:cNvSpPr/>
          <p:nvPr/>
        </p:nvSpPr>
        <p:spPr>
          <a:xfrm>
            <a:off x="4871816" y="1070089"/>
            <a:ext cx="345122" cy="2818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F8515F3-6923-F20F-B873-06C672211FDF}"/>
              </a:ext>
            </a:extLst>
          </p:cNvPr>
          <p:cNvCxnSpPr>
            <a:cxnSpLocks/>
          </p:cNvCxnSpPr>
          <p:nvPr/>
        </p:nvCxnSpPr>
        <p:spPr>
          <a:xfrm>
            <a:off x="2749825" y="4061590"/>
            <a:ext cx="69364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E19B61A2-BC06-34BF-BD20-B4A0A8FD578A}"/>
              </a:ext>
            </a:extLst>
          </p:cNvPr>
          <p:cNvSpPr/>
          <p:nvPr/>
        </p:nvSpPr>
        <p:spPr>
          <a:xfrm>
            <a:off x="9685525" y="5028165"/>
            <a:ext cx="345122" cy="3358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D8ADAA5E-C1FF-68F1-9BB2-93DA0C387105}"/>
              </a:ext>
            </a:extLst>
          </p:cNvPr>
          <p:cNvSpPr/>
          <p:nvPr/>
        </p:nvSpPr>
        <p:spPr>
          <a:xfrm>
            <a:off x="9686257" y="5602731"/>
            <a:ext cx="345122" cy="3358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4F250BE0-F6C5-7A3A-81F3-0AB54D197D6A}"/>
              </a:ext>
            </a:extLst>
          </p:cNvPr>
          <p:cNvSpPr/>
          <p:nvPr/>
        </p:nvSpPr>
        <p:spPr>
          <a:xfrm>
            <a:off x="9686257" y="4020057"/>
            <a:ext cx="345122" cy="3358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F9D0A7CF-D276-EC32-8BAD-119583ECFF8F}"/>
              </a:ext>
            </a:extLst>
          </p:cNvPr>
          <p:cNvSpPr txBox="1"/>
          <p:nvPr/>
        </p:nvSpPr>
        <p:spPr>
          <a:xfrm>
            <a:off x="4431529" y="3776958"/>
            <a:ext cx="3041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println(MSG_GERARCHIE_IMPORTATE)</a:t>
            </a:r>
          </a:p>
        </p:txBody>
      </p: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48F2E80A-5E7E-2A3B-5AD2-61797FFD2895}"/>
              </a:ext>
            </a:extLst>
          </p:cNvPr>
          <p:cNvCxnSpPr>
            <a:cxnSpLocks/>
          </p:cNvCxnSpPr>
          <p:nvPr/>
        </p:nvCxnSpPr>
        <p:spPr>
          <a:xfrm>
            <a:off x="2765668" y="5109729"/>
            <a:ext cx="69364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7927450D-AF38-1A7C-E40C-BD85ED5C0918}"/>
              </a:ext>
            </a:extLst>
          </p:cNvPr>
          <p:cNvSpPr txBox="1"/>
          <p:nvPr/>
        </p:nvSpPr>
        <p:spPr>
          <a:xfrm>
            <a:off x="4430881" y="4844465"/>
            <a:ext cx="335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println(MSG_GERARCHIE_NON_CORRETTE)</a:t>
            </a: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4DCC08D3-7031-F2B5-34D5-4C79A7A4D26B}"/>
              </a:ext>
            </a:extLst>
          </p:cNvPr>
          <p:cNvCxnSpPr>
            <a:cxnSpLocks/>
          </p:cNvCxnSpPr>
          <p:nvPr/>
        </p:nvCxnSpPr>
        <p:spPr>
          <a:xfrm>
            <a:off x="2757593" y="5665843"/>
            <a:ext cx="69364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1B831680-C8BA-08DE-E0DE-EDC0CCFF483E}"/>
              </a:ext>
            </a:extLst>
          </p:cNvPr>
          <p:cNvSpPr txBox="1"/>
          <p:nvPr/>
        </p:nvSpPr>
        <p:spPr>
          <a:xfrm>
            <a:off x="4439297" y="5381211"/>
            <a:ext cx="3474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println(MSG_GERARCHIE_NON_IMPORTATE)</a:t>
            </a:r>
          </a:p>
        </p:txBody>
      </p:sp>
      <p:sp>
        <p:nvSpPr>
          <p:cNvPr id="48" name="Rettangolo ad angolo ripiegato 47">
            <a:extLst>
              <a:ext uri="{FF2B5EF4-FFF2-40B4-BE49-F238E27FC236}">
                <a16:creationId xmlns:a16="http://schemas.microsoft.com/office/drawing/2014/main" id="{38E0B488-5E4E-D687-E334-49BE85F0A8F6}"/>
              </a:ext>
            </a:extLst>
          </p:cNvPr>
          <p:cNvSpPr/>
          <p:nvPr/>
        </p:nvSpPr>
        <p:spPr>
          <a:xfrm rot="10800000">
            <a:off x="10641214" y="1428548"/>
            <a:ext cx="1503765" cy="3516675"/>
          </a:xfrm>
          <a:prstGeom prst="foldedCorner">
            <a:avLst>
              <a:gd name="adj" fmla="val 22588"/>
            </a:avLst>
          </a:prstGeom>
          <a:solidFill>
            <a:srgbClr val="FFE8CB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it-IT" sz="1800" dirty="0"/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03F2D519-54D4-A312-340B-F6BBCB94004D}"/>
              </a:ext>
            </a:extLst>
          </p:cNvPr>
          <p:cNvSpPr txBox="1"/>
          <p:nvPr/>
        </p:nvSpPr>
        <p:spPr>
          <a:xfrm>
            <a:off x="10664687" y="1759574"/>
            <a:ext cx="161347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 evitare di appesantire ulteriormente il diagramma si è ommessa la gestione delle eccezioni (presupponendo che il file sia corretto ed esista)</a:t>
            </a:r>
          </a:p>
        </p:txBody>
      </p:sp>
    </p:spTree>
    <p:extLst>
      <p:ext uri="{BB962C8B-B14F-4D97-AF65-F5344CB8AC3E}">
        <p14:creationId xmlns:p14="http://schemas.microsoft.com/office/powerpoint/2010/main" val="2909939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CA24E4E-049F-43E2-88DE-AAE798C8DC62}"/>
              </a:ext>
            </a:extLst>
          </p:cNvPr>
          <p:cNvSpPr txBox="1"/>
          <p:nvPr/>
        </p:nvSpPr>
        <p:spPr>
          <a:xfrm>
            <a:off x="6590662" y="4267832"/>
            <a:ext cx="4805996" cy="129711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DIAGRAMMA UML DELLE CLASSI VERSIONE 1</a:t>
            </a:r>
          </a:p>
        </p:txBody>
      </p:sp>
      <p:pic>
        <p:nvPicPr>
          <p:cNvPr id="6" name="Graphic 5" descr="Docente">
            <a:extLst>
              <a:ext uri="{FF2B5EF4-FFF2-40B4-BE49-F238E27FC236}">
                <a16:creationId xmlns:a16="http://schemas.microsoft.com/office/drawing/2014/main" id="{A62EB31E-CCE7-46EF-B1BC-5EA9D01D8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68411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B399B7045F73B42BD50EB14422F3A94" ma:contentTypeVersion="9" ma:contentTypeDescription="Creare un nuovo documento." ma:contentTypeScope="" ma:versionID="78f5a970dbf6d6809b3ba1382f65cc7a">
  <xsd:schema xmlns:xsd="http://www.w3.org/2001/XMLSchema" xmlns:xs="http://www.w3.org/2001/XMLSchema" xmlns:p="http://schemas.microsoft.com/office/2006/metadata/properties" xmlns:ns3="f1edc60e-435e-4cac-a341-87a911638db7" xmlns:ns4="eaf4a780-89d8-495b-bbae-53c96589a12b" targetNamespace="http://schemas.microsoft.com/office/2006/metadata/properties" ma:root="true" ma:fieldsID="b67c9fedd9951db5ecc0b26f451c2343" ns3:_="" ns4:_="">
    <xsd:import namespace="f1edc60e-435e-4cac-a341-87a911638db7"/>
    <xsd:import namespace="eaf4a780-89d8-495b-bbae-53c96589a12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edc60e-435e-4cac-a341-87a911638db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f4a780-89d8-495b-bbae-53c96589a1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908716-EAA3-4366-A1B6-A8D4F368B5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80F61F-33E5-4663-B6FE-8BE5C7C2124C}">
  <ds:schemaRefs>
    <ds:schemaRef ds:uri="http://schemas.microsoft.com/office/infopath/2007/PartnerControls"/>
    <ds:schemaRef ds:uri="http://www.w3.org/XML/1998/namespace"/>
    <ds:schemaRef ds:uri="http://purl.org/dc/elements/1.1/"/>
    <ds:schemaRef ds:uri="f1edc60e-435e-4cac-a341-87a911638db7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eaf4a780-89d8-495b-bbae-53c96589a12b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1C06B93-8760-447D-B222-CB0F19295A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edc60e-435e-4cac-a341-87a911638db7"/>
    <ds:schemaRef ds:uri="eaf4a780-89d8-495b-bbae-53c96589a1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4274</TotalTime>
  <Words>4418</Words>
  <Application>Microsoft Office PowerPoint</Application>
  <PresentationFormat>Widescreen</PresentationFormat>
  <Paragraphs>814</Paragraphs>
  <Slides>86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86</vt:i4>
      </vt:variant>
    </vt:vector>
  </HeadingPairs>
  <TitlesOfParts>
    <vt:vector size="90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Dario Filippini</dc:creator>
  <cp:lastModifiedBy>dario filippini</cp:lastModifiedBy>
  <cp:revision>412</cp:revision>
  <dcterms:created xsi:type="dcterms:W3CDTF">2022-02-26T15:31:07Z</dcterms:created>
  <dcterms:modified xsi:type="dcterms:W3CDTF">2022-06-24T16:30:52Z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0x0101004B399B7045F73B42BD50EB14422F3A94</vt:lpwstr>
  </property>
</Properties>
</file>