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3"/>
  </p:sldMasterIdLst>
  <p:notesMasterIdLst>
    <p:notesMasterId r:id="rId5"/>
  </p:notesMasterIdLst>
  <p:sldIdLst>
    <p:sldId id="256" r:id="rId4"/>
    <p:sldId id="277" r:id="rId6"/>
    <p:sldId id="306" r:id="rId7"/>
    <p:sldId id="257" r:id="rId8"/>
    <p:sldId id="258" r:id="rId9"/>
    <p:sldId id="294" r:id="rId10"/>
    <p:sldId id="307" r:id="rId11"/>
    <p:sldId id="308" r:id="rId12"/>
    <p:sldId id="346" r:id="rId13"/>
    <p:sldId id="296" r:id="rId14"/>
    <p:sldId id="299" r:id="rId15"/>
    <p:sldId id="301" r:id="rId16"/>
    <p:sldId id="295" r:id="rId17"/>
    <p:sldId id="302" r:id="rId18"/>
    <p:sldId id="305" r:id="rId19"/>
    <p:sldId id="300" r:id="rId20"/>
    <p:sldId id="297" r:id="rId21"/>
    <p:sldId id="303" r:id="rId22"/>
    <p:sldId id="304" r:id="rId23"/>
    <p:sldId id="265" r:id="rId24"/>
    <p:sldId id="298" r:id="rId25"/>
    <p:sldId id="274" r:id="rId26"/>
  </p:sldIdLst>
  <p:sldSz cx="9144000" cy="5143500" type="screen16x9"/>
  <p:notesSz cx="6858000" cy="9144000"/>
  <p:embeddedFontLst>
    <p:embeddedFont>
      <p:font typeface="Roboto Black" panose="02000000000000000000"/>
      <p:bold r:id="rId31"/>
    </p:embeddedFont>
    <p:embeddedFont>
      <p:font typeface="Roboto Light" panose="02000000000000000000"/>
      <p:regular r:id="rId32"/>
    </p:embeddedFont>
    <p:embeddedFont>
      <p:font typeface="Proxima Nova Semibold" panose="02000506030000020004"/>
      <p:regular r:id="rId33"/>
    </p:embeddedFont>
    <p:embeddedFont>
      <p:font typeface="Proxima Nova" panose="02000506030000020004"/>
      <p:regular r:id="rId34"/>
    </p:embeddedFont>
    <p:embeddedFont>
      <p:font typeface="Cambria" panose="02040503050406030204" pitchFamily="18" charset="0"/>
      <p:regular r:id="rId35"/>
      <p:bold r:id="rId36"/>
      <p:italic r:id="rId37"/>
      <p:boldItalic r:id="rId38"/>
    </p:embeddedFont>
    <p:embeddedFont>
      <p:font typeface="Franklin Gothic Heavy" panose="020B0903020102020204" pitchFamily="34" charset="0"/>
      <p:regular r:id="rId39"/>
    </p:embeddedFont>
    <p:embeddedFont>
      <p:font typeface="Franklin Gothic Medium Cond" panose="020B0606030402020204" pitchFamily="34" charset="0"/>
      <p:regular r:id="rId40"/>
    </p:embeddedFont>
    <p:embeddedFont>
      <p:font typeface="Impact" panose="020B0806030902050204"/>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SOMBA EVEGA Aloys Stephane" initials="EE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22" d="100"/>
          <a:sy n="122" d="100"/>
        </p:scale>
        <p:origin x="46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slide" Target="slides/slide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25T12:17:11.398" idx="1">
    <p:pos x="4929" y="782"/>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ING 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panose="02000000000000000000"/>
              <a:buNone/>
              <a:defRPr sz="30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48FFD5"/>
              </a:buClr>
              <a:buSzPts val="2400"/>
              <a:buFont typeface="Roboto Black" panose="02000000000000000000"/>
              <a:buNone/>
              <a:defRPr sz="2400" b="0">
                <a:solidFill>
                  <a:srgbClr val="48FFD5"/>
                </a:solidFill>
                <a:latin typeface="Roboto Black" panose="02000000000000000000"/>
                <a:ea typeface="Roboto Black" panose="02000000000000000000"/>
                <a:cs typeface="Roboto Black" panose="02000000000000000000"/>
                <a:sym typeface="Roboto Black" panose="02000000000000000000"/>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algn="r"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rgbClr val="FFFFFF"/>
              </a:buClr>
              <a:buSzPts val="1200"/>
              <a:buFont typeface="Roboto Black" panose="02000000000000000000"/>
              <a:buNone/>
              <a:defRPr sz="1200" b="0">
                <a:solidFill>
                  <a:srgbClr val="FFFFFF"/>
                </a:solidFill>
                <a:latin typeface="Roboto Black" panose="02000000000000000000"/>
                <a:ea typeface="Roboto Black" panose="02000000000000000000"/>
                <a:cs typeface="Roboto Black" panose="02000000000000000000"/>
                <a:sym typeface="Roboto Black"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panose="02000000000000000000"/>
              <a:buNone/>
              <a:defRPr sz="36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2pPr>
            <a:lvl3pPr lvl="2"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3pPr>
            <a:lvl4pPr lvl="3"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4pPr>
            <a:lvl5pPr lvl="4"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5pPr>
            <a:lvl6pPr lvl="5"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6pPr>
            <a:lvl7pPr lvl="6"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7pPr>
            <a:lvl8pPr lvl="7"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8pPr>
            <a:lvl9pPr lvl="8" rtl="0">
              <a:lnSpc>
                <a:spcPct val="100000"/>
              </a:lnSpc>
              <a:spcBef>
                <a:spcPts val="0"/>
              </a:spcBef>
              <a:spcAft>
                <a:spcPts val="0"/>
              </a:spcAft>
              <a:buClr>
                <a:srgbClr val="FFFFFF"/>
              </a:buClr>
              <a:buSzPts val="1200"/>
              <a:buFont typeface="Roboto Mono Thin" panose="00000009000000000000"/>
              <a:buNone/>
              <a:defRPr sz="1200">
                <a:solidFill>
                  <a:srgbClr val="FFFFFF"/>
                </a:solidFill>
                <a:latin typeface="Roboto Mono Thin" panose="00000009000000000000"/>
                <a:ea typeface="Roboto Mono Thin" panose="00000009000000000000"/>
                <a:cs typeface="Roboto Mono Thin" panose="00000009000000000000"/>
                <a:sym typeface="Roboto Mono Thin" panose="00000009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panose="02000000000000000000"/>
              <a:buNone/>
              <a:defRPr sz="3000" b="0">
                <a:solidFill>
                  <a:srgbClr val="0E2A47"/>
                </a:solidFill>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2pPr>
            <a:lvl3pPr lvl="2"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3pPr>
            <a:lvl4pPr lvl="3"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4pPr>
            <a:lvl5pPr lvl="4"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5pPr>
            <a:lvl6pPr lvl="5"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6pPr>
            <a:lvl7pPr lvl="6"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7pPr>
            <a:lvl8pPr lvl="7"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8pPr>
            <a:lvl9pPr lvl="8" rtl="0">
              <a:lnSpc>
                <a:spcPct val="100000"/>
              </a:lnSpc>
              <a:spcBef>
                <a:spcPts val="0"/>
              </a:spcBef>
              <a:spcAft>
                <a:spcPts val="0"/>
              </a:spcAft>
              <a:buClr>
                <a:srgbClr val="0E2A47"/>
              </a:buClr>
              <a:buSzPts val="900"/>
              <a:buFont typeface="Roboto Thin" panose="02000000000000000000"/>
              <a:buNone/>
              <a:defRPr sz="900">
                <a:solidFill>
                  <a:srgbClr val="0E2A47"/>
                </a:solidFill>
                <a:latin typeface="Roboto Thin" panose="02000000000000000000"/>
                <a:ea typeface="Roboto Thin" panose="02000000000000000000"/>
                <a:cs typeface="Roboto Thin" panose="02000000000000000000"/>
                <a:sym typeface="Roboto Thin" panose="0200000000000000000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panose="02000000000000000000"/>
              <a:buNone/>
              <a:defRPr sz="3000" b="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panose="02000000000000000000"/>
              <a:buNone/>
              <a:defRPr sz="3000" b="0">
                <a:solidFill>
                  <a:srgbClr val="161234"/>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SLIDE">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panose="02000000000000000000"/>
              <a:buNone/>
              <a:defRPr sz="2800">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1pPr>
            <a:lvl2pPr lvl="1"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2pPr>
            <a:lvl3pPr lvl="2"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3pPr>
            <a:lvl4pPr lvl="3"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4pPr>
            <a:lvl5pPr lvl="4"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5pPr>
            <a:lvl6pPr lvl="5"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6pPr>
            <a:lvl7pPr lvl="6"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7pPr>
            <a:lvl8pPr lvl="7"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8pPr>
            <a:lvl9pPr lvl="8"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9pPr>
          </a:lstStyle>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9" Type="http://schemas.openxmlformats.org/officeDocument/2006/relationships/image" Target="../media/image21.jpe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1" Type="http://schemas.openxmlformats.org/officeDocument/2006/relationships/notesSlide" Target="../notesSlides/notesSlide19.xml"/><Relationship Id="rId10"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317829" y="1965039"/>
            <a:ext cx="3129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BIENVENUE A NOTRE PRESENTATION</a:t>
            </a:r>
            <a:endParaRPr dirty="0">
              <a:solidFill>
                <a:schemeClr val="accent1"/>
              </a:solidFill>
              <a:latin typeface="Times New Roman" panose="02020603050405020304" pitchFamily="18" charset="0"/>
              <a:cs typeface="Times New Roman" panose="02020603050405020304" pitchFamily="18" charset="0"/>
            </a:endParaRPr>
          </a:p>
        </p:txBody>
      </p:sp>
      <p:sp>
        <p:nvSpPr>
          <p:cNvPr id="110" name="Google Shape;110;p22"/>
          <p:cNvSpPr txBox="1">
            <a:spLocks noGrp="1"/>
          </p:cNvSpPr>
          <p:nvPr>
            <p:ph type="subTitle" idx="1"/>
          </p:nvPr>
        </p:nvSpPr>
        <p:spPr>
          <a:xfrm>
            <a:off x="5317829" y="2532692"/>
            <a:ext cx="31296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Times New Roman" panose="02020603050405020304" pitchFamily="18" charset="0"/>
                <a:cs typeface="Times New Roman" panose="02020603050405020304" pitchFamily="18" charset="0"/>
              </a:rPr>
              <a:t>Groupe Projet N°8</a:t>
            </a:r>
            <a:endParaRPr sz="2800" dirty="0">
              <a:latin typeface="Times New Roman" panose="02020603050405020304" pitchFamily="18" charset="0"/>
              <a:cs typeface="Times New Roman" panose="02020603050405020304" pitchFamily="18" charset="0"/>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lgn="ctr"/>
            <a:r>
              <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DU LOGICIEL</a:t>
            </a:r>
            <a:endPar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893700" y="249119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048350" y="324515"/>
            <a:ext cx="7047300" cy="682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Modele</a:t>
            </a:r>
            <a:r>
              <a:rPr lang="en-US"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800" dirty="0" err="1">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conceptuel</a:t>
            </a:r>
            <a:r>
              <a:rPr lang="en-US"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 de </a:t>
            </a:r>
            <a:r>
              <a:rPr lang="en-US" sz="2800" dirty="0" err="1">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donnees</a:t>
            </a:r>
            <a:endParaRPr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3" name="Image 2"/>
          <p:cNvPicPr>
            <a:picLocks noChangeAspect="1"/>
          </p:cNvPicPr>
          <p:nvPr/>
        </p:nvPicPr>
        <p:blipFill>
          <a:blip r:embed="rId1"/>
          <a:stretch>
            <a:fillRect/>
          </a:stretch>
        </p:blipFill>
        <p:spPr>
          <a:xfrm>
            <a:off x="0" y="1006997"/>
            <a:ext cx="9144000" cy="39569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200180" y="476915"/>
            <a:ext cx="7047300" cy="4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435D74"/>
              </a:solidFill>
              <a:latin typeface="Arial" panose="020B0604020202020204"/>
              <a:ea typeface="Arial" panose="020B0604020202020204"/>
              <a:cs typeface="Arial" panose="020B0604020202020204"/>
              <a:sym typeface="Arial" panose="020B0604020202020204"/>
            </a:endParaRPr>
          </a:p>
        </p:txBody>
      </p:sp>
      <p:pic>
        <p:nvPicPr>
          <p:cNvPr id="3" name="Image 2"/>
          <p:cNvPicPr>
            <a:picLocks noChangeAspect="1"/>
          </p:cNvPicPr>
          <p:nvPr/>
        </p:nvPicPr>
        <p:blipFill>
          <a:blip r:embed="rId1"/>
          <a:stretch>
            <a:fillRect/>
          </a:stretch>
        </p:blipFill>
        <p:spPr>
          <a:xfrm>
            <a:off x="0" y="1066800"/>
            <a:ext cx="9144000" cy="407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lgn="ctr"/>
            <a:r>
              <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Présentation des diagrammes</a:t>
            </a:r>
            <a:endPar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893700" y="249119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9" name="ZoneTexte 8"/>
          <p:cNvSpPr txBox="1"/>
          <p:nvPr/>
        </p:nvSpPr>
        <p:spPr>
          <a:xfrm>
            <a:off x="2722776" y="0"/>
            <a:ext cx="3698448" cy="584775"/>
          </a:xfrm>
          <a:prstGeom prst="rect">
            <a:avLst/>
          </a:prstGeom>
          <a:noFill/>
        </p:spPr>
        <p:txBody>
          <a:bodyPr wrap="non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Diagramme de classe</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10" name="Image 9"/>
          <p:cNvPicPr>
            <a:picLocks noChangeAspect="1"/>
          </p:cNvPicPr>
          <p:nvPr/>
        </p:nvPicPr>
        <p:blipFill>
          <a:blip r:embed="rId1"/>
          <a:stretch>
            <a:fillRect/>
          </a:stretch>
        </p:blipFill>
        <p:spPr>
          <a:xfrm>
            <a:off x="0" y="784860"/>
            <a:ext cx="9144000" cy="435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9" name="ZoneTexte 8"/>
          <p:cNvSpPr txBox="1"/>
          <p:nvPr/>
        </p:nvSpPr>
        <p:spPr>
          <a:xfrm>
            <a:off x="2409391" y="0"/>
            <a:ext cx="4325223" cy="584775"/>
          </a:xfrm>
          <a:prstGeom prst="rect">
            <a:avLst/>
          </a:prstGeom>
          <a:noFill/>
        </p:spPr>
        <p:txBody>
          <a:bodyPr wrap="non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Diagramme de séquence </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1"/>
          <a:stretch>
            <a:fillRect/>
          </a:stretch>
        </p:blipFill>
        <p:spPr>
          <a:xfrm>
            <a:off x="259080" y="627447"/>
            <a:ext cx="8625840" cy="44026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pic>
        <p:nvPicPr>
          <p:cNvPr id="2" name="Image 1"/>
          <p:cNvPicPr>
            <a:picLocks noChangeAspect="1"/>
          </p:cNvPicPr>
          <p:nvPr/>
        </p:nvPicPr>
        <p:blipFill>
          <a:blip r:embed="rId1"/>
          <a:stretch>
            <a:fillRect/>
          </a:stretch>
        </p:blipFill>
        <p:spPr>
          <a:xfrm>
            <a:off x="365760" y="571913"/>
            <a:ext cx="8638032" cy="4571587"/>
          </a:xfrm>
          <a:prstGeom prst="rect">
            <a:avLst/>
          </a:prstGeom>
        </p:spPr>
      </p:pic>
      <p:sp>
        <p:nvSpPr>
          <p:cNvPr id="7" name="ZoneTexte 6"/>
          <p:cNvSpPr txBox="1"/>
          <p:nvPr/>
        </p:nvSpPr>
        <p:spPr>
          <a:xfrm>
            <a:off x="2555262" y="110247"/>
            <a:ext cx="4033476"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Diagramme de cas d’utilisation</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lgn="ctr"/>
            <a:r>
              <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BUDGET EVALUEE</a:t>
            </a:r>
            <a:endPar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893700" y="249119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dirty="0"/>
              <a:t>.</a:t>
            </a:r>
            <a:endParaRPr dirty="0"/>
          </a:p>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pic>
        <p:nvPicPr>
          <p:cNvPr id="22" name="Google Shape;1109;p39"/>
          <p:cNvPicPr preferRelativeResize="0"/>
          <p:nvPr/>
        </p:nvPicPr>
        <p:blipFill rotWithShape="1">
          <a:blip r:embed="rId1"/>
          <a:srcRect l="14268" r="27494"/>
          <a:stretch>
            <a:fillRect/>
          </a:stretch>
        </p:blipFill>
        <p:spPr>
          <a:xfrm>
            <a:off x="3236397" y="3068741"/>
            <a:ext cx="1179735" cy="1322288"/>
          </a:xfrm>
          <a:prstGeom prst="rect">
            <a:avLst/>
          </a:prstGeom>
          <a:noFill/>
          <a:ln>
            <a:noFill/>
          </a:ln>
        </p:spPr>
      </p:pic>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Ressource humaine</a:t>
            </a:r>
            <a:endParaRPr dirty="0">
              <a:latin typeface="Times New Roman" panose="02020603050405020304" pitchFamily="18" charset="0"/>
              <a:cs typeface="Times New Roman" panose="02020603050405020304" pitchFamily="18" charset="0"/>
            </a:endParaRPr>
          </a:p>
        </p:txBody>
      </p:sp>
      <p:grpSp>
        <p:nvGrpSpPr>
          <p:cNvPr id="4" name="Groupe 3"/>
          <p:cNvGrpSpPr/>
          <p:nvPr/>
        </p:nvGrpSpPr>
        <p:grpSpPr>
          <a:xfrm>
            <a:off x="719328" y="3068741"/>
            <a:ext cx="2419033" cy="1322288"/>
            <a:chOff x="311712" y="1453300"/>
            <a:chExt cx="2687153" cy="3309202"/>
          </a:xfrm>
        </p:grpSpPr>
        <p:pic>
          <p:nvPicPr>
            <p:cNvPr id="7" name="Google Shape;1109;p39"/>
            <p:cNvPicPr preferRelativeResize="0"/>
            <p:nvPr/>
          </p:nvPicPr>
          <p:blipFill rotWithShape="1">
            <a:blip r:embed="rId1"/>
            <a:srcRect l="14268" r="27494"/>
            <a:stretch>
              <a:fillRect/>
            </a:stretch>
          </p:blipFill>
          <p:spPr>
            <a:xfrm>
              <a:off x="311712" y="1453300"/>
              <a:ext cx="1289125" cy="3309202"/>
            </a:xfrm>
            <a:prstGeom prst="rect">
              <a:avLst/>
            </a:prstGeom>
            <a:noFill/>
            <a:ln>
              <a:noFill/>
            </a:ln>
          </p:spPr>
        </p:pic>
        <p:pic>
          <p:nvPicPr>
            <p:cNvPr id="6" name="Google Shape;1111;p39"/>
            <p:cNvPicPr preferRelativeResize="0"/>
            <p:nvPr/>
          </p:nvPicPr>
          <p:blipFill rotWithShape="1">
            <a:blip r:embed="rId2"/>
            <a:srcRect l="37643" r="36348"/>
            <a:stretch>
              <a:fillRect/>
            </a:stretch>
          </p:blipFill>
          <p:spPr>
            <a:xfrm>
              <a:off x="1709739" y="1453300"/>
              <a:ext cx="1289126" cy="3309202"/>
            </a:xfrm>
            <a:prstGeom prst="rect">
              <a:avLst/>
            </a:prstGeom>
            <a:noFill/>
            <a:ln>
              <a:noFill/>
            </a:ln>
          </p:spPr>
        </p:pic>
      </p:grpSp>
      <p:grpSp>
        <p:nvGrpSpPr>
          <p:cNvPr id="3" name="Groupe 2"/>
          <p:cNvGrpSpPr/>
          <p:nvPr/>
        </p:nvGrpSpPr>
        <p:grpSpPr>
          <a:xfrm>
            <a:off x="658368" y="1453301"/>
            <a:ext cx="3738558" cy="1322288"/>
            <a:chOff x="311712" y="1453300"/>
            <a:chExt cx="4085214" cy="3309202"/>
          </a:xfrm>
        </p:grpSpPr>
        <p:grpSp>
          <p:nvGrpSpPr>
            <p:cNvPr id="2" name="Groupe 1"/>
            <p:cNvGrpSpPr/>
            <p:nvPr/>
          </p:nvGrpSpPr>
          <p:grpSpPr>
            <a:xfrm>
              <a:off x="311712" y="1453300"/>
              <a:ext cx="4085214" cy="3309202"/>
              <a:chOff x="311712" y="1453300"/>
              <a:chExt cx="4085214" cy="3309202"/>
            </a:xfrm>
          </p:grpSpPr>
          <p:pic>
            <p:nvPicPr>
              <p:cNvPr id="1109" name="Google Shape;1109;p39"/>
              <p:cNvPicPr preferRelativeResize="0"/>
              <p:nvPr/>
            </p:nvPicPr>
            <p:blipFill rotWithShape="1">
              <a:blip r:embed="rId1"/>
              <a:srcRect l="14268" r="27494"/>
              <a:stretch>
                <a:fillRect/>
              </a:stretch>
            </p:blipFill>
            <p:spPr>
              <a:xfrm>
                <a:off x="311712" y="1453300"/>
                <a:ext cx="1289125" cy="3309202"/>
              </a:xfrm>
              <a:prstGeom prst="rect">
                <a:avLst/>
              </a:prstGeom>
              <a:noFill/>
              <a:ln>
                <a:noFill/>
              </a:ln>
            </p:spPr>
          </p:pic>
          <p:pic>
            <p:nvPicPr>
              <p:cNvPr id="1110" name="Google Shape;1110;p39"/>
              <p:cNvPicPr preferRelativeResize="0"/>
              <p:nvPr/>
            </p:nvPicPr>
            <p:blipFill rotWithShape="1">
              <a:blip r:embed="rId3"/>
              <a:srcRect l="49703" r="24287"/>
              <a:stretch>
                <a:fillRect/>
              </a:stretch>
            </p:blipFill>
            <p:spPr>
              <a:xfrm>
                <a:off x="3107800" y="1453300"/>
                <a:ext cx="1289126" cy="3309202"/>
              </a:xfrm>
              <a:prstGeom prst="rect">
                <a:avLst/>
              </a:prstGeom>
              <a:noFill/>
              <a:ln>
                <a:noFill/>
              </a:ln>
            </p:spPr>
          </p:pic>
        </p:grpSp>
        <p:pic>
          <p:nvPicPr>
            <p:cNvPr id="1111" name="Google Shape;1111;p39"/>
            <p:cNvPicPr preferRelativeResize="0"/>
            <p:nvPr/>
          </p:nvPicPr>
          <p:blipFill rotWithShape="1">
            <a:blip r:embed="rId2"/>
            <a:srcRect l="37643" r="36348"/>
            <a:stretch>
              <a:fillRect/>
            </a:stretch>
          </p:blipFill>
          <p:spPr>
            <a:xfrm>
              <a:off x="1709739" y="1453300"/>
              <a:ext cx="1289126" cy="3309202"/>
            </a:xfrm>
            <a:prstGeom prst="rect">
              <a:avLst/>
            </a:prstGeom>
            <a:noFill/>
            <a:ln>
              <a:noFill/>
            </a:ln>
          </p:spPr>
        </p:pic>
      </p:grpSp>
      <p:cxnSp>
        <p:nvCxnSpPr>
          <p:cNvPr id="1112" name="Google Shape;1112;p39"/>
          <p:cNvCxnSpPr/>
          <p:nvPr/>
        </p:nvCxnSpPr>
        <p:spPr>
          <a:xfrm>
            <a:off x="4038600" y="176135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a:off x="2714700" y="214609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257175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5634132" y="1630668"/>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Times New Roman" panose="02020603050405020304" pitchFamily="18" charset="0"/>
                <a:cs typeface="Times New Roman" panose="02020603050405020304" pitchFamily="18" charset="0"/>
              </a:rPr>
              <a:t>Chef  Projet</a:t>
            </a:r>
            <a:endParaRPr sz="900" dirty="0">
              <a:solidFill>
                <a:srgbClr val="FFFFFF"/>
              </a:solidFill>
              <a:latin typeface="Times New Roman" panose="02020603050405020304" pitchFamily="18" charset="0"/>
              <a:cs typeface="Times New Roman" panose="02020603050405020304" pitchFamily="18" charset="0"/>
            </a:endParaRPr>
          </a:p>
        </p:txBody>
      </p:sp>
      <p:sp>
        <p:nvSpPr>
          <p:cNvPr id="1118" name="Google Shape;1118;p39"/>
          <p:cNvSpPr txBox="1">
            <a:spLocks noGrp="1"/>
          </p:cNvSpPr>
          <p:nvPr>
            <p:ph type="ctrTitle" idx="4294967295"/>
          </p:nvPr>
        </p:nvSpPr>
        <p:spPr>
          <a:xfrm>
            <a:off x="5604902" y="1525149"/>
            <a:ext cx="2076000" cy="32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Times New Roman" panose="02020603050405020304" pitchFamily="18" charset="0"/>
                <a:cs typeface="Times New Roman" panose="02020603050405020304" pitchFamily="18" charset="0"/>
              </a:rPr>
              <a:t>Mbock Eliza Lolita</a:t>
            </a:r>
            <a:endParaRPr sz="1000" dirty="0">
              <a:solidFill>
                <a:srgbClr val="FFFFFF"/>
              </a:solidFill>
              <a:latin typeface="Times New Roman" panose="02020603050405020304" pitchFamily="18" charset="0"/>
              <a:cs typeface="Times New Roman" panose="02020603050405020304" pitchFamily="18" charset="0"/>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9" name="Google Shape;1115;p39"/>
          <p:cNvSpPr txBox="1"/>
          <p:nvPr/>
        </p:nvSpPr>
        <p:spPr>
          <a:xfrm>
            <a:off x="5634132" y="3229185"/>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r>
              <a:rPr lang="en-US" sz="900" dirty="0">
                <a:latin typeface="Times New Roman" panose="02020603050405020304" pitchFamily="18" charset="0"/>
                <a:cs typeface="Times New Roman" panose="02020603050405020304" pitchFamily="18" charset="0"/>
              </a:rPr>
              <a:t>C</a:t>
            </a:r>
            <a:endParaRPr lang="en-US" sz="900" dirty="0">
              <a:latin typeface="Times New Roman" panose="02020603050405020304" pitchFamily="18" charset="0"/>
              <a:cs typeface="Times New Roman" panose="02020603050405020304" pitchFamily="18" charset="0"/>
            </a:endParaRPr>
          </a:p>
        </p:txBody>
      </p:sp>
      <p:sp>
        <p:nvSpPr>
          <p:cNvPr id="10" name="Google Shape;1115;p39"/>
          <p:cNvSpPr txBox="1"/>
          <p:nvPr/>
        </p:nvSpPr>
        <p:spPr>
          <a:xfrm>
            <a:off x="5634132" y="2095762"/>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sp>
        <p:nvSpPr>
          <p:cNvPr id="11" name="Google Shape;1115;p39"/>
          <p:cNvSpPr txBox="1"/>
          <p:nvPr/>
        </p:nvSpPr>
        <p:spPr>
          <a:xfrm>
            <a:off x="5642176" y="2472238"/>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cxnSp>
        <p:nvCxnSpPr>
          <p:cNvPr id="12" name="Google Shape;1114;p39"/>
          <p:cNvCxnSpPr/>
          <p:nvPr/>
        </p:nvCxnSpPr>
        <p:spPr>
          <a:xfrm>
            <a:off x="1152600" y="4055110"/>
            <a:ext cx="4343400" cy="0"/>
          </a:xfrm>
          <a:prstGeom prst="straightConnector1">
            <a:avLst/>
          </a:prstGeom>
          <a:noFill/>
          <a:ln w="28575" cap="flat" cmpd="sng">
            <a:solidFill>
              <a:srgbClr val="FFFFFF"/>
            </a:solidFill>
            <a:prstDash val="solid"/>
            <a:round/>
            <a:headEnd type="oval" w="med" len="med"/>
            <a:tailEnd type="oval" w="med" len="med"/>
          </a:ln>
        </p:spPr>
      </p:cxnSp>
      <p:cxnSp>
        <p:nvCxnSpPr>
          <p:cNvPr id="13" name="Google Shape;1113;p39"/>
          <p:cNvCxnSpPr/>
          <p:nvPr/>
        </p:nvCxnSpPr>
        <p:spPr>
          <a:xfrm>
            <a:off x="2714700" y="3729885"/>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4" name="Google Shape;1112;p39"/>
          <p:cNvCxnSpPr/>
          <p:nvPr/>
        </p:nvCxnSpPr>
        <p:spPr>
          <a:xfrm>
            <a:off x="4038600" y="3366630"/>
            <a:ext cx="1457400" cy="0"/>
          </a:xfrm>
          <a:prstGeom prst="straightConnector1">
            <a:avLst/>
          </a:prstGeom>
          <a:noFill/>
          <a:ln w="28575" cap="flat" cmpd="sng">
            <a:solidFill>
              <a:srgbClr val="FFFFFF"/>
            </a:solidFill>
            <a:prstDash val="solid"/>
            <a:round/>
            <a:headEnd type="oval" w="med" len="med"/>
            <a:tailEnd type="oval" w="med" len="med"/>
          </a:ln>
        </p:spPr>
      </p:cxnSp>
      <p:sp>
        <p:nvSpPr>
          <p:cNvPr id="15" name="Google Shape;1118;p39"/>
          <p:cNvSpPr txBox="1"/>
          <p:nvPr/>
        </p:nvSpPr>
        <p:spPr>
          <a:xfrm>
            <a:off x="5644728" y="1922819"/>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err="1">
                <a:latin typeface="Times New Roman" panose="02020603050405020304" pitchFamily="18" charset="0"/>
                <a:cs typeface="Times New Roman" panose="02020603050405020304" pitchFamily="18" charset="0"/>
              </a:rPr>
              <a:t>Essomba</a:t>
            </a:r>
            <a:r>
              <a:rPr lang="en-US" sz="1000" dirty="0">
                <a:latin typeface="Times New Roman" panose="02020603050405020304" pitchFamily="18" charset="0"/>
                <a:cs typeface="Times New Roman" panose="02020603050405020304" pitchFamily="18" charset="0"/>
              </a:rPr>
              <a:t> EVEGA</a:t>
            </a:r>
            <a:endParaRPr lang="en-US" sz="1000" dirty="0">
              <a:latin typeface="Times New Roman" panose="02020603050405020304" pitchFamily="18" charset="0"/>
              <a:cs typeface="Times New Roman" panose="02020603050405020304" pitchFamily="18" charset="0"/>
            </a:endParaRPr>
          </a:p>
        </p:txBody>
      </p:sp>
      <p:sp>
        <p:nvSpPr>
          <p:cNvPr id="16" name="Google Shape;1118;p39"/>
          <p:cNvSpPr txBox="1"/>
          <p:nvPr/>
        </p:nvSpPr>
        <p:spPr>
          <a:xfrm>
            <a:off x="5612919" y="2426427"/>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Nasser</a:t>
            </a:r>
            <a:endParaRPr lang="en-US" sz="1000" dirty="0">
              <a:latin typeface="Times New Roman" panose="02020603050405020304" pitchFamily="18" charset="0"/>
              <a:cs typeface="Times New Roman" panose="02020603050405020304" pitchFamily="18" charset="0"/>
            </a:endParaRPr>
          </a:p>
        </p:txBody>
      </p:sp>
      <p:sp>
        <p:nvSpPr>
          <p:cNvPr id="17" name="Google Shape;1118;p39"/>
          <p:cNvSpPr txBox="1"/>
          <p:nvPr/>
        </p:nvSpPr>
        <p:spPr>
          <a:xfrm>
            <a:off x="5634132" y="3790137"/>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MAVOUNGOU</a:t>
            </a:r>
            <a:endParaRPr lang="en-US" sz="1000" dirty="0">
              <a:latin typeface="Times New Roman" panose="02020603050405020304" pitchFamily="18" charset="0"/>
              <a:cs typeface="Times New Roman" panose="02020603050405020304" pitchFamily="18" charset="0"/>
            </a:endParaRPr>
          </a:p>
        </p:txBody>
      </p:sp>
      <p:sp>
        <p:nvSpPr>
          <p:cNvPr id="18" name="Google Shape;1118;p39"/>
          <p:cNvSpPr txBox="1"/>
          <p:nvPr/>
        </p:nvSpPr>
        <p:spPr>
          <a:xfrm>
            <a:off x="5612919" y="3479535"/>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GUEMTUE</a:t>
            </a:r>
            <a:endParaRPr lang="en-US" sz="1000" dirty="0">
              <a:latin typeface="Times New Roman" panose="02020603050405020304" pitchFamily="18" charset="0"/>
              <a:cs typeface="Times New Roman" panose="02020603050405020304" pitchFamily="18" charset="0"/>
            </a:endParaRPr>
          </a:p>
        </p:txBody>
      </p:sp>
      <p:sp>
        <p:nvSpPr>
          <p:cNvPr id="19" name="Google Shape;1118;p39"/>
          <p:cNvSpPr txBox="1"/>
          <p:nvPr/>
        </p:nvSpPr>
        <p:spPr>
          <a:xfrm>
            <a:off x="5619754" y="3121801"/>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NTSAM Alain</a:t>
            </a:r>
            <a:endParaRPr lang="en-US" sz="1000" dirty="0">
              <a:latin typeface="Times New Roman" panose="02020603050405020304" pitchFamily="18" charset="0"/>
              <a:cs typeface="Times New Roman" panose="02020603050405020304" pitchFamily="18" charset="0"/>
            </a:endParaRPr>
          </a:p>
        </p:txBody>
      </p:sp>
      <p:sp>
        <p:nvSpPr>
          <p:cNvPr id="20" name="Google Shape;1115;p39"/>
          <p:cNvSpPr txBox="1"/>
          <p:nvPr/>
        </p:nvSpPr>
        <p:spPr>
          <a:xfrm>
            <a:off x="5644728" y="3974608"/>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Ressource logicielle</a:t>
            </a:r>
            <a:endParaRPr dirty="0">
              <a:latin typeface="Times New Roman" panose="02020603050405020304" pitchFamily="18" charset="0"/>
              <a:cs typeface="Times New Roman" panose="02020603050405020304" pitchFamily="18" charset="0"/>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8" name="图形 3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551419" y="1387640"/>
            <a:ext cx="660585" cy="606600"/>
          </a:xfrm>
          <a:prstGeom prst="rect">
            <a:avLst/>
          </a:prstGeom>
          <a:solidFill>
            <a:srgbClr val="EDE3C3"/>
          </a:solidFill>
        </p:spPr>
      </p:pic>
      <p:pic>
        <p:nvPicPr>
          <p:cNvPr id="29" name="图形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48640" y="1432038"/>
            <a:ext cx="583091" cy="595935"/>
          </a:xfrm>
          <a:prstGeom prst="rect">
            <a:avLst/>
          </a:prstGeom>
          <a:solidFill>
            <a:srgbClr val="D7B78B"/>
          </a:solidFill>
        </p:spPr>
      </p:pic>
      <p:pic>
        <p:nvPicPr>
          <p:cNvPr id="30" name="图形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882106" y="2633566"/>
            <a:ext cx="601980" cy="606600"/>
          </a:xfrm>
          <a:prstGeom prst="rect">
            <a:avLst/>
          </a:prstGeom>
          <a:solidFill>
            <a:srgbClr val="D7B78B"/>
          </a:solidFill>
        </p:spPr>
      </p:pic>
      <p:pic>
        <p:nvPicPr>
          <p:cNvPr id="31" name="图形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84088" y="4217243"/>
            <a:ext cx="512194" cy="563414"/>
          </a:xfrm>
          <a:prstGeom prst="rect">
            <a:avLst/>
          </a:prstGeom>
          <a:solidFill>
            <a:srgbClr val="D7B78B"/>
          </a:solidFill>
        </p:spPr>
      </p:pic>
      <p:pic>
        <p:nvPicPr>
          <p:cNvPr id="1120" name="图形 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4224420" y="4204007"/>
            <a:ext cx="686920" cy="606600"/>
          </a:xfrm>
          <a:prstGeom prst="rect">
            <a:avLst/>
          </a:prstGeom>
          <a:solidFill>
            <a:srgbClr val="D7B78B"/>
          </a:solidFill>
        </p:spPr>
      </p:pic>
      <p:pic>
        <p:nvPicPr>
          <p:cNvPr id="1122" name="图形 3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4187357" y="1452210"/>
            <a:ext cx="769285" cy="542030"/>
          </a:xfrm>
          <a:prstGeom prst="rect">
            <a:avLst/>
          </a:prstGeom>
          <a:solidFill>
            <a:srgbClr val="EDE3C3"/>
          </a:solidFill>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017" y="4155489"/>
            <a:ext cx="686921" cy="686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PostgreSQL - Impuls'Map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5093" y="2571750"/>
            <a:ext cx="601980" cy="606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Grip icon Vector Logo - Download Free SVG Icon | Worldvector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4579" y="2571750"/>
            <a:ext cx="606601" cy="606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220500" y="1299875"/>
            <a:ext cx="7047300" cy="440100"/>
          </a:xfrm>
          <a:prstGeom prst="rect">
            <a:avLst/>
          </a:prstGeom>
        </p:spPr>
        <p:txBody>
          <a:bodyPr spcFirstLastPara="1" wrap="square" lIns="91425" tIns="91425" rIns="91425" bIns="91425" anchor="t" anchorCtr="0">
            <a:noAutofit/>
          </a:bodyPr>
          <a:lstStyle/>
          <a:p>
            <a:pPr marL="0" indent="0" algn="ctr">
              <a:buNone/>
            </a:pPr>
            <a:r>
              <a:rPr lang="fr-FR" sz="2800" b="1" u="sng" dirty="0">
                <a:solidFill>
                  <a:schemeClr val="bg1"/>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MEMBRES DU JURY </a:t>
            </a:r>
            <a:endParaRPr lang="fr-FR" sz="2800" b="1" u="sng" dirty="0">
              <a:solidFill>
                <a:schemeClr val="bg1"/>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marL="0" lvl="0" indent="0" algn="ctr" rtl="0">
              <a:spcBef>
                <a:spcPts val="0"/>
              </a:spcBef>
              <a:spcAft>
                <a:spcPts val="0"/>
              </a:spcAft>
              <a:buNone/>
            </a:pPr>
            <a:endParaRPr sz="1100" dirty="0">
              <a:solidFill>
                <a:srgbClr val="435D74"/>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endParaRPr sz="1400" dirty="0">
              <a:solidFill>
                <a:srgbClr val="435D74"/>
              </a:solidFill>
              <a:latin typeface="Arial" panose="020B0604020202020204"/>
              <a:ea typeface="Arial" panose="020B0604020202020204"/>
              <a:cs typeface="Arial" panose="020B0604020202020204"/>
              <a:sym typeface="Arial" panose="020B0604020202020204"/>
            </a:endParaRPr>
          </a:p>
          <a:p>
            <a:pPr marL="285750" indent="-285750" algn="ctr">
              <a:buFont typeface="Arial" panose="020B0604020202020204" pitchFamily="34" charset="0"/>
              <a:buChar char="•"/>
            </a:pPr>
            <a:r>
              <a:rPr lang="fr-FR" sz="2800" dirty="0">
                <a:solidFill>
                  <a:schemeClr val="bg1"/>
                </a:solidFill>
                <a:latin typeface="Times New Roman" panose="02020603050405020304" pitchFamily="18" charset="0"/>
                <a:cs typeface="Times New Roman" panose="02020603050405020304" pitchFamily="18" charset="0"/>
              </a:rPr>
              <a:t>Mr. EKAMB SERGE (Président du Jury)</a:t>
            </a:r>
            <a:endParaRPr lang="fr-FR" sz="28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fr-FR" sz="2800" dirty="0">
                <a:solidFill>
                  <a:schemeClr val="bg1"/>
                </a:solidFill>
                <a:latin typeface="Times New Roman" panose="02020603050405020304" pitchFamily="18" charset="0"/>
                <a:cs typeface="Times New Roman" panose="02020603050405020304" pitchFamily="18" charset="0"/>
              </a:rPr>
              <a:t>Mr. NGAKO FRANCK</a:t>
            </a:r>
            <a:endParaRPr lang="fr-FR" sz="2800" dirty="0">
              <a:solidFill>
                <a:schemeClr val="bg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fr-FR" sz="2800" dirty="0">
                <a:solidFill>
                  <a:schemeClr val="bg1"/>
                </a:solidFill>
                <a:latin typeface="Times New Roman" panose="02020603050405020304" pitchFamily="18" charset="0"/>
                <a:cs typeface="Times New Roman" panose="02020603050405020304" pitchFamily="18" charset="0"/>
              </a:rPr>
              <a:t>Mr. ELIPHAZ GOSSADINA</a:t>
            </a:r>
            <a:endParaRPr lang="fr-FR" sz="28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solidFill>
                <a:srgbClr val="435D74"/>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BUDGET</a:t>
            </a:r>
            <a:endParaRPr lang="en-US"/>
          </a:p>
        </p:txBody>
      </p:sp>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p:cNvPicPr>
            <a:picLocks noChangeAspect="1"/>
          </p:cNvPicPr>
          <p:nvPr/>
        </p:nvPicPr>
        <p:blipFill>
          <a:blip r:embed="rId1"/>
          <a:stretch>
            <a:fillRect/>
          </a:stretch>
        </p:blipFill>
        <p:spPr>
          <a:xfrm>
            <a:off x="0" y="1251150"/>
            <a:ext cx="9143999" cy="389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765040" y="1737500"/>
            <a:ext cx="3659060" cy="606600"/>
          </a:xfrm>
          <a:prstGeom prst="rect">
            <a:avLst/>
          </a:prstGeom>
        </p:spPr>
        <p:txBody>
          <a:bodyPr spcFirstLastPara="1" wrap="square" lIns="91425" tIns="91425" rIns="91425" bIns="91425" anchor="b" anchorCtr="0">
            <a:noAutofit/>
          </a:bodyPr>
          <a:lstStyle/>
          <a:p>
            <a:pPr algn="ctr"/>
            <a:r>
              <a:rPr lang="fr-FR" sz="3200" dirty="0">
                <a:solidFill>
                  <a:srgbClr val="E5D7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DEVELOPPEMENT LOGICIEL</a:t>
            </a:r>
            <a:endParaRPr lang="fr-FR" sz="3200" dirty="0">
              <a:solidFill>
                <a:srgbClr val="E5D7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893700" y="249119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MERCI!</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Membres du Groupe N°8</a:t>
            </a:r>
            <a:endParaRPr dirty="0">
              <a:latin typeface="Times New Roman" panose="02020603050405020304" pitchFamily="18" charset="0"/>
              <a:cs typeface="Times New Roman" panose="02020603050405020304" pitchFamily="18" charset="0"/>
            </a:endParaRPr>
          </a:p>
        </p:txBody>
      </p:sp>
      <p:cxnSp>
        <p:nvCxnSpPr>
          <p:cNvPr id="1112" name="Google Shape;1112;p39"/>
          <p:cNvCxnSpPr/>
          <p:nvPr/>
        </p:nvCxnSpPr>
        <p:spPr>
          <a:xfrm>
            <a:off x="4038600" y="176135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a:off x="2714700" y="214609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257175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5634132" y="1630668"/>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Times New Roman" panose="02020603050405020304" pitchFamily="18" charset="0"/>
                <a:cs typeface="Times New Roman" panose="02020603050405020304" pitchFamily="18" charset="0"/>
              </a:rPr>
              <a:t>Chef  Projet</a:t>
            </a:r>
            <a:endParaRPr sz="900" dirty="0">
              <a:solidFill>
                <a:srgbClr val="FFFFFF"/>
              </a:solidFill>
              <a:latin typeface="Times New Roman" panose="02020603050405020304" pitchFamily="18" charset="0"/>
              <a:cs typeface="Times New Roman" panose="02020603050405020304" pitchFamily="18" charset="0"/>
            </a:endParaRPr>
          </a:p>
        </p:txBody>
      </p:sp>
      <p:sp>
        <p:nvSpPr>
          <p:cNvPr id="1118" name="Google Shape;1118;p39"/>
          <p:cNvSpPr txBox="1">
            <a:spLocks noGrp="1"/>
          </p:cNvSpPr>
          <p:nvPr>
            <p:ph type="ctrTitle" idx="4294967295"/>
          </p:nvPr>
        </p:nvSpPr>
        <p:spPr>
          <a:xfrm>
            <a:off x="5604902" y="1525149"/>
            <a:ext cx="2076000" cy="32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Times New Roman" panose="02020603050405020304" pitchFamily="18" charset="0"/>
                <a:cs typeface="Times New Roman" panose="02020603050405020304" pitchFamily="18" charset="0"/>
              </a:rPr>
              <a:t>Mbock Eliza Lolita</a:t>
            </a:r>
            <a:endParaRPr sz="1000" dirty="0">
              <a:solidFill>
                <a:srgbClr val="FFFFFF"/>
              </a:solidFill>
              <a:latin typeface="Times New Roman" panose="02020603050405020304" pitchFamily="18" charset="0"/>
              <a:cs typeface="Times New Roman" panose="02020603050405020304" pitchFamily="18" charset="0"/>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9" name="Google Shape;1115;p39"/>
          <p:cNvSpPr txBox="1"/>
          <p:nvPr/>
        </p:nvSpPr>
        <p:spPr>
          <a:xfrm>
            <a:off x="5634132" y="3229185"/>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r>
              <a:rPr lang="en-US" sz="900" dirty="0">
                <a:latin typeface="Times New Roman" panose="02020603050405020304" pitchFamily="18" charset="0"/>
                <a:cs typeface="Times New Roman" panose="02020603050405020304" pitchFamily="18" charset="0"/>
              </a:rPr>
              <a:t>C</a:t>
            </a:r>
            <a:endParaRPr lang="en-US" sz="900" dirty="0">
              <a:latin typeface="Times New Roman" panose="02020603050405020304" pitchFamily="18" charset="0"/>
              <a:cs typeface="Times New Roman" panose="02020603050405020304" pitchFamily="18" charset="0"/>
            </a:endParaRPr>
          </a:p>
        </p:txBody>
      </p:sp>
      <p:sp>
        <p:nvSpPr>
          <p:cNvPr id="10" name="Google Shape;1115;p39"/>
          <p:cNvSpPr txBox="1"/>
          <p:nvPr/>
        </p:nvSpPr>
        <p:spPr>
          <a:xfrm>
            <a:off x="5634132" y="2095762"/>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sp>
        <p:nvSpPr>
          <p:cNvPr id="11" name="Google Shape;1115;p39"/>
          <p:cNvSpPr txBox="1"/>
          <p:nvPr/>
        </p:nvSpPr>
        <p:spPr>
          <a:xfrm>
            <a:off x="5642176" y="2472238"/>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cxnSp>
        <p:nvCxnSpPr>
          <p:cNvPr id="12" name="Google Shape;1114;p39"/>
          <p:cNvCxnSpPr/>
          <p:nvPr/>
        </p:nvCxnSpPr>
        <p:spPr>
          <a:xfrm>
            <a:off x="1152600" y="4055110"/>
            <a:ext cx="4343400" cy="0"/>
          </a:xfrm>
          <a:prstGeom prst="straightConnector1">
            <a:avLst/>
          </a:prstGeom>
          <a:noFill/>
          <a:ln w="28575" cap="flat" cmpd="sng">
            <a:solidFill>
              <a:srgbClr val="FFFFFF"/>
            </a:solidFill>
            <a:prstDash val="solid"/>
            <a:round/>
            <a:headEnd type="oval" w="med" len="med"/>
            <a:tailEnd type="oval" w="med" len="med"/>
          </a:ln>
        </p:spPr>
      </p:cxnSp>
      <p:cxnSp>
        <p:nvCxnSpPr>
          <p:cNvPr id="13" name="Google Shape;1113;p39"/>
          <p:cNvCxnSpPr/>
          <p:nvPr/>
        </p:nvCxnSpPr>
        <p:spPr>
          <a:xfrm>
            <a:off x="2714700" y="3729885"/>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4" name="Google Shape;1112;p39"/>
          <p:cNvCxnSpPr/>
          <p:nvPr/>
        </p:nvCxnSpPr>
        <p:spPr>
          <a:xfrm>
            <a:off x="4038600" y="3366630"/>
            <a:ext cx="1457400" cy="0"/>
          </a:xfrm>
          <a:prstGeom prst="straightConnector1">
            <a:avLst/>
          </a:prstGeom>
          <a:noFill/>
          <a:ln w="28575" cap="flat" cmpd="sng">
            <a:solidFill>
              <a:srgbClr val="FFFFFF"/>
            </a:solidFill>
            <a:prstDash val="solid"/>
            <a:round/>
            <a:headEnd type="oval" w="med" len="med"/>
            <a:tailEnd type="oval" w="med" len="med"/>
          </a:ln>
        </p:spPr>
      </p:cxnSp>
      <p:sp>
        <p:nvSpPr>
          <p:cNvPr id="15" name="Google Shape;1118;p39"/>
          <p:cNvSpPr txBox="1"/>
          <p:nvPr/>
        </p:nvSpPr>
        <p:spPr>
          <a:xfrm>
            <a:off x="5644728" y="1922819"/>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err="1">
                <a:latin typeface="Times New Roman" panose="02020603050405020304" pitchFamily="18" charset="0"/>
                <a:cs typeface="Times New Roman" panose="02020603050405020304" pitchFamily="18" charset="0"/>
              </a:rPr>
              <a:t>Essomba</a:t>
            </a:r>
            <a:r>
              <a:rPr lang="en-US" sz="1000" dirty="0">
                <a:latin typeface="Times New Roman" panose="02020603050405020304" pitchFamily="18" charset="0"/>
                <a:cs typeface="Times New Roman" panose="02020603050405020304" pitchFamily="18" charset="0"/>
              </a:rPr>
              <a:t> EVEGA</a:t>
            </a:r>
            <a:endParaRPr lang="en-US" sz="1000" dirty="0">
              <a:latin typeface="Times New Roman" panose="02020603050405020304" pitchFamily="18" charset="0"/>
              <a:cs typeface="Times New Roman" panose="02020603050405020304" pitchFamily="18" charset="0"/>
            </a:endParaRPr>
          </a:p>
        </p:txBody>
      </p:sp>
      <p:sp>
        <p:nvSpPr>
          <p:cNvPr id="16" name="Google Shape;1118;p39"/>
          <p:cNvSpPr txBox="1"/>
          <p:nvPr/>
        </p:nvSpPr>
        <p:spPr>
          <a:xfrm>
            <a:off x="5612919" y="2426427"/>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Nasser</a:t>
            </a:r>
            <a:endParaRPr lang="en-US" sz="1000" dirty="0">
              <a:latin typeface="Times New Roman" panose="02020603050405020304" pitchFamily="18" charset="0"/>
              <a:cs typeface="Times New Roman" panose="02020603050405020304" pitchFamily="18" charset="0"/>
            </a:endParaRPr>
          </a:p>
        </p:txBody>
      </p:sp>
      <p:sp>
        <p:nvSpPr>
          <p:cNvPr id="17" name="Google Shape;1118;p39"/>
          <p:cNvSpPr txBox="1"/>
          <p:nvPr/>
        </p:nvSpPr>
        <p:spPr>
          <a:xfrm>
            <a:off x="5634132" y="3790137"/>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MAVOUNGOU</a:t>
            </a:r>
            <a:endParaRPr lang="en-US" sz="1000" dirty="0">
              <a:latin typeface="Times New Roman" panose="02020603050405020304" pitchFamily="18" charset="0"/>
              <a:cs typeface="Times New Roman" panose="02020603050405020304" pitchFamily="18" charset="0"/>
            </a:endParaRPr>
          </a:p>
        </p:txBody>
      </p:sp>
      <p:sp>
        <p:nvSpPr>
          <p:cNvPr id="18" name="Google Shape;1118;p39"/>
          <p:cNvSpPr txBox="1"/>
          <p:nvPr/>
        </p:nvSpPr>
        <p:spPr>
          <a:xfrm>
            <a:off x="5612919" y="3479535"/>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GUEMTUE</a:t>
            </a:r>
            <a:endParaRPr lang="en-US" sz="1000" dirty="0">
              <a:latin typeface="Times New Roman" panose="02020603050405020304" pitchFamily="18" charset="0"/>
              <a:cs typeface="Times New Roman" panose="02020603050405020304" pitchFamily="18" charset="0"/>
            </a:endParaRPr>
          </a:p>
        </p:txBody>
      </p:sp>
      <p:sp>
        <p:nvSpPr>
          <p:cNvPr id="19" name="Google Shape;1118;p39"/>
          <p:cNvSpPr txBox="1"/>
          <p:nvPr/>
        </p:nvSpPr>
        <p:spPr>
          <a:xfrm>
            <a:off x="5619754" y="3121801"/>
            <a:ext cx="2076000" cy="3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panose="02000000000000000000"/>
              <a:buNone/>
              <a:defRPr sz="2800" b="0" i="0" u="none" strike="noStrike" cap="none">
                <a:solidFill>
                  <a:srgbClr val="FFFFFF"/>
                </a:solidFill>
                <a:latin typeface="Roboto Black" panose="02000000000000000000"/>
                <a:ea typeface="Roboto Black" panose="02000000000000000000"/>
                <a:cs typeface="Roboto Black" panose="02000000000000000000"/>
                <a:sym typeface="Roboto Black" panose="02000000000000000000"/>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000" dirty="0">
                <a:latin typeface="Times New Roman" panose="02020603050405020304" pitchFamily="18" charset="0"/>
                <a:cs typeface="Times New Roman" panose="02020603050405020304" pitchFamily="18" charset="0"/>
              </a:rPr>
              <a:t>NTSAM Alain</a:t>
            </a:r>
            <a:endParaRPr lang="en-US" sz="1000" dirty="0">
              <a:latin typeface="Times New Roman" panose="02020603050405020304" pitchFamily="18" charset="0"/>
              <a:cs typeface="Times New Roman" panose="02020603050405020304" pitchFamily="18" charset="0"/>
            </a:endParaRPr>
          </a:p>
        </p:txBody>
      </p:sp>
      <p:sp>
        <p:nvSpPr>
          <p:cNvPr id="20" name="Google Shape;1115;p39"/>
          <p:cNvSpPr txBox="1"/>
          <p:nvPr/>
        </p:nvSpPr>
        <p:spPr>
          <a:xfrm>
            <a:off x="5644728" y="3974608"/>
            <a:ext cx="2335200" cy="50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panose="02000000000000000000"/>
              <a:buChar char="●"/>
              <a:defRPr sz="18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marR="0" lvl="1"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17500" algn="l" rtl="0">
              <a:lnSpc>
                <a:spcPct val="115000"/>
              </a:lnSpc>
              <a:spcBef>
                <a:spcPts val="1600"/>
              </a:spcBef>
              <a:spcAft>
                <a:spcPts val="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17500" algn="l" rtl="0">
              <a:lnSpc>
                <a:spcPct val="115000"/>
              </a:lnSpc>
              <a:spcBef>
                <a:spcPts val="1600"/>
              </a:spcBef>
              <a:spcAft>
                <a:spcPts val="1600"/>
              </a:spcAft>
              <a:buClr>
                <a:srgbClr val="FFFFFF"/>
              </a:buClr>
              <a:buSzPts val="1400"/>
              <a:buFont typeface="Roboto Light" panose="02000000000000000000"/>
              <a:buChar char="■"/>
              <a:defRPr sz="1400" b="0" i="0" u="none" strike="noStrike" cap="none">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a:pPr marL="0" indent="0">
              <a:spcAft>
                <a:spcPts val="1600"/>
              </a:spcAft>
              <a:buFont typeface="Roboto Light" panose="02000000000000000000"/>
              <a:buNone/>
            </a:pPr>
            <a:endParaRPr lang="en-US" sz="9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TABLE </a:t>
            </a:r>
            <a:r>
              <a:rPr lang="fr-FR" altLang="en-US"/>
              <a:t>DE MATIERES</a:t>
            </a:r>
            <a:endParaRPr lang="fr-FR" altLang="en-US"/>
          </a:p>
        </p:txBody>
      </p:sp>
      <p:sp>
        <p:nvSpPr>
          <p:cNvPr id="219" name="Google Shape;219;p23"/>
          <p:cNvSpPr txBox="1">
            <a:spLocks noGrp="1"/>
          </p:cNvSpPr>
          <p:nvPr>
            <p:ph type="subTitle" idx="1"/>
          </p:nvPr>
        </p:nvSpPr>
        <p:spPr>
          <a:xfrm>
            <a:off x="6153197" y="2334738"/>
            <a:ext cx="1889400" cy="502500"/>
          </a:xfrm>
          <a:prstGeom prst="rect">
            <a:avLst/>
          </a:prstGeom>
        </p:spPr>
        <p:txBody>
          <a:bodyPr spcFirstLastPara="1" wrap="square" lIns="91425" tIns="91425" rIns="91425" bIns="91425" anchor="t" anchorCtr="0">
            <a:noAutofit/>
          </a:bodyPr>
          <a:lstStyle/>
          <a:p>
            <a:pPr algn="ctr"/>
            <a:r>
              <a:rPr lang="fr-FR" sz="900" dirty="0">
                <a:effectLst>
                  <a:outerShdw blurRad="38100" dist="38100" dir="2700000" algn="tl">
                    <a:srgbClr val="000000">
                      <a:alpha val="43137"/>
                    </a:srgbClr>
                  </a:outerShdw>
                </a:effectLst>
                <a:latin typeface="Franklin Gothic Heavy" panose="020B0903020102020204" pitchFamily="34" charset="0"/>
              </a:rPr>
              <a:t>Les différents éléments Constitutifs du logiciel</a:t>
            </a:r>
            <a:endParaRPr lang="fr-FR" sz="900" dirty="0">
              <a:effectLst>
                <a:outerShdw blurRad="38100" dist="38100" dir="2700000" algn="tl">
                  <a:srgbClr val="000000">
                    <a:alpha val="43137"/>
                  </a:srgbClr>
                </a:outerShdw>
              </a:effectLst>
              <a:latin typeface="Franklin Gothic Heavy" panose="020B0903020102020204" pitchFamily="34" charset="0"/>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590295" y="3937505"/>
            <a:ext cx="1889400" cy="502500"/>
          </a:xfrm>
          <a:prstGeom prst="rect">
            <a:avLst/>
          </a:prstGeom>
        </p:spPr>
        <p:txBody>
          <a:bodyPr spcFirstLastPara="1" wrap="square" lIns="91425" tIns="91425" rIns="91425" bIns="91425" anchor="t" anchorCtr="0">
            <a:noAutofit/>
          </a:bodyPr>
          <a:lstStyle/>
          <a:p>
            <a:pPr algn="ctr"/>
            <a:r>
              <a:rPr lang="fr-FR" sz="900" dirty="0">
                <a:effectLst>
                  <a:outerShdw blurRad="38100" dist="38100" dir="2700000" algn="tl">
                    <a:srgbClr val="000000">
                      <a:alpha val="43137"/>
                    </a:srgbClr>
                  </a:outerShdw>
                </a:effectLst>
                <a:latin typeface="Franklin Gothic Heavy" panose="020B0903020102020204" pitchFamily="34" charset="0"/>
              </a:rPr>
              <a:t>Phase de présentation du logiciel </a:t>
            </a:r>
            <a:endParaRPr lang="fr-FR" sz="900" dirty="0">
              <a:effectLst>
                <a:outerShdw blurRad="38100" dist="38100" dir="2700000" algn="tl">
                  <a:srgbClr val="000000">
                    <a:alpha val="43137"/>
                  </a:srgbClr>
                </a:outerShdw>
              </a:effectLst>
              <a:latin typeface="Franklin Gothic Heavy" panose="020B0903020102020204" pitchFamily="34" charset="0"/>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590295" y="3089630"/>
            <a:ext cx="1889400" cy="502500"/>
          </a:xfrm>
          <a:prstGeom prst="rect">
            <a:avLst/>
          </a:prstGeom>
        </p:spPr>
        <p:txBody>
          <a:bodyPr spcFirstLastPara="1" wrap="square" lIns="91425" tIns="91425" rIns="91425" bIns="91425" anchor="t" anchorCtr="0">
            <a:noAutofit/>
          </a:bodyPr>
          <a:lstStyle/>
          <a:p>
            <a:pPr algn="ctr"/>
            <a:r>
              <a:rPr lang="fr-FR" sz="900" b="1" dirty="0">
                <a:latin typeface="Cambria" panose="02040503050406030204" pitchFamily="18" charset="0"/>
                <a:ea typeface="Cambria" panose="02040503050406030204" pitchFamily="18" charset="0"/>
              </a:rPr>
              <a:t>BUDGET EVALUÉE</a:t>
            </a:r>
            <a:endParaRPr lang="fr-FR" sz="900" b="1" dirty="0">
              <a:latin typeface="Cambria" panose="02040503050406030204" pitchFamily="18" charset="0"/>
              <a:ea typeface="Cambria" panose="02040503050406030204" pitchFamily="18" charset="0"/>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algn="ctr"/>
            <a:r>
              <a:rPr lang="fr-FR" sz="900" dirty="0">
                <a:effectLst>
                  <a:outerShdw blurRad="38100" dist="38100" dir="2700000" algn="tl">
                    <a:srgbClr val="000000">
                      <a:alpha val="43137"/>
                    </a:srgbClr>
                  </a:outerShdw>
                </a:effectLst>
                <a:latin typeface="Franklin Gothic Heavy" panose="020B0903020102020204" pitchFamily="34" charset="0"/>
              </a:rPr>
              <a:t>De quoi est t-il question dans le projet ?</a:t>
            </a:r>
            <a:endParaRPr lang="fr-FR" sz="900" dirty="0">
              <a:effectLst>
                <a:outerShdw blurRad="38100" dist="38100" dir="2700000" algn="tl">
                  <a:srgbClr val="000000">
                    <a:alpha val="43137"/>
                  </a:srgbClr>
                </a:outerShdw>
              </a:effectLst>
              <a:latin typeface="Franklin Gothic Heavy" panose="020B0903020102020204" pitchFamily="34" charset="0"/>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63328" y="3075126"/>
            <a:ext cx="1836320" cy="502500"/>
          </a:xfrm>
          <a:prstGeom prst="rect">
            <a:avLst/>
          </a:prstGeom>
        </p:spPr>
        <p:txBody>
          <a:bodyPr spcFirstLastPara="1" wrap="square" lIns="91425" tIns="91425" rIns="91425" bIns="91425" anchor="t" anchorCtr="0">
            <a:noAutofit/>
          </a:bodyPr>
          <a:lstStyle/>
          <a:p>
            <a:pPr algn="l"/>
            <a:r>
              <a:rPr lang="fr-FR" sz="900" dirty="0">
                <a:effectLst>
                  <a:outerShdw blurRad="38100" dist="38100" dir="2700000" algn="tl">
                    <a:srgbClr val="000000">
                      <a:alpha val="43137"/>
                    </a:srgbClr>
                  </a:outerShdw>
                </a:effectLst>
                <a:latin typeface="Franklin Gothic Heavy" panose="020B0903020102020204" pitchFamily="34" charset="0"/>
              </a:rPr>
              <a:t>Notre plan d’action pour la gestion du projet</a:t>
            </a:r>
            <a:endParaRPr lang="fr-FR" sz="900" dirty="0">
              <a:effectLst>
                <a:outerShdw blurRad="38100" dist="38100" dir="2700000" algn="tl">
                  <a:srgbClr val="000000">
                    <a:alpha val="43137"/>
                  </a:srgbClr>
                </a:outerShdw>
              </a:effectLst>
              <a:latin typeface="Franklin Gothic Heavy" panose="020B0903020102020204" pitchFamily="34" charset="0"/>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algn="l"/>
            <a:r>
              <a:rPr lang="fr-FR" sz="900" dirty="0">
                <a:effectLst>
                  <a:outerShdw blurRad="38100" dist="38100" dir="2700000" algn="tl">
                    <a:srgbClr val="000000">
                      <a:alpha val="43137"/>
                    </a:srgbClr>
                  </a:outerShdw>
                </a:effectLst>
                <a:latin typeface="Franklin Gothic Heavy" panose="020B0903020102020204" pitchFamily="34" charset="0"/>
              </a:rPr>
              <a:t>Présentation des différents diagramme de conception </a:t>
            </a:r>
            <a:endParaRPr lang="fr-FR" sz="900" dirty="0">
              <a:effectLst>
                <a:outerShdw blurRad="38100" dist="38100" dir="2700000" algn="tl">
                  <a:srgbClr val="000000">
                    <a:alpha val="43137"/>
                  </a:srgbClr>
                </a:outerShdw>
              </a:effectLst>
              <a:latin typeface="Franklin Gothic Heavy" panose="020B0903020102020204" pitchFamily="34" charset="0"/>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algn="ctr"/>
            <a:r>
              <a:rPr lang="fr-FR" sz="1200" b="1" dirty="0">
                <a:latin typeface="Cambria" panose="02040503050406030204" pitchFamily="18" charset="0"/>
                <a:ea typeface="Cambria" panose="02040503050406030204" pitchFamily="18" charset="0"/>
              </a:rPr>
              <a:t>         CONTEXTE DU PROJET</a:t>
            </a:r>
            <a:endParaRPr lang="fr-FR" sz="1200" b="1" dirty="0">
              <a:latin typeface="Cambria" panose="02040503050406030204" pitchFamily="18" charset="0"/>
              <a:ea typeface="Cambria" panose="02040503050406030204" pitchFamily="18" charset="0"/>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algn="ctr"/>
            <a:r>
              <a:rPr lang="fr-FR" sz="1200" b="1" dirty="0">
                <a:latin typeface="Cambria" panose="02040503050406030204" pitchFamily="18" charset="0"/>
                <a:ea typeface="Cambria" panose="02040503050406030204" pitchFamily="18" charset="0"/>
              </a:rPr>
              <a:t>GESTION ET          PLANIFICATIONS</a:t>
            </a:r>
            <a:endParaRPr lang="fr-FR" sz="1200" b="1" dirty="0">
              <a:latin typeface="Cambria" panose="02040503050406030204" pitchFamily="18" charset="0"/>
              <a:ea typeface="Cambria" panose="02040503050406030204" pitchFamily="18" charset="0"/>
            </a:endParaRPr>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algn="ctr"/>
            <a:r>
              <a:rPr lang="fr-FR" sz="1200" b="1" dirty="0">
                <a:latin typeface="Cambria" panose="02040503050406030204" pitchFamily="18" charset="0"/>
                <a:ea typeface="Cambria" panose="02040503050406030204" pitchFamily="18" charset="0"/>
              </a:rPr>
              <a:t>CONCEPTION LOGICIELLE</a:t>
            </a:r>
            <a:endParaRPr lang="fr-FR" sz="1200" b="1" dirty="0">
              <a:latin typeface="Cambria" panose="02040503050406030204" pitchFamily="18" charset="0"/>
              <a:ea typeface="Cambria" panose="02040503050406030204" pitchFamily="18" charset="0"/>
            </a:endParaRPr>
          </a:p>
        </p:txBody>
      </p:sp>
      <p:sp>
        <p:nvSpPr>
          <p:cNvPr id="234" name="Google Shape;234;p23"/>
          <p:cNvSpPr txBox="1">
            <a:spLocks noGrp="1"/>
          </p:cNvSpPr>
          <p:nvPr>
            <p:ph type="ctrTitle" idx="19"/>
          </p:nvPr>
        </p:nvSpPr>
        <p:spPr>
          <a:xfrm>
            <a:off x="6317925" y="2301943"/>
            <a:ext cx="2076000" cy="196200"/>
          </a:xfrm>
          <a:prstGeom prst="rect">
            <a:avLst/>
          </a:prstGeom>
        </p:spPr>
        <p:txBody>
          <a:bodyPr spcFirstLastPara="1" wrap="square" lIns="91425" tIns="91425" rIns="91425" bIns="91425" anchor="b" anchorCtr="0">
            <a:noAutofit/>
          </a:bodyPr>
          <a:lstStyle/>
          <a:p>
            <a:r>
              <a:rPr lang="fr-FR"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Présentation des différents diagramme de conception </a:t>
            </a:r>
            <a:endParaRPr lang="fr-FR"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5" name="Google Shape;235;p23"/>
          <p:cNvSpPr txBox="1">
            <a:spLocks noGrp="1"/>
          </p:cNvSpPr>
          <p:nvPr>
            <p:ph type="ctrTitle" idx="20"/>
          </p:nvPr>
        </p:nvSpPr>
        <p:spPr>
          <a:xfrm>
            <a:off x="6475948" y="3844278"/>
            <a:ext cx="2076000" cy="196200"/>
          </a:xfrm>
          <a:prstGeom prst="rect">
            <a:avLst/>
          </a:prstGeom>
        </p:spPr>
        <p:txBody>
          <a:bodyPr spcFirstLastPara="1" wrap="square" lIns="91425" tIns="91425" rIns="91425" bIns="91425" anchor="b" anchorCtr="0">
            <a:noAutofit/>
          </a:bodyPr>
          <a:lstStyle/>
          <a:p>
            <a:pPr algn="ctr"/>
            <a:r>
              <a:rPr lang="fr-FR" sz="1200" b="1" dirty="0">
                <a:latin typeface="Cambria" panose="02040503050406030204" pitchFamily="18" charset="0"/>
                <a:ea typeface="Cambria" panose="02040503050406030204" pitchFamily="18" charset="0"/>
              </a:rPr>
              <a:t>REALISATION DU PROJET</a:t>
            </a:r>
            <a:endParaRPr lang="fr-FR" sz="1200" b="1" dirty="0">
              <a:latin typeface="Cambria" panose="02040503050406030204" pitchFamily="18" charset="0"/>
              <a:ea typeface="Cambria" panose="02040503050406030204" pitchFamily="18" charset="0"/>
            </a:endParaRPr>
          </a:p>
        </p:txBody>
      </p:sp>
      <p:sp>
        <p:nvSpPr>
          <p:cNvPr id="236" name="Google Shape;236;p23"/>
          <p:cNvSpPr txBox="1">
            <a:spLocks noGrp="1"/>
          </p:cNvSpPr>
          <p:nvPr>
            <p:ph type="ctrTitle" idx="21"/>
          </p:nvPr>
        </p:nvSpPr>
        <p:spPr>
          <a:xfrm>
            <a:off x="6475313" y="2964105"/>
            <a:ext cx="2076000" cy="196200"/>
          </a:xfrm>
          <a:prstGeom prst="rect">
            <a:avLst/>
          </a:prstGeom>
        </p:spPr>
        <p:txBody>
          <a:bodyPr spcFirstLastPara="1" wrap="square" lIns="91425" tIns="91425" rIns="91425" bIns="91425" anchor="b" anchorCtr="0">
            <a:noAutofit/>
          </a:bodyPr>
          <a:lstStyle/>
          <a:p>
            <a:pPr algn="ctr"/>
            <a:r>
              <a:rPr lang="fr-FR" sz="1200" b="1" dirty="0">
                <a:latin typeface="Cambria" panose="02040503050406030204" pitchFamily="18" charset="0"/>
                <a:ea typeface="Cambria" panose="02040503050406030204" pitchFamily="18" charset="0"/>
              </a:rPr>
              <a:t>BUDGET EVALUÉE</a:t>
            </a:r>
            <a:endParaRPr lang="fr-FR" sz="1200" b="1" dirty="0">
              <a:latin typeface="Cambria" panose="02040503050406030204" pitchFamily="18" charset="0"/>
              <a:ea typeface="Cambria" panose="02040503050406030204" pitchFamily="18" charset="0"/>
            </a:endParaRPr>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lgn="ctr"/>
            <a:r>
              <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CONTEXTE DU PROJET</a:t>
            </a:r>
            <a:endPar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893700" y="2491195"/>
            <a:ext cx="3457500" cy="19882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fr-FR" sz="1200" dirty="0">
                <a:latin typeface="Franklin Gothic Medium Cond" panose="020B0606030402020204" pitchFamily="34" charset="0"/>
              </a:rPr>
              <a:t>Le succès de </a:t>
            </a:r>
            <a:r>
              <a:rPr lang="fr-FR" sz="1200" dirty="0" err="1">
                <a:latin typeface="Franklin Gothic Medium Cond" panose="020B0606030402020204" pitchFamily="34" charset="0"/>
              </a:rPr>
              <a:t>ZeDuc@Space</a:t>
            </a:r>
            <a:r>
              <a:rPr lang="fr-FR" sz="1200" dirty="0">
                <a:latin typeface="Franklin Gothic Medium Cond" panose="020B0606030402020204" pitchFamily="34" charset="0"/>
              </a:rPr>
              <a:t> a engendré une difficulté à gérer efficacement le flux croissant des commandes, actuellement traitées par messagerie et appel. Le propriétaire, Mr Miam </a:t>
            </a:r>
            <a:r>
              <a:rPr lang="fr-FR" sz="1200" dirty="0" err="1">
                <a:latin typeface="Franklin Gothic Medium Cond" panose="020B0606030402020204" pitchFamily="34" charset="0"/>
              </a:rPr>
              <a:t>Miam</a:t>
            </a:r>
            <a:r>
              <a:rPr lang="fr-FR" sz="1200" dirty="0">
                <a:latin typeface="Franklin Gothic Medium Cond" panose="020B0606030402020204" pitchFamily="34" charset="0"/>
              </a:rPr>
              <a:t>, souhaite créer une application permettant d’améliorer la gestion des commandes, d’intégrer des fonctionnalités de fidélisation et de parrainage, et de renforcer la relation avec les clients. Ce projet se veut une solution moderne pour répondre aux besoins logistiques et marketing du restaurant.</a:t>
            </a:r>
            <a:endParaRPr sz="1200" dirty="0">
              <a:latin typeface="Franklin Gothic Medium Cond" panose="020B0606030402020204" pitchFamily="34" charset="0"/>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algn="ctr"/>
            <a:r>
              <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GESTION ET PLANIFICATION</a:t>
            </a:r>
            <a:endParaRPr lang="fr-FR"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rgbClr val="48FFD5"/>
                </a:solidFill>
                <a:latin typeface="Impact" panose="020B0806030902050204"/>
                <a:ea typeface="Impact" panose="020B0806030902050204"/>
                <a:cs typeface="Impact" panose="020B0806030902050204"/>
                <a:sym typeface="Impact" panose="020B0806030902050204"/>
              </a:rPr>
              <a:t>GOSTUDIO</a:t>
            </a:r>
            <a:endParaRPr>
              <a:solidFill>
                <a:srgbClr val="48FFD5"/>
              </a:solidFill>
              <a:latin typeface="Impact" panose="020B0806030902050204"/>
              <a:ea typeface="Impact" panose="020B0806030902050204"/>
              <a:cs typeface="Impact" panose="020B0806030902050204"/>
              <a:sym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048350" y="324515"/>
            <a:ext cx="7047300" cy="682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Planning </a:t>
            </a:r>
            <a:r>
              <a:rPr lang="en-US" sz="2800" dirty="0" err="1">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Previsionnel</a:t>
            </a:r>
            <a:endParaRPr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2" name="Image 1"/>
          <p:cNvPicPr>
            <a:picLocks noChangeAspect="1"/>
          </p:cNvPicPr>
          <p:nvPr/>
        </p:nvPicPr>
        <p:blipFill>
          <a:blip r:embed="rId1"/>
          <a:stretch>
            <a:fillRect/>
          </a:stretch>
        </p:blipFill>
        <p:spPr>
          <a:xfrm>
            <a:off x="0" y="1014617"/>
            <a:ext cx="9144000" cy="4047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048350" y="324515"/>
            <a:ext cx="7047300" cy="682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Planning Reel</a:t>
            </a:r>
            <a:endParaRPr lang="en-US"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None/>
            </a:pPr>
            <a:endParaRPr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5" name="Image 4"/>
          <p:cNvPicPr>
            <a:picLocks noChangeAspect="1"/>
          </p:cNvPicPr>
          <p:nvPr/>
        </p:nvPicPr>
        <p:blipFill>
          <a:blip r:embed="rId1"/>
          <a:stretch>
            <a:fillRect/>
          </a:stretch>
        </p:blipFill>
        <p:spPr>
          <a:xfrm>
            <a:off x="0" y="850987"/>
            <a:ext cx="9144000" cy="4343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4" name="Google Shape;1294;p43"/>
          <p:cNvSpPr txBox="1">
            <a:spLocks noGrp="1"/>
          </p:cNvSpPr>
          <p:nvPr>
            <p:ph type="body" idx="4294967295"/>
          </p:nvPr>
        </p:nvSpPr>
        <p:spPr>
          <a:xfrm>
            <a:off x="1048350" y="324515"/>
            <a:ext cx="7047300" cy="682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rPr>
              <a:t>Sprint sur Jira</a:t>
            </a:r>
            <a:endParaRPr lang="fr-FR" sz="2800" dirty="0">
              <a:solidFill>
                <a:schemeClr val="bg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3" name="Image 2"/>
          <p:cNvPicPr>
            <a:picLocks noChangeAspect="1"/>
          </p:cNvPicPr>
          <p:nvPr/>
        </p:nvPicPr>
        <p:blipFill>
          <a:blip r:embed="rId1"/>
          <a:stretch>
            <a:fillRect/>
          </a:stretch>
        </p:blipFill>
        <p:spPr>
          <a:xfrm>
            <a:off x="-19685" y="1263015"/>
            <a:ext cx="9163685" cy="1905635"/>
          </a:xfrm>
          <a:prstGeom prst="rect">
            <a:avLst/>
          </a:prstGeom>
        </p:spPr>
      </p:pic>
      <p:pic>
        <p:nvPicPr>
          <p:cNvPr id="4" name="Image 3"/>
          <p:cNvPicPr>
            <a:picLocks noChangeAspect="1"/>
          </p:cNvPicPr>
          <p:nvPr/>
        </p:nvPicPr>
        <p:blipFill>
          <a:blip r:embed="rId2"/>
          <a:stretch>
            <a:fillRect/>
          </a:stretch>
        </p:blipFill>
        <p:spPr>
          <a:xfrm>
            <a:off x="0" y="3168650"/>
            <a:ext cx="9144000" cy="1958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WPS Presentation</Application>
  <PresentationFormat>Affichage à l'écran (16:9)</PresentationFormat>
  <Paragraphs>136</Paragraphs>
  <Slides>22</Slides>
  <Notes>42</Notes>
  <HiddenSlides>21</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22</vt:i4>
      </vt:variant>
    </vt:vector>
  </HeadingPairs>
  <TitlesOfParts>
    <vt:vector size="46" baseType="lpstr">
      <vt:lpstr>Arial</vt:lpstr>
      <vt:lpstr>SimSun</vt:lpstr>
      <vt:lpstr>Wingdings</vt:lpstr>
      <vt:lpstr>Arial</vt:lpstr>
      <vt:lpstr>Roboto Black</vt:lpstr>
      <vt:lpstr>Bree Serif</vt:lpstr>
      <vt:lpstr>Segoe Print</vt:lpstr>
      <vt:lpstr>Roboto Light</vt:lpstr>
      <vt:lpstr>Roboto Mono Thin</vt:lpstr>
      <vt:lpstr>Roboto Thin</vt:lpstr>
      <vt:lpstr>Proxima Nova Semibold</vt:lpstr>
      <vt:lpstr>Proxima Nova</vt:lpstr>
      <vt:lpstr>Times New Roman</vt:lpstr>
      <vt:lpstr>Cambria</vt:lpstr>
      <vt:lpstr>Franklin Gothic Heavy</vt:lpstr>
      <vt:lpstr>Franklin Gothic Medium Cond</vt:lpstr>
      <vt:lpstr>Impact</vt:lpstr>
      <vt:lpstr>Microsoft YaHei</vt:lpstr>
      <vt:lpstr>Arial Unicode MS</vt:lpstr>
      <vt:lpstr>Calibri</vt:lpstr>
      <vt:lpstr>Amatic SC</vt:lpstr>
      <vt:lpstr>Roboto Medium</vt:lpstr>
      <vt:lpstr>WEB PROPOSAL</vt:lpstr>
      <vt:lpstr>SlidesGo Final Pages</vt:lpstr>
      <vt:lpstr>BIENVENUE A NOTRE PRESENTATION</vt:lpstr>
      <vt:lpstr>PowerPoint 演示文稿</vt:lpstr>
      <vt:lpstr>Mbock Eliza Lolita</vt:lpstr>
      <vt:lpstr>BUDGET EVALUÉE</vt:lpstr>
      <vt:lpstr>GOSTUDIO</vt:lpstr>
      <vt:lpstr>GOSTUDIO</vt:lpstr>
      <vt:lpstr>PowerPoint 演示文稿</vt:lpstr>
      <vt:lpstr>PowerPoint 演示文稿</vt:lpstr>
      <vt:lpstr>PowerPoint 演示文稿</vt:lpstr>
      <vt:lpstr>GOSTUDIO</vt:lpstr>
      <vt:lpstr>PowerPoint 演示文稿</vt:lpstr>
      <vt:lpstr>PowerPoint 演示文稿</vt:lpstr>
      <vt:lpstr>GOSTUDIO</vt:lpstr>
      <vt:lpstr>PowerPoint 演示文稿</vt:lpstr>
      <vt:lpstr>PowerPoint 演示文稿</vt:lpstr>
      <vt:lpstr>PowerPoint 演示文稿</vt:lpstr>
      <vt:lpstr>GOSTUDIO</vt:lpstr>
      <vt:lpstr>Mbock Eliza Lolita</vt:lpstr>
      <vt:lpstr>Ressource logicielle</vt:lpstr>
      <vt:lpstr>BUDGET</vt:lpstr>
      <vt:lpstr>GOSTUDIO</vt:lpstr>
      <vt:lpstr>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BIENVENUE A NOTRE PRESENTATION</dc:title>
  <dc:creator>Aloys Evega</dc:creator>
  <cp:lastModifiedBy>Alain Berlin</cp:lastModifiedBy>
  <cp:revision>9</cp:revision>
  <dcterms:created xsi:type="dcterms:W3CDTF">2024-10-25T12:00:32Z</dcterms:created>
  <dcterms:modified xsi:type="dcterms:W3CDTF">2024-10-25T12:21:07Z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9A0CFB800A0C4FCF8AB9936C6FFDC0CC_12</vt:lpwstr>
  </property>
  <property fmtid="{D5CDD505-2E9C-101B-9397-08002B2CF9AE}" pid="3" name="KSOProductBuildVer">
    <vt:lpwstr>1036-12.2.0.18607</vt:lpwstr>
  </property>
</Properties>
</file>