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4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4DFCD-8F35-7847-BBCC-2D534E9A6F64}" type="datetimeFigureOut">
              <a:rPr kumimoji="1" lang="zh-CN" altLang="en-US" smtClean="0"/>
              <a:t>2018/6/6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049E0-74C9-1B4B-A986-C6970DBA6E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5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049E0-74C9-1B4B-A986-C6970DBA6EF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49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8189"/>
            <a:ext cx="7772400" cy="912813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4444208"/>
            <a:ext cx="3771900" cy="623887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33"/>
          <p:cNvGrpSpPr/>
          <p:nvPr userDrawn="1"/>
        </p:nvGrpSpPr>
        <p:grpSpPr bwMode="auto">
          <a:xfrm>
            <a:off x="530225" y="2446338"/>
            <a:ext cx="8150225" cy="533400"/>
            <a:chOff x="3257550" y="2284783"/>
            <a:chExt cx="5676900" cy="533400"/>
          </a:xfrm>
        </p:grpSpPr>
        <p:sp>
          <p:nvSpPr>
            <p:cNvPr id="8" name="矩形 7"/>
            <p:cNvSpPr/>
            <p:nvPr/>
          </p:nvSpPr>
          <p:spPr>
            <a:xfrm>
              <a:off x="5289911" y="2284783"/>
              <a:ext cx="1612178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Impact" panose="020B0806030902050204"/>
                  <a:ea typeface="微软雅黑" panose="020B0503020204020204" charset="-122"/>
                </a:rPr>
                <a:t>2017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257550" y="2551483"/>
              <a:ext cx="1891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042519" y="2551483"/>
              <a:ext cx="1891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>
            <a:endCxn id="3" idx="1"/>
          </p:cNvCxnSpPr>
          <p:nvPr userDrawn="1"/>
        </p:nvCxnSpPr>
        <p:spPr bwMode="auto">
          <a:xfrm>
            <a:off x="530225" y="4742659"/>
            <a:ext cx="2155825" cy="1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</p:cNvCxnSpPr>
          <p:nvPr userDrawn="1"/>
        </p:nvCxnSpPr>
        <p:spPr bwMode="auto">
          <a:xfrm flipV="1">
            <a:off x="6457950" y="4742660"/>
            <a:ext cx="2155825" cy="13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38125"/>
            <a:ext cx="7305674" cy="1041400"/>
          </a:xfrm>
        </p:spPr>
        <p:txBody>
          <a:bodyPr/>
          <a:lstStyle>
            <a:lvl1pPr>
              <a:defRPr baseline="0">
                <a:latin typeface="Arial Narrow" panose="020B060602020203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Narrow" panose="020B0606020202030204" pitchFamily="34" charset="0"/>
              </a:defRPr>
            </a:lvl1pPr>
            <a:lvl2pPr>
              <a:defRPr baseline="0">
                <a:latin typeface="Arial Narrow" panose="020B0606020202030204" pitchFamily="34" charset="0"/>
              </a:defRPr>
            </a:lvl2pPr>
            <a:lvl3pPr>
              <a:defRPr baseline="0">
                <a:latin typeface="Arial Narrow" panose="020B0606020202030204" pitchFamily="34" charset="0"/>
              </a:defRPr>
            </a:lvl3pPr>
            <a:lvl4pPr>
              <a:defRPr baseline="0">
                <a:latin typeface="Arial Narrow" panose="020B0606020202030204" pitchFamily="34" charset="0"/>
              </a:defRPr>
            </a:lvl4pPr>
            <a:lvl5pPr>
              <a:defRPr baseline="0">
                <a:latin typeface="Arial Narrow" panose="020B060602020203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542" y="238125"/>
            <a:ext cx="7513032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36500"/>
            <a:ext cx="8458199" cy="485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375" y="6627600"/>
            <a:ext cx="20574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23DC-F8DC-684D-A097-10BB71BCF45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3675" y="6627600"/>
            <a:ext cx="30861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7"/>
          <p:cNvSpPr/>
          <p:nvPr userDrawn="1"/>
        </p:nvSpPr>
        <p:spPr>
          <a:xfrm>
            <a:off x="0" y="1277725"/>
            <a:ext cx="533400" cy="23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8"/>
          <p:cNvSpPr/>
          <p:nvPr userDrawn="1"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" y="1277725"/>
            <a:ext cx="5328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p"/>
        <a:defRPr sz="24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75000"/>
          </a:schemeClr>
        </a:buClr>
        <a:buSzPct val="60000"/>
        <a:buFont typeface="Wingdings" panose="05000000000000000000" pitchFamily="2" charset="2"/>
        <a:buChar char="p"/>
        <a:defRPr sz="20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n"/>
        <a:defRPr sz="18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n"/>
        <a:defRPr sz="16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4">
            <a:lumMod val="75000"/>
          </a:schemeClr>
        </a:buClr>
        <a:buSzPct val="60000"/>
        <a:buFont typeface="Wingdings" panose="05000000000000000000" pitchFamily="2" charset="2"/>
        <a:buChar char="n"/>
        <a:defRPr sz="16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Z-Alizadeh+San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olishflyfox.github.io/CsLearnNote/homework/CalcAI/calc_AI_HW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5277" y="192969"/>
            <a:ext cx="7305674" cy="1041400"/>
          </a:xfrm>
        </p:spPr>
        <p:txBody>
          <a:bodyPr/>
          <a:lstStyle/>
          <a:p>
            <a:r>
              <a:rPr lang="zh-CN" altLang="en-US" dirty="0" smtClean="0"/>
              <a:t>神经网络上机实验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4692" y="2967335"/>
            <a:ext cx="8494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基于神经网络解决分类问题</a:t>
            </a:r>
            <a:endParaRPr lang="en-US" altLang="zh-CN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9992" y="4989689"/>
            <a:ext cx="2249334" cy="72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姓名：丰华彬</a:t>
            </a:r>
            <a:endParaRPr kumimoji="1"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学号：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SA17011135</a:t>
            </a: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24692" y="6310489"/>
            <a:ext cx="2066083" cy="547511"/>
          </a:xfrm>
        </p:spPr>
        <p:txBody>
          <a:bodyPr/>
          <a:lstStyle/>
          <a:p>
            <a:fld id="{05B94ACD-B4C8-4A4A-8F82-130EECFF790C}" type="datetime1">
              <a:rPr lang="zh-CN" altLang="en-US" sz="1600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 个隐层单元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915319"/>
            <a:ext cx="6184900" cy="4292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训练的其他结构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1528656"/>
            <a:ext cx="8257469" cy="518981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使用选定的超参数进行</a:t>
            </a:r>
            <a:r>
              <a:rPr lang="zh-CN" altLang="en-US" dirty="0" smtClean="0"/>
              <a:t>训练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8" y="1592107"/>
            <a:ext cx="7346812" cy="4842560"/>
          </a:xfrm>
        </p:spPr>
      </p:pic>
    </p:spTree>
    <p:extLst>
      <p:ext uri="{BB962C8B-B14F-4D97-AF65-F5344CB8AC3E}">
        <p14:creationId xmlns:p14="http://schemas.microsoft.com/office/powerpoint/2010/main" val="15265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 </a:t>
            </a:r>
            <a:r>
              <a:rPr kumimoji="1" lang="en-US" altLang="zh-CN" dirty="0" err="1" smtClean="0"/>
              <a:t>MLPClassifier</a:t>
            </a:r>
            <a:r>
              <a:rPr kumimoji="1" lang="zh-CN" altLang="en-US" dirty="0" smtClean="0"/>
              <a:t>训练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构建类似的神经网络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训练与测试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7" y="2427111"/>
            <a:ext cx="6642100" cy="116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7" y="4386122"/>
            <a:ext cx="5740400" cy="736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62075" y="5271911"/>
            <a:ext cx="1798890" cy="408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准确率为：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0.83</a:t>
            </a: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0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测试多组网络结构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97" y="1541729"/>
            <a:ext cx="6709912" cy="279849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1997" y="4570627"/>
            <a:ext cx="6431569" cy="2056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is-IS" altLang="zh-CN" sz="1400" dirty="0"/>
              <a:t>(10,) : </a:t>
            </a:r>
            <a:r>
              <a:rPr lang="is-IS" altLang="zh-CN" sz="1400" dirty="0" smtClean="0"/>
              <a:t>0.8490566037735849		(20</a:t>
            </a:r>
            <a:r>
              <a:rPr lang="is-IS" altLang="zh-CN" sz="1400" dirty="0"/>
              <a:t>,) : 0.8490566037735849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30,) : 0.8490566037735849 	</a:t>
            </a:r>
            <a:r>
              <a:rPr lang="is-IS" altLang="zh-CN" sz="1400" dirty="0" smtClean="0"/>
              <a:t>	(</a:t>
            </a:r>
            <a:r>
              <a:rPr lang="is-IS" altLang="zh-CN" sz="1400" dirty="0"/>
              <a:t>40,) : 0.8490566037735849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50,) : </a:t>
            </a:r>
            <a:r>
              <a:rPr lang="is-IS" altLang="zh-CN" sz="1400" dirty="0" smtClean="0"/>
              <a:t>0.8490566037735849		(</a:t>
            </a:r>
            <a:r>
              <a:rPr lang="is-IS" altLang="zh-CN" sz="1400" dirty="0"/>
              <a:t>60,) : 0.8490566037735849 </a:t>
            </a:r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10, 20) : 0.7735849056603774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20, 10) : 0.7735849056603774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20, 20) : 0.7735849056603774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30, 10) : 0.7735849056603774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20, 30) : 0.7735849056603774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10, 10, 10) : </a:t>
            </a:r>
            <a:r>
              <a:rPr lang="is-IS" altLang="zh-CN" sz="1400" dirty="0" smtClean="0"/>
              <a:t>0.7735849056603774</a:t>
            </a:r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(20</a:t>
            </a:r>
            <a:r>
              <a:rPr lang="is-IS" altLang="zh-CN" sz="1400" dirty="0"/>
              <a:t>, 10, 20) : 0.7735849056603774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20, 20, 20) : 0.7735849056603774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15, 15, 15, 15) : 0.7735849056603774</a:t>
            </a:r>
            <a:endParaRPr kumimoji="1"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使用默认参数参数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650736"/>
            <a:ext cx="7848600" cy="18415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8267" y="3872089"/>
            <a:ext cx="6471643" cy="2302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is-IS" altLang="zh-CN" sz="1400" dirty="0"/>
              <a:t>(10,) : </a:t>
            </a:r>
            <a:r>
              <a:rPr lang="is-IS" altLang="zh-CN" sz="1400" dirty="0" smtClean="0"/>
              <a:t>0.9056603773584906		(20</a:t>
            </a:r>
            <a:r>
              <a:rPr lang="is-IS" altLang="zh-CN" sz="1400" dirty="0"/>
              <a:t>,) : 0.9056603773584906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30,) : 0.9056603773584906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40,) : 0.9056603773584906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50,) : 0.8867924528301887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60,) : 0.8867924528301887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10, 20) : 0.9245283018867925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20, 10) : 0.9056603773584906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20, 20) : 0.9056603773584906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30, 10) : 0.9245283018867925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20, 30) : 0.9245283018867925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10, 10, 10) : 0.8867924528301887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20, 10, 20) : 0.9056603773584906 </a:t>
            </a:r>
            <a:r>
              <a:rPr lang="is-IS" altLang="zh-CN" sz="1400" dirty="0" smtClean="0"/>
              <a:t>		(</a:t>
            </a:r>
            <a:r>
              <a:rPr lang="is-IS" altLang="zh-CN" sz="1400" dirty="0"/>
              <a:t>20, 20, 20) : 0.8867924528301887 </a:t>
            </a:r>
            <a:endParaRPr lang="is-IS" altLang="zh-CN" sz="1400" dirty="0" smtClean="0"/>
          </a:p>
          <a:p>
            <a:pPr>
              <a:lnSpc>
                <a:spcPct val="114000"/>
              </a:lnSpc>
            </a:pPr>
            <a:r>
              <a:rPr lang="is-IS" altLang="zh-CN" sz="1400" dirty="0" smtClean="0"/>
              <a:t>(</a:t>
            </a:r>
            <a:r>
              <a:rPr lang="is-IS" altLang="zh-CN" sz="1400" dirty="0"/>
              <a:t>15, 15, 15, 15) : 0.8867924528301887 </a:t>
            </a:r>
            <a:br>
              <a:rPr lang="is-IS" altLang="zh-CN" sz="1400" dirty="0"/>
            </a:br>
            <a:endParaRPr kumimoji="1" lang="zh-CN" alt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0922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1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使用的数据集：</a:t>
            </a:r>
            <a:r>
              <a:rPr lang="en-US" altLang="zh-CN" b="1" dirty="0">
                <a:solidFill>
                  <a:srgbClr val="00B0F0"/>
                </a:solidFill>
                <a:latin typeface="Arial" charset="0"/>
                <a:hlinkClick r:id="rId2"/>
              </a:rPr>
              <a:t>Z-Alizadeh Sani Data </a:t>
            </a:r>
            <a:r>
              <a:rPr lang="en-US" altLang="zh-CN" b="1" dirty="0" smtClean="0">
                <a:solidFill>
                  <a:srgbClr val="00B0F0"/>
                </a:solidFill>
                <a:latin typeface="Arial" charset="0"/>
                <a:hlinkClick r:id="rId2"/>
              </a:rPr>
              <a:t>Set</a:t>
            </a:r>
            <a:endParaRPr lang="en-US" altLang="zh-CN" b="1" dirty="0" smtClean="0">
              <a:solidFill>
                <a:srgbClr val="00B0F0"/>
              </a:solidFill>
              <a:latin typeface="Arial" charset="0"/>
            </a:endParaRPr>
          </a:p>
          <a:p>
            <a:endParaRPr lang="en-US" altLang="zh-CN" b="1" dirty="0" smtClean="0">
              <a:solidFill>
                <a:srgbClr val="00B0F0"/>
              </a:solidFill>
              <a:latin typeface="Arial" charset="0"/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任务描述：根据病人的检测指标判断是否患有</a:t>
            </a:r>
            <a:r>
              <a:rPr lang="zh-CN" altLang="en-US" dirty="0"/>
              <a:t>冠状动脉</a:t>
            </a:r>
            <a:r>
              <a:rPr lang="zh-CN" altLang="en-US" dirty="0" smtClean="0"/>
              <a:t>疾病</a:t>
            </a:r>
            <a:endParaRPr lang="en-US" altLang="zh-CN" dirty="0" smtClean="0"/>
          </a:p>
          <a:p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特征数量：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55</a:t>
            </a:r>
            <a:r>
              <a:rPr kumimoji="1" lang="zh-CN" altLang="en-US" dirty="0" smtClean="0">
                <a:solidFill>
                  <a:schemeClr val="tx1"/>
                </a:solidFill>
              </a:rPr>
              <a:t>个，各项生理测试指标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标签：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</a:rPr>
              <a:t>个，是否患有冠状动脉疾病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数据集情况：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303</a:t>
            </a:r>
            <a:r>
              <a:rPr kumimoji="1" lang="zh-CN" altLang="en-US" dirty="0" smtClean="0">
                <a:solidFill>
                  <a:schemeClr val="tx1"/>
                </a:solidFill>
              </a:rPr>
              <a:t> 个实例，无缺失值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72B6-2D71-1F42-8ACE-32B2EFE15C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数据加载与预处理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加载数据：</a:t>
            </a:r>
            <a:r>
              <a:rPr kumimoji="1" lang="en-US" altLang="zh-CN" dirty="0" smtClean="0"/>
              <a:t>Pandas</a:t>
            </a:r>
            <a:r>
              <a:rPr kumimoji="1" lang="zh-CN" altLang="en-US" dirty="0" smtClean="0"/>
              <a:t> 的 </a:t>
            </a:r>
            <a:r>
              <a:rPr kumimoji="1" lang="en-US" altLang="zh-CN" dirty="0" err="1" smtClean="0"/>
              <a:t>read_excel</a:t>
            </a:r>
            <a:r>
              <a:rPr kumimoji="1" lang="zh-CN" altLang="en-US" dirty="0" smtClean="0"/>
              <a:t> 函数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转换文本数据：例如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Sex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‘Female’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‘Male’</a:t>
            </a:r>
            <a:r>
              <a:rPr kumimoji="1" lang="zh-CN" altLang="en-US" dirty="0"/>
              <a:t> 两种不同的特征转换为 </a:t>
            </a:r>
            <a:r>
              <a:rPr kumimoji="1" lang="en-US" altLang="zh-CN" dirty="0"/>
              <a:t>0/1</a:t>
            </a:r>
            <a:r>
              <a:rPr kumimoji="1" lang="zh-CN" altLang="en-US" dirty="0"/>
              <a:t> 数字特征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BBB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瓣膜性心脏病</a:t>
            </a:r>
            <a:r>
              <a:rPr kumimoji="1" lang="en-US" altLang="zh-CN" dirty="0"/>
              <a:t>)</a:t>
            </a:r>
            <a:r>
              <a:rPr kumimoji="1" lang="zh-CN" altLang="en-US" dirty="0"/>
              <a:t> 有 </a:t>
            </a:r>
            <a:r>
              <a:rPr kumimoji="1" lang="en-US" altLang="zh-CN" dirty="0"/>
              <a:t>LBBB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RBBB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种情况，并且之间没有顺序，需要进行 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编码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数据标准化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数据预处理后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9" y="1528656"/>
            <a:ext cx="6761622" cy="495508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测试用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进行数据降维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对数据集的特征部分</a:t>
                </a:r>
                <a:r>
                  <a:rPr kumimoji="1" lang="en-US" altLang="zh-CN" dirty="0" smtClean="0"/>
                  <a:t>X</a:t>
                </a:r>
                <a:r>
                  <a:rPr kumimoji="1" lang="zh-CN" altLang="en-US" dirty="0" smtClean="0"/>
                  <a:t> 对应的</a:t>
                </a:r>
                <a14:m>
                  <m:oMath xmlns:m="http://schemas.openxmlformats.org/officeDocument/2006/math">
                    <m:r>
                      <a:rPr kumimoji="1" lang="zh-CN" altLang="en-US" b="0" i="0" dirty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zh-CN" altLang="en-US" b="0" dirty="0" smtClean="0"/>
                  <a:t> </a:t>
                </a:r>
                <a:r>
                  <a:rPr kumimoji="1" lang="zh-CN" altLang="en-US" dirty="0" smtClean="0"/>
                  <a:t>进行特征分解，特征值的累加情况为：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b="0" dirty="0" smtClean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4" t="-9296" r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/Users/fenghuabin/Code/Year2018/Project/homework/assets/eigenvalue_scatter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22" y="2261895"/>
            <a:ext cx="5970091" cy="4295168"/>
          </a:xfrm>
          <a:prstGeom prst="rect">
            <a:avLst/>
          </a:prstGeom>
        </p:spPr>
      </p:pic>
      <p:cxnSp>
        <p:nvCxnSpPr>
          <p:cNvPr id="14" name="直线连接符 13"/>
          <p:cNvCxnSpPr/>
          <p:nvPr/>
        </p:nvCxnSpPr>
        <p:spPr>
          <a:xfrm>
            <a:off x="6615289" y="2867378"/>
            <a:ext cx="56444" cy="327377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0800000">
            <a:off x="6671735" y="2980268"/>
            <a:ext cx="474132" cy="327376"/>
          </a:xfrm>
          <a:prstGeom prst="curvedConnector3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145867" y="3307644"/>
            <a:ext cx="1338828" cy="72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至少为</a:t>
            </a:r>
            <a:endParaRPr kumimoji="1"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维左右</a:t>
            </a: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输出用</a:t>
            </a:r>
            <a:r>
              <a:rPr kumimoji="1" lang="en-US" altLang="zh-CN" dirty="0" smtClean="0"/>
              <a:t>one-hot</a:t>
            </a:r>
            <a:r>
              <a:rPr kumimoji="1" lang="zh-CN" altLang="en-US" dirty="0" smtClean="0"/>
              <a:t>编码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375" y="1573705"/>
            <a:ext cx="8458199" cy="4850025"/>
          </a:xfrm>
        </p:spPr>
        <p:txBody>
          <a:bodyPr/>
          <a:lstStyle/>
          <a:p>
            <a:r>
              <a:rPr kumimoji="1" lang="zh-CN" altLang="en-US" dirty="0" smtClean="0"/>
              <a:t>为了使所编写的神经网络能够用于任意的分类，我们需要将输出也进行 </a:t>
            </a:r>
            <a:r>
              <a:rPr kumimoji="1" lang="en-US" altLang="zh-CN" dirty="0" smtClean="0"/>
              <a:t>one-hot</a:t>
            </a:r>
            <a:r>
              <a:rPr kumimoji="1" lang="zh-CN" altLang="en-US" dirty="0" smtClean="0"/>
              <a:t> 编码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标签 </a:t>
            </a:r>
            <a:r>
              <a:rPr kumimoji="1" lang="en-US" altLang="zh-CN" dirty="0" err="1" smtClean="0"/>
              <a:t>Cath</a:t>
            </a:r>
            <a:r>
              <a:rPr kumimoji="1" lang="zh-CN" altLang="en-US" dirty="0" smtClean="0"/>
              <a:t> 变为两列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756379"/>
            <a:ext cx="1003300" cy="2019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37" y="3756379"/>
            <a:ext cx="1663700" cy="2133600"/>
          </a:xfrm>
          <a:prstGeom prst="rect">
            <a:avLst/>
          </a:prstGeom>
        </p:spPr>
      </p:pic>
      <p:sp>
        <p:nvSpPr>
          <p:cNvPr id="16" name="虚尾箭头 15"/>
          <p:cNvSpPr/>
          <p:nvPr/>
        </p:nvSpPr>
        <p:spPr>
          <a:xfrm>
            <a:off x="2733233" y="4357510"/>
            <a:ext cx="1831270" cy="767645"/>
          </a:xfrm>
          <a:prstGeom prst="stripedRightArrow">
            <a:avLst>
              <a:gd name="adj1" fmla="val 45827"/>
              <a:gd name="adj2" fmla="val 84271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glow>
              <a:schemeClr val="accent6">
                <a:lumMod val="20000"/>
                <a:lumOff val="80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0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创建神经网络类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2"/>
              </a:rPr>
              <a:t>神经网络结构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初始化接口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训练接口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579512"/>
            <a:ext cx="716280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5078200"/>
            <a:ext cx="69723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K-</a:t>
            </a:r>
            <a:r>
              <a:rPr kumimoji="1" lang="zh-CN" altLang="en-US" dirty="0" smtClean="0"/>
              <a:t>折 交叉验证选择超参数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记录每一折迭代中的训练集上准确率和验证集上准确率的变化</a:t>
            </a:r>
            <a:endParaRPr kumimoji="1" lang="en-US" altLang="zh-CN" dirty="0"/>
          </a:p>
          <a:p>
            <a:r>
              <a:rPr kumimoji="1" lang="zh-CN" altLang="en-US" dirty="0" smtClean="0"/>
              <a:t>若一共进行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折，每一折训练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次，将产生 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 对的准确率，将每一折的准确率取平均值并进行绘制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7" y="3622323"/>
            <a:ext cx="68707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 个隐层单元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3" y="1807262"/>
            <a:ext cx="6261100" cy="4292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621C-6150-944E-BCCD-B11673F4E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0070C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square" rtlCol="0" anchor="ctr" anchorCtr="0">
        <a:noAutofit/>
      </a:bodyPr>
      <a:lstStyle>
        <a:defPPr algn="ctr">
          <a:lnSpc>
            <a:spcPct val="114000"/>
          </a:lnSpc>
          <a:defRPr kumimoji="1" dirty="0">
            <a:latin typeface="Arial Narrow" panose="020B0606020202030204" pitchFamily="34" charset="0"/>
            <a:ea typeface="微软雅黑" panose="020B0503020204020204" charset="-122"/>
            <a:cs typeface="微软雅黑" panose="020B0503020204020204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14000"/>
          </a:lnSpc>
          <a:defRPr dirty="0" smtClean="0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1130" id="{7C1F4E6F-C93A-1A4E-9846-81019A10C06D}" vid="{E9128005-5CE3-E143-BF5A-57037BDC848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ustc_1</Template>
  <TotalTime>461</TotalTime>
  <Words>333</Words>
  <Application>Microsoft Macintosh PowerPoint</Application>
  <PresentationFormat>全屏显示(4:3)</PresentationFormat>
  <Paragraphs>92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Narrow</vt:lpstr>
      <vt:lpstr>Calibri</vt:lpstr>
      <vt:lpstr>Cambria Math</vt:lpstr>
      <vt:lpstr>DengXian</vt:lpstr>
      <vt:lpstr>Impact</vt:lpstr>
      <vt:lpstr>Wingdings</vt:lpstr>
      <vt:lpstr>宋体</vt:lpstr>
      <vt:lpstr>微软雅黑</vt:lpstr>
      <vt:lpstr>Arial</vt:lpstr>
      <vt:lpstr>1_Office 主题</vt:lpstr>
      <vt:lpstr>神经网络上机实验</vt:lpstr>
      <vt:lpstr>问题描述</vt:lpstr>
      <vt:lpstr>数据加载与预处理</vt:lpstr>
      <vt:lpstr>数据预处理后</vt:lpstr>
      <vt:lpstr>测试用PCA进行数据降维</vt:lpstr>
      <vt:lpstr>输出用one-hot编码</vt:lpstr>
      <vt:lpstr>创建神经网络类</vt:lpstr>
      <vt:lpstr>K-折 交叉验证选择超参数</vt:lpstr>
      <vt:lpstr>50 个隐层单元</vt:lpstr>
      <vt:lpstr>20 个隐层单元</vt:lpstr>
      <vt:lpstr>训练的其他结构</vt:lpstr>
      <vt:lpstr>使用选定的超参数进行训练</vt:lpstr>
      <vt:lpstr>使用 MLPClassifier训练</vt:lpstr>
      <vt:lpstr>测试多组网络结构</vt:lpstr>
      <vt:lpstr>使用默认参数参数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神经网络上机实验</dc:title>
  <dc:creator>Feng Fred</dc:creator>
  <cp:lastModifiedBy>Feng Fred</cp:lastModifiedBy>
  <cp:revision>20</cp:revision>
  <dcterms:created xsi:type="dcterms:W3CDTF">2018-06-06T00:03:03Z</dcterms:created>
  <dcterms:modified xsi:type="dcterms:W3CDTF">2018-06-06T07:46:34Z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