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m.wikipedia.org/wiki/Side-view_mirror" TargetMode="External"/><Relationship Id="rId2" Type="http://schemas.openxmlformats.org/officeDocument/2006/relationships/hyperlink" Target="https://en.m.wikipedia.org/wiki/A-pillar" TargetMode="External"/><Relationship Id="rId1" Type="http://schemas.openxmlformats.org/officeDocument/2006/relationships/slideLayout" Target="../slideLayouts/slideLayout2.xml"/><Relationship Id="rId4" Type="http://schemas.openxmlformats.org/officeDocument/2006/relationships/hyperlink" Target="https://en.m.wikipedia.org/wiki/Rear-view_mirror"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Distance measurement using Ultrasonic sensor on Arduino Uno</a:t>
            </a:r>
            <a:br>
              <a:rPr lang="en-US" b="1" dirty="0"/>
            </a:br>
            <a:endParaRPr lang="en-IN" dirty="0"/>
          </a:p>
        </p:txBody>
      </p:sp>
      <p:sp>
        <p:nvSpPr>
          <p:cNvPr id="3" name="Subtitle 2"/>
          <p:cNvSpPr>
            <a:spLocks noGrp="1"/>
          </p:cNvSpPr>
          <p:nvPr>
            <p:ph type="subTitle" idx="1"/>
          </p:nvPr>
        </p:nvSpPr>
        <p:spPr/>
        <p:txBody>
          <a:bodyPr>
            <a:normAutofit lnSpcReduction="10000"/>
          </a:bodyPr>
          <a:lstStyle/>
          <a:p>
            <a:r>
              <a:rPr lang="en-US" dirty="0" smtClean="0"/>
              <a:t>By: Jameel </a:t>
            </a:r>
            <a:r>
              <a:rPr lang="en-US" dirty="0"/>
              <a:t>A</a:t>
            </a:r>
            <a:r>
              <a:rPr lang="en-US" dirty="0" smtClean="0"/>
              <a:t>hmed </a:t>
            </a:r>
            <a:r>
              <a:rPr lang="en-US" dirty="0" err="1"/>
              <a:t>K</a:t>
            </a:r>
            <a:r>
              <a:rPr lang="en-US" dirty="0" err="1" smtClean="0"/>
              <a:t>ustagi</a:t>
            </a:r>
            <a:endParaRPr lang="en-US" dirty="0" smtClean="0"/>
          </a:p>
          <a:p>
            <a:r>
              <a:rPr lang="en-US" dirty="0" smtClean="0"/>
              <a:t>Batch G7 ES </a:t>
            </a:r>
          </a:p>
          <a:p>
            <a:r>
              <a:rPr lang="en-US" dirty="0" smtClean="0"/>
              <a:t>SURE TRUST</a:t>
            </a:r>
            <a:endParaRPr lang="en-IN" dirty="0"/>
          </a:p>
        </p:txBody>
      </p:sp>
    </p:spTree>
    <p:extLst>
      <p:ext uri="{BB962C8B-B14F-4D97-AF65-F5344CB8AC3E}">
        <p14:creationId xmlns:p14="http://schemas.microsoft.com/office/powerpoint/2010/main" val="4252042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IN" dirty="0"/>
          </a:p>
        </p:txBody>
      </p:sp>
      <p:sp>
        <p:nvSpPr>
          <p:cNvPr id="6" name="Content Placeholder 5"/>
          <p:cNvSpPr>
            <a:spLocks noGrp="1"/>
          </p:cNvSpPr>
          <p:nvPr>
            <p:ph idx="1"/>
          </p:nvPr>
        </p:nvSpPr>
        <p:spPr/>
        <p:txBody>
          <a:bodyPr/>
          <a:lstStyle/>
          <a:p>
            <a:r>
              <a:rPr lang="en-US" dirty="0" smtClean="0"/>
              <a:t>Production line robots</a:t>
            </a:r>
          </a:p>
          <a:p>
            <a:r>
              <a:rPr lang="en-US" dirty="0" smtClean="0"/>
              <a:t>Parking sensor of cars</a:t>
            </a:r>
          </a:p>
          <a:p>
            <a:r>
              <a:rPr lang="en-US" dirty="0" smtClean="0"/>
              <a:t>Car washing station</a:t>
            </a:r>
          </a:p>
          <a:p>
            <a:r>
              <a:rPr lang="en-US" dirty="0" smtClean="0"/>
              <a:t>Self driving vehicles</a:t>
            </a:r>
            <a:endParaRPr lang="en-IN" dirty="0"/>
          </a:p>
        </p:txBody>
      </p:sp>
    </p:spTree>
    <p:extLst>
      <p:ext uri="{BB962C8B-B14F-4D97-AF65-F5344CB8AC3E}">
        <p14:creationId xmlns:p14="http://schemas.microsoft.com/office/powerpoint/2010/main" val="4190169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SCOPE</a:t>
            </a:r>
            <a:endParaRPr lang="en-IN" b="1" dirty="0"/>
          </a:p>
        </p:txBody>
      </p:sp>
      <p:sp>
        <p:nvSpPr>
          <p:cNvPr id="3" name="Content Placeholder 2"/>
          <p:cNvSpPr>
            <a:spLocks noGrp="1"/>
          </p:cNvSpPr>
          <p:nvPr>
            <p:ph idx="1"/>
          </p:nvPr>
        </p:nvSpPr>
        <p:spPr/>
        <p:txBody>
          <a:bodyPr/>
          <a:lstStyle/>
          <a:p>
            <a:r>
              <a:rPr lang="en-US" dirty="0" smtClean="0"/>
              <a:t>The </a:t>
            </a:r>
            <a:r>
              <a:rPr lang="en-US" dirty="0"/>
              <a:t>range can be improved by:</a:t>
            </a:r>
            <a:endParaRPr lang="en-IN" dirty="0"/>
          </a:p>
          <a:p>
            <a:pPr lvl="0"/>
            <a:r>
              <a:rPr lang="en-US" dirty="0"/>
              <a:t>Using temperature adjustable devices, it can be used over wide temperature range.</a:t>
            </a:r>
            <a:endParaRPr lang="en-IN" dirty="0"/>
          </a:p>
          <a:p>
            <a:pPr lvl="0"/>
            <a:r>
              <a:rPr lang="en-US" dirty="0"/>
              <a:t>Using High Range Ultrasonic sensors to extend the range of distance measurement.</a:t>
            </a:r>
            <a:endParaRPr lang="en-IN" dirty="0"/>
          </a:p>
        </p:txBody>
      </p:sp>
    </p:spTree>
    <p:extLst>
      <p:ext uri="{BB962C8B-B14F-4D97-AF65-F5344CB8AC3E}">
        <p14:creationId xmlns:p14="http://schemas.microsoft.com/office/powerpoint/2010/main" val="3046757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609601"/>
            <a:ext cx="8913784" cy="5431762"/>
          </a:xfrm>
        </p:spPr>
        <p:txBody>
          <a:bodyPr/>
          <a:lstStyle/>
          <a:p>
            <a:pPr lvl="1"/>
            <a:r>
              <a:rPr lang="en-US" sz="2000" b="1" i="1" dirty="0"/>
              <a:t>M</a:t>
            </a:r>
            <a:r>
              <a:rPr lang="en-US" b="1" i="1" dirty="0"/>
              <a:t>otivation of the project:</a:t>
            </a:r>
            <a:endParaRPr lang="en-IN" b="1" i="1" dirty="0"/>
          </a:p>
          <a:p>
            <a:pPr lvl="2"/>
            <a:r>
              <a:rPr lang="en-US" dirty="0"/>
              <a:t>Our main moto is to reduce the </a:t>
            </a:r>
            <a:r>
              <a:rPr lang="en-US" dirty="0" err="1"/>
              <a:t>blindspot</a:t>
            </a:r>
            <a:r>
              <a:rPr lang="en-US" dirty="0"/>
              <a:t> accidents.</a:t>
            </a:r>
            <a:endParaRPr lang="en-IN" sz="1100" dirty="0"/>
          </a:p>
          <a:p>
            <a:pPr marL="0" indent="0">
              <a:buNone/>
            </a:pPr>
            <a:r>
              <a:rPr lang="en-US" dirty="0"/>
              <a:t> </a:t>
            </a:r>
            <a:endParaRPr lang="en-IN" dirty="0"/>
          </a:p>
          <a:p>
            <a:pPr lvl="2"/>
            <a:r>
              <a:rPr lang="en-US" dirty="0"/>
              <a:t>Blind spots exist in a wide range of vehicles: aircraft, cars, buses, trucks, agricultural </a:t>
            </a:r>
            <a:r>
              <a:rPr lang="en-US" dirty="0" err="1"/>
              <a:t>equipments</a:t>
            </a:r>
            <a:r>
              <a:rPr lang="en-US" dirty="0"/>
              <a:t>, heavy </a:t>
            </a:r>
            <a:r>
              <a:rPr lang="en-US" dirty="0" err="1"/>
              <a:t>equipments</a:t>
            </a:r>
            <a:r>
              <a:rPr lang="en-US" dirty="0"/>
              <a:t>, boats, ships, trams, and trains.</a:t>
            </a:r>
            <a:endParaRPr lang="en-IN" sz="1100" dirty="0"/>
          </a:p>
          <a:p>
            <a:pPr lvl="2"/>
            <a:r>
              <a:rPr lang="en-US" dirty="0"/>
              <a:t>Blind spots may occur in the front of the driver when the </a:t>
            </a:r>
            <a:r>
              <a:rPr lang="en-US" dirty="0" smtClean="0">
                <a:hlinkClick r:id="rId2"/>
              </a:rPr>
              <a:t>A-pillar</a:t>
            </a:r>
            <a:r>
              <a:rPr lang="en-US" dirty="0" smtClean="0"/>
              <a:t>, </a:t>
            </a:r>
            <a:r>
              <a:rPr lang="en-US" dirty="0">
                <a:hlinkClick r:id="rId3"/>
              </a:rPr>
              <a:t>side-view mirror</a:t>
            </a:r>
            <a:r>
              <a:rPr lang="en-US" dirty="0"/>
              <a:t>, or interior </a:t>
            </a:r>
            <a:r>
              <a:rPr lang="en-US" dirty="0">
                <a:hlinkClick r:id="rId4"/>
              </a:rPr>
              <a:t>rear-view</a:t>
            </a:r>
            <a:r>
              <a:rPr lang="en-US" dirty="0"/>
              <a:t> </a:t>
            </a:r>
            <a:r>
              <a:rPr lang="en-US" dirty="0">
                <a:hlinkClick r:id="rId4"/>
              </a:rPr>
              <a:t>mirror</a:t>
            </a:r>
            <a:r>
              <a:rPr lang="en-US" dirty="0"/>
              <a:t> block a driver's view of the road</a:t>
            </a:r>
            <a:r>
              <a:rPr lang="en-US" dirty="0" smtClean="0"/>
              <a:t>.</a:t>
            </a:r>
          </a:p>
          <a:p>
            <a:pPr lvl="2"/>
            <a:r>
              <a:rPr lang="en-US" dirty="0"/>
              <a:t>A blind zone is one of several areas around heavier rolling stocks</a:t>
            </a:r>
            <a:endParaRPr lang="en-IN" dirty="0"/>
          </a:p>
          <a:p>
            <a:pPr lvl="2"/>
            <a:r>
              <a:rPr lang="en-US" dirty="0"/>
              <a:t>So, we decided to implement a project called distance measurement using ultrasonic sensor in vehicle application.</a:t>
            </a:r>
            <a:endParaRPr lang="en-IN" dirty="0"/>
          </a:p>
          <a:p>
            <a:pPr marL="914400" lvl="2" indent="0">
              <a:buNone/>
            </a:pPr>
            <a:endParaRPr lang="en-IN" sz="1100" dirty="0"/>
          </a:p>
          <a:p>
            <a:endParaRPr lang="en-IN" dirty="0"/>
          </a:p>
        </p:txBody>
      </p:sp>
    </p:spTree>
    <p:extLst>
      <p:ext uri="{BB962C8B-B14F-4D97-AF65-F5344CB8AC3E}">
        <p14:creationId xmlns:p14="http://schemas.microsoft.com/office/powerpoint/2010/main" val="338985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98764" y="424874"/>
            <a:ext cx="10245338" cy="5747172"/>
          </a:xfrm>
          <a:prstGeom prst="rect">
            <a:avLst/>
          </a:prstGeom>
        </p:spPr>
      </p:pic>
    </p:spTree>
    <p:extLst>
      <p:ext uri="{BB962C8B-B14F-4D97-AF65-F5344CB8AC3E}">
        <p14:creationId xmlns:p14="http://schemas.microsoft.com/office/powerpoint/2010/main" val="256876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47780"/>
            <a:ext cx="9873147" cy="5504873"/>
          </a:xfrm>
          <a:prstGeom prst="rect">
            <a:avLst/>
          </a:prstGeom>
        </p:spPr>
      </p:pic>
      <p:sp>
        <p:nvSpPr>
          <p:cNvPr id="2" name="Rectangle 1"/>
          <p:cNvSpPr/>
          <p:nvPr/>
        </p:nvSpPr>
        <p:spPr>
          <a:xfrm>
            <a:off x="443345" y="5652653"/>
            <a:ext cx="9429801" cy="1077218"/>
          </a:xfrm>
          <a:prstGeom prst="rect">
            <a:avLst/>
          </a:prstGeom>
        </p:spPr>
        <p:txBody>
          <a:bodyPr wrap="square">
            <a:spAutoFit/>
          </a:bodyPr>
          <a:lstStyle/>
          <a:p>
            <a:r>
              <a:rPr lang="en-US" dirty="0">
                <a:solidFill>
                  <a:srgbClr val="121212"/>
                </a:solidFill>
                <a:latin typeface="Times New Roman" panose="02020603050405020304" pitchFamily="18" charset="0"/>
                <a:ea typeface="Times New Roman" panose="02020603050405020304" pitchFamily="18" charset="0"/>
              </a:rPr>
              <a:t>This</a:t>
            </a:r>
            <a:r>
              <a:rPr lang="en-US" spc="-2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is</a:t>
            </a:r>
            <a:r>
              <a:rPr lang="en-US" spc="-2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a</a:t>
            </a:r>
            <a:r>
              <a:rPr lang="en-US" spc="-4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16x2</a:t>
            </a:r>
            <a:r>
              <a:rPr lang="en-US" spc="-3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LCD</a:t>
            </a:r>
            <a:r>
              <a:rPr lang="en-US" spc="-3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display</a:t>
            </a:r>
            <a:r>
              <a:rPr lang="en-US" spc="-5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screen</a:t>
            </a:r>
            <a:r>
              <a:rPr lang="en-US" spc="-4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with</a:t>
            </a:r>
            <a:r>
              <a:rPr lang="en-US" spc="-4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I2C</a:t>
            </a:r>
            <a:r>
              <a:rPr lang="en-US" spc="-3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interface.</a:t>
            </a:r>
            <a:r>
              <a:rPr lang="en-US" spc="-3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It</a:t>
            </a:r>
            <a:r>
              <a:rPr lang="en-US" spc="-2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is</a:t>
            </a:r>
            <a:r>
              <a:rPr lang="en-US" spc="-25"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able</a:t>
            </a:r>
            <a:r>
              <a:rPr lang="en-US" spc="-4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to</a:t>
            </a:r>
            <a:r>
              <a:rPr lang="en-US" spc="-30" dirty="0">
                <a:solidFill>
                  <a:srgbClr val="121212"/>
                </a:solidFill>
                <a:latin typeface="Times New Roman" panose="02020603050405020304" pitchFamily="18" charset="0"/>
                <a:ea typeface="Times New Roman" panose="02020603050405020304" pitchFamily="18" charset="0"/>
              </a:rPr>
              <a:t> </a:t>
            </a:r>
            <a:r>
              <a:rPr lang="en-US" dirty="0">
                <a:solidFill>
                  <a:srgbClr val="121212"/>
                </a:solidFill>
                <a:latin typeface="Times New Roman" panose="02020603050405020304" pitchFamily="18" charset="0"/>
                <a:ea typeface="Times New Roman" panose="02020603050405020304" pitchFamily="18" charset="0"/>
              </a:rPr>
              <a:t>display 16x2 characters on 2 lines, white characters on blue background</a:t>
            </a:r>
            <a:r>
              <a:rPr lang="en-US" sz="2800" dirty="0">
                <a:solidFill>
                  <a:srgbClr val="121212"/>
                </a:solidFill>
                <a:latin typeface="Times New Roman" panose="02020603050405020304" pitchFamily="18" charset="0"/>
                <a:ea typeface="Times New Roman" panose="02020603050405020304" pitchFamily="18" charset="0"/>
              </a:rPr>
              <a:t>.</a:t>
            </a:r>
            <a:r>
              <a:rPr lang="en-US" sz="2800" spc="-50" dirty="0">
                <a:solidFill>
                  <a:srgbClr val="121212"/>
                </a:solidFill>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These displays are mainly preferred for multi-segment light-emitting diodes and seven</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segments.</a:t>
            </a:r>
            <a:r>
              <a:rPr lang="en-US" spc="-55" dirty="0">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1506216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2C LCD with Arduino Circuit Diagr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51" y="554182"/>
            <a:ext cx="9823160" cy="4993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30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9571" y="83127"/>
            <a:ext cx="9644792" cy="4750092"/>
          </a:xfrm>
          <a:prstGeom prst="rect">
            <a:avLst/>
          </a:prstGeom>
        </p:spPr>
      </p:pic>
      <p:sp>
        <p:nvSpPr>
          <p:cNvPr id="5" name="Rectangle 4"/>
          <p:cNvSpPr/>
          <p:nvPr/>
        </p:nvSpPr>
        <p:spPr>
          <a:xfrm>
            <a:off x="249383" y="4833219"/>
            <a:ext cx="9494980" cy="1200329"/>
          </a:xfrm>
          <a:prstGeom prst="rect">
            <a:avLst/>
          </a:prstGeom>
        </p:spPr>
        <p:txBody>
          <a:bodyPr wrap="square">
            <a:spAutoFit/>
          </a:bodyPr>
          <a:lstStyle/>
          <a:p>
            <a:r>
              <a:rPr lang="en-US" b="1" dirty="0">
                <a:latin typeface="Söhne"/>
              </a:rPr>
              <a:t>Ultrasonic Sensor</a:t>
            </a:r>
            <a:r>
              <a:rPr lang="en-US" dirty="0">
                <a:solidFill>
                  <a:srgbClr val="374151"/>
                </a:solidFill>
                <a:latin typeface="Söhne"/>
              </a:rPr>
              <a:t>: This code utilizes an ultrasonic sensor to measure distance. The sensor emits an ultrasonic sound pulse and then listens for its echo. By measuring the time it takes for the echo to return, the code calculates the distance between the sensor and the object in front of it.</a:t>
            </a:r>
            <a:endParaRPr lang="en-IN" dirty="0"/>
          </a:p>
        </p:txBody>
      </p:sp>
    </p:spTree>
    <p:extLst>
      <p:ext uri="{BB962C8B-B14F-4D97-AF65-F5344CB8AC3E}">
        <p14:creationId xmlns:p14="http://schemas.microsoft.com/office/powerpoint/2010/main" val="387810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88638" y="397165"/>
            <a:ext cx="9760221" cy="6031344"/>
          </a:xfrm>
          <a:prstGeom prst="rect">
            <a:avLst/>
          </a:prstGeom>
        </p:spPr>
      </p:pic>
    </p:spTree>
    <p:extLst>
      <p:ext uri="{BB962C8B-B14F-4D97-AF65-F5344CB8AC3E}">
        <p14:creationId xmlns:p14="http://schemas.microsoft.com/office/powerpoint/2010/main" val="334611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lumMod val="75000"/>
                  </a:schemeClr>
                </a:solidFill>
              </a:rPr>
              <a:t>                CONNECTIONS</a:t>
            </a:r>
            <a:endParaRPr lang="en-IN" dirty="0">
              <a:solidFill>
                <a:schemeClr val="accent3">
                  <a:lumMod val="75000"/>
                </a:schemeClr>
              </a:solidFill>
            </a:endParaRPr>
          </a:p>
        </p:txBody>
      </p:sp>
      <p:pic>
        <p:nvPicPr>
          <p:cNvPr id="4" name="Content Placeholder 3"/>
          <p:cNvPicPr>
            <a:picLocks noGrp="1" noChangeAspect="1"/>
          </p:cNvPicPr>
          <p:nvPr>
            <p:ph idx="1"/>
          </p:nvPr>
        </p:nvPicPr>
        <p:blipFill>
          <a:blip r:embed="rId2"/>
          <a:stretch>
            <a:fillRect/>
          </a:stretch>
        </p:blipFill>
        <p:spPr>
          <a:xfrm>
            <a:off x="1079712" y="1588655"/>
            <a:ext cx="9126790" cy="4849090"/>
          </a:xfrm>
          <a:prstGeom prst="rect">
            <a:avLst/>
          </a:prstGeom>
        </p:spPr>
      </p:pic>
    </p:spTree>
    <p:extLst>
      <p:ext uri="{BB962C8B-B14F-4D97-AF65-F5344CB8AC3E}">
        <p14:creationId xmlns:p14="http://schemas.microsoft.com/office/powerpoint/2010/main" val="2021693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770" y="0"/>
            <a:ext cx="6508557" cy="835891"/>
          </a:xfrm>
        </p:spPr>
        <p:txBody>
          <a:bodyPr/>
          <a:lstStyle/>
          <a:p>
            <a:r>
              <a:rPr lang="en-US" dirty="0" smtClean="0">
                <a:solidFill>
                  <a:schemeClr val="accent3">
                    <a:lumMod val="75000"/>
                  </a:schemeClr>
                </a:solidFill>
              </a:rPr>
              <a:t>CODE</a:t>
            </a:r>
            <a:endParaRPr lang="en-IN" dirty="0">
              <a:solidFill>
                <a:schemeClr val="accent3">
                  <a:lumMod val="75000"/>
                </a:schemeClr>
              </a:solidFill>
            </a:endParaRPr>
          </a:p>
        </p:txBody>
      </p:sp>
      <p:sp>
        <p:nvSpPr>
          <p:cNvPr id="3" name="Content Placeholder 2"/>
          <p:cNvSpPr>
            <a:spLocks noGrp="1"/>
          </p:cNvSpPr>
          <p:nvPr>
            <p:ph idx="1"/>
          </p:nvPr>
        </p:nvSpPr>
        <p:spPr>
          <a:xfrm>
            <a:off x="378690" y="591127"/>
            <a:ext cx="10446327" cy="6197599"/>
          </a:xfrm>
        </p:spPr>
        <p:txBody>
          <a:bodyPr numCol="2">
            <a:noAutofit/>
          </a:bodyPr>
          <a:lstStyle/>
          <a:p>
            <a:pPr marL="0" indent="0" algn="just">
              <a:buNone/>
            </a:pPr>
            <a:r>
              <a:rPr lang="en-IN" sz="1650" dirty="0"/>
              <a:t>#include &lt;</a:t>
            </a:r>
            <a:r>
              <a:rPr lang="en-IN" sz="1650" dirty="0" err="1"/>
              <a:t>Adafruit_LiquidCrystal.h</a:t>
            </a:r>
            <a:r>
              <a:rPr lang="en-IN" sz="1650" dirty="0" smtClean="0"/>
              <a:t>&gt; //load liquid crystal library</a:t>
            </a:r>
            <a:endParaRPr lang="en-IN" sz="1650" dirty="0"/>
          </a:p>
          <a:p>
            <a:pPr marL="0" indent="0" algn="just">
              <a:buNone/>
            </a:pPr>
            <a:r>
              <a:rPr lang="en-IN" sz="1650" dirty="0"/>
              <a:t>#define </a:t>
            </a:r>
            <a:r>
              <a:rPr lang="en-IN" sz="1650" dirty="0" err="1"/>
              <a:t>trigPin</a:t>
            </a:r>
            <a:r>
              <a:rPr lang="en-IN" sz="1650" dirty="0"/>
              <a:t> </a:t>
            </a:r>
            <a:r>
              <a:rPr lang="en-IN" sz="1650" dirty="0" smtClean="0"/>
              <a:t>2 //Sensor trigger pin connected to </a:t>
            </a:r>
            <a:r>
              <a:rPr lang="en-IN" sz="1650" dirty="0" err="1" smtClean="0"/>
              <a:t>ardunio</a:t>
            </a:r>
            <a:r>
              <a:rPr lang="en-IN" sz="1650" dirty="0" smtClean="0"/>
              <a:t> pin 2</a:t>
            </a:r>
            <a:endParaRPr lang="en-IN" sz="1650" dirty="0"/>
          </a:p>
          <a:p>
            <a:pPr marL="0" indent="0" algn="just">
              <a:buNone/>
            </a:pPr>
            <a:r>
              <a:rPr lang="en-IN" sz="1650" dirty="0"/>
              <a:t>#define </a:t>
            </a:r>
            <a:r>
              <a:rPr lang="en-IN" sz="1650" dirty="0" err="1"/>
              <a:t>echoPin</a:t>
            </a:r>
            <a:r>
              <a:rPr lang="en-IN" sz="1650" dirty="0"/>
              <a:t> </a:t>
            </a:r>
            <a:r>
              <a:rPr lang="en-IN" sz="1650" dirty="0" smtClean="0"/>
              <a:t>3 //</a:t>
            </a:r>
            <a:r>
              <a:rPr lang="en-IN" sz="1650" dirty="0"/>
              <a:t> Sensor </a:t>
            </a:r>
            <a:r>
              <a:rPr lang="en-IN" sz="1650" dirty="0" err="1" smtClean="0"/>
              <a:t>echopin</a:t>
            </a:r>
            <a:r>
              <a:rPr lang="en-IN" sz="1650" dirty="0" smtClean="0"/>
              <a:t> </a:t>
            </a:r>
            <a:r>
              <a:rPr lang="en-IN" sz="1650" dirty="0"/>
              <a:t>connected to </a:t>
            </a:r>
            <a:r>
              <a:rPr lang="en-IN" sz="1650" dirty="0" err="1"/>
              <a:t>ardunio</a:t>
            </a:r>
            <a:r>
              <a:rPr lang="en-IN" sz="1650" dirty="0"/>
              <a:t> pin </a:t>
            </a:r>
            <a:r>
              <a:rPr lang="en-IN" sz="1650" dirty="0" smtClean="0"/>
              <a:t>3</a:t>
            </a:r>
            <a:endParaRPr lang="en-IN" sz="1650" dirty="0"/>
          </a:p>
          <a:p>
            <a:pPr marL="0" indent="0" algn="just">
              <a:buNone/>
            </a:pPr>
            <a:r>
              <a:rPr lang="en-IN" sz="1650" dirty="0"/>
              <a:t>long duration;</a:t>
            </a:r>
          </a:p>
          <a:p>
            <a:pPr marL="0" indent="0" algn="just">
              <a:buNone/>
            </a:pPr>
            <a:r>
              <a:rPr lang="en-IN" sz="1650" dirty="0" err="1"/>
              <a:t>int</a:t>
            </a:r>
            <a:r>
              <a:rPr lang="en-IN" sz="1650" dirty="0"/>
              <a:t> distance;</a:t>
            </a:r>
          </a:p>
          <a:p>
            <a:pPr marL="0" indent="0" algn="just">
              <a:buNone/>
            </a:pPr>
            <a:r>
              <a:rPr lang="en-IN" sz="1650" dirty="0" err="1"/>
              <a:t>Adafruit_LiquidCrystal</a:t>
            </a:r>
            <a:r>
              <a:rPr lang="en-IN" sz="1650" dirty="0"/>
              <a:t> lcd_1(0);</a:t>
            </a:r>
          </a:p>
          <a:p>
            <a:pPr marL="0" indent="0" algn="just">
              <a:buNone/>
            </a:pPr>
            <a:r>
              <a:rPr lang="en-IN" sz="1650" dirty="0"/>
              <a:t>void setup() {</a:t>
            </a:r>
          </a:p>
          <a:p>
            <a:pPr marL="0" indent="0" algn="just">
              <a:buNone/>
            </a:pPr>
            <a:r>
              <a:rPr lang="en-IN" sz="1650" dirty="0"/>
              <a:t>  </a:t>
            </a:r>
            <a:r>
              <a:rPr lang="en-IN" sz="1650" dirty="0" err="1"/>
              <a:t>pinMode</a:t>
            </a:r>
            <a:r>
              <a:rPr lang="en-IN" sz="1650" dirty="0"/>
              <a:t>(</a:t>
            </a:r>
            <a:r>
              <a:rPr lang="en-IN" sz="1650" dirty="0" err="1"/>
              <a:t>trigPin</a:t>
            </a:r>
            <a:r>
              <a:rPr lang="en-IN" sz="1650" dirty="0"/>
              <a:t>, OUTPUT);</a:t>
            </a:r>
          </a:p>
          <a:p>
            <a:pPr marL="0" indent="0" algn="just">
              <a:buNone/>
            </a:pPr>
            <a:r>
              <a:rPr lang="en-IN" sz="1650" dirty="0"/>
              <a:t>  </a:t>
            </a:r>
            <a:r>
              <a:rPr lang="en-IN" sz="1650" dirty="0" err="1"/>
              <a:t>pinMode</a:t>
            </a:r>
            <a:r>
              <a:rPr lang="en-IN" sz="1650" dirty="0"/>
              <a:t>(</a:t>
            </a:r>
            <a:r>
              <a:rPr lang="en-IN" sz="1650" dirty="0" err="1"/>
              <a:t>echoPin</a:t>
            </a:r>
            <a:r>
              <a:rPr lang="en-IN" sz="1650" dirty="0"/>
              <a:t>, INPUT);</a:t>
            </a:r>
          </a:p>
          <a:p>
            <a:pPr marL="0" indent="0" algn="just">
              <a:buNone/>
            </a:pPr>
            <a:r>
              <a:rPr lang="en-IN" sz="1650" dirty="0"/>
              <a:t>  </a:t>
            </a:r>
            <a:r>
              <a:rPr lang="en-IN" sz="1650" dirty="0" err="1"/>
              <a:t>Serial.begin</a:t>
            </a:r>
            <a:r>
              <a:rPr lang="en-IN" sz="1650" dirty="0"/>
              <a:t>(9600);</a:t>
            </a:r>
          </a:p>
          <a:p>
            <a:pPr marL="0" indent="0" algn="just">
              <a:buNone/>
            </a:pPr>
            <a:r>
              <a:rPr lang="en-IN" sz="1650" dirty="0"/>
              <a:t>  lcd_1.begin(16,2</a:t>
            </a:r>
            <a:r>
              <a:rPr lang="en-IN" sz="1650" dirty="0" smtClean="0"/>
              <a:t>); //let </a:t>
            </a:r>
            <a:r>
              <a:rPr lang="en-IN" sz="1650" dirty="0" err="1" smtClean="0"/>
              <a:t>ardunio</a:t>
            </a:r>
            <a:r>
              <a:rPr lang="en-IN" sz="1650" dirty="0" smtClean="0"/>
              <a:t> to start 16 c 2 r </a:t>
            </a:r>
            <a:r>
              <a:rPr lang="en-IN" sz="1650" dirty="0" err="1" smtClean="0"/>
              <a:t>lcd</a:t>
            </a:r>
            <a:endParaRPr lang="en-IN" sz="1650" dirty="0"/>
          </a:p>
          <a:p>
            <a:pPr marL="0" indent="0" algn="just">
              <a:buNone/>
            </a:pPr>
            <a:r>
              <a:rPr lang="en-IN" sz="1650" dirty="0"/>
              <a:t>  lcd_1.print("Sensor Value </a:t>
            </a:r>
            <a:r>
              <a:rPr lang="en-IN" sz="1650" dirty="0" smtClean="0"/>
              <a:t>:"); //message on first row</a:t>
            </a:r>
            <a:endParaRPr lang="en-IN" sz="1650" dirty="0"/>
          </a:p>
          <a:p>
            <a:pPr marL="0" indent="0" algn="just">
              <a:buNone/>
            </a:pPr>
            <a:r>
              <a:rPr lang="en-IN" sz="1650" dirty="0"/>
              <a:t>}</a:t>
            </a:r>
          </a:p>
          <a:p>
            <a:pPr marL="0" indent="0" algn="just">
              <a:buNone/>
            </a:pPr>
            <a:r>
              <a:rPr lang="en-IN" sz="1650" dirty="0"/>
              <a:t>void loop() {</a:t>
            </a:r>
          </a:p>
          <a:p>
            <a:pPr marL="0" indent="0" algn="just">
              <a:buNone/>
            </a:pPr>
            <a:r>
              <a:rPr lang="en-IN" sz="1650" dirty="0"/>
              <a:t>  </a:t>
            </a:r>
            <a:r>
              <a:rPr lang="en-IN" sz="1650" dirty="0" err="1"/>
              <a:t>digitalWrite</a:t>
            </a:r>
            <a:r>
              <a:rPr lang="en-IN" sz="1650" dirty="0"/>
              <a:t>(</a:t>
            </a:r>
            <a:r>
              <a:rPr lang="en-IN" sz="1650" dirty="0" err="1"/>
              <a:t>trigPin</a:t>
            </a:r>
            <a:r>
              <a:rPr lang="en-IN" sz="1650" dirty="0"/>
              <a:t>, LOW);</a:t>
            </a:r>
          </a:p>
          <a:p>
            <a:pPr marL="0" indent="0" algn="just">
              <a:buNone/>
            </a:pPr>
            <a:r>
              <a:rPr lang="en-IN" sz="1650" dirty="0"/>
              <a:t>  </a:t>
            </a:r>
            <a:r>
              <a:rPr lang="en-IN" sz="1650" dirty="0" err="1"/>
              <a:t>delayMicroseconds</a:t>
            </a:r>
            <a:r>
              <a:rPr lang="en-IN" sz="1650" dirty="0"/>
              <a:t>(5);</a:t>
            </a:r>
          </a:p>
          <a:p>
            <a:pPr marL="0" indent="0" algn="just">
              <a:buNone/>
            </a:pPr>
            <a:r>
              <a:rPr lang="en-IN" sz="1650" dirty="0"/>
              <a:t>  </a:t>
            </a:r>
            <a:r>
              <a:rPr lang="en-IN" sz="1650" dirty="0" err="1"/>
              <a:t>digitalWrite</a:t>
            </a:r>
            <a:r>
              <a:rPr lang="en-IN" sz="1650" dirty="0"/>
              <a:t>(</a:t>
            </a:r>
            <a:r>
              <a:rPr lang="en-IN" sz="1650" dirty="0" err="1"/>
              <a:t>trigPin</a:t>
            </a:r>
            <a:r>
              <a:rPr lang="en-IN" sz="1650" dirty="0"/>
              <a:t>, HIGH);</a:t>
            </a:r>
          </a:p>
          <a:p>
            <a:pPr marL="0" indent="0" algn="just">
              <a:buNone/>
            </a:pPr>
            <a:r>
              <a:rPr lang="en-IN" sz="1650" dirty="0"/>
              <a:t>  </a:t>
            </a:r>
            <a:r>
              <a:rPr lang="en-IN" sz="1650" dirty="0" err="1"/>
              <a:t>delayMicroseconds</a:t>
            </a:r>
            <a:r>
              <a:rPr lang="en-IN" sz="1650" dirty="0"/>
              <a:t>(10);</a:t>
            </a:r>
          </a:p>
          <a:p>
            <a:pPr marL="0" indent="0" algn="just">
              <a:buNone/>
            </a:pPr>
            <a:r>
              <a:rPr lang="en-IN" sz="1650" dirty="0"/>
              <a:t>  </a:t>
            </a:r>
            <a:r>
              <a:rPr lang="en-IN" sz="1650" dirty="0" err="1"/>
              <a:t>digitalWrite</a:t>
            </a:r>
            <a:r>
              <a:rPr lang="en-IN" sz="1650" dirty="0"/>
              <a:t>(</a:t>
            </a:r>
            <a:r>
              <a:rPr lang="en-IN" sz="1650" dirty="0" err="1"/>
              <a:t>trigPin</a:t>
            </a:r>
            <a:r>
              <a:rPr lang="en-IN" sz="1650" dirty="0"/>
              <a:t>, LOW);</a:t>
            </a:r>
          </a:p>
          <a:p>
            <a:pPr marL="0" indent="0" algn="just">
              <a:buNone/>
            </a:pPr>
            <a:r>
              <a:rPr lang="en-IN" sz="1650" dirty="0"/>
              <a:t>  duration = </a:t>
            </a:r>
            <a:r>
              <a:rPr lang="en-IN" sz="1650" dirty="0" err="1"/>
              <a:t>pulseIn</a:t>
            </a:r>
            <a:r>
              <a:rPr lang="en-IN" sz="1650" dirty="0"/>
              <a:t>(</a:t>
            </a:r>
            <a:r>
              <a:rPr lang="en-IN" sz="1650" dirty="0" err="1"/>
              <a:t>echoPin</a:t>
            </a:r>
            <a:r>
              <a:rPr lang="en-IN" sz="1650" dirty="0"/>
              <a:t>, HIGH);</a:t>
            </a:r>
          </a:p>
          <a:p>
            <a:pPr marL="0" indent="0" algn="just">
              <a:buNone/>
            </a:pPr>
            <a:r>
              <a:rPr lang="en-IN" sz="1650" dirty="0"/>
              <a:t>  distance = duration * 0.034 / 2;</a:t>
            </a:r>
          </a:p>
          <a:p>
            <a:pPr marL="0" indent="0" algn="just">
              <a:buNone/>
            </a:pPr>
            <a:r>
              <a:rPr lang="en-IN" sz="1650" dirty="0"/>
              <a:t>  lcd_1.setCursor(0,1);</a:t>
            </a:r>
          </a:p>
          <a:p>
            <a:pPr marL="0" indent="0" algn="just">
              <a:buNone/>
            </a:pPr>
            <a:r>
              <a:rPr lang="en-IN" sz="1650" dirty="0"/>
              <a:t>  lcd_1.print(distance);</a:t>
            </a:r>
          </a:p>
          <a:p>
            <a:pPr marL="0" indent="0" algn="just">
              <a:buNone/>
            </a:pPr>
            <a:r>
              <a:rPr lang="en-IN" sz="1650" dirty="0"/>
              <a:t>  lcd_1.print("cm - Andrea");</a:t>
            </a:r>
          </a:p>
          <a:p>
            <a:pPr marL="0" indent="0" algn="just">
              <a:buNone/>
            </a:pPr>
            <a:r>
              <a:rPr lang="en-IN" sz="1650" dirty="0"/>
              <a:t>  delay(50);</a:t>
            </a:r>
          </a:p>
          <a:p>
            <a:pPr marL="0" indent="0" algn="just">
              <a:buNone/>
            </a:pPr>
            <a:r>
              <a:rPr lang="en-IN" sz="1650" dirty="0"/>
              <a:t>}</a:t>
            </a:r>
          </a:p>
        </p:txBody>
      </p:sp>
    </p:spTree>
    <p:extLst>
      <p:ext uri="{BB962C8B-B14F-4D97-AF65-F5344CB8AC3E}">
        <p14:creationId xmlns:p14="http://schemas.microsoft.com/office/powerpoint/2010/main" val="139878860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326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Söhne</vt:lpstr>
      <vt:lpstr>Times New Roman</vt:lpstr>
      <vt:lpstr>Trebuchet MS</vt:lpstr>
      <vt:lpstr>Wingdings 3</vt:lpstr>
      <vt:lpstr>Facet</vt:lpstr>
      <vt:lpstr>Distance measurement using Ultrasonic sensor on Arduino Uno </vt:lpstr>
      <vt:lpstr>PowerPoint Presentation</vt:lpstr>
      <vt:lpstr>PowerPoint Presentation</vt:lpstr>
      <vt:lpstr>PowerPoint Presentation</vt:lpstr>
      <vt:lpstr>PowerPoint Presentation</vt:lpstr>
      <vt:lpstr>PowerPoint Presentation</vt:lpstr>
      <vt:lpstr>PowerPoint Presentation</vt:lpstr>
      <vt:lpstr>                CONNECTIONS</vt:lpstr>
      <vt:lpstr>CODE</vt:lpstr>
      <vt:lpstr>Application</vt:lpstr>
      <vt:lpstr>FUTURE SCOPE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 measurement using Ultrasonic sensor on Arduino Uno</dc:title>
  <dc:creator>Microsoft account</dc:creator>
  <cp:lastModifiedBy>Microsoft account</cp:lastModifiedBy>
  <cp:revision>7</cp:revision>
  <dcterms:created xsi:type="dcterms:W3CDTF">2024-01-28T04:55:30Z</dcterms:created>
  <dcterms:modified xsi:type="dcterms:W3CDTF">2024-01-28T15:02:57Z</dcterms:modified>
</cp:coreProperties>
</file>