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66" r:id="rId4"/>
    <p:sldId id="267" r:id="rId5"/>
    <p:sldId id="269" r:id="rId6"/>
    <p:sldId id="278" r:id="rId7"/>
    <p:sldId id="271" r:id="rId8"/>
    <p:sldId id="273" r:id="rId9"/>
    <p:sldId id="272" r:id="rId10"/>
    <p:sldId id="274" r:id="rId11"/>
    <p:sldId id="279" r:id="rId12"/>
    <p:sldId id="275" r:id="rId13"/>
    <p:sldId id="276" r:id="rId14"/>
    <p:sldId id="277"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2" autoAdjust="0"/>
    <p:restoredTop sz="94660"/>
  </p:normalViewPr>
  <p:slideViewPr>
    <p:cSldViewPr>
      <p:cViewPr varScale="1">
        <p:scale>
          <a:sx n="133" d="100"/>
          <a:sy n="133" d="100"/>
        </p:scale>
        <p:origin x="92" y="86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1/28/2024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1/28/2024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1/28/2024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1/28/2024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1/28/2024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1/28/2024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rduino.cc/learn/communication/spi/" TargetMode="External"/><Relationship Id="rId2" Type="http://schemas.openxmlformats.org/officeDocument/2006/relationships/hyperlink" Target="https://www.circuitbasics.com/how-to-set-up-i2c-communication-for-arduino/" TargetMode="External"/><Relationship Id="rId1" Type="http://schemas.openxmlformats.org/officeDocument/2006/relationships/slideLayout" Target="../slideLayouts/slideLayout6.xml"/><Relationship Id="rId5" Type="http://schemas.openxmlformats.org/officeDocument/2006/relationships/hyperlink" Target="https://youtu.be/NVWJ_FiP0ZI?si=p1KeLlSyA11oYGHF" TargetMode="External"/><Relationship Id="rId4" Type="http://schemas.openxmlformats.org/officeDocument/2006/relationships/hyperlink" Target="https://youtu.be/PnG4fO5_vU4?si=rjxfDcB6ye_ajl2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464" y="3068960"/>
            <a:ext cx="9565704" cy="1711037"/>
          </a:xfrm>
        </p:spPr>
        <p:txBody>
          <a:bodyPr/>
          <a:lstStyle/>
          <a:p>
            <a:pPr algn="ctr"/>
            <a:r>
              <a:rPr lang="en-US" b="0" i="0" dirty="0" err="1">
                <a:solidFill>
                  <a:srgbClr val="D1D5DB"/>
                </a:solidFill>
                <a:effectLst/>
                <a:latin typeface="Söhne"/>
              </a:rPr>
              <a:t>Aʀ</a:t>
            </a:r>
            <a:r>
              <a:rPr lang="en-US" b="0" i="0" dirty="0">
                <a:solidFill>
                  <a:srgbClr val="D1D5DB"/>
                </a:solidFill>
                <a:effectLst/>
                <a:latin typeface="Söhne"/>
              </a:rPr>
              <a:t>ᴅᴜ</a:t>
            </a:r>
            <a:r>
              <a:rPr lang="en-US" b="0" i="0" dirty="0" err="1">
                <a:solidFill>
                  <a:srgbClr val="D1D5DB"/>
                </a:solidFill>
                <a:effectLst/>
                <a:latin typeface="Söhne"/>
              </a:rPr>
              <a:t>ɪɴ</a:t>
            </a:r>
            <a:r>
              <a:rPr lang="en-US" b="0" i="0" dirty="0">
                <a:solidFill>
                  <a:srgbClr val="D1D5DB"/>
                </a:solidFill>
                <a:effectLst/>
                <a:latin typeface="Söhne"/>
              </a:rPr>
              <a:t>ᴏ </a:t>
            </a:r>
            <a:r>
              <a:rPr lang="en-US" dirty="0">
                <a:solidFill>
                  <a:srgbClr val="D1D5DB"/>
                </a:solidFill>
                <a:latin typeface="Söhne"/>
              </a:rPr>
              <a:t>C</a:t>
            </a:r>
            <a:r>
              <a:rPr lang="en-US" b="0" i="0" dirty="0">
                <a:solidFill>
                  <a:srgbClr val="D1D5DB"/>
                </a:solidFill>
                <a:effectLst/>
                <a:latin typeface="Söhne"/>
              </a:rPr>
              <a:t>ᴏᴍᴍᴜ</a:t>
            </a:r>
            <a:r>
              <a:rPr lang="en-US" b="0" i="0" dirty="0" err="1">
                <a:solidFill>
                  <a:srgbClr val="D1D5DB"/>
                </a:solidFill>
                <a:effectLst/>
                <a:latin typeface="Söhne"/>
              </a:rPr>
              <a:t>ɴɪ</a:t>
            </a:r>
            <a:r>
              <a:rPr lang="en-US" b="0" i="0" dirty="0">
                <a:solidFill>
                  <a:srgbClr val="D1D5DB"/>
                </a:solidFill>
                <a:effectLst/>
                <a:latin typeface="Söhne"/>
              </a:rPr>
              <a:t>ᴄᴀᴛ</a:t>
            </a:r>
            <a:r>
              <a:rPr lang="en-US" b="0" i="0" dirty="0" err="1">
                <a:solidFill>
                  <a:srgbClr val="D1D5DB"/>
                </a:solidFill>
                <a:effectLst/>
                <a:latin typeface="Söhne"/>
              </a:rPr>
              <a:t>ɪᴏɴ</a:t>
            </a:r>
            <a:r>
              <a:rPr lang="en-US" b="0" i="0" dirty="0">
                <a:solidFill>
                  <a:srgbClr val="D1D5DB"/>
                </a:solidFill>
                <a:effectLst/>
                <a:latin typeface="Söhne"/>
              </a:rPr>
              <a:t> : </a:t>
            </a:r>
            <a:br>
              <a:rPr lang="en-US" b="0" i="0" dirty="0">
                <a:solidFill>
                  <a:srgbClr val="D1D5DB"/>
                </a:solidFill>
                <a:effectLst/>
                <a:latin typeface="Söhne"/>
              </a:rPr>
            </a:br>
            <a:r>
              <a:rPr lang="en-US" sz="4500" dirty="0">
                <a:solidFill>
                  <a:srgbClr val="D1D5DB"/>
                </a:solidFill>
                <a:latin typeface="Söhne"/>
              </a:rPr>
              <a:t>I</a:t>
            </a:r>
            <a:r>
              <a:rPr lang="en-US" sz="4500" b="0" i="0" dirty="0">
                <a:solidFill>
                  <a:srgbClr val="D1D5DB"/>
                </a:solidFill>
                <a:effectLst/>
                <a:latin typeface="Söhne"/>
              </a:rPr>
              <a:t>2C ᴍᴀsᴛᴇʀ-</a:t>
            </a:r>
            <a:r>
              <a:rPr lang="en-US" sz="4500" b="0" i="0" dirty="0" err="1">
                <a:solidFill>
                  <a:srgbClr val="D1D5DB"/>
                </a:solidFill>
                <a:effectLst/>
                <a:latin typeface="Söhne"/>
              </a:rPr>
              <a:t>sʟ</a:t>
            </a:r>
            <a:r>
              <a:rPr lang="en-US" sz="4500" b="0" i="0" dirty="0">
                <a:solidFill>
                  <a:srgbClr val="D1D5DB"/>
                </a:solidFill>
                <a:effectLst/>
                <a:latin typeface="Söhne"/>
              </a:rPr>
              <a:t>ᴀᴠᴇ sᴇᴛᴜᴘ</a:t>
            </a:r>
            <a:endParaRPr sz="4500" dirty="0"/>
          </a:p>
        </p:txBody>
      </p:sp>
      <p:sp>
        <p:nvSpPr>
          <p:cNvPr id="3" name="Subtitle 2"/>
          <p:cNvSpPr>
            <a:spLocks noGrp="1"/>
          </p:cNvSpPr>
          <p:nvPr>
            <p:ph type="subTitle" idx="1"/>
          </p:nvPr>
        </p:nvSpPr>
        <p:spPr>
          <a:xfrm>
            <a:off x="2279576" y="4869160"/>
            <a:ext cx="7405464" cy="685800"/>
          </a:xfrm>
        </p:spPr>
        <p:txBody>
          <a:bodyPr/>
          <a:lstStyle/>
          <a:p>
            <a:pPr algn="ctr"/>
            <a:r>
              <a:rPr lang="en-US" dirty="0"/>
              <a:t>ᴇ</a:t>
            </a:r>
            <a:r>
              <a:rPr lang="az-Cyrl-AZ" dirty="0"/>
              <a:t>ғғ</a:t>
            </a:r>
            <a:r>
              <a:rPr lang="en-US" dirty="0"/>
              <a:t>ᴏ</a:t>
            </a:r>
            <a:r>
              <a:rPr lang="en-US" dirty="0" err="1"/>
              <a:t>ʀᴛʟᴇss</a:t>
            </a:r>
            <a:r>
              <a:rPr lang="en-US" dirty="0"/>
              <a:t> ᴅᴀᴛᴀ ᴛ</a:t>
            </a:r>
            <a:r>
              <a:rPr lang="en-US" dirty="0" err="1"/>
              <a:t>ʀᴀɴs</a:t>
            </a:r>
            <a:r>
              <a:rPr lang="az-Cyrl-AZ" dirty="0"/>
              <a:t>ғ</a:t>
            </a:r>
            <a:r>
              <a:rPr lang="en-US" dirty="0"/>
              <a:t>ᴇʀ ʙᴇᴛᴡᴇᴇɴ ᴛᴡᴏ ᴀʀᴅᴜ</a:t>
            </a:r>
            <a:r>
              <a:rPr lang="en-US" dirty="0" err="1"/>
              <a:t>ɪɴ</a:t>
            </a:r>
            <a:r>
              <a:rPr lang="en-US" dirty="0"/>
              <a:t>ᴏ ʙᴏᴀ</a:t>
            </a:r>
            <a:r>
              <a:rPr lang="en-US" dirty="0" err="1"/>
              <a:t>ʀᴅs</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715" y="-387424"/>
            <a:ext cx="9144000" cy="1143000"/>
          </a:xfrm>
        </p:spPr>
        <p:txBody>
          <a:bodyPr>
            <a:normAutofit/>
          </a:bodyPr>
          <a:lstStyle/>
          <a:p>
            <a:r>
              <a:rPr lang="en-US" sz="2400" dirty="0"/>
              <a:t>Code Implementation of Master :</a:t>
            </a:r>
          </a:p>
        </p:txBody>
      </p:sp>
      <p:pic>
        <p:nvPicPr>
          <p:cNvPr id="5" name="Picture 4">
            <a:extLst>
              <a:ext uri="{FF2B5EF4-FFF2-40B4-BE49-F238E27FC236}">
                <a16:creationId xmlns:a16="http://schemas.microsoft.com/office/drawing/2014/main" id="{569E9A9F-B4C2-FD50-44CB-70D77B97F2A6}"/>
              </a:ext>
            </a:extLst>
          </p:cNvPr>
          <p:cNvPicPr>
            <a:picLocks noChangeAspect="1"/>
          </p:cNvPicPr>
          <p:nvPr/>
        </p:nvPicPr>
        <p:blipFill>
          <a:blip r:embed="rId2"/>
          <a:stretch>
            <a:fillRect/>
          </a:stretch>
        </p:blipFill>
        <p:spPr>
          <a:xfrm>
            <a:off x="6791695" y="260648"/>
            <a:ext cx="4897590" cy="5628078"/>
          </a:xfrm>
          <a:prstGeom prst="rect">
            <a:avLst/>
          </a:prstGeom>
        </p:spPr>
      </p:pic>
      <p:pic>
        <p:nvPicPr>
          <p:cNvPr id="7" name="Picture 6">
            <a:extLst>
              <a:ext uri="{FF2B5EF4-FFF2-40B4-BE49-F238E27FC236}">
                <a16:creationId xmlns:a16="http://schemas.microsoft.com/office/drawing/2014/main" id="{0A27C69A-7CBE-F86F-CB2C-8642DE4E62DE}"/>
              </a:ext>
            </a:extLst>
          </p:cNvPr>
          <p:cNvPicPr>
            <a:picLocks noChangeAspect="1"/>
          </p:cNvPicPr>
          <p:nvPr/>
        </p:nvPicPr>
        <p:blipFill>
          <a:blip r:embed="rId3"/>
          <a:stretch>
            <a:fillRect/>
          </a:stretch>
        </p:blipFill>
        <p:spPr>
          <a:xfrm>
            <a:off x="623392" y="1124744"/>
            <a:ext cx="5357396" cy="4464496"/>
          </a:xfrm>
          <a:prstGeom prst="rect">
            <a:avLst/>
          </a:prstGeom>
        </p:spPr>
      </p:pic>
    </p:spTree>
    <p:extLst>
      <p:ext uri="{BB962C8B-B14F-4D97-AF65-F5344CB8AC3E}">
        <p14:creationId xmlns:p14="http://schemas.microsoft.com/office/powerpoint/2010/main" val="35414976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715" y="-387424"/>
            <a:ext cx="9144000" cy="1143000"/>
          </a:xfrm>
        </p:spPr>
        <p:txBody>
          <a:bodyPr>
            <a:normAutofit/>
          </a:bodyPr>
          <a:lstStyle/>
          <a:p>
            <a:r>
              <a:rPr lang="en-US" sz="2400" dirty="0"/>
              <a:t>Code Implementation of Slave:</a:t>
            </a:r>
          </a:p>
        </p:txBody>
      </p:sp>
      <p:pic>
        <p:nvPicPr>
          <p:cNvPr id="4" name="Picture 3">
            <a:extLst>
              <a:ext uri="{FF2B5EF4-FFF2-40B4-BE49-F238E27FC236}">
                <a16:creationId xmlns:a16="http://schemas.microsoft.com/office/drawing/2014/main" id="{6CE11835-BA0F-EB33-ADA7-F507D81C330C}"/>
              </a:ext>
            </a:extLst>
          </p:cNvPr>
          <p:cNvPicPr>
            <a:picLocks noChangeAspect="1"/>
          </p:cNvPicPr>
          <p:nvPr/>
        </p:nvPicPr>
        <p:blipFill>
          <a:blip r:embed="rId2"/>
          <a:stretch>
            <a:fillRect/>
          </a:stretch>
        </p:blipFill>
        <p:spPr>
          <a:xfrm>
            <a:off x="6456040" y="249557"/>
            <a:ext cx="3505980" cy="6358886"/>
          </a:xfrm>
          <a:prstGeom prst="rect">
            <a:avLst/>
          </a:prstGeom>
        </p:spPr>
      </p:pic>
      <p:pic>
        <p:nvPicPr>
          <p:cNvPr id="7" name="Picture 6">
            <a:extLst>
              <a:ext uri="{FF2B5EF4-FFF2-40B4-BE49-F238E27FC236}">
                <a16:creationId xmlns:a16="http://schemas.microsoft.com/office/drawing/2014/main" id="{A85E6818-FB3A-78AA-02E9-67A1BFA41DFB}"/>
              </a:ext>
            </a:extLst>
          </p:cNvPr>
          <p:cNvPicPr>
            <a:picLocks noChangeAspect="1"/>
          </p:cNvPicPr>
          <p:nvPr/>
        </p:nvPicPr>
        <p:blipFill>
          <a:blip r:embed="rId3"/>
          <a:stretch>
            <a:fillRect/>
          </a:stretch>
        </p:blipFill>
        <p:spPr>
          <a:xfrm>
            <a:off x="191344" y="1196752"/>
            <a:ext cx="6180522" cy="4464496"/>
          </a:xfrm>
          <a:prstGeom prst="rect">
            <a:avLst/>
          </a:prstGeom>
        </p:spPr>
      </p:pic>
    </p:spTree>
    <p:extLst>
      <p:ext uri="{BB962C8B-B14F-4D97-AF65-F5344CB8AC3E}">
        <p14:creationId xmlns:p14="http://schemas.microsoft.com/office/powerpoint/2010/main" val="199671413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99392"/>
            <a:ext cx="9144000" cy="1143000"/>
          </a:xfrm>
        </p:spPr>
        <p:txBody>
          <a:bodyPr/>
          <a:lstStyle/>
          <a:p>
            <a:r>
              <a:rPr lang="en-US" dirty="0">
                <a:latin typeface="Aptos" panose="020B0004020202020204" pitchFamily="34" charset="0"/>
              </a:rPr>
              <a:t>Testing and Results </a:t>
            </a:r>
            <a:r>
              <a:rPr lang="en-US" dirty="0"/>
              <a:t>:</a:t>
            </a:r>
          </a:p>
        </p:txBody>
      </p:sp>
      <p:sp>
        <p:nvSpPr>
          <p:cNvPr id="19" name="TextBox 18">
            <a:extLst>
              <a:ext uri="{FF2B5EF4-FFF2-40B4-BE49-F238E27FC236}">
                <a16:creationId xmlns:a16="http://schemas.microsoft.com/office/drawing/2014/main" id="{60286B48-EF25-CADD-6192-790B07F73650}"/>
              </a:ext>
            </a:extLst>
          </p:cNvPr>
          <p:cNvSpPr txBox="1"/>
          <p:nvPr/>
        </p:nvSpPr>
        <p:spPr>
          <a:xfrm>
            <a:off x="911424" y="1412776"/>
            <a:ext cx="10009112" cy="3276282"/>
          </a:xfrm>
          <a:prstGeom prst="rect">
            <a:avLst/>
          </a:prstGeom>
          <a:noFill/>
        </p:spPr>
        <p:txBody>
          <a:bodyPr wrap="square">
            <a:spAutoFit/>
          </a:bodyPr>
          <a:lstStyle/>
          <a:p>
            <a:pPr algn="just"/>
            <a:r>
              <a:rPr lang="en-US" sz="2000" b="0" i="0" dirty="0">
                <a:solidFill>
                  <a:srgbClr val="D1D5DB"/>
                </a:solidFill>
                <a:effectLst/>
                <a:latin typeface="Söhne"/>
              </a:rPr>
              <a:t>The AIM is to establish I2C </a:t>
            </a:r>
            <a:r>
              <a:rPr lang="en-US" sz="2000" b="0" i="0" dirty="0" err="1">
                <a:solidFill>
                  <a:srgbClr val="D1D5DB"/>
                </a:solidFill>
                <a:effectLst/>
                <a:latin typeface="Söhne"/>
              </a:rPr>
              <a:t>communication,Components</a:t>
            </a:r>
            <a:r>
              <a:rPr lang="en-US" sz="2000" b="0" i="0" dirty="0">
                <a:solidFill>
                  <a:srgbClr val="D1D5DB"/>
                </a:solidFill>
                <a:effectLst/>
                <a:latin typeface="Söhne"/>
              </a:rPr>
              <a:t> include 2 Arduino boards, LED, push button, and resistors.</a:t>
            </a:r>
          </a:p>
          <a:p>
            <a:pPr algn="l"/>
            <a:endParaRPr lang="en-US" sz="2000" b="0" i="0" dirty="0">
              <a:solidFill>
                <a:srgbClr val="D1D5DB"/>
              </a:solidFill>
              <a:effectLst/>
              <a:latin typeface="Söhne"/>
            </a:endParaRPr>
          </a:p>
          <a:p>
            <a:pPr algn="just">
              <a:lnSpc>
                <a:spcPct val="150000"/>
              </a:lnSpc>
            </a:pPr>
            <a:r>
              <a:rPr lang="en-US" sz="2000" b="0" i="0" dirty="0">
                <a:solidFill>
                  <a:srgbClr val="D1D5DB"/>
                </a:solidFill>
                <a:effectLst/>
              </a:rPr>
              <a:t>Open the serial monitor in the Arduino IDE for the slave Arduino to monitor the received </a:t>
            </a:r>
            <a:r>
              <a:rPr lang="en-US" sz="2000" b="0" i="0" dirty="0" err="1">
                <a:solidFill>
                  <a:srgbClr val="D1D5DB"/>
                </a:solidFill>
                <a:effectLst/>
              </a:rPr>
              <a:t>data,Press</a:t>
            </a:r>
            <a:r>
              <a:rPr lang="en-US" sz="2000" b="0" i="0" dirty="0">
                <a:solidFill>
                  <a:srgbClr val="D1D5DB"/>
                </a:solidFill>
                <a:effectLst/>
              </a:rPr>
              <a:t> the push button on the master Arduino, and you should see the LED on the slave Arduino turn on and off accordingly. successfully created a simple two-way communication system using I2C between two Arduino boards.</a:t>
            </a:r>
          </a:p>
          <a:p>
            <a:pPr algn="just">
              <a:lnSpc>
                <a:spcPct val="150000"/>
              </a:lnSpc>
            </a:pPr>
            <a:endParaRPr lang="en-US" sz="2000" dirty="0">
              <a:solidFill>
                <a:srgbClr val="D1D5DB"/>
              </a:solidFill>
            </a:endParaRPr>
          </a:p>
        </p:txBody>
      </p:sp>
    </p:spTree>
    <p:extLst>
      <p:ext uri="{BB962C8B-B14F-4D97-AF65-F5344CB8AC3E}">
        <p14:creationId xmlns:p14="http://schemas.microsoft.com/office/powerpoint/2010/main" val="16827046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4388"/>
            <a:ext cx="9144000" cy="1143000"/>
          </a:xfrm>
        </p:spPr>
        <p:txBody>
          <a:bodyPr/>
          <a:lstStyle/>
          <a:p>
            <a:r>
              <a:rPr lang="en-US" dirty="0"/>
              <a:t>Conclusion:</a:t>
            </a:r>
          </a:p>
        </p:txBody>
      </p:sp>
      <p:sp>
        <p:nvSpPr>
          <p:cNvPr id="19" name="TextBox 18">
            <a:extLst>
              <a:ext uri="{FF2B5EF4-FFF2-40B4-BE49-F238E27FC236}">
                <a16:creationId xmlns:a16="http://schemas.microsoft.com/office/drawing/2014/main" id="{60286B48-EF25-CADD-6192-790B07F73650}"/>
              </a:ext>
            </a:extLst>
          </p:cNvPr>
          <p:cNvSpPr txBox="1"/>
          <p:nvPr/>
        </p:nvSpPr>
        <p:spPr>
          <a:xfrm>
            <a:off x="1199456" y="1340768"/>
            <a:ext cx="10009112" cy="4663841"/>
          </a:xfrm>
          <a:prstGeom prst="rect">
            <a:avLst/>
          </a:prstGeom>
          <a:noFill/>
        </p:spPr>
        <p:txBody>
          <a:bodyPr wrap="square">
            <a:spAutoFit/>
          </a:bodyPr>
          <a:lstStyle/>
          <a:p>
            <a:pPr algn="just">
              <a:lnSpc>
                <a:spcPct val="150000"/>
              </a:lnSpc>
            </a:pPr>
            <a:r>
              <a:rPr lang="en-US" sz="2000" b="0" i="0" dirty="0">
                <a:solidFill>
                  <a:srgbClr val="D1D5DB"/>
                </a:solidFill>
                <a:effectLst/>
                <a:latin typeface="Söhne"/>
              </a:rPr>
              <a:t>I2C communication project with Arduino serves as a practical exploration of inter-device communication. By employing two Arduino boards, an LED, and a push button, we delved into the intricacies of connecting devices and facilitating data exchange. This hands-on experience not only enhances our understanding of I2C protocols but also lays a foundation for more complex electronic applications. The project highlights the significance of seamless communication between devices, a fundamental aspect of modern electronics. The ability to control an LED through I2C showcases the practical implications of this technology, paving the way for further innovation in the realm of electronic communication. Overall, the project provides valuable insights into the practical implementation of I2C communication and its potential applications in diverse electronic systems.</a:t>
            </a:r>
            <a:endParaRPr lang="en-IN" sz="2000" dirty="0">
              <a:latin typeface="Aptos" panose="020B0004020202020204" pitchFamily="34" charset="0"/>
            </a:endParaRPr>
          </a:p>
        </p:txBody>
      </p:sp>
    </p:spTree>
    <p:extLst>
      <p:ext uri="{BB962C8B-B14F-4D97-AF65-F5344CB8AC3E}">
        <p14:creationId xmlns:p14="http://schemas.microsoft.com/office/powerpoint/2010/main" val="2841964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4388"/>
            <a:ext cx="9144000" cy="1143000"/>
          </a:xfrm>
        </p:spPr>
        <p:txBody>
          <a:bodyPr/>
          <a:lstStyle/>
          <a:p>
            <a:r>
              <a:rPr lang="en-US" dirty="0">
                <a:latin typeface="Aptos" panose="020B0004020202020204" pitchFamily="34" charset="0"/>
              </a:rPr>
              <a:t>References</a:t>
            </a:r>
            <a:r>
              <a:rPr lang="en-US" dirty="0"/>
              <a:t>:</a:t>
            </a:r>
          </a:p>
        </p:txBody>
      </p:sp>
      <p:sp>
        <p:nvSpPr>
          <p:cNvPr id="19" name="TextBox 18">
            <a:extLst>
              <a:ext uri="{FF2B5EF4-FFF2-40B4-BE49-F238E27FC236}">
                <a16:creationId xmlns:a16="http://schemas.microsoft.com/office/drawing/2014/main" id="{60286B48-EF25-CADD-6192-790B07F73650}"/>
              </a:ext>
            </a:extLst>
          </p:cNvPr>
          <p:cNvSpPr txBox="1"/>
          <p:nvPr/>
        </p:nvSpPr>
        <p:spPr>
          <a:xfrm>
            <a:off x="1199456" y="1340768"/>
            <a:ext cx="10009112" cy="281795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hlinkClick r:id="rId2"/>
              </a:rPr>
              <a:t>How to Setup I2C Communication on the Arduino - Circuit Basics</a:t>
            </a:r>
            <a:endParaRPr lang="en-US" sz="2000" dirty="0"/>
          </a:p>
          <a:p>
            <a:pPr marL="342900" indent="-342900" algn="just">
              <a:lnSpc>
                <a:spcPct val="150000"/>
              </a:lnSpc>
              <a:buFont typeface="Arial" panose="020B0604020202020204" pitchFamily="34" charset="0"/>
              <a:buChar char="•"/>
            </a:pPr>
            <a:r>
              <a:rPr lang="it-IT" sz="2000" dirty="0">
                <a:hlinkClick r:id="rId3"/>
              </a:rPr>
              <a:t>Arduino &amp; Serial Peripheral Interface (SPI) | Arduino Documentation</a:t>
            </a:r>
            <a:endParaRPr lang="en-US" sz="2000" dirty="0"/>
          </a:p>
          <a:p>
            <a:pPr marL="342900" indent="-342900" algn="just">
              <a:lnSpc>
                <a:spcPct val="150000"/>
              </a:lnSpc>
              <a:buFont typeface="Arial" panose="020B0604020202020204" pitchFamily="34" charset="0"/>
              <a:buChar char="•"/>
            </a:pPr>
            <a:r>
              <a:rPr lang="en-US" sz="2000" dirty="0">
                <a:hlinkClick r:id="rId4"/>
              </a:rPr>
              <a:t>https://youtu.be/PnG4fO5_vU4?si=rjxfDcB6ye_ajl2b</a:t>
            </a:r>
            <a:endParaRPr lang="en-US" sz="2000" dirty="0"/>
          </a:p>
          <a:p>
            <a:pPr marL="342900" indent="-342900" algn="just">
              <a:lnSpc>
                <a:spcPct val="150000"/>
              </a:lnSpc>
              <a:buFont typeface="Arial" panose="020B0604020202020204" pitchFamily="34" charset="0"/>
              <a:buChar char="•"/>
            </a:pPr>
            <a:r>
              <a:rPr lang="en-US" sz="2000" dirty="0">
                <a:hlinkClick r:id="rId5"/>
              </a:rPr>
              <a:t>https://youtu.be/NVWJ_FiP0ZI?si=p1KeLlSyA11oYGHF</a:t>
            </a:r>
            <a:endParaRPr lang="en-US" sz="2000" dirty="0"/>
          </a:p>
          <a:p>
            <a:pPr marL="342900" indent="-342900" algn="just">
              <a:lnSpc>
                <a:spcPct val="150000"/>
              </a:lnSpc>
              <a:buFont typeface="Arial" panose="020B0604020202020204" pitchFamily="34" charset="0"/>
              <a:buChar char="•"/>
            </a:pPr>
            <a:endParaRPr lang="en-US" sz="2000" dirty="0"/>
          </a:p>
          <a:p>
            <a:pPr algn="just">
              <a:lnSpc>
                <a:spcPct val="150000"/>
              </a:lnSpc>
            </a:pPr>
            <a:endParaRPr lang="en-IN" sz="2000" dirty="0">
              <a:latin typeface="Aptos" panose="020B0004020202020204" pitchFamily="34" charset="0"/>
            </a:endParaRPr>
          </a:p>
        </p:txBody>
      </p:sp>
    </p:spTree>
    <p:extLst>
      <p:ext uri="{BB962C8B-B14F-4D97-AF65-F5344CB8AC3E}">
        <p14:creationId xmlns:p14="http://schemas.microsoft.com/office/powerpoint/2010/main" val="3626389082"/>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1196752"/>
            <a:ext cx="8856984" cy="2952328"/>
          </a:xfrm>
        </p:spPr>
        <p:txBody>
          <a:bodyPr>
            <a:normAutofit/>
          </a:bodyPr>
          <a:lstStyle/>
          <a:p>
            <a:r>
              <a:rPr lang="en-US" sz="8000" dirty="0">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3859325535"/>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77735" y="476672"/>
            <a:ext cx="10044608" cy="648072"/>
          </a:xfrm>
        </p:spPr>
        <p:txBody>
          <a:bodyPr>
            <a:normAutofit/>
          </a:bodyPr>
          <a:lstStyle/>
          <a:p>
            <a:r>
              <a:rPr lang="en-US" sz="3200" dirty="0"/>
              <a:t>Table of Contents</a:t>
            </a:r>
            <a:endParaRPr sz="3200" dirty="0"/>
          </a:p>
        </p:txBody>
      </p:sp>
      <p:sp>
        <p:nvSpPr>
          <p:cNvPr id="14" name="Content Placeholder 13"/>
          <p:cNvSpPr>
            <a:spLocks noGrp="1"/>
          </p:cNvSpPr>
          <p:nvPr>
            <p:ph idx="1"/>
          </p:nvPr>
        </p:nvSpPr>
        <p:spPr>
          <a:xfrm>
            <a:off x="1199456" y="1412776"/>
            <a:ext cx="9144000" cy="4267200"/>
          </a:xfrm>
        </p:spPr>
        <p:txBody>
          <a:bodyPr>
            <a:normAutofit/>
          </a:bodyPr>
          <a:lstStyle/>
          <a:p>
            <a:r>
              <a:rPr lang="en-IN" b="0" i="0" dirty="0">
                <a:solidFill>
                  <a:srgbClr val="D1D5DB"/>
                </a:solidFill>
                <a:effectLst/>
                <a:latin typeface="Söhne"/>
              </a:rPr>
              <a:t>I2C Communication Using Arduino</a:t>
            </a:r>
            <a:r>
              <a:rPr lang="en-US" b="0" i="0" dirty="0">
                <a:solidFill>
                  <a:srgbClr val="D1D5DB"/>
                </a:solidFill>
                <a:effectLst/>
                <a:latin typeface="Aptos" panose="020B0004020202020204" pitchFamily="34" charset="0"/>
              </a:rPr>
              <a:t> </a:t>
            </a:r>
            <a:r>
              <a:rPr lang="en-US" dirty="0">
                <a:solidFill>
                  <a:srgbClr val="D1D5DB"/>
                </a:solidFill>
                <a:latin typeface="Aptos" panose="020B0004020202020204" pitchFamily="34" charset="0"/>
              </a:rPr>
              <a:t>(Introduction)</a:t>
            </a:r>
            <a:endParaRPr lang="en-US" dirty="0">
              <a:latin typeface="Aptos" panose="020B0004020202020204" pitchFamily="34" charset="0"/>
            </a:endParaRPr>
          </a:p>
          <a:p>
            <a:r>
              <a:rPr lang="en-US" b="0" i="0" dirty="0">
                <a:solidFill>
                  <a:schemeClr val="tx1"/>
                </a:solidFill>
                <a:effectLst/>
                <a:latin typeface="Aptos" panose="020B0004020202020204" pitchFamily="34" charset="0"/>
              </a:rPr>
              <a:t>Components Required </a:t>
            </a:r>
            <a:endParaRPr lang="en-IN" b="0" i="0" dirty="0">
              <a:solidFill>
                <a:schemeClr val="tx1"/>
              </a:solidFill>
              <a:effectLst/>
              <a:latin typeface="Aptos" panose="020B0004020202020204" pitchFamily="34" charset="0"/>
            </a:endParaRPr>
          </a:p>
          <a:p>
            <a:r>
              <a:rPr lang="en-US" dirty="0">
                <a:latin typeface="Aptos" panose="020B0004020202020204" pitchFamily="34" charset="0"/>
              </a:rPr>
              <a:t>Circuit Diagram</a:t>
            </a:r>
            <a:endParaRPr dirty="0">
              <a:latin typeface="Aptos" panose="020B0004020202020204" pitchFamily="34" charset="0"/>
            </a:endParaRPr>
          </a:p>
          <a:p>
            <a:r>
              <a:rPr lang="en-US" dirty="0">
                <a:latin typeface="Aptos" panose="020B0004020202020204" pitchFamily="34" charset="0"/>
              </a:rPr>
              <a:t>Working Principle</a:t>
            </a:r>
          </a:p>
          <a:p>
            <a:r>
              <a:rPr lang="en-US" dirty="0">
                <a:latin typeface="Aptos" panose="020B0004020202020204" pitchFamily="34" charset="0"/>
              </a:rPr>
              <a:t>Code implementation</a:t>
            </a:r>
          </a:p>
          <a:p>
            <a:r>
              <a:rPr lang="en-US" dirty="0">
                <a:latin typeface="Aptos" panose="020B0004020202020204" pitchFamily="34" charset="0"/>
              </a:rPr>
              <a:t>Testing and Results</a:t>
            </a:r>
          </a:p>
          <a:p>
            <a:r>
              <a:rPr lang="en-US" dirty="0">
                <a:latin typeface="Aptos" panose="020B0004020202020204" pitchFamily="34" charset="0"/>
              </a:rPr>
              <a:t>Conclusion</a:t>
            </a:r>
          </a:p>
          <a:p>
            <a:r>
              <a:rPr lang="en-US" dirty="0">
                <a:latin typeface="Aptos" panose="020B0004020202020204" pitchFamily="34" charset="0"/>
              </a:rPr>
              <a:t>References</a:t>
            </a:r>
            <a:endParaRPr dirty="0">
              <a:latin typeface="Aptos" panose="020B0004020202020204" pitchFamily="34" charset="0"/>
            </a:endParaRPr>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332656"/>
            <a:ext cx="12097344" cy="936104"/>
          </a:xfrm>
        </p:spPr>
        <p:txBody>
          <a:bodyPr>
            <a:normAutofit/>
          </a:bodyPr>
          <a:lstStyle/>
          <a:p>
            <a:r>
              <a:rPr lang="en-US" sz="3000" b="0" i="0" dirty="0">
                <a:effectLst/>
                <a:latin typeface="Aptos" panose="020B0004020202020204" pitchFamily="34" charset="0"/>
              </a:rPr>
              <a:t>I2C Communication Using Arduino :</a:t>
            </a:r>
            <a:endParaRPr lang="en-US" sz="3000" dirty="0">
              <a:latin typeface="Aptos" panose="020B0004020202020204" pitchFamily="34" charset="0"/>
            </a:endParaRPr>
          </a:p>
        </p:txBody>
      </p:sp>
      <p:sp>
        <p:nvSpPr>
          <p:cNvPr id="6" name="TextBox 5">
            <a:extLst>
              <a:ext uri="{FF2B5EF4-FFF2-40B4-BE49-F238E27FC236}">
                <a16:creationId xmlns:a16="http://schemas.microsoft.com/office/drawing/2014/main" id="{87897BEC-9D56-465C-8FCE-76AB45894969}"/>
              </a:ext>
            </a:extLst>
          </p:cNvPr>
          <p:cNvSpPr txBox="1"/>
          <p:nvPr/>
        </p:nvSpPr>
        <p:spPr>
          <a:xfrm>
            <a:off x="947428" y="1484784"/>
            <a:ext cx="10297144" cy="4199611"/>
          </a:xfrm>
          <a:prstGeom prst="rect">
            <a:avLst/>
          </a:prstGeom>
          <a:noFill/>
        </p:spPr>
        <p:txBody>
          <a:bodyPr wrap="square">
            <a:spAutoFit/>
          </a:bodyPr>
          <a:lstStyle/>
          <a:p>
            <a:pPr algn="just">
              <a:lnSpc>
                <a:spcPct val="150000"/>
              </a:lnSpc>
            </a:pPr>
            <a:r>
              <a:rPr lang="en-US" sz="2000" b="0" i="0" dirty="0">
                <a:solidFill>
                  <a:srgbClr val="D1D5DB"/>
                </a:solidFill>
                <a:effectLst/>
                <a:latin typeface="Söhne"/>
              </a:rPr>
              <a:t>In the realm of Arduino-based projects, efficient communication between devices is paramount, and the I2C (Inter-Integrated Circuit) protocol stands as a key player. This tutorial, "I2C Communication Using Arduino," delves into the intricacies of establishing communication between Arduino boards or other I2C-compatible devices. Whether configuring one Arduino as the master and another as the slave or connecting multiple devices in a network, this guide provides insights into the setup and programming essentials. Unlock the potential of I2C to seamlessly send and receive data, fostering a more interconnected and responsive Arduino ecosystem. Join us on this journey to harness the power of I2C communication within the versatile Arduino framework.</a:t>
            </a:r>
            <a:endParaRPr lang="en-IN" sz="2000" dirty="0"/>
          </a:p>
        </p:txBody>
      </p:sp>
    </p:spTree>
    <p:extLst>
      <p:ext uri="{BB962C8B-B14F-4D97-AF65-F5344CB8AC3E}">
        <p14:creationId xmlns:p14="http://schemas.microsoft.com/office/powerpoint/2010/main" val="21161901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71400"/>
            <a:ext cx="9144000" cy="1143000"/>
          </a:xfrm>
        </p:spPr>
        <p:txBody>
          <a:bodyPr>
            <a:normAutofit/>
          </a:bodyPr>
          <a:lstStyle/>
          <a:p>
            <a:r>
              <a:rPr lang="en-US" sz="3000" dirty="0">
                <a:latin typeface="Aptos" panose="020B0004020202020204" pitchFamily="34" charset="0"/>
              </a:rPr>
              <a:t>Components Required :</a:t>
            </a:r>
          </a:p>
        </p:txBody>
      </p:sp>
      <p:sp>
        <p:nvSpPr>
          <p:cNvPr id="3" name="Content Placeholder 2"/>
          <p:cNvSpPr>
            <a:spLocks noGrp="1"/>
          </p:cNvSpPr>
          <p:nvPr>
            <p:ph sz="half" idx="1"/>
          </p:nvPr>
        </p:nvSpPr>
        <p:spPr>
          <a:xfrm>
            <a:off x="1055440" y="1268760"/>
            <a:ext cx="10225136" cy="5951469"/>
          </a:xfrm>
        </p:spPr>
        <p:txBody>
          <a:bodyPr>
            <a:noAutofit/>
          </a:bodyPr>
          <a:lstStyle/>
          <a:p>
            <a:pPr algn="just">
              <a:lnSpc>
                <a:spcPct val="100000"/>
              </a:lnSpc>
              <a:buFont typeface="+mj-lt"/>
              <a:buAutoNum type="arabicPeriod"/>
            </a:pPr>
            <a:r>
              <a:rPr lang="en-US" b="1" i="0" dirty="0">
                <a:solidFill>
                  <a:srgbClr val="D1D5DB"/>
                </a:solidFill>
                <a:effectLst/>
                <a:latin typeface="Candara (Body)"/>
              </a:rPr>
              <a:t>Arduino UNO Board (2):</a:t>
            </a:r>
            <a:r>
              <a:rPr lang="en-US" b="0" i="0" dirty="0">
                <a:solidFill>
                  <a:srgbClr val="D1D5DB"/>
                </a:solidFill>
                <a:effectLst/>
                <a:latin typeface="Candara (Body)"/>
              </a:rPr>
              <a:t> The Arduino UNO board, powered by the ATmega328P chip, serves as the central control unit. It includes 14 digital input/output pins, 6 analog input pins, and various connectors such as USB, power jack, ICSP header, and a reset button.</a:t>
            </a:r>
          </a:p>
          <a:p>
            <a:pPr algn="just">
              <a:lnSpc>
                <a:spcPct val="100000"/>
              </a:lnSpc>
              <a:buFont typeface="+mj-lt"/>
              <a:buAutoNum type="arabicPeriod"/>
            </a:pPr>
            <a:r>
              <a:rPr lang="en-US" b="1" i="0" dirty="0">
                <a:solidFill>
                  <a:srgbClr val="D1D5DB"/>
                </a:solidFill>
                <a:effectLst/>
                <a:latin typeface="Candara (Body)"/>
              </a:rPr>
              <a:t>LED Bulb  :</a:t>
            </a:r>
            <a:r>
              <a:rPr lang="en-US" b="0" i="0" dirty="0">
                <a:solidFill>
                  <a:srgbClr val="D1D5DB"/>
                </a:solidFill>
                <a:effectLst/>
                <a:latin typeface="Candara (Body)"/>
              </a:rPr>
              <a:t> The led bulb having two terminals Anode and Cathode It has produces light when an electric current passes through it.</a:t>
            </a:r>
          </a:p>
          <a:p>
            <a:pPr algn="just">
              <a:lnSpc>
                <a:spcPct val="100000"/>
              </a:lnSpc>
              <a:buFont typeface="+mj-lt"/>
              <a:buAutoNum type="arabicPeriod"/>
            </a:pPr>
            <a:r>
              <a:rPr lang="en-US" b="1" i="0" dirty="0">
                <a:solidFill>
                  <a:srgbClr val="D1D5DB"/>
                </a:solidFill>
                <a:effectLst/>
                <a:latin typeface="Candara (Body)"/>
              </a:rPr>
              <a:t>Resistor  :</a:t>
            </a:r>
            <a:r>
              <a:rPr lang="en-US" b="0" i="0" dirty="0">
                <a:solidFill>
                  <a:srgbClr val="D1D5DB"/>
                </a:solidFill>
                <a:effectLst/>
                <a:latin typeface="Candara (Body)"/>
              </a:rPr>
              <a:t> </a:t>
            </a:r>
            <a:r>
              <a:rPr lang="en-US" dirty="0">
                <a:solidFill>
                  <a:srgbClr val="D1D5DB"/>
                </a:solidFill>
                <a:latin typeface="Candara (Body)"/>
              </a:rPr>
              <a:t>T</a:t>
            </a:r>
            <a:r>
              <a:rPr lang="en-US" b="0" i="0" dirty="0">
                <a:solidFill>
                  <a:srgbClr val="D1D5DB"/>
                </a:solidFill>
                <a:effectLst/>
                <a:latin typeface="Candara (Body)"/>
              </a:rPr>
              <a:t>he resistor regulates the flow of electric current and reduces voltage in the circuit.</a:t>
            </a:r>
          </a:p>
          <a:p>
            <a:pPr algn="just">
              <a:lnSpc>
                <a:spcPct val="100000"/>
              </a:lnSpc>
              <a:buFont typeface="+mj-lt"/>
              <a:buAutoNum type="arabicPeriod"/>
            </a:pPr>
            <a:r>
              <a:rPr lang="en-US" b="1" i="0" dirty="0">
                <a:effectLst/>
                <a:latin typeface="Söhne"/>
              </a:rPr>
              <a:t>Push Button and Resistors (2x 220 Ohm):</a:t>
            </a:r>
            <a:r>
              <a:rPr lang="en-US" b="0" i="0" dirty="0">
                <a:solidFill>
                  <a:srgbClr val="D1D5DB"/>
                </a:solidFill>
                <a:effectLst/>
                <a:latin typeface="Söhne"/>
              </a:rPr>
              <a:t> The push button offers user interactivity, while the two 220-ohm resistors ensure proper current limiting for the LED, preventing excessive current flow and enhancing the durability of the electronic components. </a:t>
            </a:r>
          </a:p>
          <a:p>
            <a:pPr algn="just">
              <a:lnSpc>
                <a:spcPct val="100000"/>
              </a:lnSpc>
              <a:buFont typeface="+mj-lt"/>
              <a:buAutoNum type="arabicPeriod"/>
            </a:pPr>
            <a:r>
              <a:rPr lang="en-US" b="1" i="0" dirty="0">
                <a:solidFill>
                  <a:srgbClr val="D1D5DB"/>
                </a:solidFill>
                <a:effectLst/>
                <a:latin typeface="Candara (Body)"/>
              </a:rPr>
              <a:t>Connecting Wires  :</a:t>
            </a:r>
            <a:r>
              <a:rPr lang="en-US" b="0" i="0" dirty="0">
                <a:solidFill>
                  <a:srgbClr val="D1D5DB"/>
                </a:solidFill>
                <a:effectLst/>
                <a:latin typeface="Candara (Body)"/>
              </a:rPr>
              <a:t> Different-colored wires (e.g., red for positive voltage, black for ground, yellow for signals) establish connections within the circuit, ensuring proper functionality and organization.</a:t>
            </a:r>
          </a:p>
        </p:txBody>
      </p:sp>
    </p:spTree>
    <p:extLst>
      <p:ext uri="{BB962C8B-B14F-4D97-AF65-F5344CB8AC3E}">
        <p14:creationId xmlns:p14="http://schemas.microsoft.com/office/powerpoint/2010/main" val="41452613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44624"/>
            <a:ext cx="3168352" cy="566936"/>
          </a:xfrm>
        </p:spPr>
        <p:txBody>
          <a:bodyPr>
            <a:normAutofit/>
          </a:bodyPr>
          <a:lstStyle/>
          <a:p>
            <a:r>
              <a:rPr lang="en-US" sz="2800" dirty="0">
                <a:latin typeface="Aptos" panose="020B0004020202020204" pitchFamily="34" charset="0"/>
              </a:rPr>
              <a:t>Circuit Diagram :</a:t>
            </a:r>
          </a:p>
        </p:txBody>
      </p:sp>
      <p:pic>
        <p:nvPicPr>
          <p:cNvPr id="4" name="Picture 3">
            <a:extLst>
              <a:ext uri="{FF2B5EF4-FFF2-40B4-BE49-F238E27FC236}">
                <a16:creationId xmlns:a16="http://schemas.microsoft.com/office/drawing/2014/main" id="{5340D54D-A6FF-E92E-8211-6E2A1050A3BB}"/>
              </a:ext>
            </a:extLst>
          </p:cNvPr>
          <p:cNvPicPr>
            <a:picLocks noChangeAspect="1"/>
          </p:cNvPicPr>
          <p:nvPr/>
        </p:nvPicPr>
        <p:blipFill>
          <a:blip r:embed="rId2"/>
          <a:stretch>
            <a:fillRect/>
          </a:stretch>
        </p:blipFill>
        <p:spPr>
          <a:xfrm>
            <a:off x="839416" y="635293"/>
            <a:ext cx="10704512" cy="5962059"/>
          </a:xfrm>
          <a:prstGeom prst="rect">
            <a:avLst/>
          </a:prstGeom>
        </p:spPr>
      </p:pic>
    </p:spTree>
    <p:extLst>
      <p:ext uri="{BB962C8B-B14F-4D97-AF65-F5344CB8AC3E}">
        <p14:creationId xmlns:p14="http://schemas.microsoft.com/office/powerpoint/2010/main" val="11530276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260648"/>
            <a:ext cx="3168352" cy="566936"/>
          </a:xfrm>
        </p:spPr>
        <p:txBody>
          <a:bodyPr>
            <a:normAutofit fontScale="90000"/>
          </a:bodyPr>
          <a:lstStyle/>
          <a:p>
            <a:r>
              <a:rPr lang="en-US" sz="2800" dirty="0">
                <a:latin typeface="Aptos" panose="020B0004020202020204" pitchFamily="34" charset="0"/>
              </a:rPr>
              <a:t>Circuit Connection :</a:t>
            </a:r>
          </a:p>
        </p:txBody>
      </p:sp>
      <p:sp>
        <p:nvSpPr>
          <p:cNvPr id="5" name="TextBox 4">
            <a:extLst>
              <a:ext uri="{FF2B5EF4-FFF2-40B4-BE49-F238E27FC236}">
                <a16:creationId xmlns:a16="http://schemas.microsoft.com/office/drawing/2014/main" id="{CBAFA3E5-10CE-5F96-DB11-88DD76186025}"/>
              </a:ext>
            </a:extLst>
          </p:cNvPr>
          <p:cNvSpPr txBox="1"/>
          <p:nvPr/>
        </p:nvSpPr>
        <p:spPr>
          <a:xfrm>
            <a:off x="2999656" y="1196752"/>
            <a:ext cx="7008440" cy="4204356"/>
          </a:xfrm>
          <a:prstGeom prst="rect">
            <a:avLst/>
          </a:prstGeom>
          <a:noFill/>
        </p:spPr>
        <p:txBody>
          <a:bodyPr wrap="square">
            <a:spAutoFit/>
          </a:bodyPr>
          <a:lstStyle/>
          <a:p>
            <a:pPr algn="l">
              <a:lnSpc>
                <a:spcPct val="150000"/>
              </a:lnSpc>
            </a:pPr>
            <a:r>
              <a:rPr lang="en-US" b="0" i="0" dirty="0">
                <a:effectLst/>
                <a:latin typeface="Söhne"/>
              </a:rPr>
              <a:t>STEP 1 : </a:t>
            </a:r>
            <a:r>
              <a:rPr lang="en-US" b="0" i="0" dirty="0">
                <a:solidFill>
                  <a:srgbClr val="D1D5DB"/>
                </a:solidFill>
                <a:effectLst/>
                <a:latin typeface="Söhne"/>
              </a:rPr>
              <a:t>Connect A4 of Arduino 1 to A4 of Arduino.</a:t>
            </a:r>
          </a:p>
          <a:p>
            <a:pPr algn="l">
              <a:lnSpc>
                <a:spcPct val="150000"/>
              </a:lnSpc>
            </a:pPr>
            <a:r>
              <a:rPr lang="en-US" b="0" i="0" dirty="0">
                <a:effectLst/>
                <a:latin typeface="Söhne"/>
              </a:rPr>
              <a:t>STEP 2 : </a:t>
            </a:r>
            <a:r>
              <a:rPr lang="en-US" b="0" i="0" dirty="0">
                <a:solidFill>
                  <a:srgbClr val="D1D5DB"/>
                </a:solidFill>
                <a:effectLst/>
                <a:latin typeface="Söhne"/>
              </a:rPr>
              <a:t>Connect A5 of Arduino 1 to A5 of Arduino</a:t>
            </a:r>
          </a:p>
          <a:p>
            <a:pPr algn="l">
              <a:lnSpc>
                <a:spcPct val="150000"/>
              </a:lnSpc>
            </a:pPr>
            <a:r>
              <a:rPr lang="en-US" b="0" i="0" dirty="0">
                <a:effectLst/>
                <a:latin typeface="Söhne"/>
              </a:rPr>
              <a:t>STEP 3 : </a:t>
            </a:r>
            <a:r>
              <a:rPr lang="en-US" b="0" i="0" dirty="0">
                <a:solidFill>
                  <a:srgbClr val="D1D5DB"/>
                </a:solidFill>
                <a:effectLst/>
                <a:latin typeface="Söhne"/>
              </a:rPr>
              <a:t>Connect ground pin of Arduino 1 to ground pin of  Arduino </a:t>
            </a:r>
          </a:p>
          <a:p>
            <a:pPr algn="l">
              <a:lnSpc>
                <a:spcPct val="150000"/>
              </a:lnSpc>
            </a:pPr>
            <a:r>
              <a:rPr lang="en-US" b="0" i="0" dirty="0">
                <a:effectLst/>
                <a:latin typeface="Söhne"/>
              </a:rPr>
              <a:t>STEP 4 : </a:t>
            </a:r>
            <a:r>
              <a:rPr lang="en-US" b="0" i="0" dirty="0">
                <a:solidFill>
                  <a:srgbClr val="D1D5DB"/>
                </a:solidFill>
                <a:effectLst/>
                <a:latin typeface="Söhne"/>
              </a:rPr>
              <a:t>Connect push button:</a:t>
            </a:r>
          </a:p>
          <a:p>
            <a:pPr marL="1200150" lvl="2" indent="-285750">
              <a:lnSpc>
                <a:spcPct val="150000"/>
              </a:lnSpc>
              <a:buFont typeface="Arial" panose="020B0604020202020204" pitchFamily="34" charset="0"/>
              <a:buChar char="•"/>
            </a:pPr>
            <a:r>
              <a:rPr lang="en-US" b="0" i="0" dirty="0">
                <a:solidFill>
                  <a:srgbClr val="D1D5DB"/>
                </a:solidFill>
                <a:effectLst/>
                <a:latin typeface="Söhne"/>
              </a:rPr>
              <a:t> Terminal 2a to 5V</a:t>
            </a:r>
          </a:p>
          <a:p>
            <a:pPr marL="1200150" lvl="2" indent="-285750">
              <a:lnSpc>
                <a:spcPct val="150000"/>
              </a:lnSpc>
              <a:buFont typeface="Arial" panose="020B0604020202020204" pitchFamily="34" charset="0"/>
              <a:buChar char="•"/>
            </a:pPr>
            <a:r>
              <a:rPr lang="en-US" b="0" i="0" dirty="0">
                <a:solidFill>
                  <a:srgbClr val="D1D5DB"/>
                </a:solidFill>
                <a:effectLst/>
                <a:latin typeface="Söhne"/>
              </a:rPr>
              <a:t>Terminal 1a to ground through resistor</a:t>
            </a:r>
          </a:p>
          <a:p>
            <a:pPr marL="1200150" lvl="2" indent="-285750">
              <a:lnSpc>
                <a:spcPct val="150000"/>
              </a:lnSpc>
              <a:buFont typeface="Arial" panose="020B0604020202020204" pitchFamily="34" charset="0"/>
              <a:buChar char="•"/>
            </a:pPr>
            <a:r>
              <a:rPr lang="en-US" b="0" i="0" dirty="0">
                <a:solidFill>
                  <a:srgbClr val="D1D5DB"/>
                </a:solidFill>
                <a:effectLst/>
                <a:latin typeface="Söhne"/>
              </a:rPr>
              <a:t>Terminal 1b to A0 of Arduino 1</a:t>
            </a:r>
          </a:p>
          <a:p>
            <a:pPr algn="l">
              <a:lnSpc>
                <a:spcPct val="150000"/>
              </a:lnSpc>
            </a:pPr>
            <a:r>
              <a:rPr lang="en-US" b="0" i="0" dirty="0">
                <a:effectLst/>
                <a:latin typeface="Söhne"/>
              </a:rPr>
              <a:t>STEP 5 : </a:t>
            </a:r>
            <a:r>
              <a:rPr lang="en-US" b="0" i="0" dirty="0">
                <a:solidFill>
                  <a:srgbClr val="D1D5DB"/>
                </a:solidFill>
                <a:effectLst/>
                <a:latin typeface="Söhne"/>
              </a:rPr>
              <a:t>Connect LED Light:</a:t>
            </a:r>
          </a:p>
          <a:p>
            <a:pPr marL="1200150" lvl="2" indent="-285750">
              <a:lnSpc>
                <a:spcPct val="150000"/>
              </a:lnSpc>
              <a:buFont typeface="Arial" panose="020B0604020202020204" pitchFamily="34" charset="0"/>
              <a:buChar char="•"/>
            </a:pPr>
            <a:r>
              <a:rPr lang="en-US" b="0" i="0" dirty="0">
                <a:solidFill>
                  <a:srgbClr val="D1D5DB"/>
                </a:solidFill>
                <a:effectLst/>
                <a:latin typeface="Söhne"/>
              </a:rPr>
              <a:t>Anode to pin 13</a:t>
            </a:r>
          </a:p>
          <a:p>
            <a:pPr marL="1200150" lvl="2" indent="-285750">
              <a:lnSpc>
                <a:spcPct val="150000"/>
              </a:lnSpc>
              <a:buFont typeface="Arial" panose="020B0604020202020204" pitchFamily="34" charset="0"/>
              <a:buChar char="•"/>
            </a:pPr>
            <a:r>
              <a:rPr lang="en-US" b="0" i="0" dirty="0">
                <a:solidFill>
                  <a:srgbClr val="D1D5DB"/>
                </a:solidFill>
                <a:effectLst/>
                <a:latin typeface="Söhne"/>
              </a:rPr>
              <a:t>Terminal 2 to ground of Arduino 2.</a:t>
            </a:r>
          </a:p>
        </p:txBody>
      </p:sp>
    </p:spTree>
    <p:extLst>
      <p:ext uri="{BB962C8B-B14F-4D97-AF65-F5344CB8AC3E}">
        <p14:creationId xmlns:p14="http://schemas.microsoft.com/office/powerpoint/2010/main" val="29172970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531440"/>
            <a:ext cx="9144000" cy="1143000"/>
          </a:xfrm>
        </p:spPr>
        <p:txBody>
          <a:bodyPr>
            <a:normAutofit/>
          </a:bodyPr>
          <a:lstStyle/>
          <a:p>
            <a:r>
              <a:rPr lang="en-US" sz="3000" dirty="0">
                <a:latin typeface="Aptos" panose="020B0004020202020204" pitchFamily="34" charset="0"/>
              </a:rPr>
              <a:t>Working Principle :</a:t>
            </a:r>
          </a:p>
        </p:txBody>
      </p:sp>
      <p:sp>
        <p:nvSpPr>
          <p:cNvPr id="8" name="TextBox 7">
            <a:extLst>
              <a:ext uri="{FF2B5EF4-FFF2-40B4-BE49-F238E27FC236}">
                <a16:creationId xmlns:a16="http://schemas.microsoft.com/office/drawing/2014/main" id="{3F195ED3-C29D-D8D2-CFE9-61CFB98E5E3B}"/>
              </a:ext>
            </a:extLst>
          </p:cNvPr>
          <p:cNvSpPr txBox="1"/>
          <p:nvPr/>
        </p:nvSpPr>
        <p:spPr>
          <a:xfrm>
            <a:off x="911424" y="548680"/>
            <a:ext cx="10225136" cy="6401753"/>
          </a:xfrm>
          <a:prstGeom prst="rect">
            <a:avLst/>
          </a:prstGeom>
          <a:noFill/>
        </p:spPr>
        <p:txBody>
          <a:bodyPr wrap="square">
            <a:spAutoFit/>
          </a:bodyPr>
          <a:lstStyle/>
          <a:p>
            <a:pPr algn="just"/>
            <a:r>
              <a:rPr lang="en-US" sz="2000" b="0" i="0" dirty="0">
                <a:solidFill>
                  <a:srgbClr val="D1D5DB"/>
                </a:solidFill>
                <a:effectLst/>
                <a:latin typeface="Söhne"/>
              </a:rPr>
              <a:t>The working principle of the I2C (Inter-Integrated Circuit) communication involves a master-slave architecture where one device (master) initiates communication and controls the data transfer between itself and other connected devices (slaves). </a:t>
            </a:r>
          </a:p>
          <a:p>
            <a:pPr algn="just"/>
            <a:endParaRPr lang="en-US" sz="1000" b="0" i="0" dirty="0">
              <a:solidFill>
                <a:srgbClr val="D1D5DB"/>
              </a:solidFill>
              <a:effectLst/>
              <a:latin typeface="Söhne"/>
            </a:endParaRPr>
          </a:p>
          <a:p>
            <a:pPr algn="just">
              <a:buFont typeface="+mj-lt"/>
              <a:buAutoNum type="arabicPeriod"/>
            </a:pPr>
            <a:r>
              <a:rPr lang="en-US" sz="2000" b="1" i="0" dirty="0">
                <a:solidFill>
                  <a:srgbClr val="D1D5DB"/>
                </a:solidFill>
                <a:effectLst/>
                <a:latin typeface="Söhne"/>
              </a:rPr>
              <a:t>Master and Slave Configuration:</a:t>
            </a:r>
            <a:endParaRPr lang="en-US" sz="2000" b="0" i="0" dirty="0">
              <a:solidFill>
                <a:srgbClr val="D1D5DB"/>
              </a:solidFill>
              <a:effectLst/>
              <a:latin typeface="Söhne"/>
            </a:endParaRPr>
          </a:p>
          <a:p>
            <a:pPr marL="742950" lvl="1" indent="-285750" algn="just">
              <a:buFont typeface="+mj-lt"/>
              <a:buAutoNum type="arabicPeriod"/>
            </a:pPr>
            <a:r>
              <a:rPr lang="en-US" sz="2000" b="1" i="0" dirty="0">
                <a:solidFill>
                  <a:srgbClr val="D1D5DB"/>
                </a:solidFill>
                <a:effectLst/>
                <a:latin typeface="Söhne"/>
              </a:rPr>
              <a:t>Master Device:</a:t>
            </a:r>
            <a:r>
              <a:rPr lang="en-US" sz="2000" b="0" i="0" dirty="0">
                <a:solidFill>
                  <a:srgbClr val="D1D5DB"/>
                </a:solidFill>
                <a:effectLst/>
                <a:latin typeface="Söhne"/>
              </a:rPr>
              <a:t> The device that initiates and controls the communication.</a:t>
            </a:r>
          </a:p>
          <a:p>
            <a:pPr marL="742950" lvl="1" indent="-285750" algn="just">
              <a:buFont typeface="+mj-lt"/>
              <a:buAutoNum type="arabicPeriod"/>
            </a:pPr>
            <a:r>
              <a:rPr lang="en-US" sz="2000" b="1" i="0" dirty="0">
                <a:solidFill>
                  <a:srgbClr val="D1D5DB"/>
                </a:solidFill>
                <a:effectLst/>
                <a:latin typeface="Söhne"/>
              </a:rPr>
              <a:t>Slave Devices:</a:t>
            </a:r>
            <a:r>
              <a:rPr lang="en-US" sz="2000" b="0" i="0" dirty="0">
                <a:solidFill>
                  <a:srgbClr val="D1D5DB"/>
                </a:solidFill>
                <a:effectLst/>
                <a:latin typeface="Söhne"/>
              </a:rPr>
              <a:t> Devices that respond to the master's commands and share data.</a:t>
            </a:r>
          </a:p>
          <a:p>
            <a:pPr algn="just">
              <a:buFont typeface="+mj-lt"/>
              <a:buAutoNum type="arabicPeriod"/>
            </a:pPr>
            <a:r>
              <a:rPr lang="en-US" sz="2000" b="1" i="0" dirty="0">
                <a:solidFill>
                  <a:srgbClr val="D1D5DB"/>
                </a:solidFill>
                <a:effectLst/>
                <a:latin typeface="Söhne"/>
              </a:rPr>
              <a:t>Serial Communication:</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I2C uses a two-wire serial communication protocol: SDA (Serial Data Line) and SCL (Serial Clock Line).</a:t>
            </a:r>
          </a:p>
          <a:p>
            <a:pPr marL="742950" lvl="1" indent="-285750" algn="just">
              <a:buFont typeface="+mj-lt"/>
              <a:buAutoNum type="arabicPeriod"/>
            </a:pPr>
            <a:r>
              <a:rPr lang="en-US" sz="2000" b="0" i="0" dirty="0">
                <a:solidFill>
                  <a:srgbClr val="D1D5DB"/>
                </a:solidFill>
                <a:effectLst/>
                <a:latin typeface="Söhne"/>
              </a:rPr>
              <a:t>SDA carries the actual data, while SCL is a clock signal used to synchronize the data transfer.</a:t>
            </a:r>
          </a:p>
          <a:p>
            <a:pPr algn="just">
              <a:buFont typeface="+mj-lt"/>
              <a:buAutoNum type="arabicPeriod"/>
            </a:pPr>
            <a:r>
              <a:rPr lang="en-US" sz="2000" b="1" i="0" dirty="0">
                <a:solidFill>
                  <a:srgbClr val="D1D5DB"/>
                </a:solidFill>
                <a:effectLst/>
                <a:latin typeface="Söhne"/>
              </a:rPr>
              <a:t>Start and Stop Conditions:</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The communication begins with a START condition initiated by the master and ends with a STOP condition.</a:t>
            </a:r>
          </a:p>
          <a:p>
            <a:pPr marL="742950" lvl="1" indent="-285750" algn="just">
              <a:buFont typeface="+mj-lt"/>
              <a:buAutoNum type="arabicPeriod"/>
            </a:pPr>
            <a:r>
              <a:rPr lang="en-US" sz="2000" b="0" i="0" dirty="0">
                <a:solidFill>
                  <a:srgbClr val="D1D5DB"/>
                </a:solidFill>
                <a:effectLst/>
                <a:latin typeface="Söhne"/>
              </a:rPr>
              <a:t>A START condition is a HIGH-to-LOW transition on the SDA line while the SCL line is HIGH.</a:t>
            </a:r>
          </a:p>
          <a:p>
            <a:pPr marL="742950" lvl="1" indent="-285750" algn="just">
              <a:buFont typeface="+mj-lt"/>
              <a:buAutoNum type="arabicPeriod"/>
            </a:pPr>
            <a:r>
              <a:rPr lang="en-US" sz="2000" b="0" i="0" dirty="0">
                <a:solidFill>
                  <a:srgbClr val="D1D5DB"/>
                </a:solidFill>
                <a:effectLst/>
                <a:latin typeface="Söhne"/>
              </a:rPr>
              <a:t>A STOP condition is a LOW-to-HIGH transition on the SDA line while the SCL line is HIGH.</a:t>
            </a:r>
          </a:p>
          <a:p>
            <a:pPr algn="just">
              <a:buFont typeface="+mj-lt"/>
              <a:buAutoNum type="arabicPeriod"/>
            </a:pPr>
            <a:r>
              <a:rPr lang="en-US" sz="2000" b="1" i="0" dirty="0">
                <a:solidFill>
                  <a:srgbClr val="D1D5DB"/>
                </a:solidFill>
                <a:effectLst/>
                <a:latin typeface="Söhne"/>
              </a:rPr>
              <a:t>Addressing:</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Each slave device on the bus has a unique address.</a:t>
            </a:r>
          </a:p>
          <a:p>
            <a:pPr marL="742950" lvl="1" indent="-285750" algn="just">
              <a:buFont typeface="+mj-lt"/>
              <a:buAutoNum type="arabicPeriod"/>
            </a:pPr>
            <a:r>
              <a:rPr lang="en-US" sz="2000" b="0" i="0" dirty="0">
                <a:solidFill>
                  <a:srgbClr val="D1D5DB"/>
                </a:solidFill>
                <a:effectLst/>
                <a:latin typeface="Söhne"/>
              </a:rPr>
              <a:t>The master initiates communication with a specific slave by sending its address during the START condition.</a:t>
            </a:r>
          </a:p>
        </p:txBody>
      </p:sp>
    </p:spTree>
    <p:extLst>
      <p:ext uri="{BB962C8B-B14F-4D97-AF65-F5344CB8AC3E}">
        <p14:creationId xmlns:p14="http://schemas.microsoft.com/office/powerpoint/2010/main" val="147584230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350BC-7F4E-37DD-8887-8AE9817FA2D9}"/>
              </a:ext>
            </a:extLst>
          </p:cNvPr>
          <p:cNvSpPr txBox="1"/>
          <p:nvPr/>
        </p:nvSpPr>
        <p:spPr>
          <a:xfrm>
            <a:off x="1055440" y="548680"/>
            <a:ext cx="10657184" cy="5324535"/>
          </a:xfrm>
          <a:prstGeom prst="rect">
            <a:avLst/>
          </a:prstGeom>
          <a:noFill/>
        </p:spPr>
        <p:txBody>
          <a:bodyPr wrap="square">
            <a:spAutoFit/>
          </a:bodyPr>
          <a:lstStyle/>
          <a:p>
            <a:pPr algn="just"/>
            <a:r>
              <a:rPr lang="en-US" sz="2000" b="1" dirty="0">
                <a:solidFill>
                  <a:srgbClr val="D1D5DB"/>
                </a:solidFill>
                <a:latin typeface="Söhne"/>
              </a:rPr>
              <a:t>5.</a:t>
            </a:r>
            <a:r>
              <a:rPr lang="en-US" sz="2000" b="1" i="0" dirty="0">
                <a:solidFill>
                  <a:srgbClr val="D1D5DB"/>
                </a:solidFill>
                <a:effectLst/>
                <a:latin typeface="Söhne"/>
              </a:rPr>
              <a:t>Data Transfer:</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Data is transferred in 8-bit bytes, with each byte followed by an acknowledgment bit.</a:t>
            </a:r>
          </a:p>
          <a:p>
            <a:pPr marL="742950" lvl="1" indent="-285750" algn="just">
              <a:buFont typeface="+mj-lt"/>
              <a:buAutoNum type="arabicPeriod"/>
            </a:pPr>
            <a:r>
              <a:rPr lang="en-US" sz="2000" b="0" i="0" dirty="0">
                <a:solidFill>
                  <a:srgbClr val="D1D5DB"/>
                </a:solidFill>
                <a:effectLst/>
                <a:latin typeface="Söhne"/>
              </a:rPr>
              <a:t>Both master and slave devices can send or receive data.</a:t>
            </a:r>
          </a:p>
          <a:p>
            <a:pPr marL="742950" lvl="1" indent="-285750" algn="just">
              <a:buFont typeface="+mj-lt"/>
              <a:buAutoNum type="arabicPeriod"/>
            </a:pPr>
            <a:r>
              <a:rPr lang="en-US" sz="2000" b="0" i="0" dirty="0">
                <a:solidFill>
                  <a:srgbClr val="D1D5DB"/>
                </a:solidFill>
                <a:effectLst/>
                <a:latin typeface="Söhne"/>
              </a:rPr>
              <a:t>The master generates the clock pulses on the SCL line, controlling the timing of data transfer.</a:t>
            </a:r>
          </a:p>
          <a:p>
            <a:pPr algn="just"/>
            <a:r>
              <a:rPr lang="en-US" sz="2000" b="1" i="0" dirty="0">
                <a:solidFill>
                  <a:srgbClr val="D1D5DB"/>
                </a:solidFill>
                <a:effectLst/>
                <a:latin typeface="Söhne"/>
              </a:rPr>
              <a:t>6.Acknowledgment:</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After receiving each byte of data, the receiver (either master or slave) sends an acknowledgment (ACK) bit.</a:t>
            </a:r>
          </a:p>
          <a:p>
            <a:pPr marL="742950" lvl="1" indent="-285750" algn="just">
              <a:buFont typeface="+mj-lt"/>
              <a:buAutoNum type="arabicPeriod"/>
            </a:pPr>
            <a:r>
              <a:rPr lang="en-US" sz="2000" b="0" i="0" dirty="0">
                <a:solidFill>
                  <a:srgbClr val="D1D5DB"/>
                </a:solidFill>
                <a:effectLst/>
                <a:latin typeface="Söhne"/>
              </a:rPr>
              <a:t>If the ACK bit is not received, it indicates an error, and communication may be terminated.</a:t>
            </a:r>
          </a:p>
          <a:p>
            <a:pPr algn="just"/>
            <a:r>
              <a:rPr lang="en-US" sz="2000" b="1" i="0" dirty="0">
                <a:solidFill>
                  <a:srgbClr val="D1D5DB"/>
                </a:solidFill>
                <a:effectLst/>
                <a:latin typeface="Söhne"/>
              </a:rPr>
              <a:t>7.Repetition of START and STOP Conditions:</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After a data transfer, the master can repeat the START condition to communicate with another slave without releasing control of the bus.</a:t>
            </a:r>
          </a:p>
          <a:p>
            <a:pPr algn="just"/>
            <a:r>
              <a:rPr lang="en-US" sz="2000" b="1" i="0" dirty="0">
                <a:solidFill>
                  <a:srgbClr val="D1D5DB"/>
                </a:solidFill>
                <a:effectLst/>
                <a:latin typeface="Söhne"/>
              </a:rPr>
              <a:t>8.Working at Both Edges:</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I2C operates with clock transitions at both the rising and falling edges.</a:t>
            </a:r>
          </a:p>
          <a:p>
            <a:pPr marL="742950" lvl="1" indent="-285750" algn="just">
              <a:buFont typeface="+mj-lt"/>
              <a:buAutoNum type="arabicPeriod"/>
            </a:pPr>
            <a:r>
              <a:rPr lang="en-US" sz="2000" b="0" i="0" dirty="0">
                <a:solidFill>
                  <a:srgbClr val="D1D5DB"/>
                </a:solidFill>
                <a:effectLst/>
                <a:latin typeface="Söhne"/>
              </a:rPr>
              <a:t>Data is sampled at the middle of each bit period, providing flexibility in terms of data rates.</a:t>
            </a:r>
          </a:p>
          <a:p>
            <a:pPr algn="just"/>
            <a:r>
              <a:rPr lang="en-US" sz="2000" b="1" i="0" dirty="0">
                <a:solidFill>
                  <a:srgbClr val="D1D5DB"/>
                </a:solidFill>
                <a:effectLst/>
                <a:latin typeface="Söhne"/>
              </a:rPr>
              <a:t>9.Bi-directional Communication:</a:t>
            </a:r>
            <a:endParaRPr lang="en-US" sz="2000" b="0" i="0" dirty="0">
              <a:solidFill>
                <a:srgbClr val="D1D5DB"/>
              </a:solidFill>
              <a:effectLst/>
              <a:latin typeface="Söhne"/>
            </a:endParaRPr>
          </a:p>
          <a:p>
            <a:pPr marL="742950" lvl="1" indent="-285750" algn="just">
              <a:buFont typeface="+mj-lt"/>
              <a:buAutoNum type="arabicPeriod"/>
            </a:pPr>
            <a:r>
              <a:rPr lang="en-US" sz="2000" b="0" i="0" dirty="0">
                <a:solidFill>
                  <a:srgbClr val="D1D5DB"/>
                </a:solidFill>
                <a:effectLst/>
                <a:latin typeface="Söhne"/>
              </a:rPr>
              <a:t>Both master and slave devices can initiate data transfer, making I2C a bidirectional communication protocol.</a:t>
            </a:r>
          </a:p>
        </p:txBody>
      </p:sp>
    </p:spTree>
    <p:extLst>
      <p:ext uri="{BB962C8B-B14F-4D97-AF65-F5344CB8AC3E}">
        <p14:creationId xmlns:p14="http://schemas.microsoft.com/office/powerpoint/2010/main" val="27978280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387424"/>
            <a:ext cx="9144000" cy="1143000"/>
          </a:xfrm>
        </p:spPr>
        <p:txBody>
          <a:bodyPr/>
          <a:lstStyle/>
          <a:p>
            <a:r>
              <a:rPr lang="en-US" dirty="0"/>
              <a:t>Code Implementation :</a:t>
            </a:r>
          </a:p>
        </p:txBody>
      </p:sp>
      <p:sp>
        <p:nvSpPr>
          <p:cNvPr id="8" name="TextBox 7">
            <a:extLst>
              <a:ext uri="{FF2B5EF4-FFF2-40B4-BE49-F238E27FC236}">
                <a16:creationId xmlns:a16="http://schemas.microsoft.com/office/drawing/2014/main" id="{3DE65DB8-A124-0CB5-4B18-036DC16577FD}"/>
              </a:ext>
            </a:extLst>
          </p:cNvPr>
          <p:cNvSpPr txBox="1"/>
          <p:nvPr/>
        </p:nvSpPr>
        <p:spPr>
          <a:xfrm>
            <a:off x="839416" y="1228397"/>
            <a:ext cx="11017224"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dirty="0"/>
              <a:t>Master Code: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master reads the state of a push button connected to pin A0.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It begins an I2C transmission to the slave device with the address 4.</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state of the push button is sent to the slave using </a:t>
            </a:r>
            <a:r>
              <a:rPr lang="en-US" altLang="en-US" sz="2000" dirty="0" err="1"/>
              <a:t>Wire.write</a:t>
            </a:r>
            <a:r>
              <a:rPr lang="en-US" altLang="en-US" sz="2000" dirty="0"/>
              <a:t>(x).</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transmission is ended, and there's a delay of 500 milliseconds before the next iteration.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457200" marR="0" lvl="1"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Slave Code: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slave begins the I2C communication as a slave with the address 4.</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It sets up an </a:t>
            </a:r>
            <a:r>
              <a:rPr lang="en-US" altLang="en-US" sz="2000" dirty="0" err="1"/>
              <a:t>onReceive</a:t>
            </a:r>
            <a:r>
              <a:rPr lang="en-US" altLang="en-US" sz="2000" dirty="0"/>
              <a:t> event handler function named </a:t>
            </a:r>
            <a:r>
              <a:rPr lang="en-US" altLang="en-US" sz="2000" dirty="0" err="1"/>
              <a:t>receiveEvent</a:t>
            </a:r>
            <a:r>
              <a:rPr lang="en-US" altLang="en-US" sz="20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LED on pin 13 is controlled based on the received data. If the received value is 1, the LED is                                                                                                                                                                                          turned on; otherwise, it's turned off.</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The loop() function contains a delay, and the main purpose of this code is to respond to I2C data received from the master.</a:t>
            </a:r>
          </a:p>
        </p:txBody>
      </p:sp>
    </p:spTree>
    <p:extLst>
      <p:ext uri="{BB962C8B-B14F-4D97-AF65-F5344CB8AC3E}">
        <p14:creationId xmlns:p14="http://schemas.microsoft.com/office/powerpoint/2010/main" val="215988672"/>
      </p:ext>
    </p:extLst>
  </p:cSld>
  <p:clrMapOvr>
    <a:masterClrMapping/>
  </p:clrMapOvr>
  <p:transition spd="slow">
    <p:push dir="u"/>
  </p:transition>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ᴀᴜᴛᴏᴍᴀᴛᴇᴅ ʟɪɢʜᴛ ᴄᴏɴᴛʀᴏʟ sʏsᴛᴇᴍ ᴜsɪɴɢ ʟᴅʀ ᴀɴᴅ ᴀʀᴅᴜɪɴᴏ</Template>
  <TotalTime>339</TotalTime>
  <Words>1264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Aptos</vt:lpstr>
      <vt:lpstr>Arial</vt:lpstr>
      <vt:lpstr>Candara</vt:lpstr>
      <vt:lpstr>Candara (Body)</vt:lpstr>
      <vt:lpstr>Consolas</vt:lpstr>
      <vt:lpstr>Söhne</vt:lpstr>
      <vt:lpstr>Tech Computer 16x9</vt:lpstr>
      <vt:lpstr>Aʀᴅᴜɪɴᴏ Cᴏᴍᴍᴜɴɪᴄᴀᴛɪᴏɴ :  I2C ᴍᴀsᴛᴇʀ-sʟᴀᴠᴇ sᴇᴛᴜᴘ</vt:lpstr>
      <vt:lpstr>Table of Contents</vt:lpstr>
      <vt:lpstr>I2C Communication Using Arduino :</vt:lpstr>
      <vt:lpstr>Components Required :</vt:lpstr>
      <vt:lpstr>Circuit Diagram :</vt:lpstr>
      <vt:lpstr>Circuit Connection :</vt:lpstr>
      <vt:lpstr>Working Principle :</vt:lpstr>
      <vt:lpstr>PowerPoint Presentation</vt:lpstr>
      <vt:lpstr>Code Implementation :</vt:lpstr>
      <vt:lpstr>Code Implementation of Master :</vt:lpstr>
      <vt:lpstr>Code Implementation of Slave:</vt:lpstr>
      <vt:lpstr>Testing and Results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ᴀʀᴅᴜɪɴᴏ ᴄᴏᴍᴍᴜɴɪᴄᴀᴛɪᴏɴ :  sᴘɪ/ɪ𝟸ᴄ ᴍᴀsᴛᴇʀ-sʟᴀᴠᴇ sᴇᴛᴜᴘ</dc:title>
  <dc:creator>SHANMUKH ANALA</dc:creator>
  <cp:lastModifiedBy>SHANMUKH ANALA</cp:lastModifiedBy>
  <cp:revision>3</cp:revision>
  <dcterms:created xsi:type="dcterms:W3CDTF">2024-01-27T14:14:14Z</dcterms:created>
  <dcterms:modified xsi:type="dcterms:W3CDTF">2024-01-28T11:20:47Z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