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5" r:id="rId5"/>
    <p:sldId id="268" r:id="rId6"/>
    <p:sldId id="273" r:id="rId7"/>
    <p:sldId id="272" r:id="rId8"/>
    <p:sldId id="271" r:id="rId9"/>
    <p:sldId id="276" r:id="rId10"/>
    <p:sldId id="274" r:id="rId11"/>
    <p:sldId id="277" r:id="rId12"/>
    <p:sldId id="278" r:id="rId13"/>
    <p:sldId id="279" r:id="rId14"/>
    <p:sldId id="270"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6809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CSD-16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Radhika Sreedharan</a:t>
            </a: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&amp; Engineering</a:t>
            </a: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 </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accent1"/>
                </a:solidFill>
                <a:effectLst/>
                <a:latin typeface="Times New Roman" panose="02020603050405020304" pitchFamily="18" charset="0"/>
                <a:ea typeface="Times New Roman" panose="02020603050405020304" pitchFamily="18" charset="0"/>
              </a:rPr>
              <a:t>Dr.</a:t>
            </a:r>
            <a:r>
              <a:rPr lang="en-US" sz="1800" b="1" spc="-55" dirty="0">
                <a:solidFill>
                  <a:schemeClr val="accent1"/>
                </a:solidFill>
                <a:effectLst/>
                <a:latin typeface="Times New Roman" panose="02020603050405020304" pitchFamily="18" charset="0"/>
                <a:ea typeface="Times New Roman" panose="02020603050405020304" pitchFamily="18" charset="0"/>
              </a:rPr>
              <a:t> </a:t>
            </a:r>
            <a:r>
              <a:rPr lang="en-US" sz="1800" b="1" dirty="0">
                <a:solidFill>
                  <a:schemeClr val="accent1"/>
                </a:solidFill>
                <a:effectLst/>
                <a:latin typeface="Times New Roman" panose="02020603050405020304" pitchFamily="18" charset="0"/>
                <a:ea typeface="Times New Roman" panose="02020603050405020304" pitchFamily="18" charset="0"/>
              </a:rPr>
              <a:t>SAIRA</a:t>
            </a:r>
            <a:r>
              <a:rPr lang="en-US" sz="1800" b="1" spc="-40" dirty="0">
                <a:solidFill>
                  <a:schemeClr val="accent1"/>
                </a:solidFill>
                <a:effectLst/>
                <a:latin typeface="Times New Roman" panose="02020603050405020304" pitchFamily="18" charset="0"/>
                <a:ea typeface="Times New Roman" panose="02020603050405020304" pitchFamily="18" charset="0"/>
              </a:rPr>
              <a:t> </a:t>
            </a:r>
            <a:r>
              <a:rPr lang="en-US" sz="1800" b="1" dirty="0">
                <a:solidFill>
                  <a:schemeClr val="accent1"/>
                </a:solidFill>
                <a:effectLst/>
                <a:latin typeface="Times New Roman" panose="02020603050405020304" pitchFamily="18" charset="0"/>
                <a:ea typeface="Times New Roman" panose="02020603050405020304" pitchFamily="18" charset="0"/>
              </a:rPr>
              <a:t>BANU</a:t>
            </a:r>
            <a:r>
              <a:rPr lang="en-US" sz="1800" b="1" spc="-75" dirty="0">
                <a:solidFill>
                  <a:schemeClr val="accent1"/>
                </a:solidFill>
                <a:effectLst/>
                <a:latin typeface="Times New Roman" panose="02020603050405020304" pitchFamily="18" charset="0"/>
                <a:ea typeface="Times New Roman" panose="02020603050405020304" pitchFamily="18" charset="0"/>
              </a:rPr>
              <a:t> </a:t>
            </a:r>
            <a:r>
              <a:rPr lang="en-US" sz="1800" b="1" spc="-10" dirty="0">
                <a:solidFill>
                  <a:schemeClr val="accent1"/>
                </a:solidFill>
                <a:effectLst/>
                <a:latin typeface="Times New Roman" panose="02020603050405020304" pitchFamily="18" charset="0"/>
                <a:ea typeface="Times New Roman" panose="02020603050405020304" pitchFamily="18" charset="0"/>
              </a:rPr>
              <a:t>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a:t>
            </a:r>
            <a:r>
              <a:rPr lang="en-US" sz="2000" b="1" dirty="0">
                <a:solidFill>
                  <a:schemeClr val="accent1"/>
                </a:solidFill>
                <a:latin typeface="Cambria" panose="02040503050406030204" pitchFamily="18" charset="0"/>
                <a:ea typeface="Cambria" panose="02040503050406030204" pitchFamily="18" charset="0"/>
                <a:cs typeface="Verdana"/>
                <a:sym typeface="Verdana"/>
              </a:rPr>
              <a:t>H.M </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MANJULA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A14AA276-1B61-2548-DEC8-6792C06854C4}"/>
              </a:ext>
            </a:extLst>
          </p:cNvPr>
          <p:cNvGraphicFramePr>
            <a:graphicFrameLocks noGrp="1"/>
          </p:cNvGraphicFramePr>
          <p:nvPr>
            <p:extLst>
              <p:ext uri="{D42A27DB-BD31-4B8C-83A1-F6EECF244321}">
                <p14:modId xmlns:p14="http://schemas.microsoft.com/office/powerpoint/2010/main" val="1555261856"/>
              </p:ext>
            </p:extLst>
          </p:nvPr>
        </p:nvGraphicFramePr>
        <p:xfrm>
          <a:off x="482948" y="2596520"/>
          <a:ext cx="5514300" cy="1112520"/>
        </p:xfrm>
        <a:graphic>
          <a:graphicData uri="http://schemas.openxmlformats.org/drawingml/2006/table">
            <a:tbl>
              <a:tblPr firstRow="1" bandRow="1"/>
              <a:tblGrid>
                <a:gridCol w="2757150">
                  <a:extLst>
                    <a:ext uri="{9D8B030D-6E8A-4147-A177-3AD203B41FA5}">
                      <a16:colId xmlns:a16="http://schemas.microsoft.com/office/drawing/2014/main" val="878792659"/>
                    </a:ext>
                  </a:extLst>
                </a:gridCol>
                <a:gridCol w="2757150">
                  <a:extLst>
                    <a:ext uri="{9D8B030D-6E8A-4147-A177-3AD203B41FA5}">
                      <a16:colId xmlns:a16="http://schemas.microsoft.com/office/drawing/2014/main" val="1238143388"/>
                    </a:ext>
                  </a:extLst>
                </a:gridCol>
              </a:tblGrid>
              <a:tr h="370840">
                <a:tc>
                  <a:txBody>
                    <a:bodyPr/>
                    <a:lstStyle/>
                    <a:p>
                      <a:pPr algn="ctr"/>
                      <a:r>
                        <a:rPr lang="en-IN" b="1" dirty="0"/>
                        <a:t>NAME</a:t>
                      </a:r>
                    </a:p>
                  </a:txBody>
                  <a:tcPr/>
                </a:tc>
                <a:tc>
                  <a:txBody>
                    <a:bodyPr/>
                    <a:lstStyle/>
                    <a:p>
                      <a:pPr algn="ctr"/>
                      <a:r>
                        <a:rPr lang="en-IN" b="1" dirty="0"/>
                        <a:t>ROLL NUMBER</a:t>
                      </a:r>
                    </a:p>
                  </a:txBody>
                  <a:tcPr/>
                </a:tc>
                <a:extLst>
                  <a:ext uri="{0D108BD9-81ED-4DB2-BD59-A6C34878D82A}">
                    <a16:rowId xmlns:a16="http://schemas.microsoft.com/office/drawing/2014/main" val="3000491272"/>
                  </a:ext>
                </a:extLst>
              </a:tr>
              <a:tr h="370840">
                <a:tc>
                  <a:txBody>
                    <a:bodyPr/>
                    <a:lstStyle/>
                    <a:p>
                      <a:pPr algn="ctr"/>
                      <a:r>
                        <a:rPr lang="en-IN" b="1" dirty="0"/>
                        <a:t>DARIPINENI TEJA</a:t>
                      </a:r>
                    </a:p>
                  </a:txBody>
                  <a:tcPr/>
                </a:tc>
                <a:tc>
                  <a:txBody>
                    <a:bodyPr/>
                    <a:lstStyle/>
                    <a:p>
                      <a:pPr algn="ctr"/>
                      <a:r>
                        <a:rPr lang="en-IN" b="1" dirty="0"/>
                        <a:t>20211CSD0027</a:t>
                      </a:r>
                    </a:p>
                  </a:txBody>
                  <a:tcPr/>
                </a:tc>
                <a:extLst>
                  <a:ext uri="{0D108BD9-81ED-4DB2-BD59-A6C34878D82A}">
                    <a16:rowId xmlns:a16="http://schemas.microsoft.com/office/drawing/2014/main" val="1281743036"/>
                  </a:ext>
                </a:extLst>
              </a:tr>
              <a:tr h="370840">
                <a:tc>
                  <a:txBody>
                    <a:bodyPr/>
                    <a:lstStyle/>
                    <a:p>
                      <a:pPr algn="ctr"/>
                      <a:r>
                        <a:rPr lang="en-IN" b="1" dirty="0"/>
                        <a:t>ACHANTA HIMA CHANDU </a:t>
                      </a:r>
                    </a:p>
                  </a:txBody>
                  <a:tcPr/>
                </a:tc>
                <a:tc>
                  <a:txBody>
                    <a:bodyPr/>
                    <a:lstStyle/>
                    <a:p>
                      <a:pPr algn="ctr"/>
                      <a:r>
                        <a:rPr lang="en-IN" b="1" dirty="0"/>
                        <a:t>20211CSD0006</a:t>
                      </a:r>
                    </a:p>
                  </a:txBody>
                  <a:tcPr/>
                </a:tc>
                <a:extLst>
                  <a:ext uri="{0D108BD9-81ED-4DB2-BD59-A6C34878D82A}">
                    <a16:rowId xmlns:a16="http://schemas.microsoft.com/office/drawing/2014/main" val="1079745792"/>
                  </a:ext>
                </a:extLst>
              </a:tr>
            </a:tbl>
          </a:graphicData>
        </a:graphic>
      </p:graphicFrame>
      <p:sp>
        <p:nvSpPr>
          <p:cNvPr id="5" name="Rectangle 2">
            <a:extLst>
              <a:ext uri="{FF2B5EF4-FFF2-40B4-BE49-F238E27FC236}">
                <a16:creationId xmlns:a16="http://schemas.microsoft.com/office/drawing/2014/main" id="{603990E9-D983-9EBE-DFB0-70C1AB3FDF01}"/>
              </a:ext>
            </a:extLst>
          </p:cNvPr>
          <p:cNvSpPr>
            <a:spLocks noGrp="1" noChangeArrowheads="1"/>
          </p:cNvSpPr>
          <p:nvPr>
            <p:ph type="ctrTitle"/>
          </p:nvPr>
        </p:nvSpPr>
        <p:spPr bwMode="auto">
          <a:xfrm>
            <a:off x="2561626" y="1350139"/>
            <a:ext cx="6821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000" dirty="0"/>
              <a:t>CROWD-SOURCED WATER-RELATED PROBLEM</a:t>
            </a:r>
            <a:endParaRPr kumimoji="0" lang="en-US" altLang="en-US" sz="3000" i="0" u="none" strike="noStrike" cap="none" normalizeH="0" baseline="0" dirty="0">
              <a:ln>
                <a:noFill/>
              </a:ln>
              <a:solidFill>
                <a:schemeClr val="accent1"/>
              </a:solidFill>
              <a:effectLst/>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2F1A-B6BA-6CA8-AD4E-558D4D69C824}"/>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EXISTING METHODS</a:t>
            </a:r>
            <a:endParaRPr lang="en-IN" dirty="0"/>
          </a:p>
        </p:txBody>
      </p:sp>
      <p:sp>
        <p:nvSpPr>
          <p:cNvPr id="3" name="Text Placeholder 2">
            <a:extLst>
              <a:ext uri="{FF2B5EF4-FFF2-40B4-BE49-F238E27FC236}">
                <a16:creationId xmlns:a16="http://schemas.microsoft.com/office/drawing/2014/main" id="{83CD36CE-5D58-651F-B997-F78F4DCE7A93}"/>
              </a:ext>
            </a:extLst>
          </p:cNvPr>
          <p:cNvSpPr>
            <a:spLocks noGrp="1"/>
          </p:cNvSpPr>
          <p:nvPr>
            <p:ph type="body" idx="1"/>
          </p:nvPr>
        </p:nvSpPr>
        <p:spPr/>
        <p:txBody>
          <a:bodyPr>
            <a:normAutofit fontScale="85000" lnSpcReduction="20000"/>
          </a:bodyPr>
          <a:lstStyle/>
          <a:p>
            <a:pPr algn="just"/>
            <a:r>
              <a:rPr lang="en-US" sz="3000" dirty="0">
                <a:latin typeface="Times New Roman" panose="02020603050405020304" pitchFamily="18" charset="0"/>
                <a:ea typeface="Calibri" panose="020F0502020204030204" pitchFamily="34" charset="0"/>
                <a:cs typeface="Times New Roman" panose="02020603050405020304" pitchFamily="18" charset="0"/>
              </a:rPr>
              <a:t>Traditional complaint management methods rely on manual logging, phone calls, or emails, leading to inefficiencies. Complaints are often lost or unresolved due to a lack of structured tracking. Without location-based reporting, authorities struggle to pinpoint problem areas. The absence of a centralized platform makes it difficult to assign, monitor, and resolve water-related issues efficiently</a:t>
            </a:r>
            <a:r>
              <a:rPr lang="en-IN" sz="3000" dirty="0">
                <a:latin typeface="Times New Roman" panose="02020603050405020304" pitchFamily="18" charset="0"/>
                <a:ea typeface="Calibri" panose="020F0502020204030204" pitchFamily="34" charset="0"/>
                <a:cs typeface="Times New Roman" panose="02020603050405020304" pitchFamily="18" charset="0"/>
              </a:rPr>
              <a:t>.</a:t>
            </a:r>
            <a:endParaRPr lang="en-IN" sz="26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sz="26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76200" indent="0" algn="just">
              <a:buNone/>
            </a:pPr>
            <a:r>
              <a:rPr lang="en-US" sz="2400" b="1" dirty="0">
                <a:solidFill>
                  <a:schemeClr val="tx1"/>
                </a:solidFill>
                <a:latin typeface="Times New Roman" panose="02020603050405020304" pitchFamily="18" charset="0"/>
                <a:cs typeface="Times New Roman" panose="02020603050405020304" pitchFamily="18" charset="0"/>
              </a:rPr>
              <a:t>Disadvantages in Existing method:</a:t>
            </a: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Complaints are often misplaced or overlooked due to manual logging.</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No systematic way to track complaint progress or assign responsibilities.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Users lack real-time updates, causing frustration and uncertainty.</a:t>
            </a:r>
            <a:endParaRPr lang="en-IN" sz="2000" dirty="0">
              <a:latin typeface="Calibri" panose="020F0502020204030204" pitchFamily="34" charset="0"/>
              <a:ea typeface="Times New Roman" panose="02020603050405020304" pitchFamily="18" charset="0"/>
              <a:cs typeface="Times New Roman" panose="02020603050405020304" pitchFamily="18" charset="0"/>
            </a:endParaRP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rPr>
              <a:t>Authorities struggle to address complaints due to the absence of location data.</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875143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50B1-B981-D873-0B24-E308CEDB2BB1}"/>
              </a:ext>
            </a:extLst>
          </p:cNvPr>
          <p:cNvSpPr>
            <a:spLocks noGrp="1"/>
          </p:cNvSpPr>
          <p:nvPr>
            <p:ph type="title"/>
          </p:nvPr>
        </p:nvSpPr>
        <p:spPr>
          <a:xfrm>
            <a:off x="762000" y="623960"/>
            <a:ext cx="10668000" cy="487500"/>
          </a:xfrm>
        </p:spPr>
        <p:txBody>
          <a:bodyPr/>
          <a:lstStyle/>
          <a:p>
            <a:r>
              <a:rPr lang="en-US" sz="2800" b="1" dirty="0">
                <a:latin typeface="Times New Roman" panose="02020603050405020304" pitchFamily="18" charset="0"/>
                <a:cs typeface="Times New Roman" panose="02020603050405020304" pitchFamily="18" charset="0"/>
              </a:rPr>
              <a:t>PROPOSE SYSTEM FLOW</a:t>
            </a:r>
            <a:br>
              <a:rPr lang="en-US" sz="2800" b="1" dirty="0">
                <a:latin typeface="Times New Roman" panose="02020603050405020304" pitchFamily="18"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0D5CA42A-8E0D-08CA-44E1-7F03BE36FD7E}"/>
              </a:ext>
            </a:extLst>
          </p:cNvPr>
          <p:cNvPicPr>
            <a:picLocks noChangeAspect="1"/>
          </p:cNvPicPr>
          <p:nvPr/>
        </p:nvPicPr>
        <p:blipFill>
          <a:blip r:embed="rId2"/>
          <a:stretch>
            <a:fillRect/>
          </a:stretch>
        </p:blipFill>
        <p:spPr>
          <a:xfrm>
            <a:off x="2136592" y="1603352"/>
            <a:ext cx="8078327" cy="4496427"/>
          </a:xfrm>
          <a:prstGeom prst="rect">
            <a:avLst/>
          </a:prstGeom>
        </p:spPr>
      </p:pic>
    </p:spTree>
    <p:extLst>
      <p:ext uri="{BB962C8B-B14F-4D97-AF65-F5344CB8AC3E}">
        <p14:creationId xmlns:p14="http://schemas.microsoft.com/office/powerpoint/2010/main" val="78273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E36D8-EBE1-562D-2952-A5D18ACFC0D6}"/>
              </a:ext>
            </a:extLst>
          </p:cNvPr>
          <p:cNvSpPr>
            <a:spLocks noGrp="1"/>
          </p:cNvSpPr>
          <p:nvPr>
            <p:ph type="title"/>
          </p:nvPr>
        </p:nvSpPr>
        <p:spPr>
          <a:xfrm>
            <a:off x="685960" y="586875"/>
            <a:ext cx="10668000" cy="487500"/>
          </a:xfrm>
        </p:spPr>
        <p:txBody>
          <a:bodyPr/>
          <a:lstStyle/>
          <a:p>
            <a:r>
              <a:rPr lang="en-US" sz="2800" b="1" dirty="0">
                <a:latin typeface="Times New Roman" panose="02020603050405020304" pitchFamily="18" charset="0"/>
                <a:cs typeface="Times New Roman" panose="02020603050405020304" pitchFamily="18" charset="0"/>
              </a:rPr>
              <a:t>HARDWARE &amp; SOFTWARE REQUIREMENTS</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59595265-32DD-47E2-DF4A-CE0050A9AB75}"/>
              </a:ext>
            </a:extLst>
          </p:cNvPr>
          <p:cNvSpPr>
            <a:spLocks noGrp="1"/>
          </p:cNvSpPr>
          <p:nvPr>
            <p:ph type="body" idx="1"/>
          </p:nvPr>
        </p:nvSpPr>
        <p:spPr>
          <a:xfrm>
            <a:off x="358371" y="1005749"/>
            <a:ext cx="6096000" cy="4953000"/>
          </a:xfrm>
        </p:spPr>
        <p:txBody>
          <a:bodyPr>
            <a:normAutofit/>
          </a:bodyPr>
          <a:lstStyle/>
          <a:p>
            <a:pPr marL="0" indent="0" algn="just">
              <a:lnSpc>
                <a:spcPct val="150000"/>
              </a:lnSpc>
              <a:buNone/>
            </a:pPr>
            <a:r>
              <a:rPr lang="en-US" sz="24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400" dirty="0">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JDK				-   Java(</a:t>
            </a:r>
            <a:r>
              <a:rPr lang="en-IN" sz="2400" dirty="0" err="1">
                <a:effectLst/>
                <a:latin typeface="Times New Roman" panose="02020603050405020304" pitchFamily="18" charset="0"/>
                <a:ea typeface="Calibri" panose="020F0502020204030204" pitchFamily="34" charset="0"/>
                <a:cs typeface="Times New Roman" panose="02020603050405020304" pitchFamily="18" charset="0"/>
              </a:rPr>
              <a:t>kotlin</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SDK			-   Android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IDE			</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Android studio</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Database			- my </a:t>
            </a:r>
            <a:r>
              <a:rPr lang="en-IN" sz="2400" dirty="0">
                <a:latin typeface="Times New Roman" panose="02020603050405020304" pitchFamily="18" charset="0"/>
                <a:ea typeface="Calibri" panose="020F0502020204030204" pitchFamily="34" charset="0"/>
                <a:cs typeface="Times New Roman" panose="02020603050405020304" pitchFamily="18" charset="0"/>
              </a:rPr>
              <a:t>SQL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lgn="just">
              <a:lnSpc>
                <a:spcPct val="150000"/>
              </a:lnSpc>
              <a:buNone/>
            </a:pPr>
            <a:r>
              <a:rPr lang="en-US" sz="2400" dirty="0">
                <a:latin typeface="Times New Roman" panose="02020603050405020304" pitchFamily="18" charset="0"/>
                <a:cs typeface="Times New Roman" panose="02020603050405020304" pitchFamily="18" charset="0"/>
              </a:rPr>
              <a:t>      </a:t>
            </a:r>
            <a:endParaRPr lang="en-US" sz="24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endParaRPr lang="en-IN" dirty="0"/>
          </a:p>
        </p:txBody>
      </p:sp>
      <p:sp>
        <p:nvSpPr>
          <p:cNvPr id="4" name="Text Placeholder 2">
            <a:extLst>
              <a:ext uri="{FF2B5EF4-FFF2-40B4-BE49-F238E27FC236}">
                <a16:creationId xmlns:a16="http://schemas.microsoft.com/office/drawing/2014/main" id="{D0F5756D-A21C-7864-6FE1-9F20B758F5C0}"/>
              </a:ext>
            </a:extLst>
          </p:cNvPr>
          <p:cNvSpPr txBox="1">
            <a:spLocks/>
          </p:cNvSpPr>
          <p:nvPr/>
        </p:nvSpPr>
        <p:spPr>
          <a:xfrm>
            <a:off x="6379556" y="1143001"/>
            <a:ext cx="5737629"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lang="en-IN" dirty="0"/>
          </a:p>
        </p:txBody>
      </p:sp>
      <p:sp>
        <p:nvSpPr>
          <p:cNvPr id="5" name="Text Placeholder 2">
            <a:extLst>
              <a:ext uri="{FF2B5EF4-FFF2-40B4-BE49-F238E27FC236}">
                <a16:creationId xmlns:a16="http://schemas.microsoft.com/office/drawing/2014/main" id="{599E0478-0208-31AE-E383-E25DD89B978C}"/>
              </a:ext>
            </a:extLst>
          </p:cNvPr>
          <p:cNvSpPr txBox="1">
            <a:spLocks/>
          </p:cNvSpPr>
          <p:nvPr/>
        </p:nvSpPr>
        <p:spPr>
          <a:xfrm>
            <a:off x="6454371" y="1005749"/>
            <a:ext cx="5737629"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RAM                             -    8 GB </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Hard Disk                      -    1TB</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18745" indent="0" algn="just">
              <a:lnSpc>
                <a:spcPct val="150000"/>
              </a:lnSpc>
              <a:buNone/>
            </a:pP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396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A686-51C7-25C1-F92D-30CA8BACACAC}"/>
              </a:ext>
            </a:extLst>
          </p:cNvPr>
          <p:cNvSpPr>
            <a:spLocks noGrp="1"/>
          </p:cNvSpPr>
          <p:nvPr>
            <p:ph type="title"/>
          </p:nvPr>
        </p:nvSpPr>
        <p:spPr>
          <a:xfrm>
            <a:off x="812800" y="761999"/>
            <a:ext cx="10668000" cy="487500"/>
          </a:xfrm>
        </p:spPr>
        <p:txBody>
          <a:bodyPr/>
          <a:lstStyle/>
          <a:p>
            <a:r>
              <a:rPr lang="en-US" altLang="en-US" dirty="0">
                <a:latin typeface="Times New Roman" panose="02020603050405020304" pitchFamily="18" charset="0"/>
                <a:cs typeface="Times New Roman" panose="02020603050405020304" pitchFamily="18" charset="0"/>
              </a:rPr>
              <a:t>MODULES</a:t>
            </a:r>
            <a:br>
              <a:rPr lang="en-US" altLang="en-US" sz="2800" b="1" dirty="0">
                <a:latin typeface="Times New Roman" panose="02020603050405020304" pitchFamily="18" charset="0"/>
                <a:cs typeface="Times New Roman" panose="02020603050405020304" pitchFamily="18" charset="0"/>
              </a:rPr>
            </a:br>
            <a:br>
              <a:rPr lang="en-US" sz="2800" b="1" dirty="0"/>
            </a:br>
            <a:endParaRPr lang="en-IN" dirty="0"/>
          </a:p>
        </p:txBody>
      </p:sp>
      <p:sp>
        <p:nvSpPr>
          <p:cNvPr id="3" name="Text Placeholder 2">
            <a:extLst>
              <a:ext uri="{FF2B5EF4-FFF2-40B4-BE49-F238E27FC236}">
                <a16:creationId xmlns:a16="http://schemas.microsoft.com/office/drawing/2014/main" id="{222572FF-DFD5-11E5-D70B-5DB8E007D4FE}"/>
              </a:ext>
            </a:extLst>
          </p:cNvPr>
          <p:cNvSpPr>
            <a:spLocks noGrp="1"/>
          </p:cNvSpPr>
          <p:nvPr>
            <p:ph type="body" idx="1"/>
          </p:nvPr>
        </p:nvSpPr>
        <p:spPr/>
        <p:txBody>
          <a:bodyPr>
            <a:normAutofit fontScale="92500" lnSpcReduction="10000"/>
          </a:bodyPr>
          <a:lstStyle/>
          <a:p>
            <a:pPr marL="342900" lvl="0" indent="-342900" algn="just">
              <a:lnSpc>
                <a:spcPct val="150000"/>
              </a:lnSpc>
              <a:spcAft>
                <a:spcPts val="0"/>
              </a:spcAft>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imes New Roman" panose="02020603050405020304" pitchFamily="18" charset="0"/>
              </a:rPr>
              <a:t>Admin Module: </a:t>
            </a:r>
            <a:r>
              <a:rPr lang="en-US" dirty="0">
                <a:latin typeface="Times New Roman" panose="02020603050405020304" pitchFamily="18" charset="0"/>
                <a:ea typeface="Times New Roman" panose="02020603050405020304" pitchFamily="18" charset="0"/>
                <a:cs typeface="Times New Roman" panose="02020603050405020304" pitchFamily="18" charset="0"/>
              </a:rPr>
              <a:t>The admin manages complaints, assigns work to workers, and tracks complaint progress. They can view complaint trends via a dashboard, ensuring efficient resolution of water-related issues through systematic monitoring and task delegation</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b="1" dirty="0">
                <a:latin typeface="Times New Roman" panose="02020603050405020304" pitchFamily="18" charset="0"/>
                <a:ea typeface="Times New Roman" panose="02020603050405020304" pitchFamily="18" charset="0"/>
                <a:cs typeface="Times New Roman" panose="02020603050405020304" pitchFamily="18" charset="0"/>
              </a:rPr>
              <a:t>User Module</a:t>
            </a:r>
            <a:r>
              <a:rPr lang="en-IN"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Users can register, submit complaints with images and location details, and track their complaint status. A dashboard provides updates on complaint progress, enhancing user engagement in resolving water-related issues effectively</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lvl="0" indent="-342900" algn="just">
              <a:lnSpc>
                <a:spcPct val="150000"/>
              </a:lnSpc>
              <a:spcAft>
                <a:spcPts val="800"/>
              </a:spcAft>
              <a:buFont typeface="Symbol" panose="05050102010706020507" pitchFamily="18" charset="2"/>
              <a:buChar char=""/>
            </a:pPr>
            <a:r>
              <a:rPr lang="en-US" b="1" dirty="0">
                <a:latin typeface="Times New Roman" panose="02020603050405020304" pitchFamily="18" charset="0"/>
                <a:ea typeface="Calibri" panose="020F0502020204030204" pitchFamily="34" charset="0"/>
                <a:cs typeface="Times New Roman" panose="02020603050405020304" pitchFamily="18" charset="0"/>
              </a:rPr>
              <a:t>W</a:t>
            </a:r>
            <a:r>
              <a:rPr lang="en-IN" b="1" dirty="0">
                <a:latin typeface="Times New Roman" panose="02020603050405020304" pitchFamily="18" charset="0"/>
                <a:ea typeface="Calibri" panose="020F0502020204030204" pitchFamily="34" charset="0"/>
                <a:cs typeface="Times New Roman" panose="02020603050405020304" pitchFamily="18" charset="0"/>
              </a:rPr>
              <a:t>orker Module</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Workers receive assigned complaints, view issue details, and update statuses upon resolution. They can access location data via maps, ensuring accurate issue resolution. A dashboard helps them manage and track assigned complaints efficiently.</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1471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TIMELINE OF THE PROJECT (Gantt Chart)</a:t>
            </a:r>
          </a:p>
        </p:txBody>
      </p:sp>
      <p:pic>
        <p:nvPicPr>
          <p:cNvPr id="1030" name="Picture 6">
            <a:extLst>
              <a:ext uri="{FF2B5EF4-FFF2-40B4-BE49-F238E27FC236}">
                <a16:creationId xmlns:a16="http://schemas.microsoft.com/office/drawing/2014/main" id="{F6234D97-A094-D700-455C-712D315DA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370" y="963612"/>
            <a:ext cx="941070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76200" indent="0" algn="just">
              <a:lnSpc>
                <a:spcPct val="150000"/>
              </a:lnSpc>
              <a:buNone/>
            </a:pPr>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Junseok</a:t>
            </a:r>
            <a:r>
              <a:rPr lang="en-IN" sz="1800" dirty="0">
                <a:latin typeface="Times New Roman" panose="02020603050405020304" pitchFamily="18" charset="0"/>
                <a:cs typeface="Times New Roman" panose="02020603050405020304" pitchFamily="18" charset="0"/>
              </a:rPr>
              <a:t> Eom; </a:t>
            </a:r>
            <a:r>
              <a:rPr lang="en-IN" sz="1800" dirty="0" err="1">
                <a:latin typeface="Times New Roman" panose="02020603050405020304" pitchFamily="18" charset="0"/>
                <a:cs typeface="Times New Roman" panose="02020603050405020304" pitchFamily="18" charset="0"/>
              </a:rPr>
              <a:t>Taewook</a:t>
            </a:r>
            <a:r>
              <a:rPr lang="en-IN" sz="1800" dirty="0">
                <a:latin typeface="Times New Roman" panose="02020603050405020304" pitchFamily="18" charset="0"/>
                <a:cs typeface="Times New Roman" panose="02020603050405020304" pitchFamily="18" charset="0"/>
              </a:rPr>
              <a:t> Choi; </a:t>
            </a:r>
            <a:r>
              <a:rPr lang="en-IN" sz="1800" dirty="0" err="1">
                <a:latin typeface="Times New Roman" panose="02020603050405020304" pitchFamily="18" charset="0"/>
                <a:cs typeface="Times New Roman" panose="02020603050405020304" pitchFamily="18" charset="0"/>
              </a:rPr>
              <a:t>Yungsuk</a:t>
            </a:r>
            <a:r>
              <a:rPr lang="en-IN" sz="1800" dirty="0">
                <a:latin typeface="Times New Roman" panose="02020603050405020304" pitchFamily="18" charset="0"/>
                <a:cs typeface="Times New Roman" panose="02020603050405020304" pitchFamily="18" charset="0"/>
              </a:rPr>
              <a:t> Yoon; Kyung Geun Lee || The Study of Customer Satisfaction Index Characteristic with Local Water Supply Service || 21-23 October 2020</a:t>
            </a:r>
          </a:p>
          <a:p>
            <a:pPr marL="76200" indent="0" algn="just">
              <a:lnSpc>
                <a:spcPct val="150000"/>
              </a:lnSpc>
              <a:buNone/>
            </a:pPr>
            <a:r>
              <a:rPr lang="en-IN" sz="1800" dirty="0">
                <a:latin typeface="Times New Roman" panose="02020603050405020304" pitchFamily="18" charset="0"/>
                <a:cs typeface="Times New Roman" panose="02020603050405020304" pitchFamily="18" charset="0"/>
              </a:rPr>
              <a:t>[2] Santoso Wibowo; </a:t>
            </a:r>
            <a:r>
              <a:rPr lang="en-IN" sz="1800" dirty="0" err="1">
                <a:latin typeface="Times New Roman" panose="02020603050405020304" pitchFamily="18" charset="0"/>
                <a:cs typeface="Times New Roman" panose="02020603050405020304" pitchFamily="18" charset="0"/>
              </a:rPr>
              <a:t>Srimannarayana</a:t>
            </a:r>
            <a:r>
              <a:rPr lang="en-IN" sz="1800" dirty="0">
                <a:latin typeface="Times New Roman" panose="02020603050405020304" pitchFamily="18" charset="0"/>
                <a:cs typeface="Times New Roman" panose="02020603050405020304" pitchFamily="18" charset="0"/>
              </a:rPr>
              <a:t> Grandhi || Evaluating the sustainability performance of urban water services || 18-20 June 2017</a:t>
            </a:r>
          </a:p>
          <a:p>
            <a:pPr marL="76200" indent="0" algn="just">
              <a:lnSpc>
                <a:spcPct val="150000"/>
              </a:lnSpc>
              <a:buNone/>
            </a:pPr>
            <a:r>
              <a:rPr lang="en-IN" sz="1800" dirty="0">
                <a:latin typeface="Times New Roman" panose="02020603050405020304" pitchFamily="18" charset="0"/>
                <a:cs typeface="Times New Roman" panose="02020603050405020304" pitchFamily="18" charset="0"/>
              </a:rPr>
              <a:t>[3] </a:t>
            </a:r>
            <a:r>
              <a:rPr lang="en-IN" sz="1800" dirty="0" err="1">
                <a:latin typeface="Times New Roman" panose="02020603050405020304" pitchFamily="18" charset="0"/>
                <a:cs typeface="Times New Roman" panose="02020603050405020304" pitchFamily="18" charset="0"/>
              </a:rPr>
              <a:t>D.Roopa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S.Mathupriya</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Lazha</a:t>
            </a:r>
            <a:r>
              <a:rPr lang="en-IN" sz="1800" dirty="0">
                <a:latin typeface="Times New Roman" panose="02020603050405020304" pitchFamily="18" charset="0"/>
                <a:cs typeface="Times New Roman" panose="02020603050405020304" pitchFamily="18" charset="0"/>
              </a:rPr>
              <a:t>; R. Prabha || Examining the Structure for Handling and Addressing Consumer Issues within the Water Utilities Industry || 08-09 October 2024</a:t>
            </a:r>
          </a:p>
          <a:p>
            <a:pPr marL="76200" lvl="0" indent="0" algn="just">
              <a:lnSpc>
                <a:spcPct val="150000"/>
              </a:lnSpc>
              <a:spcAft>
                <a:spcPts val="800"/>
              </a:spcAft>
              <a:buNone/>
              <a:tabLst>
                <a:tab pos="228600" algn="l"/>
              </a:tabLst>
            </a:pPr>
            <a:r>
              <a:rPr lang="en-IN" sz="1800" dirty="0">
                <a:latin typeface="Times New Roman" panose="02020603050405020304" pitchFamily="18" charset="0"/>
                <a:cs typeface="Times New Roman" panose="02020603050405020304" pitchFamily="18" charset="0"/>
              </a:rPr>
              <a:t>[4] Lakshmi Prasanna </a:t>
            </a:r>
            <a:r>
              <a:rPr lang="en-IN" sz="1800" dirty="0" err="1">
                <a:latin typeface="Times New Roman" panose="02020603050405020304" pitchFamily="18" charset="0"/>
                <a:cs typeface="Times New Roman" panose="02020603050405020304" pitchFamily="18" charset="0"/>
              </a:rPr>
              <a:t>Divvela</a:t>
            </a:r>
            <a:r>
              <a:rPr lang="en-IN" sz="1800" dirty="0">
                <a:latin typeface="Times New Roman" panose="02020603050405020304" pitchFamily="18" charset="0"/>
                <a:cs typeface="Times New Roman" panose="02020603050405020304" pitchFamily="18" charset="0"/>
              </a:rPr>
              <a:t>; V Sravanthi; </a:t>
            </a:r>
            <a:r>
              <a:rPr lang="en-IN" sz="1800" dirty="0" err="1">
                <a:latin typeface="Times New Roman" panose="02020603050405020304" pitchFamily="18" charset="0"/>
                <a:cs typeface="Times New Roman" panose="02020603050405020304" pitchFamily="18" charset="0"/>
              </a:rPr>
              <a:t>Pethakamsetty</a:t>
            </a:r>
            <a:r>
              <a:rPr lang="en-IN" sz="1800" dirty="0">
                <a:latin typeface="Times New Roman" panose="02020603050405020304" pitchFamily="18" charset="0"/>
                <a:cs typeface="Times New Roman" panose="02020603050405020304" pitchFamily="18" charset="0"/>
              </a:rPr>
              <a:t> Hemannth; </a:t>
            </a:r>
            <a:r>
              <a:rPr lang="en-IN" sz="1800" dirty="0" err="1">
                <a:latin typeface="Times New Roman" panose="02020603050405020304" pitchFamily="18" charset="0"/>
                <a:cs typeface="Times New Roman" panose="02020603050405020304" pitchFamily="18" charset="0"/>
              </a:rPr>
              <a:t>Tummalapalli</a:t>
            </a:r>
            <a:r>
              <a:rPr lang="en-IN" sz="1800" dirty="0">
                <a:latin typeface="Times New Roman" panose="02020603050405020304" pitchFamily="18" charset="0"/>
                <a:cs typeface="Times New Roman" panose="02020603050405020304" pitchFamily="18" charset="0"/>
              </a:rPr>
              <a:t> Kesava Sai Avinash || Raise of Complaints on day-to-day issues by the public using Global Positioning System for finding the exact location of the problem || 17-18 March 2023</a:t>
            </a:r>
          </a:p>
          <a:p>
            <a:pPr marL="76200" lvl="0" indent="0" algn="just">
              <a:lnSpc>
                <a:spcPct val="150000"/>
              </a:lnSpc>
              <a:spcAft>
                <a:spcPts val="800"/>
              </a:spcAft>
              <a:buNone/>
              <a:tabLst>
                <a:tab pos="228600" algn="l"/>
              </a:tabLst>
            </a:pPr>
            <a:r>
              <a:rPr lang="en-IN" sz="1800" dirty="0">
                <a:latin typeface="Times New Roman" panose="02020603050405020304" pitchFamily="18" charset="0"/>
                <a:cs typeface="Times New Roman" panose="02020603050405020304" pitchFamily="18" charset="0"/>
              </a:rPr>
              <a:t>[5]  </a:t>
            </a:r>
            <a:r>
              <a:rPr lang="en-IN" sz="1800" dirty="0" err="1">
                <a:latin typeface="Times New Roman" panose="02020603050405020304" pitchFamily="18" charset="0"/>
                <a:cs typeface="Times New Roman" panose="02020603050405020304" pitchFamily="18" charset="0"/>
              </a:rPr>
              <a:t>Mahfuzulhoq</a:t>
            </a:r>
            <a:r>
              <a:rPr lang="en-IN" sz="1800" dirty="0">
                <a:latin typeface="Times New Roman" panose="02020603050405020304" pitchFamily="18" charset="0"/>
                <a:cs typeface="Times New Roman" panose="02020603050405020304" pitchFamily="18" charset="0"/>
              </a:rPr>
              <a:t> Chowdhury; Nura Hadi ||  Union Parishad: A Rural Village Council Based Mobile Application For Village Peoples Local, Medical, IT, and Complaint Assistance Services || 10-11 August 2023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841DD452-774A-4380-78E2-0E58D6A35784}"/>
              </a:ext>
            </a:extLst>
          </p:cNvPr>
          <p:cNvSpPr/>
          <p:nvPr/>
        </p:nvSpPr>
        <p:spPr>
          <a:xfrm>
            <a:off x="1092250" y="1110666"/>
            <a:ext cx="6096000" cy="4995791"/>
          </a:xfrm>
          <a:prstGeom prst="rect">
            <a:avLst/>
          </a:prstGeom>
        </p:spPr>
        <p:txBody>
          <a:bodyPr>
            <a:spAutoFit/>
          </a:bodyPr>
          <a:lstStyle/>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Scope And Motivation</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Advantages</a:t>
            </a:r>
          </a:p>
        </p:txBody>
      </p:sp>
      <p:sp>
        <p:nvSpPr>
          <p:cNvPr id="10" name="Rectangle 9">
            <a:extLst>
              <a:ext uri="{FF2B5EF4-FFF2-40B4-BE49-F238E27FC236}">
                <a16:creationId xmlns:a16="http://schemas.microsoft.com/office/drawing/2014/main" id="{A4300597-8A9D-552E-EADD-06D17B207096}"/>
              </a:ext>
            </a:extLst>
          </p:cNvPr>
          <p:cNvSpPr/>
          <p:nvPr/>
        </p:nvSpPr>
        <p:spPr>
          <a:xfrm>
            <a:off x="6096000" y="1212493"/>
            <a:ext cx="6096000" cy="2510495"/>
          </a:xfrm>
          <a:prstGeom prst="rect">
            <a:avLst/>
          </a:prstGeom>
        </p:spPr>
        <p:txBody>
          <a:bodyPr>
            <a:spAutoFit/>
          </a:bodyPr>
          <a:lstStyle/>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IN" dirty="0">
                <a:solidFill>
                  <a:schemeClr val="accent1"/>
                </a:solidFill>
                <a:latin typeface="Cambria" panose="02040503050406030204" pitchFamily="18" charset="0"/>
                <a:ea typeface="Cambria" panose="02040503050406030204" pitchFamily="18" charset="0"/>
              </a:rPr>
              <a:t> </a:t>
            </a:r>
            <a:r>
              <a:rPr lang="en-GB" dirty="0">
                <a:solidFill>
                  <a:schemeClr val="accent1"/>
                </a:solidFill>
                <a:latin typeface="Cambria" panose="02040503050406030204" pitchFamily="18" charset="0"/>
                <a:ea typeface="Cambria" panose="02040503050406030204" pitchFamily="18" charset="0"/>
              </a:rPr>
              <a:t> </a:t>
            </a:r>
            <a:endParaRPr dirty="0">
              <a:solidFill>
                <a:schemeClr val="accent1"/>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7500" lnSpcReduction="20000"/>
          </a:bodyPr>
          <a:lstStyle/>
          <a:p>
            <a:pPr marL="76200" indent="0" algn="just">
              <a:lnSpc>
                <a:spcPct val="150000"/>
              </a:lnSpc>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Water scarcity and pollution are critical issues that require prompt action. This project provides a digital platform for users to report water-related problems efficiently. The system categorizes complaints, assigns tasks to workers, and allows real-time monitoring of complaint resolution. By leveraging a structured approach, this system enhances accountability and transparency. The admin can manage complaints, assign work, and track progress. Users can submit complaints with images and location data, while workers receive assignments and update statuses upon completion. This structured approach ensures systematic complaint resolution, benefiting both citizens and authorities. The platform simplifies issue tracking and work delegation, reducing delays in addressing water-related concerns. Through an interactive dashboard, the system offers insights into complaint trends, work efficiency, and unresolved issues. This structured approach improves response efficiency and ensures water-related issues are addressed effectively</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6200" indent="0" algn="just">
              <a:lnSpc>
                <a:spcPct val="150000"/>
              </a:lnSpc>
              <a:spcAft>
                <a:spcPts val="800"/>
              </a:spcAft>
              <a:buNone/>
            </a:pPr>
            <a:r>
              <a:rPr lang="en-IN" b="1" dirty="0">
                <a:latin typeface="Times New Roman" panose="02020603050405020304" pitchFamily="18" charset="0"/>
                <a:ea typeface="Calibri" panose="020F0502020204030204" pitchFamily="34" charset="0"/>
                <a:cs typeface="Times New Roman" panose="02020603050405020304" pitchFamily="18" charset="0"/>
              </a:rPr>
              <a:t>Keywords</a:t>
            </a: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Water issues, Complaint tracking, User participation, Task delegation, Efficient resolution.</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E77D-26B3-FB1A-3EDB-6E6F5D750D36}"/>
              </a:ext>
            </a:extLst>
          </p:cNvPr>
          <p:cNvSpPr>
            <a:spLocks noGrp="1"/>
          </p:cNvSpPr>
          <p:nvPr>
            <p:ph type="title"/>
          </p:nvPr>
        </p:nvSpPr>
        <p:spPr>
          <a:xfrm>
            <a:off x="762000" y="99977"/>
            <a:ext cx="10668000" cy="487500"/>
          </a:xfrm>
        </p:spPr>
        <p:txBody>
          <a:bodyPr/>
          <a:lstStyle/>
          <a:p>
            <a:br>
              <a:rPr lang="en-US" sz="2800"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INTRODUCTION</a:t>
            </a:r>
            <a:endParaRPr lang="en-IN" dirty="0"/>
          </a:p>
        </p:txBody>
      </p:sp>
      <p:sp>
        <p:nvSpPr>
          <p:cNvPr id="3" name="Text Placeholder 2">
            <a:extLst>
              <a:ext uri="{FF2B5EF4-FFF2-40B4-BE49-F238E27FC236}">
                <a16:creationId xmlns:a16="http://schemas.microsoft.com/office/drawing/2014/main" id="{B19D9185-60A9-BE03-6EC4-845153C6C0CA}"/>
              </a:ext>
            </a:extLst>
          </p:cNvPr>
          <p:cNvSpPr>
            <a:spLocks noGrp="1"/>
          </p:cNvSpPr>
          <p:nvPr>
            <p:ph type="body" idx="1"/>
          </p:nvPr>
        </p:nvSpPr>
        <p:spPr>
          <a:xfrm>
            <a:off x="762000" y="1033767"/>
            <a:ext cx="10668000" cy="2793077"/>
          </a:xfrm>
        </p:spPr>
        <p:txBody>
          <a:bodyPr/>
          <a:lstStyle/>
          <a:p>
            <a:pPr marL="76200" indent="0" algn="just">
              <a:buNone/>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Water issues, including supply shortages and contamination, require immediate attention. However, conventional reporting methods often result in miscommunication and inefficiencies. This project introduces a digital complaint management system that allows users to report water-related concerns, enabling timely action. By structuring the complaint process, this system enhances coordination between users, workers, and administrators, ensuring faster issue resolution</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622441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https://github.com/DaripineniTeja/Finalproject.git</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nSpc>
                <a:spcPct val="170000"/>
              </a:lnSpc>
            </a:pPr>
            <a:r>
              <a:rPr lang="en-US" sz="2800" b="1" dirty="0">
                <a:solidFill>
                  <a:schemeClr val="bg2">
                    <a:lumMod val="75000"/>
                  </a:schemeClr>
                </a:solidFill>
                <a:latin typeface="Times New Roman" panose="02020603050405020304" pitchFamily="18" charset="0"/>
                <a:cs typeface="Times New Roman" panose="02020603050405020304" pitchFamily="18" charset="0"/>
              </a:rPr>
              <a:t>OBJECTIVE OF PROJECT</a:t>
            </a:r>
          </a:p>
        </p:txBody>
      </p:sp>
      <p:sp>
        <p:nvSpPr>
          <p:cNvPr id="115" name="Google Shape;115;p17"/>
          <p:cNvSpPr txBox="1">
            <a:spLocks noGrp="1"/>
          </p:cNvSpPr>
          <p:nvPr>
            <p:ph type="body" idx="1"/>
          </p:nvPr>
        </p:nvSpPr>
        <p:spPr>
          <a:xfrm>
            <a:off x="668401" y="969647"/>
            <a:ext cx="10668000" cy="1965960"/>
          </a:xfrm>
          <a:prstGeom prst="rect">
            <a:avLst/>
          </a:prstGeom>
          <a:noFill/>
          <a:ln>
            <a:noFill/>
          </a:ln>
        </p:spPr>
        <p:txBody>
          <a:bodyPr spcFirstLastPara="1" wrap="square" lIns="91425" tIns="45700" rIns="91425" bIns="45700" anchor="t" anchorCtr="0">
            <a:normAutofit/>
          </a:bodyPr>
          <a:lstStyle/>
          <a:p>
            <a:pPr marL="152400" indent="0" algn="just">
              <a:spcBef>
                <a:spcPts val="0"/>
              </a:spcBef>
              <a:buSzPct val="100000"/>
              <a:buNone/>
            </a:pPr>
            <a:r>
              <a:rPr lang="en-US" dirty="0">
                <a:latin typeface="Times New Roman" panose="02020603050405020304" pitchFamily="18" charset="0"/>
                <a:ea typeface="Calibri" panose="020F0502020204030204" pitchFamily="34" charset="0"/>
                <a:cs typeface="Times New Roman" panose="02020603050405020304" pitchFamily="18" charset="0"/>
              </a:rPr>
              <a:t>The project aims to provide a digital platform for reporting and resolving water-related issues efficiently. It streamlines the complaint process by integrating user submissions, admin management, and worker assignments, ensuring quick issue resolution while promoting accountability and transparency in handling water complaints</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152400" indent="0" algn="just">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65018" y="714894"/>
            <a:ext cx="10815782" cy="47243"/>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sz="2800" b="1" dirty="0">
                <a:latin typeface="Times New Roman" panose="02020603050405020304" pitchFamily="18" charset="0"/>
                <a:cs typeface="Times New Roman" panose="02020603050405020304" pitchFamily="18" charset="0"/>
              </a:rPr>
              <a:t>PROBLEM STATEMENT</a:t>
            </a:r>
            <a:br>
              <a:rPr lang="en-US" sz="2800" b="1" dirty="0">
                <a:latin typeface="Times New Roman" panose="02020603050405020304" pitchFamily="18" charset="0"/>
                <a:cs typeface="Times New Roman" panose="02020603050405020304" pitchFamily="18" charset="0"/>
              </a:rPr>
            </a:b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62000" y="1019009"/>
            <a:ext cx="10668000" cy="2128059"/>
          </a:xfrm>
          <a:prstGeom prst="rect">
            <a:avLst/>
          </a:prstGeom>
          <a:noFill/>
          <a:ln>
            <a:noFill/>
          </a:ln>
        </p:spPr>
        <p:txBody>
          <a:bodyPr spcFirstLastPara="1" wrap="square" lIns="91425" tIns="45700" rIns="91425" bIns="45700" anchor="t" anchorCtr="0">
            <a:noAutofit/>
          </a:bodyPr>
          <a:lstStyle/>
          <a:p>
            <a:pPr marL="152400" indent="0" algn="just">
              <a:spcBef>
                <a:spcPts val="0"/>
              </a:spcBef>
              <a:buSzPct val="100000"/>
              <a:buNone/>
            </a:pPr>
            <a:r>
              <a:rPr lang="en-US" dirty="0">
                <a:latin typeface="Times New Roman" panose="02020603050405020304" pitchFamily="18" charset="0"/>
                <a:ea typeface="Calibri" panose="020F0502020204030204" pitchFamily="34" charset="0"/>
                <a:cs typeface="Times New Roman" panose="02020603050405020304" pitchFamily="18" charset="0"/>
              </a:rPr>
              <a:t>Existing water complaint systems lack an organized structure, resulting in mismanagement and delayed resolutions. Users often struggle to report issues accurately, while authorities face difficulties in tracking complaints. Without a streamlined approach, water-related problems persist unresolved. This project provides an effective solution by enabling complaint tracking, structured assignments, and location-based reporting for efficient water issue management</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50000"/>
              </a:lnSpc>
              <a:spcBef>
                <a:spcPts val="0"/>
              </a:spcBef>
              <a:buSzPct val="100000"/>
              <a:buNone/>
            </a:pPr>
            <a:endParaRPr lang="en-US" sz="19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nSpc>
                <a:spcPct val="170000"/>
              </a:lnSpc>
            </a:pPr>
            <a:r>
              <a:rPr lang="en-US" sz="2800" b="1" dirty="0">
                <a:solidFill>
                  <a:schemeClr val="bg2">
                    <a:lumMod val="75000"/>
                  </a:schemeClr>
                </a:solidFill>
                <a:latin typeface="Times New Roman" panose="02020603050405020304" pitchFamily="18" charset="0"/>
                <a:cs typeface="Times New Roman" panose="02020603050405020304" pitchFamily="18" charset="0"/>
              </a:rPr>
              <a:t>SCOPE</a:t>
            </a:r>
          </a:p>
        </p:txBody>
      </p:sp>
      <p:sp>
        <p:nvSpPr>
          <p:cNvPr id="115" name="Google Shape;115;p17"/>
          <p:cNvSpPr txBox="1">
            <a:spLocks noGrp="1"/>
          </p:cNvSpPr>
          <p:nvPr>
            <p:ph type="body" idx="1"/>
          </p:nvPr>
        </p:nvSpPr>
        <p:spPr>
          <a:xfrm>
            <a:off x="679236" y="996406"/>
            <a:ext cx="10668000" cy="3918065"/>
          </a:xfrm>
          <a:prstGeom prst="rect">
            <a:avLst/>
          </a:prstGeom>
          <a:noFill/>
          <a:ln>
            <a:noFill/>
          </a:ln>
        </p:spPr>
        <p:txBody>
          <a:bodyPr spcFirstLastPara="1" wrap="square" lIns="91425" tIns="45700" rIns="91425" bIns="45700" anchor="t" anchorCtr="0">
            <a:normAutofit/>
          </a:bodyPr>
          <a:lstStyle/>
          <a:p>
            <a:pPr marL="76200" indent="0" algn="just">
              <a:buNone/>
            </a:pPr>
            <a:r>
              <a:rPr lang="en-US" dirty="0">
                <a:latin typeface="Times New Roman" panose="02020603050405020304" pitchFamily="18" charset="0"/>
                <a:ea typeface="Calibri" panose="020F0502020204030204" pitchFamily="34" charset="0"/>
                <a:cs typeface="Times New Roman" panose="02020603050405020304" pitchFamily="18" charset="0"/>
              </a:rPr>
              <a:t>This project focuses on developing a structured platform for water-related complaint registration and resolution. It enables users to submit complaints with precise location details, allowing workers to address issues efficiently. The system provides an interactive dashboard for tracking complaint status. The platform benefits both authorities and citizens by ensuring proper issue delegation and systematic problem-solving</a:t>
            </a:r>
            <a:r>
              <a:rPr lang="en-IN"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76200" indent="0" algn="just">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5EA8-B1AD-131D-61EA-45FE03347F49}"/>
              </a:ext>
            </a:extLst>
          </p:cNvPr>
          <p:cNvSpPr>
            <a:spLocks noGrp="1"/>
          </p:cNvSpPr>
          <p:nvPr>
            <p:ph type="title"/>
          </p:nvPr>
        </p:nvSpPr>
        <p:spPr>
          <a:xfrm>
            <a:off x="762000" y="584032"/>
            <a:ext cx="10668000" cy="487500"/>
          </a:xfrm>
        </p:spPr>
        <p:txBody>
          <a:bodyPr/>
          <a:lstStyle/>
          <a:p>
            <a:r>
              <a:rPr lang="en-US" sz="28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endParaRPr lang="en-IN" dirty="0"/>
          </a:p>
        </p:txBody>
      </p:sp>
      <p:graphicFrame>
        <p:nvGraphicFramePr>
          <p:cNvPr id="4" name="Table 3">
            <a:extLst>
              <a:ext uri="{FF2B5EF4-FFF2-40B4-BE49-F238E27FC236}">
                <a16:creationId xmlns:a16="http://schemas.microsoft.com/office/drawing/2014/main" id="{1B2296AF-F947-67B3-90B8-6F457C0F5E20}"/>
              </a:ext>
            </a:extLst>
          </p:cNvPr>
          <p:cNvGraphicFramePr>
            <a:graphicFrameLocks noGrp="1"/>
          </p:cNvGraphicFramePr>
          <p:nvPr>
            <p:extLst>
              <p:ext uri="{D42A27DB-BD31-4B8C-83A1-F6EECF244321}">
                <p14:modId xmlns:p14="http://schemas.microsoft.com/office/powerpoint/2010/main" val="3474850"/>
              </p:ext>
            </p:extLst>
          </p:nvPr>
        </p:nvGraphicFramePr>
        <p:xfrm>
          <a:off x="242758" y="1113065"/>
          <a:ext cx="11706484" cy="4917153"/>
        </p:xfrm>
        <a:graphic>
          <a:graphicData uri="http://schemas.openxmlformats.org/drawingml/2006/table">
            <a:tbl>
              <a:tblPr>
                <a:tableStyleId>{5940675A-B579-460E-94D1-54222C63F5DA}</a:tableStyleId>
              </a:tblPr>
              <a:tblGrid>
                <a:gridCol w="4709953">
                  <a:extLst>
                    <a:ext uri="{9D8B030D-6E8A-4147-A177-3AD203B41FA5}">
                      <a16:colId xmlns:a16="http://schemas.microsoft.com/office/drawing/2014/main" val="177616584"/>
                    </a:ext>
                  </a:extLst>
                </a:gridCol>
                <a:gridCol w="2741019">
                  <a:extLst>
                    <a:ext uri="{9D8B030D-6E8A-4147-A177-3AD203B41FA5}">
                      <a16:colId xmlns:a16="http://schemas.microsoft.com/office/drawing/2014/main" val="2208975996"/>
                    </a:ext>
                  </a:extLst>
                </a:gridCol>
                <a:gridCol w="938559">
                  <a:extLst>
                    <a:ext uri="{9D8B030D-6E8A-4147-A177-3AD203B41FA5}">
                      <a16:colId xmlns:a16="http://schemas.microsoft.com/office/drawing/2014/main" val="2795967241"/>
                    </a:ext>
                  </a:extLst>
                </a:gridCol>
                <a:gridCol w="3316953">
                  <a:extLst>
                    <a:ext uri="{9D8B030D-6E8A-4147-A177-3AD203B41FA5}">
                      <a16:colId xmlns:a16="http://schemas.microsoft.com/office/drawing/2014/main" val="931604899"/>
                    </a:ext>
                  </a:extLst>
                </a:gridCol>
              </a:tblGrid>
              <a:tr h="168797">
                <a:tc>
                  <a:txBody>
                    <a:bodyPr/>
                    <a:lstStyle/>
                    <a:p>
                      <a:pPr algn="ctr"/>
                      <a:r>
                        <a:rPr lang="en-IN" sz="1200" b="1" dirty="0">
                          <a:latin typeface="Times New Roman" panose="02020603050405020304" pitchFamily="18" charset="0"/>
                          <a:cs typeface="Times New Roman" panose="02020603050405020304" pitchFamily="18" charset="0"/>
                        </a:rPr>
                        <a:t>Authors</a:t>
                      </a:r>
                    </a:p>
                  </a:txBody>
                  <a:tcPr marL="17838" marR="17838" marT="8919" marB="8919" anchor="ctr"/>
                </a:tc>
                <a:tc>
                  <a:txBody>
                    <a:bodyPr/>
                    <a:lstStyle/>
                    <a:p>
                      <a:pPr algn="ctr"/>
                      <a:r>
                        <a:rPr lang="en-IN" sz="1200" b="1">
                          <a:latin typeface="Times New Roman" panose="02020603050405020304" pitchFamily="18" charset="0"/>
                          <a:cs typeface="Times New Roman" panose="02020603050405020304" pitchFamily="18" charset="0"/>
                        </a:rPr>
                        <a:t>Title</a:t>
                      </a:r>
                    </a:p>
                  </a:txBody>
                  <a:tcPr marL="17838" marR="17838" marT="8919" marB="8919" anchor="ctr"/>
                </a:tc>
                <a:tc>
                  <a:txBody>
                    <a:bodyPr/>
                    <a:lstStyle/>
                    <a:p>
                      <a:pPr algn="ctr"/>
                      <a:r>
                        <a:rPr lang="en-IN" sz="1200" b="1">
                          <a:latin typeface="Times New Roman" panose="02020603050405020304" pitchFamily="18" charset="0"/>
                          <a:cs typeface="Times New Roman" panose="02020603050405020304" pitchFamily="18" charset="0"/>
                        </a:rPr>
                        <a:t>Date</a:t>
                      </a:r>
                    </a:p>
                  </a:txBody>
                  <a:tcPr marL="17838" marR="17838" marT="8919" marB="8919" anchor="ctr"/>
                </a:tc>
                <a:tc>
                  <a:txBody>
                    <a:bodyPr/>
                    <a:lstStyle/>
                    <a:p>
                      <a:pPr algn="ctr"/>
                      <a:r>
                        <a:rPr lang="en-IN" sz="1200" b="1" dirty="0">
                          <a:latin typeface="Times New Roman" panose="02020603050405020304" pitchFamily="18" charset="0"/>
                          <a:cs typeface="Times New Roman" panose="02020603050405020304" pitchFamily="18" charset="0"/>
                        </a:rPr>
                        <a:t>Outcome </a:t>
                      </a:r>
                    </a:p>
                  </a:txBody>
                  <a:tcPr marL="17838" marR="17838" marT="8919" marB="8919" anchor="ctr"/>
                </a:tc>
                <a:extLst>
                  <a:ext uri="{0D108BD9-81ED-4DB2-BD59-A6C34878D82A}">
                    <a16:rowId xmlns:a16="http://schemas.microsoft.com/office/drawing/2014/main" val="285992102"/>
                  </a:ext>
                </a:extLst>
              </a:tr>
              <a:tr h="700362">
                <a:tc>
                  <a:txBody>
                    <a:bodyPr/>
                    <a:lstStyle/>
                    <a:p>
                      <a:pPr algn="ctr">
                        <a:lnSpc>
                          <a:spcPct val="150000"/>
                        </a:lnSpc>
                      </a:pPr>
                      <a:r>
                        <a:rPr lang="en-IN" sz="1100" dirty="0" err="1">
                          <a:latin typeface="Times New Roman" panose="02020603050405020304" pitchFamily="18" charset="0"/>
                          <a:cs typeface="Times New Roman" panose="02020603050405020304" pitchFamily="18" charset="0"/>
                        </a:rPr>
                        <a:t>Junseok</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Eom</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Taewook</a:t>
                      </a:r>
                      <a:r>
                        <a:rPr lang="en-IN" sz="1100" dirty="0">
                          <a:latin typeface="Times New Roman" panose="02020603050405020304" pitchFamily="18" charset="0"/>
                          <a:cs typeface="Times New Roman" panose="02020603050405020304" pitchFamily="18" charset="0"/>
                        </a:rPr>
                        <a:t> Choi, </a:t>
                      </a:r>
                      <a:r>
                        <a:rPr lang="en-IN" sz="1100" dirty="0" err="1">
                          <a:latin typeface="Times New Roman" panose="02020603050405020304" pitchFamily="18" charset="0"/>
                          <a:cs typeface="Times New Roman" panose="02020603050405020304" pitchFamily="18" charset="0"/>
                        </a:rPr>
                        <a:t>Yungsuk</a:t>
                      </a:r>
                      <a:r>
                        <a:rPr lang="en-IN" sz="1100" dirty="0">
                          <a:latin typeface="Times New Roman" panose="02020603050405020304" pitchFamily="18" charset="0"/>
                          <a:cs typeface="Times New Roman" panose="02020603050405020304" pitchFamily="18" charset="0"/>
                        </a:rPr>
                        <a:t> Yoon, Kyung </a:t>
                      </a:r>
                      <a:r>
                        <a:rPr lang="en-IN" sz="1100" dirty="0" err="1">
                          <a:latin typeface="Times New Roman" panose="02020603050405020304" pitchFamily="18" charset="0"/>
                          <a:cs typeface="Times New Roman" panose="02020603050405020304" pitchFamily="18" charset="0"/>
                        </a:rPr>
                        <a:t>Geun</a:t>
                      </a:r>
                      <a:r>
                        <a:rPr lang="en-IN" sz="1100" dirty="0">
                          <a:latin typeface="Times New Roman" panose="02020603050405020304" pitchFamily="18" charset="0"/>
                          <a:cs typeface="Times New Roman" panose="02020603050405020304" pitchFamily="18" charset="0"/>
                        </a:rPr>
                        <a:t> Lee</a:t>
                      </a:r>
                    </a:p>
                  </a:txBody>
                  <a:tcPr marL="17838" marR="17838" marT="8919" marB="8919" anchor="ctr"/>
                </a:tc>
                <a:tc>
                  <a:txBody>
                    <a:bodyPr/>
                    <a:lstStyle/>
                    <a:p>
                      <a:pPr algn="ctr">
                        <a:lnSpc>
                          <a:spcPct val="150000"/>
                        </a:lnSpc>
                      </a:pPr>
                      <a:r>
                        <a:rPr lang="en-US" sz="1100" dirty="0">
                          <a:latin typeface="Times New Roman" panose="02020603050405020304" pitchFamily="18" charset="0"/>
                          <a:cs typeface="Times New Roman" panose="02020603050405020304" pitchFamily="18" charset="0"/>
                        </a:rPr>
                        <a:t>The Study of Customer Satisfaction Index Characteristic with Local Water Supply Service</a:t>
                      </a:r>
                    </a:p>
                  </a:txBody>
                  <a:tcPr marL="17838" marR="17838" marT="8919" marB="8919" anchor="ctr"/>
                </a:tc>
                <a:tc>
                  <a:txBody>
                    <a:bodyPr/>
                    <a:lstStyle/>
                    <a:p>
                      <a:pPr algn="ctr">
                        <a:lnSpc>
                          <a:spcPct val="150000"/>
                        </a:lnSpc>
                      </a:pPr>
                      <a:r>
                        <a:rPr lang="en-IN" sz="1100" dirty="0">
                          <a:latin typeface="Times New Roman" panose="02020603050405020304" pitchFamily="18" charset="0"/>
                          <a:cs typeface="Times New Roman" panose="02020603050405020304" pitchFamily="18" charset="0"/>
                        </a:rPr>
                        <a:t>21-23 Oct 2020</a:t>
                      </a:r>
                    </a:p>
                  </a:txBody>
                  <a:tcPr marL="17838" marR="17838" marT="8919" marB="8919" anchor="ctr"/>
                </a:tc>
                <a:tc>
                  <a:txBody>
                    <a:bodyPr/>
                    <a:lstStyle/>
                    <a:p>
                      <a:pPr algn="just">
                        <a:lnSpc>
                          <a:spcPct val="150000"/>
                        </a:lnSpc>
                      </a:pPr>
                      <a:r>
                        <a:rPr lang="en-US" sz="1100" dirty="0">
                          <a:latin typeface="Times New Roman" panose="02020603050405020304" pitchFamily="18" charset="0"/>
                          <a:cs typeface="Times New Roman" panose="02020603050405020304" pitchFamily="18" charset="0"/>
                        </a:rPr>
                        <a:t>Developed a customer satisfaction prediction model (98.7%) to detect water supply complaints early, preventing major issues like underground accidents and water contamination.</a:t>
                      </a:r>
                    </a:p>
                  </a:txBody>
                  <a:tcPr marL="17838" marR="17838" marT="8919" marB="8919" anchor="ctr"/>
                </a:tc>
                <a:extLst>
                  <a:ext uri="{0D108BD9-81ED-4DB2-BD59-A6C34878D82A}">
                    <a16:rowId xmlns:a16="http://schemas.microsoft.com/office/drawing/2014/main" val="1989523002"/>
                  </a:ext>
                </a:extLst>
              </a:tr>
              <a:tr h="835567">
                <a:tc>
                  <a:txBody>
                    <a:bodyPr/>
                    <a:lstStyle/>
                    <a:p>
                      <a:pPr algn="ctr">
                        <a:lnSpc>
                          <a:spcPct val="150000"/>
                        </a:lnSpc>
                      </a:pPr>
                      <a:r>
                        <a:rPr lang="en-IN" sz="1100" dirty="0" err="1">
                          <a:latin typeface="Times New Roman" panose="02020603050405020304" pitchFamily="18" charset="0"/>
                          <a:cs typeface="Times New Roman" panose="02020603050405020304" pitchFamily="18" charset="0"/>
                        </a:rPr>
                        <a:t>Santoso</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Wibowo</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Srimannarayana</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Grandhi</a:t>
                      </a:r>
                      <a:endParaRPr lang="en-IN" sz="1100" dirty="0">
                        <a:latin typeface="Times New Roman" panose="02020603050405020304" pitchFamily="18" charset="0"/>
                        <a:cs typeface="Times New Roman" panose="02020603050405020304" pitchFamily="18" charset="0"/>
                      </a:endParaRPr>
                    </a:p>
                  </a:txBody>
                  <a:tcPr marL="17838" marR="17838" marT="8919" marB="8919" anchor="ctr"/>
                </a:tc>
                <a:tc>
                  <a:txBody>
                    <a:bodyPr/>
                    <a:lstStyle/>
                    <a:p>
                      <a:pPr algn="ctr">
                        <a:lnSpc>
                          <a:spcPct val="150000"/>
                        </a:lnSpc>
                      </a:pPr>
                      <a:r>
                        <a:rPr lang="en-US" sz="1100" dirty="0">
                          <a:latin typeface="Times New Roman" panose="02020603050405020304" pitchFamily="18" charset="0"/>
                          <a:cs typeface="Times New Roman" panose="02020603050405020304" pitchFamily="18" charset="0"/>
                        </a:rPr>
                        <a:t>Evaluating the Sustainability Performance of Urban Water Services</a:t>
                      </a:r>
                    </a:p>
                  </a:txBody>
                  <a:tcPr marL="17838" marR="17838" marT="8919" marB="8919" anchor="ctr"/>
                </a:tc>
                <a:tc>
                  <a:txBody>
                    <a:bodyPr/>
                    <a:lstStyle/>
                    <a:p>
                      <a:pPr algn="ctr">
                        <a:lnSpc>
                          <a:spcPct val="150000"/>
                        </a:lnSpc>
                      </a:pPr>
                      <a:r>
                        <a:rPr lang="en-IN" sz="1100" dirty="0">
                          <a:latin typeface="Times New Roman" panose="02020603050405020304" pitchFamily="18" charset="0"/>
                          <a:cs typeface="Times New Roman" panose="02020603050405020304" pitchFamily="18" charset="0"/>
                        </a:rPr>
                        <a:t>18-20 June 2017</a:t>
                      </a:r>
                    </a:p>
                  </a:txBody>
                  <a:tcPr marL="17838" marR="17838" marT="8919" marB="8919" anchor="ctr"/>
                </a:tc>
                <a:tc>
                  <a:txBody>
                    <a:bodyPr/>
                    <a:lstStyle/>
                    <a:p>
                      <a:pPr algn="just">
                        <a:lnSpc>
                          <a:spcPct val="150000"/>
                        </a:lnSpc>
                      </a:pPr>
                      <a:r>
                        <a:rPr lang="en-US" sz="1100" dirty="0">
                          <a:latin typeface="Times New Roman" panose="02020603050405020304" pitchFamily="18" charset="0"/>
                          <a:cs typeface="Times New Roman" panose="02020603050405020304" pitchFamily="18" charset="0"/>
                        </a:rPr>
                        <a:t>Proposed a fuzzy-based multi-criteria decision-making model for evaluating urban water service sustainability, improving decision accuracy using knowledge measures and aggregated fuzzy information.</a:t>
                      </a:r>
                    </a:p>
                  </a:txBody>
                  <a:tcPr marL="17838" marR="17838" marT="8919" marB="8919" anchor="ctr"/>
                </a:tc>
                <a:extLst>
                  <a:ext uri="{0D108BD9-81ED-4DB2-BD59-A6C34878D82A}">
                    <a16:rowId xmlns:a16="http://schemas.microsoft.com/office/drawing/2014/main" val="3171900308"/>
                  </a:ext>
                </a:extLst>
              </a:tr>
              <a:tr h="835567">
                <a:tc>
                  <a:txBody>
                    <a:bodyPr/>
                    <a:lstStyle/>
                    <a:p>
                      <a:pPr algn="ctr">
                        <a:lnSpc>
                          <a:spcPct val="150000"/>
                        </a:lnSpc>
                      </a:pPr>
                      <a:r>
                        <a:rPr lang="en-IN" sz="1100">
                          <a:latin typeface="Times New Roman" panose="02020603050405020304" pitchFamily="18" charset="0"/>
                          <a:cs typeface="Times New Roman" panose="02020603050405020304" pitchFamily="18" charset="0"/>
                        </a:rPr>
                        <a:t>D. Roopa, S. Mathupriya, A. Lazha, R. Prabha</a:t>
                      </a:r>
                    </a:p>
                  </a:txBody>
                  <a:tcPr marL="17838" marR="17838" marT="8919" marB="8919" anchor="ctr"/>
                </a:tc>
                <a:tc>
                  <a:txBody>
                    <a:bodyPr/>
                    <a:lstStyle/>
                    <a:p>
                      <a:pPr algn="ctr">
                        <a:lnSpc>
                          <a:spcPct val="150000"/>
                        </a:lnSpc>
                      </a:pPr>
                      <a:r>
                        <a:rPr lang="en-US" sz="1100" dirty="0">
                          <a:latin typeface="Times New Roman" panose="02020603050405020304" pitchFamily="18" charset="0"/>
                          <a:cs typeface="Times New Roman" panose="02020603050405020304" pitchFamily="18" charset="0"/>
                        </a:rPr>
                        <a:t>Examining the Structure for Handling and Addressing Consumer Issues within the Water Utilities Industry</a:t>
                      </a:r>
                    </a:p>
                  </a:txBody>
                  <a:tcPr marL="17838" marR="17838" marT="8919" marB="8919" anchor="ctr"/>
                </a:tc>
                <a:tc>
                  <a:txBody>
                    <a:bodyPr/>
                    <a:lstStyle/>
                    <a:p>
                      <a:pPr algn="ctr">
                        <a:lnSpc>
                          <a:spcPct val="150000"/>
                        </a:lnSpc>
                      </a:pPr>
                      <a:r>
                        <a:rPr lang="en-IN" sz="1100" dirty="0">
                          <a:latin typeface="Times New Roman" panose="02020603050405020304" pitchFamily="18" charset="0"/>
                          <a:cs typeface="Times New Roman" panose="02020603050405020304" pitchFamily="18" charset="0"/>
                        </a:rPr>
                        <a:t>08-09 Oct 2024</a:t>
                      </a:r>
                    </a:p>
                  </a:txBody>
                  <a:tcPr marL="17838" marR="17838" marT="8919" marB="8919" anchor="ctr"/>
                </a:tc>
                <a:tc>
                  <a:txBody>
                    <a:bodyPr/>
                    <a:lstStyle/>
                    <a:p>
                      <a:pPr algn="just">
                        <a:lnSpc>
                          <a:spcPct val="150000"/>
                        </a:lnSpc>
                      </a:pPr>
                      <a:r>
                        <a:rPr lang="en-US" sz="1100" dirty="0">
                          <a:latin typeface="Times New Roman" panose="02020603050405020304" pitchFamily="18" charset="0"/>
                          <a:cs typeface="Times New Roman" panose="02020603050405020304" pitchFamily="18" charset="0"/>
                        </a:rPr>
                        <a:t>Used machine learning (Random Forest) to analyze water complaints and environmental factors, predicting future complaints and enhancing infrastructure planning to prevent recurring issues.</a:t>
                      </a:r>
                    </a:p>
                  </a:txBody>
                  <a:tcPr marL="17838" marR="17838" marT="8919" marB="8919" anchor="ctr"/>
                </a:tc>
                <a:extLst>
                  <a:ext uri="{0D108BD9-81ED-4DB2-BD59-A6C34878D82A}">
                    <a16:rowId xmlns:a16="http://schemas.microsoft.com/office/drawing/2014/main" val="72179177"/>
                  </a:ext>
                </a:extLst>
              </a:tr>
              <a:tr h="700362">
                <a:tc>
                  <a:txBody>
                    <a:bodyPr/>
                    <a:lstStyle/>
                    <a:p>
                      <a:pPr algn="ctr">
                        <a:lnSpc>
                          <a:spcPct val="150000"/>
                        </a:lnSpc>
                      </a:pPr>
                      <a:r>
                        <a:rPr lang="en-IN" sz="1100">
                          <a:latin typeface="Times New Roman" panose="02020603050405020304" pitchFamily="18" charset="0"/>
                          <a:cs typeface="Times New Roman" panose="02020603050405020304" pitchFamily="18" charset="0"/>
                        </a:rPr>
                        <a:t>Lakshmi Prasanna Divvela, V. Sravanthi, Pethakamsetty Hemannth, Tummalapalli Kesava Sai Avinash</a:t>
                      </a:r>
                    </a:p>
                  </a:txBody>
                  <a:tcPr marL="17838" marR="17838" marT="8919" marB="8919" anchor="ctr"/>
                </a:tc>
                <a:tc>
                  <a:txBody>
                    <a:bodyPr/>
                    <a:lstStyle/>
                    <a:p>
                      <a:pPr algn="ctr">
                        <a:lnSpc>
                          <a:spcPct val="150000"/>
                        </a:lnSpc>
                      </a:pPr>
                      <a:r>
                        <a:rPr lang="en-US" sz="1100" dirty="0">
                          <a:latin typeface="Times New Roman" panose="02020603050405020304" pitchFamily="18" charset="0"/>
                          <a:cs typeface="Times New Roman" panose="02020603050405020304" pitchFamily="18" charset="0"/>
                        </a:rPr>
                        <a:t>Raise of Complaints on Day-to-Day Issues by the Public Using GPS</a:t>
                      </a:r>
                    </a:p>
                  </a:txBody>
                  <a:tcPr marL="17838" marR="17838" marT="8919" marB="8919" anchor="ctr"/>
                </a:tc>
                <a:tc>
                  <a:txBody>
                    <a:bodyPr/>
                    <a:lstStyle/>
                    <a:p>
                      <a:pPr algn="ctr">
                        <a:lnSpc>
                          <a:spcPct val="150000"/>
                        </a:lnSpc>
                      </a:pPr>
                      <a:r>
                        <a:rPr lang="en-IN" sz="1100" dirty="0">
                          <a:latin typeface="Times New Roman" panose="02020603050405020304" pitchFamily="18" charset="0"/>
                          <a:cs typeface="Times New Roman" panose="02020603050405020304" pitchFamily="18" charset="0"/>
                        </a:rPr>
                        <a:t>17-18 Mar 2023</a:t>
                      </a:r>
                    </a:p>
                  </a:txBody>
                  <a:tcPr marL="17838" marR="17838" marT="8919" marB="8919" anchor="ctr"/>
                </a:tc>
                <a:tc>
                  <a:txBody>
                    <a:bodyPr/>
                    <a:lstStyle/>
                    <a:p>
                      <a:pPr algn="just">
                        <a:lnSpc>
                          <a:spcPct val="150000"/>
                        </a:lnSpc>
                      </a:pPr>
                      <a:r>
                        <a:rPr lang="en-US" sz="1100" dirty="0">
                          <a:latin typeface="Times New Roman" panose="02020603050405020304" pitchFamily="18" charset="0"/>
                          <a:cs typeface="Times New Roman" panose="02020603050405020304" pitchFamily="18" charset="0"/>
                        </a:rPr>
                        <a:t>Proposed a mobile app for GPS-based complaint reporting, automating issue categorization and improving complaint tracking for authorities via Google Maps navigation.</a:t>
                      </a:r>
                    </a:p>
                  </a:txBody>
                  <a:tcPr marL="17838" marR="17838" marT="8919" marB="8919" anchor="ctr"/>
                </a:tc>
                <a:extLst>
                  <a:ext uri="{0D108BD9-81ED-4DB2-BD59-A6C34878D82A}">
                    <a16:rowId xmlns:a16="http://schemas.microsoft.com/office/drawing/2014/main" val="2411131150"/>
                  </a:ext>
                </a:extLst>
              </a:tr>
              <a:tr h="624097">
                <a:tc>
                  <a:txBody>
                    <a:bodyPr/>
                    <a:lstStyle/>
                    <a:p>
                      <a:pPr algn="ctr">
                        <a:lnSpc>
                          <a:spcPct val="150000"/>
                        </a:lnSpc>
                      </a:pPr>
                      <a:r>
                        <a:rPr lang="en-IN" sz="1100">
                          <a:latin typeface="Times New Roman" panose="02020603050405020304" pitchFamily="18" charset="0"/>
                          <a:cs typeface="Times New Roman" panose="02020603050405020304" pitchFamily="18" charset="0"/>
                        </a:rPr>
                        <a:t>Mahfuzulhoq Chowdhury, Nura Hadi</a:t>
                      </a:r>
                    </a:p>
                  </a:txBody>
                  <a:tcPr marL="17838" marR="17838" marT="8919" marB="8919" anchor="ctr"/>
                </a:tc>
                <a:tc>
                  <a:txBody>
                    <a:bodyPr/>
                    <a:lstStyle/>
                    <a:p>
                      <a:pPr algn="ctr">
                        <a:lnSpc>
                          <a:spcPct val="150000"/>
                        </a:lnSpc>
                      </a:pPr>
                      <a:r>
                        <a:rPr lang="en-US" sz="1100">
                          <a:latin typeface="Times New Roman" panose="02020603050405020304" pitchFamily="18" charset="0"/>
                          <a:cs typeface="Times New Roman" panose="02020603050405020304" pitchFamily="18" charset="0"/>
                        </a:rPr>
                        <a:t>Union Parishad: A Rural Village Council Based Mobile Application for Local, Medical, IT, and Complaint Assistance Services</a:t>
                      </a:r>
                    </a:p>
                  </a:txBody>
                  <a:tcPr marL="17838" marR="17838" marT="8919" marB="8919" anchor="ctr"/>
                </a:tc>
                <a:tc>
                  <a:txBody>
                    <a:bodyPr/>
                    <a:lstStyle/>
                    <a:p>
                      <a:pPr algn="ctr">
                        <a:lnSpc>
                          <a:spcPct val="150000"/>
                        </a:lnSpc>
                      </a:pPr>
                      <a:r>
                        <a:rPr lang="en-IN" sz="1100">
                          <a:latin typeface="Times New Roman" panose="02020603050405020304" pitchFamily="18" charset="0"/>
                          <a:cs typeface="Times New Roman" panose="02020603050405020304" pitchFamily="18" charset="0"/>
                        </a:rPr>
                        <a:t>10-11 Aug 2023</a:t>
                      </a:r>
                    </a:p>
                  </a:txBody>
                  <a:tcPr marL="17838" marR="17838" marT="8919" marB="8919" anchor="ctr"/>
                </a:tc>
                <a:tc>
                  <a:txBody>
                    <a:bodyPr/>
                    <a:lstStyle/>
                    <a:p>
                      <a:pPr algn="just">
                        <a:lnSpc>
                          <a:spcPct val="150000"/>
                        </a:lnSpc>
                      </a:pPr>
                      <a:r>
                        <a:rPr lang="en-US" sz="1100" dirty="0">
                          <a:latin typeface="Times New Roman" panose="02020603050405020304" pitchFamily="18" charset="0"/>
                          <a:cs typeface="Times New Roman" panose="02020603050405020304" pitchFamily="18" charset="0"/>
                        </a:rPr>
                        <a:t>Developed a mobile app for rural services, offering medical, IT, legal, and complaint resolution, with over 75% user satisfaction in addressing local issues efficiently.</a:t>
                      </a:r>
                    </a:p>
                  </a:txBody>
                  <a:tcPr marL="17838" marR="17838" marT="8919" marB="8919" anchor="ctr"/>
                </a:tc>
                <a:extLst>
                  <a:ext uri="{0D108BD9-81ED-4DB2-BD59-A6C34878D82A}">
                    <a16:rowId xmlns:a16="http://schemas.microsoft.com/office/drawing/2014/main" val="4171834665"/>
                  </a:ext>
                </a:extLst>
              </a:tr>
            </a:tbl>
          </a:graphicData>
        </a:graphic>
      </p:graphicFrame>
    </p:spTree>
    <p:extLst>
      <p:ext uri="{BB962C8B-B14F-4D97-AF65-F5344CB8AC3E}">
        <p14:creationId xmlns:p14="http://schemas.microsoft.com/office/powerpoint/2010/main" val="52055927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1332</Words>
  <Application>Microsoft Office PowerPoint</Application>
  <PresentationFormat>Widescreen</PresentationFormat>
  <Paragraphs>117</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vt:lpstr>
      <vt:lpstr>Symbol</vt:lpstr>
      <vt:lpstr>Times New Roman</vt:lpstr>
      <vt:lpstr>Verdana</vt:lpstr>
      <vt:lpstr>Wingdings</vt:lpstr>
      <vt:lpstr>Bioinformatics</vt:lpstr>
      <vt:lpstr>CROWD-SOURCED WATER-RELATED PROBLEM</vt:lpstr>
      <vt:lpstr>Content</vt:lpstr>
      <vt:lpstr>Problem Statement Number:   </vt:lpstr>
      <vt:lpstr> INTRODUCTION</vt:lpstr>
      <vt:lpstr>Github Link</vt:lpstr>
      <vt:lpstr>OBJECTIVE OF PROJECT</vt:lpstr>
      <vt:lpstr>PROBLEM STATEMENT </vt:lpstr>
      <vt:lpstr>SCOPE</vt:lpstr>
      <vt:lpstr>LITERATURE SURVEY </vt:lpstr>
      <vt:lpstr>EXISTING METHODS</vt:lpstr>
      <vt:lpstr>PROPOSE SYSTEM FLOW </vt:lpstr>
      <vt:lpstr>HARDWARE &amp; SOFTWARE REQUIREMENTS </vt:lpstr>
      <vt:lpstr>MODULES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Daripineni Teja</cp:lastModifiedBy>
  <cp:revision>42</cp:revision>
  <dcterms:modified xsi:type="dcterms:W3CDTF">2025-05-08T06:23:33Z</dcterms:modified>
</cp:coreProperties>
</file>