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20"/>
  </p:normalViewPr>
  <p:slideViewPr>
    <p:cSldViewPr snapToGrid="0" snapToObjects="1">
      <p:cViewPr varScale="1">
        <p:scale>
          <a:sx n="105" d="100"/>
          <a:sy n="105" d="100"/>
        </p:scale>
        <p:origin x="184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dirty="0" err="1">
                <a:latin typeface="Times" pitchFamily="2" charset="0"/>
              </a:rPr>
              <a:t>Thermomètre</a:t>
            </a:r>
            <a:r>
              <a:rPr dirty="0">
                <a:latin typeface="Times" pitchFamily="2" charset="0"/>
              </a:rPr>
              <a:t> </a:t>
            </a:r>
            <a:r>
              <a:rPr dirty="0" err="1">
                <a:latin typeface="Times" pitchFamily="2" charset="0"/>
              </a:rPr>
              <a:t>Connecté</a:t>
            </a:r>
            <a:r>
              <a:rPr dirty="0">
                <a:latin typeface="Times" pitchFamily="2" charset="0"/>
              </a:rPr>
              <a:t> avec </a:t>
            </a:r>
            <a:r>
              <a:rPr dirty="0" err="1">
                <a:latin typeface="Times" pitchFamily="2" charset="0"/>
              </a:rPr>
              <a:t>Affichage</a:t>
            </a:r>
            <a:r>
              <a:rPr dirty="0">
                <a:latin typeface="Times" pitchFamily="2" charset="0"/>
              </a:rPr>
              <a:t> OLED et Animation LED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" pitchFamily="2" charset="0"/>
              </a:rPr>
              <a:t>Par </a:t>
            </a:r>
            <a:r>
              <a:rPr lang="fr-FR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" pitchFamily="2" charset="0"/>
              </a:rPr>
              <a:t>BANENI Daris et </a:t>
            </a:r>
            <a:r>
              <a:rPr lang="fr-FR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" pitchFamily="2" charset="0"/>
              </a:rPr>
              <a:t>Shyne</a:t>
            </a:r>
            <a:r>
              <a:rPr lang="fr-FR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" pitchFamily="2" charset="0"/>
              </a:rPr>
              <a:t> </a:t>
            </a:r>
            <a:endParaRPr b="1" dirty="0">
              <a:solidFill>
                <a:schemeClr val="tx1">
                  <a:lumMod val="50000"/>
                  <a:lumOff val="50000"/>
                </a:schemeClr>
              </a:solidFill>
              <a:latin typeface="Times" pitchFamily="2" charset="0"/>
            </a:endParaRPr>
          </a:p>
          <a:p>
            <a:endParaRPr dirty="0"/>
          </a:p>
          <a:p>
            <a:r>
              <a:rPr dirty="0" err="1">
                <a:latin typeface="Times" pitchFamily="2" charset="0"/>
              </a:rPr>
              <a:t>Présentation</a:t>
            </a:r>
            <a:r>
              <a:rPr dirty="0">
                <a:latin typeface="Times" pitchFamily="2" charset="0"/>
              </a:rPr>
              <a:t> du </a:t>
            </a:r>
            <a:r>
              <a:rPr dirty="0" err="1">
                <a:latin typeface="Times" pitchFamily="2" charset="0"/>
              </a:rPr>
              <a:t>projet</a:t>
            </a:r>
            <a:endParaRPr dirty="0">
              <a:latin typeface="Times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Times" pitchFamily="2" charset="0"/>
              </a:rPr>
              <a:t>Conclusions / Perspectives</a:t>
            </a:r>
            <a:endParaRPr dirty="0">
              <a:latin typeface="Times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>
                <a:latin typeface="Times" pitchFamily="2" charset="0"/>
              </a:rPr>
              <a:t>Conclusion : Le </a:t>
            </a:r>
            <a:r>
              <a:rPr dirty="0" err="1">
                <a:latin typeface="Times" pitchFamily="2" charset="0"/>
              </a:rPr>
              <a:t>projet</a:t>
            </a:r>
            <a:r>
              <a:rPr dirty="0">
                <a:latin typeface="Times" pitchFamily="2" charset="0"/>
              </a:rPr>
              <a:t> </a:t>
            </a:r>
            <a:r>
              <a:rPr dirty="0" err="1">
                <a:latin typeface="Times" pitchFamily="2" charset="0"/>
              </a:rPr>
              <a:t>est</a:t>
            </a:r>
            <a:r>
              <a:rPr dirty="0">
                <a:latin typeface="Times" pitchFamily="2" charset="0"/>
              </a:rPr>
              <a:t> </a:t>
            </a:r>
            <a:r>
              <a:rPr dirty="0" err="1">
                <a:latin typeface="Times" pitchFamily="2" charset="0"/>
              </a:rPr>
              <a:t>fonctionnel</a:t>
            </a:r>
            <a:r>
              <a:rPr dirty="0">
                <a:latin typeface="Times" pitchFamily="2" charset="0"/>
              </a:rPr>
              <a:t> et </a:t>
            </a:r>
            <a:r>
              <a:rPr dirty="0" err="1">
                <a:latin typeface="Times" pitchFamily="2" charset="0"/>
              </a:rPr>
              <a:t>atteint</a:t>
            </a:r>
            <a:r>
              <a:rPr dirty="0">
                <a:latin typeface="Times" pitchFamily="2" charset="0"/>
              </a:rPr>
              <a:t> </a:t>
            </a:r>
            <a:r>
              <a:rPr dirty="0" err="1">
                <a:latin typeface="Times" pitchFamily="2" charset="0"/>
              </a:rPr>
              <a:t>ses</a:t>
            </a:r>
            <a:r>
              <a:rPr dirty="0">
                <a:latin typeface="Times" pitchFamily="2" charset="0"/>
              </a:rPr>
              <a:t> </a:t>
            </a:r>
            <a:r>
              <a:rPr dirty="0" err="1">
                <a:latin typeface="Times" pitchFamily="2" charset="0"/>
              </a:rPr>
              <a:t>objectifs</a:t>
            </a:r>
            <a:endParaRPr dirty="0">
              <a:latin typeface="Times" pitchFamily="2" charset="0"/>
            </a:endParaRPr>
          </a:p>
          <a:p>
            <a:r>
              <a:rPr dirty="0">
                <a:latin typeface="Times" pitchFamily="2" charset="0"/>
              </a:rPr>
              <a:t>Perspectives :</a:t>
            </a:r>
          </a:p>
          <a:p>
            <a:r>
              <a:rPr dirty="0">
                <a:latin typeface="Times" pitchFamily="2" charset="0"/>
              </a:rPr>
              <a:t>Transmission sans fil </a:t>
            </a:r>
            <a:endParaRPr lang="fr-FR" dirty="0">
              <a:latin typeface="Times" pitchFamily="2" charset="0"/>
            </a:endParaRPr>
          </a:p>
          <a:p>
            <a:r>
              <a:rPr dirty="0" err="1">
                <a:latin typeface="Times" pitchFamily="2" charset="0"/>
              </a:rPr>
              <a:t>Ajout</a:t>
            </a:r>
            <a:r>
              <a:rPr dirty="0">
                <a:latin typeface="Times" pitchFamily="2" charset="0"/>
              </a:rPr>
              <a:t> </a:t>
            </a:r>
            <a:r>
              <a:rPr dirty="0" err="1">
                <a:latin typeface="Times" pitchFamily="2" charset="0"/>
              </a:rPr>
              <a:t>d'une</a:t>
            </a:r>
            <a:r>
              <a:rPr dirty="0">
                <a:latin typeface="Times" pitchFamily="2" charset="0"/>
              </a:rPr>
              <a:t> </a:t>
            </a:r>
            <a:r>
              <a:rPr dirty="0" err="1">
                <a:latin typeface="Times" pitchFamily="2" charset="0"/>
              </a:rPr>
              <a:t>alarme</a:t>
            </a:r>
            <a:r>
              <a:rPr dirty="0">
                <a:latin typeface="Times" pitchFamily="2" charset="0"/>
              </a:rPr>
              <a:t> </a:t>
            </a:r>
            <a:r>
              <a:rPr dirty="0" err="1">
                <a:latin typeface="Times" pitchFamily="2" charset="0"/>
              </a:rPr>
              <a:t>sonore</a:t>
            </a:r>
            <a:endParaRPr dirty="0">
              <a:latin typeface="Times" pitchFamily="2" charset="0"/>
            </a:endParaRPr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Times" pitchFamily="2" charset="0"/>
              </a:rPr>
              <a:t>Sommaire</a:t>
            </a:r>
            <a:endParaRPr dirty="0">
              <a:latin typeface="Times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dirty="0"/>
          </a:p>
          <a:p>
            <a:pPr>
              <a:buFont typeface="Wingdings" pitchFamily="2" charset="2"/>
              <a:buChar char="Ø"/>
            </a:pPr>
            <a:r>
              <a:rPr dirty="0">
                <a:latin typeface="Times" pitchFamily="2" charset="0"/>
              </a:rPr>
              <a:t>1. Motivation et </a:t>
            </a:r>
            <a:r>
              <a:rPr dirty="0" err="1">
                <a:latin typeface="Times" pitchFamily="2" charset="0"/>
              </a:rPr>
              <a:t>Objectifs</a:t>
            </a:r>
            <a:endParaRPr dirty="0">
              <a:latin typeface="Times" pitchFamily="2" charset="0"/>
            </a:endParaRPr>
          </a:p>
          <a:p>
            <a:pPr>
              <a:buFont typeface="Wingdings" pitchFamily="2" charset="2"/>
              <a:buChar char="Ø"/>
            </a:pPr>
            <a:r>
              <a:rPr dirty="0">
                <a:latin typeface="Times" pitchFamily="2" charset="0"/>
              </a:rPr>
              <a:t>2. Presentation du </a:t>
            </a:r>
            <a:r>
              <a:rPr dirty="0" err="1">
                <a:latin typeface="Times" pitchFamily="2" charset="0"/>
              </a:rPr>
              <a:t>Système</a:t>
            </a:r>
            <a:endParaRPr dirty="0">
              <a:latin typeface="Times" pitchFamily="2" charset="0"/>
            </a:endParaRPr>
          </a:p>
          <a:p>
            <a:pPr>
              <a:buFont typeface="Wingdings" pitchFamily="2" charset="2"/>
              <a:buChar char="Ø"/>
            </a:pPr>
            <a:r>
              <a:rPr dirty="0">
                <a:latin typeface="Times" pitchFamily="2" charset="0"/>
              </a:rPr>
              <a:t>3. </a:t>
            </a:r>
            <a:r>
              <a:rPr dirty="0" err="1">
                <a:latin typeface="Times" pitchFamily="2" charset="0"/>
              </a:rPr>
              <a:t>Fonctions</a:t>
            </a:r>
            <a:r>
              <a:rPr dirty="0">
                <a:latin typeface="Times" pitchFamily="2" charset="0"/>
              </a:rPr>
              <a:t> et </a:t>
            </a:r>
            <a:r>
              <a:rPr dirty="0" err="1">
                <a:latin typeface="Times" pitchFamily="2" charset="0"/>
              </a:rPr>
              <a:t>Schémas</a:t>
            </a:r>
            <a:endParaRPr dirty="0">
              <a:latin typeface="Times" pitchFamily="2" charset="0"/>
            </a:endParaRPr>
          </a:p>
          <a:p>
            <a:pPr>
              <a:buFont typeface="Wingdings" pitchFamily="2" charset="2"/>
              <a:buChar char="Ø"/>
            </a:pPr>
            <a:r>
              <a:rPr dirty="0">
                <a:latin typeface="Times" pitchFamily="2" charset="0"/>
              </a:rPr>
              <a:t>4. Matériel </a:t>
            </a:r>
            <a:r>
              <a:rPr dirty="0" err="1">
                <a:latin typeface="Times" pitchFamily="2" charset="0"/>
              </a:rPr>
              <a:t>Utilisé</a:t>
            </a:r>
            <a:endParaRPr dirty="0">
              <a:latin typeface="Times" pitchFamily="2" charset="0"/>
            </a:endParaRPr>
          </a:p>
          <a:p>
            <a:pPr>
              <a:buFont typeface="Wingdings" pitchFamily="2" charset="2"/>
              <a:buChar char="Ø"/>
            </a:pPr>
            <a:r>
              <a:rPr dirty="0">
                <a:latin typeface="Times" pitchFamily="2" charset="0"/>
              </a:rPr>
              <a:t>5. </a:t>
            </a:r>
            <a:r>
              <a:rPr dirty="0" err="1">
                <a:latin typeface="Times" pitchFamily="2" charset="0"/>
              </a:rPr>
              <a:t>Réalisation</a:t>
            </a:r>
            <a:r>
              <a:rPr dirty="0">
                <a:latin typeface="Times" pitchFamily="2" charset="0"/>
              </a:rPr>
              <a:t> et Tests</a:t>
            </a:r>
          </a:p>
          <a:p>
            <a:pPr>
              <a:buFont typeface="Wingdings" pitchFamily="2" charset="2"/>
              <a:buChar char="Ø"/>
            </a:pPr>
            <a:r>
              <a:rPr dirty="0">
                <a:latin typeface="Times" pitchFamily="2" charset="0"/>
              </a:rPr>
              <a:t>6. Planning (</a:t>
            </a:r>
            <a:r>
              <a:rPr dirty="0" err="1">
                <a:latin typeface="Times" pitchFamily="2" charset="0"/>
              </a:rPr>
              <a:t>Diagramme</a:t>
            </a:r>
            <a:r>
              <a:rPr dirty="0">
                <a:latin typeface="Times" pitchFamily="2" charset="0"/>
              </a:rPr>
              <a:t> de Gantt)</a:t>
            </a:r>
          </a:p>
          <a:p>
            <a:pPr>
              <a:buFont typeface="Wingdings" pitchFamily="2" charset="2"/>
              <a:buChar char="Ø"/>
            </a:pPr>
            <a:r>
              <a:rPr dirty="0">
                <a:latin typeface="Times" pitchFamily="2" charset="0"/>
              </a:rPr>
              <a:t>7. Conclusion et Perspectives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>
                <a:latin typeface="Times" pitchFamily="2" charset="0"/>
              </a:rPr>
              <a:t>Motivation, </a:t>
            </a:r>
            <a:r>
              <a:rPr dirty="0" err="1">
                <a:latin typeface="Times" pitchFamily="2" charset="0"/>
              </a:rPr>
              <a:t>Objectifs</a:t>
            </a:r>
            <a:r>
              <a:rPr dirty="0">
                <a:latin typeface="Times" pitchFamily="2" charset="0"/>
              </a:rPr>
              <a:t>, </a:t>
            </a:r>
            <a:r>
              <a:rPr dirty="0" err="1">
                <a:latin typeface="Times" pitchFamily="2" charset="0"/>
              </a:rPr>
              <a:t>Problématique</a:t>
            </a:r>
            <a:endParaRPr dirty="0">
              <a:latin typeface="Times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dirty="0"/>
          </a:p>
          <a:p>
            <a:pPr>
              <a:buFont typeface="Wingdings" pitchFamily="2" charset="2"/>
              <a:buChar char="v"/>
            </a:pPr>
            <a:r>
              <a:rPr dirty="0">
                <a:latin typeface="Times" pitchFamily="2" charset="0"/>
              </a:rPr>
              <a:t>Motivation:</a:t>
            </a:r>
          </a:p>
          <a:p>
            <a:pPr marL="0" indent="0">
              <a:buNone/>
            </a:pPr>
            <a:r>
              <a:rPr lang="fr-FR" dirty="0">
                <a:latin typeface="Times" pitchFamily="2" charset="0"/>
              </a:rPr>
              <a:t>	</a:t>
            </a:r>
            <a:r>
              <a:rPr dirty="0" err="1">
                <a:latin typeface="Times" pitchFamily="2" charset="0"/>
              </a:rPr>
              <a:t>Surveiller</a:t>
            </a:r>
            <a:r>
              <a:rPr dirty="0">
                <a:latin typeface="Times" pitchFamily="2" charset="0"/>
              </a:rPr>
              <a:t> la </a:t>
            </a:r>
            <a:r>
              <a:rPr dirty="0" err="1">
                <a:latin typeface="Times" pitchFamily="2" charset="0"/>
              </a:rPr>
              <a:t>température</a:t>
            </a:r>
            <a:r>
              <a:rPr dirty="0">
                <a:latin typeface="Times" pitchFamily="2" charset="0"/>
              </a:rPr>
              <a:t> de manière intuitive</a:t>
            </a:r>
          </a:p>
          <a:p>
            <a:endParaRPr dirty="0">
              <a:latin typeface="Times" pitchFamily="2" charset="0"/>
            </a:endParaRPr>
          </a:p>
          <a:p>
            <a:pPr>
              <a:buFont typeface="Wingdings" pitchFamily="2" charset="2"/>
              <a:buChar char="v"/>
            </a:pPr>
            <a:r>
              <a:rPr dirty="0">
                <a:latin typeface="Times" pitchFamily="2" charset="0"/>
              </a:rPr>
              <a:t>Objectif:</a:t>
            </a:r>
          </a:p>
          <a:p>
            <a:pPr marL="0" indent="0">
              <a:buNone/>
            </a:pPr>
            <a:r>
              <a:rPr lang="fr-FR" dirty="0">
                <a:latin typeface="Times" pitchFamily="2" charset="0"/>
              </a:rPr>
              <a:t>	</a:t>
            </a:r>
            <a:r>
              <a:rPr dirty="0" err="1">
                <a:latin typeface="Times" pitchFamily="2" charset="0"/>
              </a:rPr>
              <a:t>Mesurer</a:t>
            </a:r>
            <a:r>
              <a:rPr dirty="0">
                <a:latin typeface="Times" pitchFamily="2" charset="0"/>
              </a:rPr>
              <a:t> et </a:t>
            </a:r>
            <a:r>
              <a:rPr dirty="0" err="1">
                <a:latin typeface="Times" pitchFamily="2" charset="0"/>
              </a:rPr>
              <a:t>afficher</a:t>
            </a:r>
            <a:r>
              <a:rPr dirty="0">
                <a:latin typeface="Times" pitchFamily="2" charset="0"/>
              </a:rPr>
              <a:t> la </a:t>
            </a:r>
            <a:r>
              <a:rPr dirty="0" err="1">
                <a:latin typeface="Times" pitchFamily="2" charset="0"/>
              </a:rPr>
              <a:t>température</a:t>
            </a:r>
            <a:r>
              <a:rPr dirty="0">
                <a:latin typeface="Times" pitchFamily="2" charset="0"/>
              </a:rPr>
              <a:t>, </a:t>
            </a:r>
            <a:r>
              <a:rPr dirty="0" err="1">
                <a:latin typeface="Times" pitchFamily="2" charset="0"/>
              </a:rPr>
              <a:t>utiliser</a:t>
            </a:r>
            <a:r>
              <a:rPr dirty="0">
                <a:latin typeface="Times" pitchFamily="2" charset="0"/>
              </a:rPr>
              <a:t> un retour </a:t>
            </a:r>
            <a:r>
              <a:rPr lang="fr-FR" dirty="0">
                <a:latin typeface="Times" pitchFamily="2" charset="0"/>
              </a:rPr>
              <a:t>	</a:t>
            </a:r>
            <a:r>
              <a:rPr dirty="0" err="1">
                <a:latin typeface="Times" pitchFamily="2" charset="0"/>
              </a:rPr>
              <a:t>lumineux</a:t>
            </a:r>
            <a:endParaRPr dirty="0">
              <a:latin typeface="Times" pitchFamily="2" charset="0"/>
            </a:endParaRPr>
          </a:p>
          <a:p>
            <a:endParaRPr dirty="0">
              <a:latin typeface="Times" pitchFamily="2" charset="0"/>
            </a:endParaRPr>
          </a:p>
          <a:p>
            <a:pPr>
              <a:buFont typeface="Wingdings" pitchFamily="2" charset="2"/>
              <a:buChar char="v"/>
            </a:pPr>
            <a:r>
              <a:rPr dirty="0" err="1">
                <a:latin typeface="Times" pitchFamily="2" charset="0"/>
              </a:rPr>
              <a:t>Problématique</a:t>
            </a:r>
            <a:r>
              <a:rPr dirty="0">
                <a:latin typeface="Times" pitchFamily="2" charset="0"/>
              </a:rPr>
              <a:t>:</a:t>
            </a:r>
          </a:p>
          <a:p>
            <a:pPr marL="0" indent="0">
              <a:buNone/>
            </a:pPr>
            <a:r>
              <a:rPr lang="fr-FR" dirty="0">
                <a:latin typeface="Times" pitchFamily="2" charset="0"/>
              </a:rPr>
              <a:t>	</a:t>
            </a:r>
            <a:r>
              <a:rPr dirty="0">
                <a:latin typeface="Times" pitchFamily="2" charset="0"/>
              </a:rPr>
              <a:t>Comment </a:t>
            </a:r>
            <a:r>
              <a:rPr dirty="0" err="1">
                <a:latin typeface="Times" pitchFamily="2" charset="0"/>
              </a:rPr>
              <a:t>rendre</a:t>
            </a:r>
            <a:r>
              <a:rPr dirty="0">
                <a:latin typeface="Times" pitchFamily="2" charset="0"/>
              </a:rPr>
              <a:t> </a:t>
            </a:r>
            <a:r>
              <a:rPr dirty="0" err="1">
                <a:latin typeface="Times" pitchFamily="2" charset="0"/>
              </a:rPr>
              <a:t>l'information</a:t>
            </a:r>
            <a:r>
              <a:rPr dirty="0">
                <a:latin typeface="Times" pitchFamily="2" charset="0"/>
              </a:rPr>
              <a:t> accessible </a:t>
            </a:r>
            <a:r>
              <a:rPr lang="fr-FR" dirty="0">
                <a:latin typeface="Times" pitchFamily="2" charset="0"/>
              </a:rPr>
              <a:t>	</a:t>
            </a:r>
            <a:r>
              <a:rPr dirty="0" err="1">
                <a:latin typeface="Times" pitchFamily="2" charset="0"/>
              </a:rPr>
              <a:t>instantanément</a:t>
            </a:r>
            <a:r>
              <a:rPr dirty="0">
                <a:latin typeface="Times" pitchFamily="2" charset="0"/>
              </a:rPr>
              <a:t> ?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Times" pitchFamily="2" charset="0"/>
              </a:rPr>
              <a:t>Présentation</a:t>
            </a:r>
            <a:r>
              <a:rPr dirty="0">
                <a:latin typeface="Times" pitchFamily="2" charset="0"/>
              </a:rPr>
              <a:t> du </a:t>
            </a:r>
            <a:r>
              <a:rPr dirty="0" err="1">
                <a:latin typeface="Times" pitchFamily="2" charset="0"/>
              </a:rPr>
              <a:t>Système</a:t>
            </a:r>
            <a:endParaRPr dirty="0">
              <a:latin typeface="Times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759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/>
              <a:t> [ DS18B20 ] ---&gt; (Arduino) ---&gt; [ Écran OLED ]</a:t>
            </a:r>
          </a:p>
          <a:p>
            <a:pPr marL="0" indent="0">
              <a:buNone/>
            </a:pPr>
            <a:r>
              <a:rPr lang="fr-FR" b="1" dirty="0"/>
              <a:t>                                   |</a:t>
            </a:r>
          </a:p>
          <a:p>
            <a:pPr marL="0" indent="0">
              <a:buNone/>
            </a:pPr>
            <a:r>
              <a:rPr lang="fr-FR" b="1" dirty="0"/>
              <a:t>                                   V</a:t>
            </a:r>
          </a:p>
          <a:p>
            <a:pPr marL="0" indent="0">
              <a:buNone/>
            </a:pPr>
            <a:r>
              <a:rPr lang="fr-FR" b="1" dirty="0"/>
              <a:t>                         [ Ruban LED RGB ]</a:t>
            </a:r>
          </a:p>
          <a:p>
            <a:endParaRPr dirty="0"/>
          </a:p>
          <a:p>
            <a:r>
              <a:rPr dirty="0">
                <a:latin typeface="Times" pitchFamily="2" charset="0"/>
              </a:rPr>
              <a:t>Le </a:t>
            </a:r>
            <a:r>
              <a:rPr dirty="0" err="1">
                <a:latin typeface="Times" pitchFamily="2" charset="0"/>
              </a:rPr>
              <a:t>capteur</a:t>
            </a:r>
            <a:r>
              <a:rPr dirty="0">
                <a:latin typeface="Times" pitchFamily="2" charset="0"/>
              </a:rPr>
              <a:t> DS18B20 </a:t>
            </a:r>
            <a:r>
              <a:rPr dirty="0" err="1">
                <a:latin typeface="Times" pitchFamily="2" charset="0"/>
              </a:rPr>
              <a:t>mesure</a:t>
            </a:r>
            <a:r>
              <a:rPr dirty="0">
                <a:latin typeface="Times" pitchFamily="2" charset="0"/>
              </a:rPr>
              <a:t> la </a:t>
            </a:r>
            <a:r>
              <a:rPr dirty="0" err="1">
                <a:latin typeface="Times" pitchFamily="2" charset="0"/>
              </a:rPr>
              <a:t>température</a:t>
            </a:r>
            <a:r>
              <a:rPr dirty="0">
                <a:latin typeface="Times" pitchFamily="2" charset="0"/>
              </a:rPr>
              <a:t> du </a:t>
            </a:r>
            <a:r>
              <a:rPr dirty="0" err="1">
                <a:latin typeface="Times" pitchFamily="2" charset="0"/>
              </a:rPr>
              <a:t>liquide</a:t>
            </a:r>
            <a:r>
              <a:rPr dirty="0">
                <a:latin typeface="Times" pitchFamily="2" charset="0"/>
              </a:rPr>
              <a:t>.</a:t>
            </a:r>
          </a:p>
          <a:p>
            <a:r>
              <a:rPr dirty="0">
                <a:latin typeface="Times" pitchFamily="2" charset="0"/>
              </a:rPr>
              <a:t>Le </a:t>
            </a:r>
            <a:r>
              <a:rPr dirty="0" err="1">
                <a:latin typeface="Times" pitchFamily="2" charset="0"/>
              </a:rPr>
              <a:t>microcontrôleur</a:t>
            </a:r>
            <a:r>
              <a:rPr dirty="0">
                <a:latin typeface="Times" pitchFamily="2" charset="0"/>
              </a:rPr>
              <a:t> </a:t>
            </a:r>
            <a:r>
              <a:rPr dirty="0" err="1">
                <a:latin typeface="Times" pitchFamily="2" charset="0"/>
              </a:rPr>
              <a:t>traite</a:t>
            </a:r>
            <a:r>
              <a:rPr dirty="0">
                <a:latin typeface="Times" pitchFamily="2" charset="0"/>
              </a:rPr>
              <a:t> et </a:t>
            </a:r>
            <a:r>
              <a:rPr dirty="0" err="1">
                <a:latin typeface="Times" pitchFamily="2" charset="0"/>
              </a:rPr>
              <a:t>envoie</a:t>
            </a:r>
            <a:r>
              <a:rPr dirty="0">
                <a:latin typeface="Times" pitchFamily="2" charset="0"/>
              </a:rPr>
              <a:t> </a:t>
            </a:r>
            <a:r>
              <a:rPr dirty="0" err="1">
                <a:latin typeface="Times" pitchFamily="2" charset="0"/>
              </a:rPr>
              <a:t>cette</a:t>
            </a:r>
            <a:r>
              <a:rPr dirty="0">
                <a:latin typeface="Times" pitchFamily="2" charset="0"/>
              </a:rPr>
              <a:t> </a:t>
            </a:r>
            <a:r>
              <a:rPr dirty="0" err="1">
                <a:latin typeface="Times" pitchFamily="2" charset="0"/>
              </a:rPr>
              <a:t>donnée</a:t>
            </a:r>
            <a:r>
              <a:rPr dirty="0">
                <a:latin typeface="Times" pitchFamily="2" charset="0"/>
              </a:rPr>
              <a:t> </a:t>
            </a:r>
            <a:r>
              <a:rPr dirty="0" err="1">
                <a:latin typeface="Times" pitchFamily="2" charset="0"/>
              </a:rPr>
              <a:t>à</a:t>
            </a:r>
            <a:r>
              <a:rPr dirty="0">
                <a:latin typeface="Times" pitchFamily="2" charset="0"/>
              </a:rPr>
              <a:t> </a:t>
            </a:r>
            <a:r>
              <a:rPr dirty="0" err="1">
                <a:latin typeface="Times" pitchFamily="2" charset="0"/>
              </a:rPr>
              <a:t>l'écran</a:t>
            </a:r>
            <a:r>
              <a:rPr dirty="0">
                <a:latin typeface="Times" pitchFamily="2" charset="0"/>
              </a:rPr>
              <a:t> OLED et au </a:t>
            </a:r>
            <a:r>
              <a:rPr dirty="0" err="1">
                <a:latin typeface="Times" pitchFamily="2" charset="0"/>
              </a:rPr>
              <a:t>ruban</a:t>
            </a:r>
            <a:r>
              <a:rPr dirty="0">
                <a:latin typeface="Times" pitchFamily="2" charset="0"/>
              </a:rPr>
              <a:t> LED.</a:t>
            </a:r>
          </a:p>
          <a:p>
            <a:r>
              <a:rPr dirty="0" err="1">
                <a:latin typeface="Times" pitchFamily="2" charset="0"/>
              </a:rPr>
              <a:t>Schéma</a:t>
            </a:r>
            <a:r>
              <a:rPr dirty="0">
                <a:latin typeface="Times" pitchFamily="2" charset="0"/>
              </a:rPr>
              <a:t> : </a:t>
            </a:r>
            <a:r>
              <a:rPr dirty="0" err="1">
                <a:latin typeface="Times" pitchFamily="2" charset="0"/>
              </a:rPr>
              <a:t>Affichage</a:t>
            </a:r>
            <a:r>
              <a:rPr dirty="0">
                <a:latin typeface="Times" pitchFamily="2" charset="0"/>
              </a:rPr>
              <a:t> OLED + </a:t>
            </a:r>
            <a:r>
              <a:rPr dirty="0" err="1">
                <a:latin typeface="Times" pitchFamily="2" charset="0"/>
              </a:rPr>
              <a:t>Contrôle</a:t>
            </a:r>
            <a:r>
              <a:rPr dirty="0">
                <a:latin typeface="Times" pitchFamily="2" charset="0"/>
              </a:rPr>
              <a:t> des LED RGB </a:t>
            </a:r>
            <a:r>
              <a:rPr dirty="0" err="1">
                <a:latin typeface="Times" pitchFamily="2" charset="0"/>
              </a:rPr>
              <a:t>en</a:t>
            </a:r>
            <a:r>
              <a:rPr dirty="0">
                <a:latin typeface="Times" pitchFamily="2" charset="0"/>
              </a:rPr>
              <a:t> </a:t>
            </a:r>
            <a:r>
              <a:rPr dirty="0" err="1">
                <a:latin typeface="Times" pitchFamily="2" charset="0"/>
              </a:rPr>
              <a:t>fonction</a:t>
            </a:r>
            <a:r>
              <a:rPr dirty="0">
                <a:latin typeface="Times" pitchFamily="2" charset="0"/>
              </a:rPr>
              <a:t> de la </a:t>
            </a:r>
            <a:r>
              <a:rPr dirty="0" err="1">
                <a:latin typeface="Times" pitchFamily="2" charset="0"/>
              </a:rPr>
              <a:t>température</a:t>
            </a:r>
            <a:endParaRPr dirty="0">
              <a:latin typeface="Times" pitchFamily="2" charset="0"/>
            </a:endParaRPr>
          </a:p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Times" pitchFamily="2" charset="0"/>
              </a:rPr>
              <a:t>Fonctions</a:t>
            </a:r>
            <a:r>
              <a:rPr dirty="0">
                <a:latin typeface="Times" pitchFamily="2" charset="0"/>
              </a:rPr>
              <a:t> + </a:t>
            </a:r>
            <a:r>
              <a:rPr dirty="0" err="1">
                <a:latin typeface="Times" pitchFamily="2" charset="0"/>
              </a:rPr>
              <a:t>Schémas</a:t>
            </a:r>
            <a:endParaRPr dirty="0">
              <a:latin typeface="Times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sz="3400" b="1" dirty="0"/>
              <a:t>  [ DS18B20 ]</a:t>
            </a:r>
          </a:p>
          <a:p>
            <a:pPr marL="0" indent="0">
              <a:buNone/>
            </a:pPr>
            <a:r>
              <a:rPr lang="fr-FR" sz="3400" b="1" dirty="0"/>
              <a:t>         |</a:t>
            </a:r>
          </a:p>
          <a:p>
            <a:pPr marL="0" indent="0">
              <a:buNone/>
            </a:pPr>
            <a:r>
              <a:rPr lang="fr-FR" sz="3400" b="1" dirty="0"/>
              <a:t>         v</a:t>
            </a:r>
          </a:p>
          <a:p>
            <a:pPr marL="0" indent="0">
              <a:buNone/>
            </a:pPr>
            <a:r>
              <a:rPr lang="fr-FR" sz="3400" b="1" dirty="0"/>
              <a:t>   [ Arduino ]</a:t>
            </a:r>
          </a:p>
          <a:p>
            <a:pPr marL="0" indent="0">
              <a:buNone/>
            </a:pPr>
            <a:r>
              <a:rPr lang="fr-FR" sz="3400" b="1" dirty="0"/>
              <a:t>       /       \</a:t>
            </a:r>
          </a:p>
          <a:p>
            <a:pPr marL="0" indent="0">
              <a:buNone/>
            </a:pPr>
            <a:r>
              <a:rPr lang="fr-FR" sz="3400" b="1" dirty="0"/>
              <a:t>      v         v</a:t>
            </a:r>
          </a:p>
          <a:p>
            <a:pPr marL="0" indent="0">
              <a:buNone/>
            </a:pPr>
            <a:r>
              <a:rPr lang="fr-FR" sz="3400" b="1" dirty="0"/>
              <a:t>[ OLED ]  [ Ruban LED RGB ]</a:t>
            </a:r>
          </a:p>
          <a:p>
            <a:endParaRPr dirty="0"/>
          </a:p>
          <a:p>
            <a:r>
              <a:rPr dirty="0" err="1">
                <a:latin typeface="Times" pitchFamily="2" charset="0"/>
              </a:rPr>
              <a:t>Fonction</a:t>
            </a:r>
            <a:r>
              <a:rPr dirty="0">
                <a:latin typeface="Times" pitchFamily="2" charset="0"/>
              </a:rPr>
              <a:t> 1 : </a:t>
            </a:r>
            <a:r>
              <a:rPr dirty="0" err="1">
                <a:latin typeface="Times" pitchFamily="2" charset="0"/>
              </a:rPr>
              <a:t>Mesure</a:t>
            </a:r>
            <a:r>
              <a:rPr dirty="0">
                <a:latin typeface="Times" pitchFamily="2" charset="0"/>
              </a:rPr>
              <a:t> de </a:t>
            </a:r>
            <a:r>
              <a:rPr dirty="0" err="1">
                <a:latin typeface="Times" pitchFamily="2" charset="0"/>
              </a:rPr>
              <a:t>température</a:t>
            </a:r>
            <a:r>
              <a:rPr dirty="0">
                <a:latin typeface="Times" pitchFamily="2" charset="0"/>
              </a:rPr>
              <a:t> (DS18B20)</a:t>
            </a:r>
          </a:p>
          <a:p>
            <a:r>
              <a:rPr dirty="0" err="1">
                <a:latin typeface="Times" pitchFamily="2" charset="0"/>
              </a:rPr>
              <a:t>Fonction</a:t>
            </a:r>
            <a:r>
              <a:rPr dirty="0">
                <a:latin typeface="Times" pitchFamily="2" charset="0"/>
              </a:rPr>
              <a:t> 2 : </a:t>
            </a:r>
            <a:r>
              <a:rPr dirty="0" err="1">
                <a:latin typeface="Times" pitchFamily="2" charset="0"/>
              </a:rPr>
              <a:t>Affichage</a:t>
            </a:r>
            <a:r>
              <a:rPr dirty="0">
                <a:latin typeface="Times" pitchFamily="2" charset="0"/>
              </a:rPr>
              <a:t> sur OLED</a:t>
            </a:r>
          </a:p>
          <a:p>
            <a:r>
              <a:rPr dirty="0" err="1">
                <a:latin typeface="Times" pitchFamily="2" charset="0"/>
              </a:rPr>
              <a:t>Fonction</a:t>
            </a:r>
            <a:r>
              <a:rPr dirty="0">
                <a:latin typeface="Times" pitchFamily="2" charset="0"/>
              </a:rPr>
              <a:t> 3 : Animation LED </a:t>
            </a:r>
            <a:r>
              <a:rPr dirty="0" err="1">
                <a:latin typeface="Times" pitchFamily="2" charset="0"/>
              </a:rPr>
              <a:t>selon</a:t>
            </a:r>
            <a:r>
              <a:rPr dirty="0">
                <a:latin typeface="Times" pitchFamily="2" charset="0"/>
              </a:rPr>
              <a:t> </a:t>
            </a:r>
            <a:r>
              <a:rPr dirty="0" err="1">
                <a:latin typeface="Times" pitchFamily="2" charset="0"/>
              </a:rPr>
              <a:t>seuils</a:t>
            </a:r>
            <a:endParaRPr lang="fr-FR" dirty="0">
              <a:latin typeface="Times" pitchFamily="2" charset="0"/>
            </a:endParaRPr>
          </a:p>
          <a:p>
            <a:r>
              <a:rPr lang="fr-FR" dirty="0">
                <a:latin typeface="Times" pitchFamily="2" charset="0"/>
              </a:rPr>
              <a:t>Enregistrement de donner </a:t>
            </a:r>
            <a:endParaRPr dirty="0">
              <a:latin typeface="Times" pitchFamily="2" charset="0"/>
            </a:endParaRPr>
          </a:p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Matériel + Utilisation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dirty="0"/>
          </a:p>
          <a:p>
            <a:pPr>
              <a:buFont typeface="Wingdings" pitchFamily="2" charset="2"/>
              <a:buChar char="q"/>
            </a:pPr>
            <a:r>
              <a:rPr dirty="0" err="1">
                <a:latin typeface="Times" pitchFamily="2" charset="0"/>
              </a:rPr>
              <a:t>Composants</a:t>
            </a:r>
            <a:r>
              <a:rPr dirty="0">
                <a:latin typeface="Times" pitchFamily="2" charset="0"/>
              </a:rPr>
              <a:t>:</a:t>
            </a:r>
          </a:p>
          <a:p>
            <a:r>
              <a:rPr dirty="0">
                <a:latin typeface="Times" pitchFamily="2" charset="0"/>
              </a:rPr>
              <a:t>DS18B20</a:t>
            </a:r>
          </a:p>
          <a:p>
            <a:r>
              <a:rPr dirty="0" err="1">
                <a:latin typeface="Times" pitchFamily="2" charset="0"/>
              </a:rPr>
              <a:t>Microcontrôleur</a:t>
            </a:r>
            <a:r>
              <a:rPr dirty="0">
                <a:latin typeface="Times" pitchFamily="2" charset="0"/>
              </a:rPr>
              <a:t> (Arduino/ESP32)</a:t>
            </a:r>
          </a:p>
          <a:p>
            <a:r>
              <a:rPr dirty="0" err="1">
                <a:latin typeface="Times" pitchFamily="2" charset="0"/>
              </a:rPr>
              <a:t>Écran</a:t>
            </a:r>
            <a:r>
              <a:rPr dirty="0">
                <a:latin typeface="Times" pitchFamily="2" charset="0"/>
              </a:rPr>
              <a:t> OLED 0,96"</a:t>
            </a:r>
          </a:p>
          <a:p>
            <a:r>
              <a:rPr dirty="0" err="1">
                <a:latin typeface="Times" pitchFamily="2" charset="0"/>
              </a:rPr>
              <a:t>Ruban</a:t>
            </a:r>
            <a:r>
              <a:rPr dirty="0">
                <a:latin typeface="Times" pitchFamily="2" charset="0"/>
              </a:rPr>
              <a:t> LED RGB</a:t>
            </a:r>
          </a:p>
          <a:p>
            <a:endParaRPr dirty="0">
              <a:latin typeface="Times" pitchFamily="2" charset="0"/>
            </a:endParaRPr>
          </a:p>
          <a:p>
            <a:pPr>
              <a:buFont typeface="Wingdings" pitchFamily="2" charset="2"/>
              <a:buChar char="q"/>
            </a:pPr>
            <a:r>
              <a:rPr dirty="0" err="1">
                <a:latin typeface="Times" pitchFamily="2" charset="0"/>
              </a:rPr>
              <a:t>Utilisation</a:t>
            </a:r>
            <a:r>
              <a:rPr dirty="0">
                <a:latin typeface="Times" pitchFamily="2" charset="0"/>
              </a:rPr>
              <a:t>:</a:t>
            </a:r>
          </a:p>
          <a:p>
            <a:r>
              <a:rPr dirty="0">
                <a:latin typeface="Times" pitchFamily="2" charset="0"/>
              </a:rPr>
              <a:t>Lecture de la </a:t>
            </a:r>
            <a:r>
              <a:rPr dirty="0" err="1">
                <a:latin typeface="Times" pitchFamily="2" charset="0"/>
              </a:rPr>
              <a:t>température</a:t>
            </a:r>
            <a:endParaRPr dirty="0">
              <a:latin typeface="Times" pitchFamily="2" charset="0"/>
            </a:endParaRPr>
          </a:p>
          <a:p>
            <a:r>
              <a:rPr dirty="0" err="1">
                <a:latin typeface="Times" pitchFamily="2" charset="0"/>
              </a:rPr>
              <a:t>Affichage</a:t>
            </a:r>
            <a:endParaRPr dirty="0">
              <a:latin typeface="Times" pitchFamily="2" charset="0"/>
            </a:endParaRPr>
          </a:p>
          <a:p>
            <a:r>
              <a:rPr dirty="0" err="1">
                <a:latin typeface="Times" pitchFamily="2" charset="0"/>
              </a:rPr>
              <a:t>Signalisation</a:t>
            </a:r>
            <a:r>
              <a:rPr dirty="0">
                <a:latin typeface="Times" pitchFamily="2" charset="0"/>
              </a:rPr>
              <a:t> </a:t>
            </a:r>
            <a:r>
              <a:rPr dirty="0" err="1">
                <a:latin typeface="Times" pitchFamily="2" charset="0"/>
              </a:rPr>
              <a:t>lumineuse</a:t>
            </a:r>
            <a:endParaRPr lang="fr-FR" dirty="0">
              <a:latin typeface="Times" pitchFamily="2" charset="0"/>
            </a:endParaRPr>
          </a:p>
          <a:p>
            <a:r>
              <a:rPr lang="fr-FR" dirty="0">
                <a:latin typeface="Times" pitchFamily="2" charset="0"/>
              </a:rPr>
              <a:t>Collecte de donner </a:t>
            </a:r>
            <a:endParaRPr dirty="0">
              <a:latin typeface="Times" pitchFamily="2" charset="0"/>
            </a:endParaRPr>
          </a:p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Times" pitchFamily="2" charset="0"/>
              </a:rPr>
              <a:t>Réalisation</a:t>
            </a:r>
            <a:r>
              <a:rPr dirty="0">
                <a:latin typeface="Times" pitchFamily="2" charset="0"/>
              </a:rPr>
              <a:t> et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>
                <a:latin typeface="Times" pitchFamily="2" charset="0"/>
              </a:rPr>
              <a:t>Montage sur breadboard</a:t>
            </a:r>
            <a:r>
              <a:rPr lang="fr-FR" dirty="0">
                <a:latin typeface="Times" pitchFamily="2" charset="0"/>
              </a:rPr>
              <a:t> (</a:t>
            </a:r>
            <a:r>
              <a:rPr lang="fr-FR" b="1" dirty="0"/>
              <a:t>placer et connecter les composants</a:t>
            </a:r>
            <a:r>
              <a:rPr lang="fr-FR" dirty="0"/>
              <a:t> (capteur, écran OLED, Arduino, LED...) </a:t>
            </a:r>
            <a:r>
              <a:rPr lang="fr-FR" b="1" dirty="0"/>
              <a:t>sur cette plaque</a:t>
            </a:r>
            <a:r>
              <a:rPr lang="fr-FR" dirty="0"/>
              <a:t>, juste en </a:t>
            </a:r>
            <a:r>
              <a:rPr lang="fr-FR" b="1" dirty="0"/>
              <a:t>insérant les fils dans les trous</a:t>
            </a:r>
            <a:r>
              <a:rPr lang="fr-FR" dirty="0"/>
              <a:t>.)</a:t>
            </a:r>
            <a:endParaRPr dirty="0">
              <a:latin typeface="Times" pitchFamily="2" charset="0"/>
            </a:endParaRPr>
          </a:p>
          <a:p>
            <a:r>
              <a:rPr dirty="0">
                <a:latin typeface="Times" pitchFamily="2" charset="0"/>
              </a:rPr>
              <a:t> </a:t>
            </a:r>
            <a:r>
              <a:rPr dirty="0" err="1">
                <a:latin typeface="Times" pitchFamily="2" charset="0"/>
              </a:rPr>
              <a:t>Programmation</a:t>
            </a:r>
            <a:r>
              <a:rPr dirty="0">
                <a:latin typeface="Times" pitchFamily="2" charset="0"/>
              </a:rPr>
              <a:t> Arduino</a:t>
            </a:r>
          </a:p>
          <a:p>
            <a:r>
              <a:rPr dirty="0">
                <a:latin typeface="Times" pitchFamily="2" charset="0"/>
              </a:rPr>
              <a:t>Tests sur </a:t>
            </a:r>
            <a:r>
              <a:rPr dirty="0" err="1">
                <a:latin typeface="Times" pitchFamily="2" charset="0"/>
              </a:rPr>
              <a:t>différentes</a:t>
            </a:r>
            <a:r>
              <a:rPr dirty="0">
                <a:latin typeface="Times" pitchFamily="2" charset="0"/>
              </a:rPr>
              <a:t> </a:t>
            </a:r>
            <a:r>
              <a:rPr dirty="0" err="1">
                <a:latin typeface="Times" pitchFamily="2" charset="0"/>
              </a:rPr>
              <a:t>températures</a:t>
            </a:r>
            <a:r>
              <a:rPr dirty="0">
                <a:latin typeface="Times" pitchFamily="2" charset="0"/>
              </a:rPr>
              <a:t> (</a:t>
            </a:r>
            <a:r>
              <a:rPr dirty="0" err="1">
                <a:latin typeface="Times" pitchFamily="2" charset="0"/>
              </a:rPr>
              <a:t>chaud</a:t>
            </a:r>
            <a:r>
              <a:rPr dirty="0">
                <a:latin typeface="Times" pitchFamily="2" charset="0"/>
              </a:rPr>
              <a:t>, </a:t>
            </a:r>
            <a:r>
              <a:rPr dirty="0" err="1">
                <a:latin typeface="Times" pitchFamily="2" charset="0"/>
              </a:rPr>
              <a:t>froid</a:t>
            </a:r>
            <a:r>
              <a:rPr dirty="0">
                <a:latin typeface="Times" pitchFamily="2" charset="0"/>
              </a:rPr>
              <a:t>, </a:t>
            </a:r>
            <a:r>
              <a:rPr dirty="0" err="1">
                <a:latin typeface="Times" pitchFamily="2" charset="0"/>
              </a:rPr>
              <a:t>ambiant</a:t>
            </a:r>
            <a:r>
              <a:rPr dirty="0">
                <a:latin typeface="Times" pitchFamily="2" charset="0"/>
              </a:rPr>
              <a:t>)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412" y="-1"/>
            <a:ext cx="3909949" cy="6883030"/>
            <a:chOff x="-19217" y="-1"/>
            <a:chExt cx="5213267" cy="688303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613" y="739835"/>
            <a:ext cx="2776935" cy="1616203"/>
          </a:xfrm>
        </p:spPr>
        <p:txBody>
          <a:bodyPr anchor="b">
            <a:normAutofit/>
          </a:bodyPr>
          <a:lstStyle/>
          <a:p>
            <a:r>
              <a:rPr lang="fr-FR" sz="2800">
                <a:solidFill>
                  <a:srgbClr val="FFFFFF"/>
                </a:solidFill>
                <a:latin typeface="Times" pitchFamily="2" charset="0"/>
              </a:rPr>
              <a:t>Planning - Diagramme de Gantt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613" y="2459116"/>
            <a:ext cx="2776934" cy="352482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fr-FR" sz="17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fr-FR" sz="1700">
                <a:solidFill>
                  <a:srgbClr val="FFFFFF"/>
                </a:solidFill>
                <a:latin typeface="Times" pitchFamily="2" charset="0"/>
              </a:rPr>
              <a:t>Semaine 1 : Conception du système</a:t>
            </a:r>
          </a:p>
          <a:p>
            <a:pPr>
              <a:lnSpc>
                <a:spcPct val="90000"/>
              </a:lnSpc>
            </a:pPr>
            <a:r>
              <a:rPr lang="fr-FR" sz="1700">
                <a:solidFill>
                  <a:srgbClr val="FFFFFF"/>
                </a:solidFill>
                <a:latin typeface="Times" pitchFamily="2" charset="0"/>
              </a:rPr>
              <a:t> Semaine 2 : Commande du matériel</a:t>
            </a:r>
          </a:p>
          <a:p>
            <a:pPr>
              <a:lnSpc>
                <a:spcPct val="90000"/>
              </a:lnSpc>
            </a:pPr>
            <a:r>
              <a:rPr lang="fr-FR" sz="1700">
                <a:solidFill>
                  <a:srgbClr val="FFFFFF"/>
                </a:solidFill>
                <a:latin typeface="Times" pitchFamily="2" charset="0"/>
              </a:rPr>
              <a:t> Semaine 3 : Assemblage et tests</a:t>
            </a:r>
          </a:p>
          <a:p>
            <a:pPr>
              <a:lnSpc>
                <a:spcPct val="90000"/>
              </a:lnSpc>
            </a:pPr>
            <a:r>
              <a:rPr lang="fr-FR" sz="1700">
                <a:solidFill>
                  <a:srgbClr val="FFFFFF"/>
                </a:solidFill>
                <a:latin typeface="Times" pitchFamily="2" charset="0"/>
              </a:rPr>
              <a:t> Semaine 4 : Programmation du système</a:t>
            </a:r>
          </a:p>
          <a:p>
            <a:pPr>
              <a:lnSpc>
                <a:spcPct val="90000"/>
              </a:lnSpc>
            </a:pPr>
            <a:r>
              <a:rPr lang="fr-FR" sz="1700">
                <a:solidFill>
                  <a:srgbClr val="FFFFFF"/>
                </a:solidFill>
                <a:latin typeface="Times" pitchFamily="2" charset="0"/>
              </a:rPr>
              <a:t> Semaine 5 : Tests finaux</a:t>
            </a:r>
          </a:p>
          <a:p>
            <a:pPr>
              <a:lnSpc>
                <a:spcPct val="90000"/>
              </a:lnSpc>
            </a:pPr>
            <a:r>
              <a:rPr lang="fr-FR" sz="1700">
                <a:solidFill>
                  <a:srgbClr val="FFFFFF"/>
                </a:solidFill>
                <a:latin typeface="Times" pitchFamily="2" charset="0"/>
              </a:rPr>
              <a:t> Semaine 6 : Préparation de la présentation</a:t>
            </a:r>
          </a:p>
          <a:p>
            <a:pPr>
              <a:lnSpc>
                <a:spcPct val="90000"/>
              </a:lnSpc>
            </a:pPr>
            <a:endParaRPr lang="fr-FR" sz="1700" dirty="0">
              <a:solidFill>
                <a:srgbClr val="FFFFFF"/>
              </a:solidFill>
            </a:endParaRP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641377FC-AB52-C97C-A195-6D3918B71F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982693"/>
              </p:ext>
            </p:extLst>
          </p:nvPr>
        </p:nvGraphicFramePr>
        <p:xfrm>
          <a:off x="4758376" y="787114"/>
          <a:ext cx="3546455" cy="5283775"/>
        </p:xfrm>
        <a:graphic>
          <a:graphicData uri="http://schemas.openxmlformats.org/drawingml/2006/table">
            <a:tbl>
              <a:tblPr firstRow="1" bandRow="1">
                <a:solidFill>
                  <a:srgbClr val="F7F7F7"/>
                </a:solidFill>
              </a:tblPr>
              <a:tblGrid>
                <a:gridCol w="1335305">
                  <a:extLst>
                    <a:ext uri="{9D8B030D-6E8A-4147-A177-3AD203B41FA5}">
                      <a16:colId xmlns:a16="http://schemas.microsoft.com/office/drawing/2014/main" val="2724993150"/>
                    </a:ext>
                  </a:extLst>
                </a:gridCol>
                <a:gridCol w="2211150">
                  <a:extLst>
                    <a:ext uri="{9D8B030D-6E8A-4147-A177-3AD203B41FA5}">
                      <a16:colId xmlns:a16="http://schemas.microsoft.com/office/drawing/2014/main" val="2245260263"/>
                    </a:ext>
                  </a:extLst>
                </a:gridCol>
              </a:tblGrid>
              <a:tr h="578137">
                <a:tc>
                  <a:txBody>
                    <a:bodyPr/>
                    <a:lstStyle/>
                    <a:p>
                      <a:pPr algn="l"/>
                      <a:r>
                        <a:rPr lang="fr-FR" sz="1400" b="1" cap="all" spc="60">
                          <a:solidFill>
                            <a:schemeClr val="tx1"/>
                          </a:solidFill>
                          <a:effectLst/>
                        </a:rPr>
                        <a:t>Semaine</a:t>
                      </a:r>
                    </a:p>
                  </a:txBody>
                  <a:tcPr marL="160593" marR="160593" marT="160593" marB="160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cap="all" spc="60">
                          <a:solidFill>
                            <a:schemeClr val="tx1"/>
                          </a:solidFill>
                          <a:effectLst/>
                        </a:rPr>
                        <a:t>Tâches</a:t>
                      </a:r>
                    </a:p>
                  </a:txBody>
                  <a:tcPr marL="160593" marR="160593" marT="160593" marB="160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404504"/>
                  </a:ext>
                </a:extLst>
              </a:tr>
              <a:tr h="784273">
                <a:tc>
                  <a:txBody>
                    <a:bodyPr/>
                    <a:lstStyle/>
                    <a:p>
                      <a:pPr algn="l"/>
                      <a:r>
                        <a:rPr lang="fr-FR" sz="190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126772" marR="126772" marT="63386" marB="1070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900" cap="none" spc="0">
                          <a:solidFill>
                            <a:schemeClr val="tx1"/>
                          </a:solidFill>
                          <a:effectLst/>
                        </a:rPr>
                        <a:t>Conception du système</a:t>
                      </a:r>
                    </a:p>
                  </a:txBody>
                  <a:tcPr marL="126772" marR="126772" marT="63386" marB="1070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976353"/>
                  </a:ext>
                </a:extLst>
              </a:tr>
              <a:tr h="784273">
                <a:tc>
                  <a:txBody>
                    <a:bodyPr/>
                    <a:lstStyle/>
                    <a:p>
                      <a:pPr algn="l"/>
                      <a:r>
                        <a:rPr lang="fr-FR" sz="1900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126772" marR="126772" marT="63386" marB="1070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900" cap="none" spc="0">
                          <a:solidFill>
                            <a:schemeClr val="tx1"/>
                          </a:solidFill>
                          <a:effectLst/>
                        </a:rPr>
                        <a:t>Commande du matériel</a:t>
                      </a:r>
                    </a:p>
                  </a:txBody>
                  <a:tcPr marL="126772" marR="126772" marT="63386" marB="1070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699587"/>
                  </a:ext>
                </a:extLst>
              </a:tr>
              <a:tr h="784273">
                <a:tc>
                  <a:txBody>
                    <a:bodyPr/>
                    <a:lstStyle/>
                    <a:p>
                      <a:pPr algn="l"/>
                      <a:r>
                        <a:rPr lang="fr-FR" sz="1900" cap="none" spc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marL="126772" marR="126772" marT="63386" marB="1070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900" cap="none" spc="0">
                          <a:solidFill>
                            <a:schemeClr val="tx1"/>
                          </a:solidFill>
                          <a:effectLst/>
                        </a:rPr>
                        <a:t>Assemblage et premiers tests</a:t>
                      </a:r>
                    </a:p>
                  </a:txBody>
                  <a:tcPr marL="126772" marR="126772" marT="63386" marB="1070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542956"/>
                  </a:ext>
                </a:extLst>
              </a:tr>
              <a:tr h="784273">
                <a:tc>
                  <a:txBody>
                    <a:bodyPr/>
                    <a:lstStyle/>
                    <a:p>
                      <a:pPr algn="l"/>
                      <a:r>
                        <a:rPr lang="fr-FR" sz="1900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126772" marR="126772" marT="63386" marB="1070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900" cap="none" spc="0">
                          <a:solidFill>
                            <a:schemeClr val="tx1"/>
                          </a:solidFill>
                          <a:effectLst/>
                        </a:rPr>
                        <a:t>Programmation Arduino</a:t>
                      </a:r>
                    </a:p>
                  </a:txBody>
                  <a:tcPr marL="126772" marR="126772" marT="63386" marB="1070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009796"/>
                  </a:ext>
                </a:extLst>
              </a:tr>
              <a:tr h="784273">
                <a:tc>
                  <a:txBody>
                    <a:bodyPr/>
                    <a:lstStyle/>
                    <a:p>
                      <a:pPr algn="l"/>
                      <a:r>
                        <a:rPr lang="fr-FR" sz="1900" cap="none" spc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marL="126772" marR="126772" marT="63386" marB="1070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900" cap="none" spc="0">
                          <a:solidFill>
                            <a:schemeClr val="tx1"/>
                          </a:solidFill>
                          <a:effectLst/>
                        </a:rPr>
                        <a:t>Tests finaux, ajustements</a:t>
                      </a:r>
                    </a:p>
                  </a:txBody>
                  <a:tcPr marL="126772" marR="126772" marT="63386" marB="1070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265064"/>
                  </a:ext>
                </a:extLst>
              </a:tr>
              <a:tr h="784273">
                <a:tc>
                  <a:txBody>
                    <a:bodyPr/>
                    <a:lstStyle/>
                    <a:p>
                      <a:pPr algn="l"/>
                      <a:r>
                        <a:rPr lang="fr-FR" sz="1900" cap="none" spc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marL="126772" marR="126772" marT="63386" marB="1070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900" cap="none" spc="0">
                          <a:solidFill>
                            <a:schemeClr val="tx1"/>
                          </a:solidFill>
                          <a:effectLst/>
                        </a:rPr>
                        <a:t>Préparation de la présentation</a:t>
                      </a:r>
                    </a:p>
                  </a:txBody>
                  <a:tcPr marL="126772" marR="126772" marT="63386" marB="1070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5969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Times" pitchFamily="2" charset="0"/>
              </a:rPr>
              <a:t>Difficultés</a:t>
            </a:r>
            <a:r>
              <a:rPr dirty="0">
                <a:latin typeface="Times" pitchFamily="2" charset="0"/>
              </a:rPr>
              <a:t> </a:t>
            </a:r>
            <a:r>
              <a:rPr dirty="0" err="1">
                <a:latin typeface="Times" pitchFamily="2" charset="0"/>
              </a:rPr>
              <a:t>rencontrées</a:t>
            </a:r>
            <a:endParaRPr dirty="0">
              <a:latin typeface="Times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>
                <a:latin typeface="Times" pitchFamily="2" charset="0"/>
              </a:rPr>
              <a:t>Calibration du </a:t>
            </a:r>
            <a:r>
              <a:rPr dirty="0" err="1">
                <a:latin typeface="Times" pitchFamily="2" charset="0"/>
              </a:rPr>
              <a:t>capteur</a:t>
            </a:r>
            <a:endParaRPr dirty="0">
              <a:latin typeface="Times" pitchFamily="2" charset="0"/>
            </a:endParaRPr>
          </a:p>
          <a:p>
            <a:r>
              <a:rPr dirty="0">
                <a:latin typeface="Times" pitchFamily="2" charset="0"/>
              </a:rPr>
              <a:t> Gestion de </a:t>
            </a:r>
            <a:r>
              <a:rPr dirty="0" err="1">
                <a:latin typeface="Times" pitchFamily="2" charset="0"/>
              </a:rPr>
              <a:t>l'alimentation</a:t>
            </a:r>
            <a:r>
              <a:rPr dirty="0">
                <a:latin typeface="Times" pitchFamily="2" charset="0"/>
              </a:rPr>
              <a:t> des </a:t>
            </a:r>
            <a:r>
              <a:rPr dirty="0" err="1">
                <a:latin typeface="Times" pitchFamily="2" charset="0"/>
              </a:rPr>
              <a:t>composants</a:t>
            </a:r>
            <a:endParaRPr dirty="0">
              <a:latin typeface="Times" pitchFamily="2" charset="0"/>
            </a:endParaRPr>
          </a:p>
          <a:p>
            <a:r>
              <a:rPr dirty="0">
                <a:latin typeface="Times" pitchFamily="2" charset="0"/>
              </a:rPr>
              <a:t> </a:t>
            </a:r>
            <a:r>
              <a:rPr dirty="0" err="1">
                <a:latin typeface="Times" pitchFamily="2" charset="0"/>
              </a:rPr>
              <a:t>Seuils</a:t>
            </a:r>
            <a:r>
              <a:rPr dirty="0">
                <a:latin typeface="Times" pitchFamily="2" charset="0"/>
              </a:rPr>
              <a:t> pour </a:t>
            </a:r>
            <a:r>
              <a:rPr dirty="0" err="1">
                <a:latin typeface="Times" pitchFamily="2" charset="0"/>
              </a:rPr>
              <a:t>l'animation</a:t>
            </a:r>
            <a:r>
              <a:rPr dirty="0">
                <a:latin typeface="Times" pitchFamily="2" charset="0"/>
              </a:rPr>
              <a:t> des LED RGB</a:t>
            </a:r>
          </a:p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404</Words>
  <Application>Microsoft Macintosh PowerPoint</Application>
  <PresentationFormat>Affichage à l'écran (4:3)</PresentationFormat>
  <Paragraphs>97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</vt:lpstr>
      <vt:lpstr>Wingdings</vt:lpstr>
      <vt:lpstr>Office Theme</vt:lpstr>
      <vt:lpstr>Thermomètre Connecté avec Affichage OLED et Animation LED</vt:lpstr>
      <vt:lpstr>Sommaire</vt:lpstr>
      <vt:lpstr>Motivation, Objectifs, Problématique</vt:lpstr>
      <vt:lpstr>Présentation du Système</vt:lpstr>
      <vt:lpstr>Fonctions + Schémas</vt:lpstr>
      <vt:lpstr>Matériel + Utilisation</vt:lpstr>
      <vt:lpstr>Réalisation et Tests</vt:lpstr>
      <vt:lpstr>Planning - Diagramme de Gantt</vt:lpstr>
      <vt:lpstr>Difficultés rencontrées</vt:lpstr>
      <vt:lpstr>Conclusions / Perspectives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Thermomètre Connecté avec Affichage OLED et Animation LED</dc:title>
  <dc:subject/>
  <dc:creator/>
  <cp:keywords/>
  <dc:description>generated using python-pptx</dc:description>
  <cp:lastModifiedBy>33605500985</cp:lastModifiedBy>
  <cp:revision>3</cp:revision>
  <dcterms:created xsi:type="dcterms:W3CDTF">2013-01-27T09:14:16Z</dcterms:created>
  <dcterms:modified xsi:type="dcterms:W3CDTF">2025-04-28T12:31:54Z</dcterms:modified>
  <cp:category/>
</cp:coreProperties>
</file>